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7" r:id="rId3"/>
    <p:sldMasterId id="2147483694" r:id="rId4"/>
    <p:sldMasterId id="2147483706" r:id="rId5"/>
  </p:sldMasterIdLst>
  <p:notesMasterIdLst>
    <p:notesMasterId r:id="rId20"/>
  </p:notesMasterIdLst>
  <p:sldIdLst>
    <p:sldId id="256" r:id="rId6"/>
    <p:sldId id="259" r:id="rId7"/>
    <p:sldId id="260" r:id="rId8"/>
    <p:sldId id="265" r:id="rId9"/>
    <p:sldId id="261" r:id="rId10"/>
    <p:sldId id="263" r:id="rId11"/>
    <p:sldId id="270" r:id="rId12"/>
    <p:sldId id="264" r:id="rId13"/>
    <p:sldId id="271" r:id="rId14"/>
    <p:sldId id="272" r:id="rId15"/>
    <p:sldId id="267" r:id="rId16"/>
    <p:sldId id="274" r:id="rId17"/>
    <p:sldId id="273" r:id="rId18"/>
    <p:sldId id="275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>
        <p:scale>
          <a:sx n="76" d="100"/>
          <a:sy n="76" d="100"/>
        </p:scale>
        <p:origin x="-330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9A7601-894C-466C-B865-5EDB200F3524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AD932B-EC73-4172-85AA-B736DE82A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6973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6BDF41-18EE-4924-B937-73BE5E6759A2}" type="slidenum">
              <a:rPr lang="en-US" smtClean="0">
                <a:solidFill>
                  <a:prstClr val="black"/>
                </a:solidFill>
              </a:rPr>
              <a:pPr/>
              <a:t>13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9632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92388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2795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134057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5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5" y="477739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2" y="432382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452955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38936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85507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542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14916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1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7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787785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32700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8116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01287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9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5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83273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63516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9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793245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60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5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8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5" y="324415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6873649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3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517671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7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26466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5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3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5" y="498309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17313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551768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14" y="62741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1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9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536682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41910" y="2514601"/>
            <a:ext cx="668654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41910" y="4777380"/>
            <a:ext cx="668654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6"/>
          <p:cNvSpPr/>
          <p:nvPr/>
        </p:nvSpPr>
        <p:spPr bwMode="auto">
          <a:xfrm>
            <a:off x="0" y="4323811"/>
            <a:ext cx="1308489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4529541"/>
            <a:ext cx="584825" cy="365125"/>
          </a:xfrm>
        </p:spPr>
        <p:txBody>
          <a:bodyPr/>
          <a:lstStyle/>
          <a:p>
            <a:pPr>
              <a:defRPr/>
            </a:pPr>
            <a:fld id="{BA8DACF5-46E7-4412-A88E-606C7339D1C0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035064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41909" y="2133600"/>
            <a:ext cx="6686550" cy="377762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916829-CA03-4A41-9F4C-1395C574DD5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08220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1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559446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058750"/>
            <a:ext cx="668654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3530129"/>
            <a:ext cx="668654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52A05117-7B34-47F2-B53E-74B347E61589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10051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941909" y="2133600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93060" y="2126222"/>
            <a:ext cx="3235398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0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08422F52-74D2-4FBF-B90D-9B47DA6E5B8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809210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04530" y="1972703"/>
            <a:ext cx="299454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941909" y="2548966"/>
            <a:ext cx="3257170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29972" y="1969475"/>
            <a:ext cx="29992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375218" y="2545738"/>
            <a:ext cx="3254006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2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787783"/>
            <a:ext cx="584825" cy="365125"/>
          </a:xfrm>
        </p:spPr>
        <p:txBody>
          <a:bodyPr/>
          <a:lstStyle/>
          <a:p>
            <a:pPr>
              <a:defRPr/>
            </a:pPr>
            <a:fld id="{D73CFFCF-915D-40AE-8F37-57E65A684E08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636808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1753215-5B9B-4D20-8BFE-15CE257849AE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820646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748396C-2BC0-42BE-AF6A-8308935CC3C7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3087962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46088"/>
            <a:ext cx="26288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259" y="446089"/>
            <a:ext cx="38862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1598613"/>
            <a:ext cx="26288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87E4030-885D-4A38-9CEB-DB9A7F4C88AF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794184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4800600"/>
            <a:ext cx="668655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41909" y="634965"/>
            <a:ext cx="668655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367338"/>
            <a:ext cx="668655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8F6F7704-BA3D-4C47-BC27-5CB3EDD001E5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562260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09600"/>
            <a:ext cx="668654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815251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56259" y="3505200"/>
            <a:ext cx="5652416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10" y="4354046"/>
            <a:ext cx="668654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31781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98860" y="3244140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3428962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2438401"/>
            <a:ext cx="668655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95569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826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137462" y="609600"/>
            <a:ext cx="6295445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7" name="TextBox 16"/>
          <p:cNvSpPr txBox="1"/>
          <p:nvPr/>
        </p:nvSpPr>
        <p:spPr>
          <a:xfrm>
            <a:off x="1850739" y="648005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8336139" y="2905306"/>
            <a:ext cx="4572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8000" dirty="0">
                <a:ln w="3175" cmpd="sng">
                  <a:noFill/>
                </a:ln>
                <a:solidFill>
                  <a:srgbClr val="A53010"/>
                </a:solidFill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6460694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910" y="627407"/>
            <a:ext cx="668654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941909" y="4343400"/>
            <a:ext cx="668655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910" y="5181600"/>
            <a:ext cx="668655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Freeform 11"/>
          <p:cNvSpPr/>
          <p:nvPr/>
        </p:nvSpPr>
        <p:spPr bwMode="auto">
          <a:xfrm flipV="1">
            <a:off x="-3141" y="491172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398860" y="4983088"/>
            <a:ext cx="584825" cy="365125"/>
          </a:xfrm>
        </p:spPr>
        <p:txBody>
          <a:bodyPr/>
          <a:lstStyle/>
          <a:p>
            <a:pPr>
              <a:defRPr/>
            </a:pPr>
            <a:fld id="{F18390AF-98CF-4677-8F81-F69BD45BB93A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5935896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19DC6D-7D90-4C47-91DA-620B93786D36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9359196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71109" y="627406"/>
            <a:ext cx="16557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41909" y="627406"/>
            <a:ext cx="4857750" cy="528381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reeform 11"/>
          <p:cNvSpPr/>
          <p:nvPr/>
        </p:nvSpPr>
        <p:spPr bwMode="auto">
          <a:xfrm flipV="1">
            <a:off x="-3141" y="714376"/>
            <a:ext cx="1191395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9712548-0679-4360-BE98-20AFF60F2CBD}" type="slidenum">
              <a:rPr lang="en-US" altLang="en-US" smtClean="0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443556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vi-VN"/>
              <a:t>Bấm &amp; sửa kiểu phụ đề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39B76A-CA90-4BC4-9740-A69E29B9943E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4012846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B784B0-6DC5-4A8C-9341-B669E947D86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9336023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1DDDEB-92DE-4B0A-997E-84D0444BBFA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66935783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9DAC195-1E40-4913-BEE5-66E037C1840C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5716550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96F24B-A5F5-499C-8F63-B64A2441CAB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87250854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95E82A0-891C-4D74-9924-33279416F895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1998243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50643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C12AED-95F0-4AA9-B5BA-541A50910F6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61928747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35BB0B-2AEA-47EF-9DA2-40D4191234CF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169615445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/>
              <a:t>Bấm &amp; sửa kiểu tiêu đề</a:t>
            </a:r>
          </a:p>
        </p:txBody>
      </p:sp>
      <p:sp>
        <p:nvSpPr>
          <p:cNvPr id="5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C14AEC-C3AB-4235-8E05-DCCB84466021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40634292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736DC-8118-4671-ADA0-BA7CB5C10C84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219145456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vi-VN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vi-VN"/>
              <a:t>Bấm &amp; sửa kiểu tiêu đề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7578A-A9C7-40D9-B426-E54EDE1DB750}" type="slidenum">
              <a:rPr lang="en-US" altLang="vi-VN"/>
              <a:pPr/>
              <a:t>‹#›</a:t>
            </a:fld>
            <a:endParaRPr lang="en-US" altLang="vi-VN"/>
          </a:p>
        </p:txBody>
      </p:sp>
    </p:spTree>
    <p:extLst>
      <p:ext uri="{BB962C8B-B14F-4D97-AF65-F5344CB8AC3E}">
        <p14:creationId xmlns:p14="http://schemas.microsoft.com/office/powerpoint/2010/main" val="304010246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68169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30829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41237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3053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88086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85134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41676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654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5431693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14438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22969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19979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4499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6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497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50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6" Type="http://schemas.openxmlformats.org/officeDocument/2006/relationships/slideLayout" Target="../slideLayouts/slideLayout43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slideLayout" Target="../slideLayouts/slideLayout4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6.xml"/><Relationship Id="rId7" Type="http://schemas.openxmlformats.org/officeDocument/2006/relationships/slideLayout" Target="../slideLayouts/slideLayout5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11" Type="http://schemas.openxmlformats.org/officeDocument/2006/relationships/slideLayout" Target="../slideLayouts/slideLayout54.xml"/><Relationship Id="rId5" Type="http://schemas.openxmlformats.org/officeDocument/2006/relationships/slideLayout" Target="../slideLayouts/slideLayout48.xml"/><Relationship Id="rId10" Type="http://schemas.openxmlformats.org/officeDocument/2006/relationships/slideLayout" Target="../slideLayouts/slideLayout53.xml"/><Relationship Id="rId4" Type="http://schemas.openxmlformats.org/officeDocument/2006/relationships/slideLayout" Target="../slideLayouts/slideLayout47.xml"/><Relationship Id="rId9" Type="http://schemas.openxmlformats.org/officeDocument/2006/relationships/slideLayout" Target="../slideLayouts/slideLayout5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1EEBBD-F2C8-46CA-BD9B-F34E49699246}" type="datetimeFigureOut">
              <a:rPr lang="en-US" smtClean="0"/>
              <a:t>6/6/2022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6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6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244C0-439C-4B31-A62E-B9F0D3440FB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546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2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9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5" y="613581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5" y="787785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9779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138637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0416" y="-786"/>
            <a:ext cx="1767506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3716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44694" y="624110"/>
            <a:ext cx="6683765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909" y="2133600"/>
            <a:ext cx="668655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71210" y="6130437"/>
            <a:ext cx="859712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41910" y="6135809"/>
            <a:ext cx="5714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  <a:latin typeface="Arial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398860" y="787783"/>
            <a:ext cx="5848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AC92486-FC9F-4980-AF32-FEF986A380BA}" type="slidenum">
              <a:rPr lang="en-US" smtClean="0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83098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  <p:sldLayoutId id="214748369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Nơi giữ chỗ cho Tiêu đề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  <a:endParaRPr lang="en-US" altLang="vi-VN"/>
          </a:p>
        </p:txBody>
      </p:sp>
      <p:sp>
        <p:nvSpPr>
          <p:cNvPr id="1027" name="Nơi giữ chỗ cho Văn bản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vi-VN" altLang="vi-VN"/>
              <a:t>Bấm &amp; sửa kiểu tiêu đề</a:t>
            </a:r>
          </a:p>
          <a:p>
            <a:pPr lvl="1"/>
            <a:r>
              <a:rPr lang="vi-VN" altLang="vi-VN"/>
              <a:t>Mức hai</a:t>
            </a:r>
          </a:p>
          <a:p>
            <a:pPr lvl="2"/>
            <a:r>
              <a:rPr lang="vi-VN" altLang="vi-VN"/>
              <a:t>Mức ba</a:t>
            </a:r>
          </a:p>
          <a:p>
            <a:pPr lvl="3"/>
            <a:r>
              <a:rPr lang="vi-VN" altLang="vi-VN"/>
              <a:t>Mức bốn</a:t>
            </a:r>
          </a:p>
          <a:p>
            <a:pPr lvl="4"/>
            <a:r>
              <a:rPr lang="vi-VN" altLang="vi-VN"/>
              <a:t>Mức năm</a:t>
            </a:r>
            <a:endParaRPr lang="en-US" altLang="vi-VN"/>
          </a:p>
        </p:txBody>
      </p:sp>
      <p:sp>
        <p:nvSpPr>
          <p:cNvPr id="4" name="Nơi giữ chỗ cho Ngày tháng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Nơi giữ chỗ cho Chân trang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Nơi giữ chỗ cho Số hiệu Bản chiế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801EAB9-8A1D-49C7-86D6-87F34E428134}" type="slidenum">
              <a:rPr lang="en-US" altLang="vi-VN"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vi-VN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6729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A7288-5B14-45C8-97F4-6DE26AD8515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6/6/2022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48AB96-C607-41FC-9A06-B8449137A9FF}" type="slidenum">
              <a:rPr lang="en-US" smtClean="0">
                <a:solidFill>
                  <a:srgbClr val="8CADAE">
                    <a:shade val="75000"/>
                  </a:srgbClr>
                </a:solidFill>
              </a:rPr>
              <a:pPr/>
              <a:t>‹#›</a:t>
            </a:fld>
            <a:endParaRPr lang="en-US">
              <a:solidFill>
                <a:srgbClr val="8CADAE">
                  <a:shade val="75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23117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5.xml"/><Relationship Id="rId6" Type="http://schemas.openxmlformats.org/officeDocument/2006/relationships/image" Target="../media/image19.emf"/><Relationship Id="rId5" Type="http://schemas.openxmlformats.org/officeDocument/2006/relationships/image" Target="../media/image18.png"/><Relationship Id="rId4" Type="http://schemas.openxmlformats.org/officeDocument/2006/relationships/image" Target="../media/image4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9.png"/><Relationship Id="rId4" Type="http://schemas.openxmlformats.org/officeDocument/2006/relationships/image" Target="../media/image4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62350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WordArt 16"/>
          <p:cNvSpPr>
            <a:spLocks noChangeArrowheads="1" noChangeShapeType="1" noTextEdit="1"/>
          </p:cNvSpPr>
          <p:nvPr/>
        </p:nvSpPr>
        <p:spPr bwMode="auto">
          <a:xfrm>
            <a:off x="2895600" y="2362200"/>
            <a:ext cx="3657600" cy="762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</a:t>
            </a:r>
            <a:r>
              <a:rPr lang="en-US" sz="3600" b="1" u="sng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TỪ VÀ CÂU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LỚP </a:t>
            </a:r>
            <a:r>
              <a:rPr lang="en-US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4E</a:t>
            </a:r>
            <a:endParaRPr lang="en-US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5" name="WordArt 17"/>
          <p:cNvSpPr>
            <a:spLocks noChangeArrowheads="1" noChangeShapeType="1" noTextEdit="1"/>
          </p:cNvSpPr>
          <p:nvPr/>
        </p:nvSpPr>
        <p:spPr bwMode="auto">
          <a:xfrm>
            <a:off x="228600" y="3581400"/>
            <a:ext cx="8572500" cy="109299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QUAN-YÊU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6" name="WordArt 16"/>
          <p:cNvSpPr>
            <a:spLocks noChangeArrowheads="1" noChangeShapeType="1" noTextEdit="1"/>
          </p:cNvSpPr>
          <p:nvPr/>
        </p:nvSpPr>
        <p:spPr bwMode="auto">
          <a:xfrm>
            <a:off x="3734260" y="533400"/>
            <a:ext cx="2209800" cy="914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TUẦN 34</a:t>
            </a:r>
          </a:p>
        </p:txBody>
      </p:sp>
    </p:spTree>
    <p:extLst>
      <p:ext uri="{BB962C8B-B14F-4D97-AF65-F5344CB8AC3E}">
        <p14:creationId xmlns:p14="http://schemas.microsoft.com/office/powerpoint/2010/main" val="4453721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257300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 h</a:t>
            </a:r>
            <a:r>
              <a:rPr lang="en-US" sz="2400" b="1" dirty="0">
                <a:solidFill>
                  <a:prstClr val="black"/>
                </a:solidFill>
              </a:rPr>
              <a:t>i</a:t>
            </a:r>
          </a:p>
        </p:txBody>
      </p:sp>
      <p:sp>
        <p:nvSpPr>
          <p:cNvPr id="3" name="Rounded Rectangle 2"/>
          <p:cNvSpPr/>
          <p:nvPr/>
        </p:nvSpPr>
        <p:spPr>
          <a:xfrm>
            <a:off x="2574369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96984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hê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219598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339130" y="2032478"/>
            <a:ext cx="1774269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3284849" y="2005002"/>
            <a:ext cx="13716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sằng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sặc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4830620" y="1986937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6262092" y="1986937"/>
            <a:ext cx="1433188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6542213" y="10668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217170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3573320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974941" y="2943204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437979" y="2957085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675752" y="3794028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hố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4195495" y="3767821"/>
            <a:ext cx="1730744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khùng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khục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188687" y="3767821"/>
            <a:ext cx="150649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toang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toác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713349" y="4732803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4077378" y="4732803"/>
            <a:ext cx="1142227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 </a:t>
            </a: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hả</a:t>
            </a:r>
            <a:endParaRPr lang="en-US" sz="24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2003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852714" y="1143010"/>
            <a:ext cx="7529286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 - YÊU ĐỜI 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219201" y="1976737"/>
            <a:ext cx="45560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Đ</a:t>
            </a:r>
            <a:r>
              <a:rPr lang="vi-VN" sz="2400" b="1" dirty="0">
                <a:solidFill>
                  <a:srgbClr val="FF0000"/>
                </a:solidFill>
                <a:latin typeface="Times New Roman"/>
              </a:rPr>
              <a:t>ặt câu với mỗi từ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tìm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được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:</a:t>
            </a:r>
          </a:p>
        </p:txBody>
      </p:sp>
      <p:sp>
        <p:nvSpPr>
          <p:cNvPr id="9" name="Text Box 24"/>
          <p:cNvSpPr txBox="1">
            <a:spLocks noChangeArrowheads="1"/>
          </p:cNvSpPr>
          <p:nvPr/>
        </p:nvSpPr>
        <p:spPr bwMode="auto">
          <a:xfrm>
            <a:off x="359230" y="2659560"/>
            <a:ext cx="8425543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khanh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khách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 Box 25"/>
          <p:cNvSpPr txBox="1">
            <a:spLocks noChangeArrowheads="1"/>
          </p:cNvSpPr>
          <p:nvPr/>
        </p:nvSpPr>
        <p:spPr bwMode="auto">
          <a:xfrm>
            <a:off x="852714" y="3632539"/>
            <a:ext cx="9281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rúc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rích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lắm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ext Box 25"/>
          <p:cNvSpPr txBox="1">
            <a:spLocks noChangeArrowheads="1"/>
          </p:cNvSpPr>
          <p:nvPr/>
        </p:nvSpPr>
        <p:spPr bwMode="auto">
          <a:xfrm>
            <a:off x="1767114" y="4633319"/>
            <a:ext cx="7376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che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môi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tủm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tỉm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" name="Text Box 25"/>
          <p:cNvSpPr txBox="1">
            <a:spLocks noChangeArrowheads="1"/>
          </p:cNvSpPr>
          <p:nvPr/>
        </p:nvSpPr>
        <p:spPr bwMode="auto">
          <a:xfrm>
            <a:off x="3138714" y="5613739"/>
            <a:ext cx="7376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1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6600CC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>
                <a:solidFill>
                  <a:srgbClr val="66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giòn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nắng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6600CC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02839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  <p:bldP spid="12" grpId="0"/>
      <p:bldP spid="13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D:\SOA\Khung nen bieu tuong\Khung nen bieu tuong\[Muare.asia]-FramesChildrenVol34\muare.asia - babyvol34 - 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813"/>
            <a:ext cx="9221788" cy="683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WordArt 7"/>
          <p:cNvSpPr>
            <a:spLocks noChangeArrowheads="1" noChangeShapeType="1" noTextEdit="1"/>
          </p:cNvSpPr>
          <p:nvPr/>
        </p:nvSpPr>
        <p:spPr bwMode="auto">
          <a:xfrm>
            <a:off x="3505200" y="1600200"/>
            <a:ext cx="4191000" cy="1371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Củng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dặn</a:t>
            </a:r>
            <a:r>
              <a:rPr lang="en-US" sz="5400" b="1" u="sng" kern="10" dirty="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u="sng" kern="10" dirty="0" err="1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dò</a:t>
            </a:r>
            <a:endParaRPr lang="en-US" sz="5400" b="1" u="sng" kern="10" dirty="0">
              <a:ln w="9525">
                <a:solidFill>
                  <a:srgbClr val="FFFF00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895600" y="3124200"/>
            <a:ext cx="5867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3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TRÒ CHƠI : Ai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nhanh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,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ai</a:t>
            </a: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đúng</a:t>
            </a: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819400" y="4186535"/>
            <a:ext cx="58381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Nối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từ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A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với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nghĩa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tương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ứng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ở </a:t>
            </a:r>
            <a:r>
              <a:rPr lang="en-US" sz="2400" b="1" dirty="0" err="1">
                <a:solidFill>
                  <a:srgbClr val="FF0000"/>
                </a:solidFill>
                <a:latin typeface="Times New Roman"/>
              </a:rPr>
              <a:t>cột</a:t>
            </a:r>
            <a:r>
              <a:rPr lang="en-US" sz="2400" b="1" dirty="0">
                <a:solidFill>
                  <a:srgbClr val="FF0000"/>
                </a:solidFill>
                <a:latin typeface="Times New Roman"/>
              </a:rPr>
              <a:t> B</a:t>
            </a:r>
            <a:r>
              <a:rPr lang="vi-VN" sz="2400" b="1" dirty="0">
                <a:solidFill>
                  <a:srgbClr val="000000"/>
                </a:solidFill>
                <a:latin typeface="Times New Roman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553931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l="2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600201" y="772180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1600201" y="15692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hì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1600201" y="2550998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rúc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rích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1600201" y="3550443"/>
            <a:ext cx="1878806" cy="52322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hô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hố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600201" y="4617244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khanh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khách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1600201" y="5675293"/>
            <a:ext cx="1878806" cy="95410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khùng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khục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371" name="Text Box 11"/>
          <p:cNvSpPr txBox="1">
            <a:spLocks noChangeArrowheads="1"/>
          </p:cNvSpPr>
          <p:nvPr/>
        </p:nvSpPr>
        <p:spPr bwMode="auto">
          <a:xfrm>
            <a:off x="4686300" y="4644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cậu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dịu</a:t>
            </a:r>
            <a:endParaRPr 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72" name="Text Box 12"/>
          <p:cNvSpPr txBox="1">
            <a:spLocks noChangeArrowheads="1"/>
          </p:cNvSpPr>
          <p:nvPr/>
        </p:nvSpPr>
        <p:spPr bwMode="auto">
          <a:xfrm>
            <a:off x="4698124" y="1466671"/>
            <a:ext cx="4445876" cy="1200329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iều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cứ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………..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góc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4698124" y="2827337"/>
            <a:ext cx="4445876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ươ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……., 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ầy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4" name="Text Box 14"/>
          <p:cNvSpPr txBox="1">
            <a:spLocks noChangeArrowheads="1"/>
          </p:cNvSpPr>
          <p:nvPr/>
        </p:nvSpPr>
        <p:spPr bwMode="auto">
          <a:xfrm>
            <a:off x="4686300" y="3817203"/>
            <a:ext cx="4457700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…………, nom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duyên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5" name="Text Box 15"/>
          <p:cNvSpPr txBox="1">
            <a:spLocks noChangeArrowheads="1"/>
          </p:cNvSpPr>
          <p:nvPr/>
        </p:nvSpPr>
        <p:spPr bwMode="auto">
          <a:xfrm>
            <a:off x="4686302" y="4807803"/>
            <a:ext cx="4457698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Ông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cổ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họng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5376" name="Text Box 16"/>
          <p:cNvSpPr txBox="1">
            <a:spLocks noChangeArrowheads="1"/>
          </p:cNvSpPr>
          <p:nvPr/>
        </p:nvSpPr>
        <p:spPr bwMode="auto">
          <a:xfrm>
            <a:off x="4715165" y="5777630"/>
            <a:ext cx="4445875" cy="830997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 fontAlgn="base">
              <a:spcBef>
                <a:spcPct val="50000"/>
              </a:spcBef>
              <a:spcAft>
                <a:spcPct val="0"/>
              </a:spcAft>
            </a:pP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Bọn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khỉ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chuyền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ă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thoắt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r>
              <a:rPr lang="vi-V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ời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………………..</a:t>
            </a:r>
          </a:p>
        </p:txBody>
      </p:sp>
      <p:sp>
        <p:nvSpPr>
          <p:cNvPr id="15377" name="Text Box 17"/>
          <p:cNvSpPr txBox="1">
            <a:spLocks noChangeArrowheads="1"/>
          </p:cNvSpPr>
          <p:nvPr/>
        </p:nvSpPr>
        <p:spPr bwMode="auto">
          <a:xfrm>
            <a:off x="3479006" y="57864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0" name="Text Box 20"/>
          <p:cNvSpPr txBox="1">
            <a:spLocks noChangeArrowheads="1"/>
          </p:cNvSpPr>
          <p:nvPr/>
        </p:nvSpPr>
        <p:spPr bwMode="auto">
          <a:xfrm>
            <a:off x="4422488" y="38967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1" name="Text Box 21"/>
          <p:cNvSpPr txBox="1">
            <a:spLocks noChangeArrowheads="1"/>
          </p:cNvSpPr>
          <p:nvPr/>
        </p:nvSpPr>
        <p:spPr bwMode="auto">
          <a:xfrm>
            <a:off x="3493124" y="16002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2" name="Text Box 22"/>
          <p:cNvSpPr txBox="1">
            <a:spLocks noChangeArrowheads="1"/>
          </p:cNvSpPr>
          <p:nvPr/>
        </p:nvSpPr>
        <p:spPr bwMode="auto">
          <a:xfrm>
            <a:off x="4400552" y="1499054"/>
            <a:ext cx="328781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3" name="Text Box 23"/>
          <p:cNvSpPr txBox="1">
            <a:spLocks noChangeArrowheads="1"/>
          </p:cNvSpPr>
          <p:nvPr/>
        </p:nvSpPr>
        <p:spPr bwMode="auto">
          <a:xfrm>
            <a:off x="3493124" y="2574929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422488" y="2521067"/>
            <a:ext cx="2857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3493124" y="354965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400550" y="3717926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8" name="Text Box 28"/>
          <p:cNvSpPr txBox="1">
            <a:spLocks noChangeArrowheads="1"/>
          </p:cNvSpPr>
          <p:nvPr/>
        </p:nvSpPr>
        <p:spPr bwMode="auto">
          <a:xfrm>
            <a:off x="3498056" y="5538085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4400551" y="4473601"/>
            <a:ext cx="24042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0" name="Text Box 30"/>
          <p:cNvSpPr txBox="1">
            <a:spLocks noChangeArrowheads="1"/>
          </p:cNvSpPr>
          <p:nvPr/>
        </p:nvSpPr>
        <p:spPr bwMode="auto">
          <a:xfrm>
            <a:off x="3498056" y="4586291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 dirty="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4400550" y="5715004"/>
            <a:ext cx="342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n-US" sz="4000">
                <a:solidFill>
                  <a:srgbClr val="FF0000"/>
                </a:solidFill>
                <a:latin typeface="Arial" charset="0"/>
              </a:rPr>
              <a:t>*</a:t>
            </a:r>
          </a:p>
        </p:txBody>
      </p:sp>
      <p:sp>
        <p:nvSpPr>
          <p:cNvPr id="15392" name="Line 32"/>
          <p:cNvSpPr>
            <a:spLocks noChangeShapeType="1"/>
          </p:cNvSpPr>
          <p:nvPr/>
        </p:nvSpPr>
        <p:spPr bwMode="auto">
          <a:xfrm>
            <a:off x="3700633" y="1259226"/>
            <a:ext cx="807074" cy="1864974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4" name="Line 34"/>
          <p:cNvSpPr>
            <a:spLocks noChangeShapeType="1"/>
          </p:cNvSpPr>
          <p:nvPr/>
        </p:nvSpPr>
        <p:spPr bwMode="auto">
          <a:xfrm flipV="1">
            <a:off x="3722920" y="723079"/>
            <a:ext cx="784787" cy="115574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736182" y="1775508"/>
            <a:ext cx="771524" cy="1059883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6" name="Line 36"/>
          <p:cNvSpPr>
            <a:spLocks noChangeShapeType="1"/>
          </p:cNvSpPr>
          <p:nvPr/>
        </p:nvSpPr>
        <p:spPr bwMode="auto">
          <a:xfrm>
            <a:off x="3736689" y="3820912"/>
            <a:ext cx="771017" cy="119176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>
            <a:off x="3715730" y="4963913"/>
            <a:ext cx="706758" cy="1055887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V="1">
            <a:off x="3703858" y="4952915"/>
            <a:ext cx="771524" cy="981249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FF0000"/>
              </a:solidFill>
              <a:latin typeface="Arial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152400"/>
            <a:ext cx="59753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062" y="-39832"/>
            <a:ext cx="6826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52400"/>
            <a:ext cx="695325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9566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3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3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5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53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5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1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 nodeType="clickPar">
                      <p:stCondLst>
                        <p:cond delay="indefinite"/>
                      </p:stCondLst>
                      <p:childTnLst>
                        <p:par>
                          <p:cTn id="10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5" dur="1000"/>
                                        <p:tgtEl>
                                          <p:spTgt spid="153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0" dur="1000"/>
                                        <p:tgtEl>
                                          <p:spTgt spid="153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15" dur="1000"/>
                                        <p:tgtEl>
                                          <p:spTgt spid="153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0" dur="10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 nodeType="clickPar">
                      <p:stCondLst>
                        <p:cond delay="indefinite"/>
                      </p:stCondLst>
                      <p:childTnLst>
                        <p:par>
                          <p:cTn id="1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3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5" dur="1000"/>
                                        <p:tgtEl>
                                          <p:spTgt spid="153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 nodeType="clickPar">
                      <p:stCondLst>
                        <p:cond delay="indefinite"/>
                      </p:stCondLst>
                      <p:childTnLst>
                        <p:par>
                          <p:cTn id="1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8" presetID="18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30" dur="1000"/>
                                        <p:tgtEl>
                                          <p:spTgt spid="153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  <p:bldP spid="15366" grpId="0" animBg="1"/>
      <p:bldP spid="15367" grpId="0" animBg="1"/>
      <p:bldP spid="15368" grpId="0" animBg="1"/>
      <p:bldP spid="15369" grpId="0" animBg="1"/>
      <p:bldP spid="15370" grpId="0" animBg="1"/>
      <p:bldP spid="15371" grpId="0" animBg="1"/>
      <p:bldP spid="15372" grpId="0" animBg="1"/>
      <p:bldP spid="15373" grpId="0" animBg="1"/>
      <p:bldP spid="15374" grpId="0" animBg="1"/>
      <p:bldP spid="15375" grpId="0" animBg="1"/>
      <p:bldP spid="15376" grpId="0" animBg="1"/>
      <p:bldP spid="15377" grpId="0"/>
      <p:bldP spid="15380" grpId="0"/>
      <p:bldP spid="15381" grpId="0"/>
      <p:bldP spid="15382" grpId="0"/>
      <p:bldP spid="15383" grpId="0"/>
      <p:bldP spid="15385" grpId="0"/>
      <p:bldP spid="15386" grpId="0"/>
      <p:bldP spid="15387" grpId="0"/>
      <p:bldP spid="15388" grpId="0"/>
      <p:bldP spid="15389" grpId="0"/>
      <p:bldP spid="15390" grpId="0"/>
      <p:bldP spid="15391" grpId="0"/>
      <p:bldP spid="15392" grpId="0" animBg="1"/>
      <p:bldP spid="15394" grpId="0" animBg="1"/>
      <p:bldP spid="15395" grpId="0" animBg="1"/>
      <p:bldP spid="15396" grpId="0" animBg="1"/>
      <p:bldP spid="15398" grpId="0" animBg="1"/>
      <p:bldP spid="1539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15"/>
          <p:cNvSpPr>
            <a:spLocks noChangeArrowheads="1" noChangeShapeType="1" noTextEdit="1"/>
          </p:cNvSpPr>
          <p:nvPr/>
        </p:nvSpPr>
        <p:spPr bwMode="auto">
          <a:xfrm>
            <a:off x="4114800" y="603647"/>
            <a:ext cx="1524000" cy="8441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TOÁN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9537" y="762000"/>
            <a:ext cx="8915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en-US" sz="24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LUYỆN TẬP CHUNG</a:t>
            </a:r>
          </a:p>
        </p:txBody>
      </p:sp>
      <p:pic>
        <p:nvPicPr>
          <p:cNvPr id="7" name="Picture 22" descr="Bauernba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0"/>
            <a:ext cx="9144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684143" y="166807"/>
            <a:ext cx="81915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THỨ7 NGÀY 15 THÁNG 5 NĂM 2021</a:t>
            </a:r>
          </a:p>
        </p:txBody>
      </p:sp>
      <p:pic>
        <p:nvPicPr>
          <p:cNvPr id="10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429490" y="1888153"/>
            <a:ext cx="8714509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8cm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5/3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360 m,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20 m. 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Trung bình cứ 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vi-VN" sz="2400" baseline="300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ruộng đó thì thu hoạch được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2400</a:t>
            </a:r>
            <a:r>
              <a:rPr lang="vi-VN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kg thóc. Hỏi trên cả thửa ruộng đó người ta thu hoạch được bao nhiêu tạ thóc ?</a:t>
            </a:r>
            <a:endParaRPr lang="en-US" altLang="en-US" sz="2400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en-US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2/3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dm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vuông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b,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alt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0" hangingPunct="0"/>
            <a:endParaRPr lang="en-US" altLang="en-US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WordArt 15"/>
          <p:cNvSpPr>
            <a:spLocks noChangeArrowheads="1" noChangeShapeType="1" noTextEdit="1"/>
          </p:cNvSpPr>
          <p:nvPr/>
        </p:nvSpPr>
        <p:spPr bwMode="auto">
          <a:xfrm>
            <a:off x="3962400" y="1518047"/>
            <a:ext cx="2362200" cy="92035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VẬN DỤNG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WordArt 4"/>
          <p:cNvSpPr>
            <a:spLocks noChangeArrowheads="1" noChangeShapeType="1" noTextEdit="1"/>
          </p:cNvSpPr>
          <p:nvPr/>
        </p:nvSpPr>
        <p:spPr bwMode="auto">
          <a:xfrm>
            <a:off x="685800" y="533400"/>
            <a:ext cx="7924800" cy="2667000"/>
          </a:xfrm>
          <a:prstGeom prst="rect">
            <a:avLst/>
          </a:prstGeom>
        </p:spPr>
        <p:txBody>
          <a:bodyPr wrap="none" fromWordArt="1">
            <a:prstTxWarp prst="textArchUp">
              <a:avLst/>
            </a:prstTxWarp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Chúc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các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em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ôn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tập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en-US" sz="3600" b="1" kern="10" dirty="0" err="1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tốt</a:t>
            </a:r>
            <a:r>
              <a:rPr lang="en-US" sz="3600" b="1" kern="10" dirty="0">
                <a:ln>
                  <a:solidFill>
                    <a:sysClr val="windowText" lastClr="000000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88000" dist="50800" dir="5040000" algn="tl">
                    <a:srgbClr val="8064A2">
                      <a:tint val="80000"/>
                      <a:satMod val="250000"/>
                      <a:alpha val="45000"/>
                    </a:srgbClr>
                  </a:outerShdw>
                </a:effectLst>
                <a:latin typeface="Times New Roman"/>
                <a:cs typeface="Times New Roman"/>
              </a:rPr>
              <a:t>!</a:t>
            </a:r>
          </a:p>
        </p:txBody>
      </p:sp>
      <p:pic>
        <p:nvPicPr>
          <p:cNvPr id="16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75" y="1036638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189038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2209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1000" y="21336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38100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76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8674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1" descr="Firewrk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5791200"/>
            <a:ext cx="99060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683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3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3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3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3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3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3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49" presetClass="entr" presetSubtype="0" repeatCount="indefinite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3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62350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57200" y="228601"/>
            <a:ext cx="81915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WordArt 15"/>
          <p:cNvSpPr>
            <a:spLocks noChangeArrowheads="1" noChangeShapeType="1" noTextEdit="1"/>
          </p:cNvSpPr>
          <p:nvPr/>
        </p:nvSpPr>
        <p:spPr bwMode="auto">
          <a:xfrm>
            <a:off x="2667000" y="675949"/>
            <a:ext cx="41910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886691" y="2545140"/>
            <a:ext cx="7762009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vi-VN" sz="9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891" y="444043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00307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0" y="3562350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85800" y="1371605"/>
            <a:ext cx="796290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600" b="1" i="0" u="none" strike="noStrike" kern="1200" cap="none" spc="0" normalizeH="0" baseline="0" noProof="0" dirty="0" err="1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kumimoji="0" lang="vi-VN" sz="2600" b="1" i="0" u="none" strike="noStrike" kern="1200" cap="none" spc="0" normalizeH="0" baseline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Trạng</a:t>
            </a:r>
            <a:r>
              <a:rPr kumimoji="0" lang="vi-VN" sz="2600" b="1" i="0" u="none" strike="noStrike" kern="1200" cap="none" spc="0" normalizeH="0" noProof="0" dirty="0">
                <a:ln>
                  <a:noFill/>
                </a:ln>
                <a:solidFill>
                  <a:srgbClr val="99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ngữ bổ sung ý nghĩa gì cho câu :</a:t>
            </a:r>
            <a:endParaRPr kumimoji="0" lang="en-US" sz="2600" b="1" i="0" u="none" strike="noStrike" kern="1200" cap="none" spc="0" normalizeH="0" baseline="0" noProof="0" dirty="0">
              <a:ln>
                <a:noFill/>
              </a:ln>
              <a:solidFill>
                <a:srgbClr val="99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838200" y="2133600"/>
            <a:ext cx="78105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Rải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gáy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ran.</a:t>
            </a: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2667000" y="675949"/>
            <a:ext cx="4191000" cy="1285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0574" y="2514600"/>
            <a:ext cx="3531931" cy="850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3450" y="2656825"/>
            <a:ext cx="7620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 Sau tiếng chuông chùa, mặt trăng đã nhỏ lại, sáng vằng vặc.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2024" y="3115326"/>
            <a:ext cx="3169981" cy="763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1085850" y="3465493"/>
            <a:ext cx="7620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 Vì chăm học, Hoa được cô giáo khen.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419" y="3886043"/>
            <a:ext cx="1898061" cy="4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 Box 2"/>
          <p:cNvSpPr txBox="1">
            <a:spLocks noChangeArrowheads="1"/>
          </p:cNvSpPr>
          <p:nvPr/>
        </p:nvSpPr>
        <p:spPr bwMode="auto">
          <a:xfrm>
            <a:off x="1085850" y="3962400"/>
            <a:ext cx="73342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4.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ngọt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béo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kumimoji="0" 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359285"/>
            <a:ext cx="2590800" cy="6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Text Box 2"/>
          <p:cNvSpPr txBox="1">
            <a:spLocks noChangeArrowheads="1"/>
          </p:cNvSpPr>
          <p:nvPr/>
        </p:nvSpPr>
        <p:spPr bwMode="auto">
          <a:xfrm>
            <a:off x="685800" y="4620161"/>
            <a:ext cx="82105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130D65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0" name="Cloud Callout 19"/>
          <p:cNvSpPr/>
          <p:nvPr/>
        </p:nvSpPr>
        <p:spPr>
          <a:xfrm>
            <a:off x="4221480" y="4034703"/>
            <a:ext cx="4541520" cy="2823307"/>
          </a:xfrm>
          <a:prstGeom prst="cloudCallout">
            <a:avLst>
              <a:gd name="adj1" fmla="val 57500"/>
              <a:gd name="adj2" fmla="val 25203"/>
            </a:avLst>
          </a:prstGeom>
          <a:solidFill>
            <a:sysClr val="window" lastClr="FFFFFF"/>
          </a:solidFill>
          <a:ln w="15875" cap="rnd" cmpd="sng" algn="ctr">
            <a:solidFill>
              <a:srgbClr val="6AAC9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21" name="Text Box 2"/>
          <p:cNvSpPr txBox="1">
            <a:spLocks noChangeArrowheads="1"/>
          </p:cNvSpPr>
          <p:nvPr/>
        </p:nvSpPr>
        <p:spPr bwMode="auto">
          <a:xfrm>
            <a:off x="5364480" y="4343410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2" name="Text Box 2"/>
          <p:cNvSpPr txBox="1">
            <a:spLocks noChangeArrowheads="1"/>
          </p:cNvSpPr>
          <p:nvPr/>
        </p:nvSpPr>
        <p:spPr bwMode="auto">
          <a:xfrm>
            <a:off x="4762500" y="4953010"/>
            <a:ext cx="46863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3" name="Text Box 2"/>
          <p:cNvSpPr txBox="1">
            <a:spLocks noChangeArrowheads="1"/>
          </p:cNvSpPr>
          <p:nvPr/>
        </p:nvSpPr>
        <p:spPr bwMode="auto">
          <a:xfrm>
            <a:off x="5140036" y="5537785"/>
            <a:ext cx="278892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457200" y="228601"/>
            <a:ext cx="8191500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>
              <a:defRPr sz="1600">
                <a:solidFill>
                  <a:schemeClr val="tx1"/>
                </a:solidFill>
                <a:latin typeface="Arial" pitchFamily="34" charset="0"/>
              </a:defRPr>
            </a:lvl1pPr>
            <a:lvl2pPr>
              <a:defRPr sz="1600">
                <a:solidFill>
                  <a:schemeClr val="tx1"/>
                </a:solidFill>
                <a:latin typeface="Arial" pitchFamily="34" charset="0"/>
              </a:defRPr>
            </a:lvl2pPr>
            <a:lvl3pPr>
              <a:defRPr sz="1600">
                <a:solidFill>
                  <a:schemeClr val="tx1"/>
                </a:solidFill>
                <a:latin typeface="Arial" pitchFamily="34" charset="0"/>
              </a:defRPr>
            </a:lvl3pPr>
            <a:lvl4pPr>
              <a:defRPr sz="1600">
                <a:solidFill>
                  <a:schemeClr val="tx1"/>
                </a:solidFill>
                <a:latin typeface="Arial" pitchFamily="34" charset="0"/>
              </a:defRPr>
            </a:lvl4pPr>
            <a:lvl5pPr>
              <a:defRPr sz="1600">
                <a:solidFill>
                  <a:schemeClr val="tx1"/>
                </a:solidFill>
                <a:latin typeface="Arial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NGÀY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vi-VN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THÁNG </a:t>
            </a:r>
            <a:r>
              <a:rPr lang="en-US" altLang="en-US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</a:t>
            </a:r>
            <a:r>
              <a:rPr lang="en-US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NĂM 202</a:t>
            </a:r>
            <a:r>
              <a:rPr lang="vi-VN" altLang="en-US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altLang="en-US" sz="28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03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3" grpId="0"/>
      <p:bldP spid="17" grpId="0"/>
      <p:bldP spid="19" grpId="0"/>
      <p:bldP spid="20" grpId="0" animBg="1"/>
      <p:bldP spid="21" grpId="0"/>
      <p:bldP spid="22" grpId="0"/>
      <p:bldP spid="2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loud Callout 8"/>
          <p:cNvSpPr/>
          <p:nvPr/>
        </p:nvSpPr>
        <p:spPr>
          <a:xfrm>
            <a:off x="902970" y="1371600"/>
            <a:ext cx="7261860" cy="4038600"/>
          </a:xfrm>
          <a:prstGeom prst="cloudCallout">
            <a:avLst>
              <a:gd name="adj1" fmla="val 35679"/>
              <a:gd name="adj2" fmla="val 71592"/>
            </a:avLst>
          </a:prstGeom>
          <a:solidFill>
            <a:sysClr val="window" lastClr="FFFFFF"/>
          </a:solidFill>
          <a:ln w="15875" cap="rnd" cmpd="sng" algn="ctr">
            <a:solidFill>
              <a:srgbClr val="6AAC91"/>
            </a:solidFill>
            <a:prstDash val="solid"/>
          </a:ln>
          <a:effectLst/>
        </p:spPr>
        <p:txBody>
          <a:bodyPr rtlCol="0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ysClr val="windowText" lastClr="000000"/>
              </a:solidFill>
              <a:latin typeface="Century Gothic" panose="020B0502020202020204"/>
            </a:endParaRPr>
          </a:p>
        </p:txBody>
      </p:sp>
      <p:sp>
        <p:nvSpPr>
          <p:cNvPr id="12" name="Text Box 3"/>
          <p:cNvSpPr txBox="1">
            <a:spLocks noChangeArrowheads="1"/>
          </p:cNvSpPr>
          <p:nvPr/>
        </p:nvSpPr>
        <p:spPr bwMode="auto">
          <a:xfrm>
            <a:off x="1630680" y="2209810"/>
            <a:ext cx="588264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1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ngữ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ích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27279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3" name="TextBox 5"/>
          <p:cNvSpPr txBox="1"/>
          <p:nvPr/>
        </p:nvSpPr>
        <p:spPr>
          <a:xfrm>
            <a:off x="1630680" y="3418582"/>
            <a:ext cx="65341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tôi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kumimoji="0" lang="en-US" sz="3200" b="0" i="1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6548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400386"/>
            <a:ext cx="2819400" cy="590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</a:t>
            </a:r>
            <a:r>
              <a:rPr lang="en-US" sz="3600" b="1" u="sng" kern="10" dirty="0" smtClean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CÂU</a:t>
            </a: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QUAN-YÊU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3"/>
          <p:cNvSpPr>
            <a:spLocks noChangeArrowheads="1"/>
          </p:cNvSpPr>
          <p:nvPr/>
        </p:nvSpPr>
        <p:spPr bwMode="auto">
          <a:xfrm>
            <a:off x="0" y="1688812"/>
            <a:ext cx="480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vi-VN" altLang="vi-VN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altLang="vi-VN" b="1" u="sng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647700" y="2226953"/>
            <a:ext cx="8343900" cy="29546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sng" strike="noStrike" cap="none" normalizeH="0" baseline="0" dirty="0" err="1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1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phức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 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góp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nhộn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mua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tươi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1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altLang="en-US" sz="2400" i="1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ấy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kumimoji="0" lang="en-US" altLang="en-US" sz="24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5" y="4191010"/>
            <a:ext cx="265091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a. Từ chỉ hoạt động.</a:t>
            </a:r>
            <a:endParaRPr lang="en-US" sz="2400" dirty="0">
              <a:solidFill>
                <a:schemeClr val="bg2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505200" y="4191010"/>
            <a:ext cx="162897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M: vui chơi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066805" y="4812278"/>
            <a:ext cx="2546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450646" y="4798148"/>
            <a:ext cx="17043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066800" y="5417137"/>
            <a:ext cx="24617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450641" y="5417136"/>
            <a:ext cx="156805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990600" y="5855557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096000" y="5879078"/>
            <a:ext cx="138050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M: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13397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9" grpId="0"/>
      <p:bldP spid="12" grpId="0"/>
      <p:bldP spid="14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3810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 - YÊU 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5" y="1794390"/>
            <a:ext cx="7943850" cy="2109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762005" y="3733800"/>
            <a:ext cx="27246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a. Từ chỉ hoạt động</a:t>
            </a:r>
            <a:r>
              <a:rPr lang="en-US" sz="24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:</a:t>
            </a:r>
          </a:p>
        </p:txBody>
      </p:sp>
      <p:sp>
        <p:nvSpPr>
          <p:cNvPr id="5" name="Rectangle 4"/>
          <p:cNvSpPr/>
          <p:nvPr/>
        </p:nvSpPr>
        <p:spPr>
          <a:xfrm>
            <a:off x="3276600" y="3729342"/>
            <a:ext cx="5257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en-US" sz="2400" dirty="0">
                <a:solidFill>
                  <a:srgbClr val="C00000"/>
                </a:solidFill>
                <a:latin typeface="+mj-lt"/>
              </a:rPr>
              <a:t> 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vui chơi, góp vui, mua vui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62001" y="4191010"/>
            <a:ext cx="255473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200400" y="4191010"/>
            <a:ext cx="5600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20000"/>
              </a:spcBef>
            </a:pPr>
            <a:r>
              <a:rPr lang="vi-VN" sz="2400" dirty="0">
                <a:solidFill>
                  <a:srgbClr val="C00000"/>
                </a:solidFill>
                <a:latin typeface="+mj-lt"/>
              </a:rPr>
              <a:t>vui thích, vui lòng, vui mừng, vui sướng, vui vui, vui thú.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762005" y="4953010"/>
            <a:ext cx="25467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124200" y="494854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vui tính, vui nhộn, vui tươi.</a:t>
            </a: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62000" y="5486410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giác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5449897"/>
            <a:ext cx="1543050" cy="646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153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5" grpId="0"/>
      <p:bldP spid="15" grpId="0"/>
      <p:bldP spid="9" grpId="0"/>
      <p:bldP spid="17" grpId="0"/>
      <p:bldP spid="14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2390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 - YÊU 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ấu trúc I think và cách dùng trong tiếng Anh - Step Up English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1548" b="89881" l="48703" r="70293">
                        <a14:foregroundMark x1="57238" y1="45833" x2="58326" y2="52232"/>
                        <a14:foregroundMark x1="63933" y1="44196" x2="63682" y2="48661"/>
                        <a14:foregroundMark x1="60335" y1="49554" x2="61423" y2="511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8172" t="25348" r="23710" b="6795"/>
          <a:stretch/>
        </p:blipFill>
        <p:spPr bwMode="auto">
          <a:xfrm>
            <a:off x="6705600" y="2514609"/>
            <a:ext cx="3200400" cy="4343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loud Callout 11"/>
          <p:cNvSpPr/>
          <p:nvPr/>
        </p:nvSpPr>
        <p:spPr>
          <a:xfrm>
            <a:off x="2228850" y="1828800"/>
            <a:ext cx="4572000" cy="3581400"/>
          </a:xfrm>
          <a:prstGeom prst="cloudCallout">
            <a:avLst>
              <a:gd name="adj1" fmla="val -23928"/>
              <a:gd name="adj2" fmla="val 50342"/>
            </a:avLst>
          </a:prstGeom>
          <a:solidFill>
            <a:sysClr val="window" lastClr="FFFFFF"/>
          </a:solidFill>
          <a:ln w="15875" cap="rnd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819400" y="2589079"/>
            <a:ext cx="3733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tiếng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600" dirty="0" err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6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990600" y="1981200"/>
            <a:ext cx="1257300" cy="60960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sz="24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tai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952500" y="274320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666297" y="3352800"/>
            <a:ext cx="154350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miệng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1058637" y="48006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sướng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81800" y="1752600"/>
            <a:ext cx="162098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6849837" y="2362200"/>
            <a:ext cx="1684564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endParaRPr kumimoji="0" lang="en-US" sz="24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210300" y="4419600"/>
            <a:ext cx="1257300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thú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4608369" y="5562600"/>
            <a:ext cx="1792432" cy="609600"/>
          </a:xfrm>
          <a:prstGeom prst="roundRect">
            <a:avLst/>
          </a:prstGeom>
          <a:solidFill>
            <a:sysClr val="window" lastClr="FFFFFF"/>
          </a:solidFill>
          <a:ln w="15875" cap="rnd" cmpd="sng" algn="ctr">
            <a:solidFill>
              <a:srgbClr val="DE7E18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cười</a:t>
            </a:r>
            <a:r>
              <a: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46797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/>
      <p:bldP spid="15" grpId="0" animBg="1"/>
      <p:bldP spid="16" grpId="0" animBg="1"/>
      <p:bldP spid="17" grpId="0" animBg="1"/>
      <p:bldP spid="18" grpId="0" animBg="1"/>
      <p:bldP spid="20" grpId="0" animBg="1"/>
      <p:bldP spid="21" grpId="0" animBg="1"/>
      <p:bldP spid="22" grpId="0" animBg="1"/>
      <p:bldP spid="2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Download Free png Coins,corners,bordures - Flower Borders Corner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52"/>
          <a:stretch>
            <a:fillRect/>
          </a:stretch>
        </p:blipFill>
        <p:spPr bwMode="auto">
          <a:xfrm>
            <a:off x="25400" y="3576205"/>
            <a:ext cx="3551238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6" descr="1145473xbf1rinc7a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10"/>
            <a:ext cx="685800" cy="3027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8" name="WordArt 17"/>
          <p:cNvSpPr>
            <a:spLocks noChangeArrowheads="1" noChangeShapeType="1" noTextEdit="1"/>
          </p:cNvSpPr>
          <p:nvPr/>
        </p:nvSpPr>
        <p:spPr bwMode="auto">
          <a:xfrm>
            <a:off x="1066800" y="1143010"/>
            <a:ext cx="71628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 - YÊU 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1" name="Picture 15" descr="861991ptj0g7jwjc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762000" y="2136339"/>
            <a:ext cx="8382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u="sng" dirty="0">
                <a:solidFill>
                  <a:srgbClr val="C00000"/>
                </a:solidFill>
                <a:latin typeface="+mj-lt"/>
              </a:rPr>
              <a:t>Câu 2</a:t>
            </a:r>
          </a:p>
          <a:p>
            <a:pPr algn="just"/>
            <a:r>
              <a:rPr lang="vi-VN" sz="2400" dirty="0">
                <a:solidFill>
                  <a:srgbClr val="000000"/>
                </a:solidFill>
                <a:latin typeface="+mj-lt"/>
              </a:rPr>
              <a:t>Từ mỗi nhóm trên, chọn ra một từ và đặt câu với từ đó.</a:t>
            </a:r>
          </a:p>
          <a:p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3080551"/>
            <a:ext cx="8305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Ví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</a:t>
            </a:r>
            <a:r>
              <a:rPr lang="en-US" sz="2400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ngày cắm trại, chúng em đã </a:t>
            </a:r>
            <a:r>
              <a:rPr lang="vi-VN" sz="24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vui chơi</a:t>
            </a: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thật thỏa thích.</a:t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676400" y="5029210"/>
            <a:ext cx="80391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Thấy em chăm chỉ học tập, bố mẹ em rất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lòng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r>
              <a:rPr lang="vi-VN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638300" y="3581407"/>
            <a:ext cx="71628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Anh Ba là một con người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tính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638300" y="4114805"/>
            <a:ext cx="74295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dirty="0">
                <a:solidFill>
                  <a:srgbClr val="C00000"/>
                </a:solidFill>
                <a:latin typeface="+mj-lt"/>
              </a:rPr>
              <a:t>-  Kết Thúc năm học, ai cũng </a:t>
            </a:r>
            <a:r>
              <a:rPr lang="vi-VN" sz="2400" b="1" dirty="0">
                <a:solidFill>
                  <a:srgbClr val="C00000"/>
                </a:solidFill>
                <a:latin typeface="+mj-lt"/>
              </a:rPr>
              <a:t>vui vẻ</a:t>
            </a:r>
            <a:r>
              <a:rPr lang="vi-VN" sz="2400" dirty="0">
                <a:solidFill>
                  <a:srgbClr val="C00000"/>
                </a:solidFill>
                <a:latin typeface="+mj-lt"/>
              </a:rPr>
              <a:t> đón nhận những ngày nghỉ hè thoải mái.</a:t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r>
              <a:rPr lang="vi-VN" sz="2400" dirty="0">
                <a:solidFill>
                  <a:srgbClr val="C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C00000"/>
                </a:solidFill>
                <a:latin typeface="+mj-lt"/>
              </a:rPr>
            </a:br>
            <a:endParaRPr lang="en-US" sz="2400" dirty="0">
              <a:solidFill>
                <a:srgbClr val="C0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715323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9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"/>
            <a:ext cx="9144000" cy="6172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WordArt 17"/>
          <p:cNvSpPr>
            <a:spLocks noChangeArrowheads="1" noChangeShapeType="1" noTextEdit="1"/>
          </p:cNvSpPr>
          <p:nvPr/>
        </p:nvSpPr>
        <p:spPr bwMode="auto">
          <a:xfrm>
            <a:off x="304800" y="1143010"/>
            <a:ext cx="8382000" cy="6199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MỞ RỘNG VỐN TỪ : LẠC </a:t>
            </a:r>
            <a:r>
              <a:rPr lang="en-US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QUAN - YÊU ĐỜI</a:t>
            </a:r>
            <a:endParaRPr lang="en-US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0000CC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7" name="WordArt 15"/>
          <p:cNvSpPr>
            <a:spLocks noChangeArrowheads="1" noChangeShapeType="1" noTextEdit="1"/>
          </p:cNvSpPr>
          <p:nvPr/>
        </p:nvSpPr>
        <p:spPr bwMode="auto">
          <a:xfrm>
            <a:off x="3124200" y="609600"/>
            <a:ext cx="2819400" cy="9712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u="sng" kern="1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LUYỆN TỪ VÀ CÂU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3600" b="1" u="sng" kern="10" dirty="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273" y="6218643"/>
            <a:ext cx="91440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2400" b="1" u="sng" dirty="0">
                <a:solidFill>
                  <a:srgbClr val="FF0000"/>
                </a:solidFill>
                <a:latin typeface="+mj-lt"/>
              </a:rPr>
              <a:t>Câu 3</a:t>
            </a:r>
            <a:r>
              <a:rPr lang="en-US" sz="2400" b="1" u="sng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sz="2400" b="1" dirty="0">
                <a:solidFill>
                  <a:srgbClr val="FF0000"/>
                </a:solidFill>
                <a:latin typeface="+mj-lt"/>
              </a:rPr>
              <a:t>: </a:t>
            </a:r>
            <a:r>
              <a:rPr lang="vi-VN" sz="2400" b="1" dirty="0">
                <a:solidFill>
                  <a:srgbClr val="FF0000"/>
                </a:solidFill>
                <a:latin typeface="+mj-lt"/>
              </a:rPr>
              <a:t>Thi tìm các từ miêu tả tiếng cười và đặt câu với mỗi từ</a:t>
            </a:r>
            <a:r>
              <a:rPr lang="vi-VN" sz="2400" b="1" dirty="0">
                <a:solidFill>
                  <a:srgbClr val="000000"/>
                </a:solidFill>
                <a:latin typeface="+mj-lt"/>
              </a:rPr>
              <a:t>:</a:t>
            </a:r>
          </a:p>
          <a:p>
            <a:r>
              <a:rPr lang="vi-VN" sz="2400" b="1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b="1" dirty="0">
                <a:solidFill>
                  <a:srgbClr val="000000"/>
                </a:solidFill>
                <a:latin typeface="+mj-lt"/>
              </a:rPr>
            </a:br>
            <a:r>
              <a:rPr lang="vi-VN" sz="2400" dirty="0">
                <a:solidFill>
                  <a:srgbClr val="000000"/>
                </a:solidFill>
                <a:latin typeface="+mj-lt"/>
              </a:rPr>
              <a:t/>
            </a:r>
            <a:br>
              <a:rPr lang="vi-VN" sz="2400" dirty="0">
                <a:solidFill>
                  <a:srgbClr val="000000"/>
                </a:solidFill>
                <a:latin typeface="+mj-lt"/>
              </a:rPr>
            </a:br>
            <a:endParaRPr 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139828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3.xml><?xml version="1.0" encoding="utf-8"?>
<a:theme xmlns:a="http://schemas.openxmlformats.org/drawingml/2006/main" name="1_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4.xml><?xml version="1.0" encoding="utf-8"?>
<a:theme xmlns:a="http://schemas.openxmlformats.org/drawingml/2006/main" name="Chủ đề của Office">
  <a:themeElements>
    <a:clrScheme name="Văn phòng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Văn phòng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</TotalTime>
  <Words>759</Words>
  <Application>Microsoft Office PowerPoint</Application>
  <PresentationFormat>On-screen Show (4:3)</PresentationFormat>
  <Paragraphs>137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14</vt:i4>
      </vt:variant>
    </vt:vector>
  </HeadingPairs>
  <TitlesOfParts>
    <vt:vector size="19" baseType="lpstr">
      <vt:lpstr>Office Theme</vt:lpstr>
      <vt:lpstr>Wisp</vt:lpstr>
      <vt:lpstr>1_Wisp</vt:lpstr>
      <vt:lpstr>Chủ đề của Office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VietAnh</dc:creator>
  <cp:lastModifiedBy>Windows 18</cp:lastModifiedBy>
  <cp:revision>24</cp:revision>
  <dcterms:created xsi:type="dcterms:W3CDTF">2021-05-13T02:01:05Z</dcterms:created>
  <dcterms:modified xsi:type="dcterms:W3CDTF">2022-06-06T08:39:32Z</dcterms:modified>
</cp:coreProperties>
</file>