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88" r:id="rId6"/>
    <p:sldId id="289" r:id="rId7"/>
    <p:sldId id="290" r:id="rId8"/>
    <p:sldId id="291" r:id="rId9"/>
  </p:sldIdLst>
  <p:sldSz cx="10515600" cy="59436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872">
          <p15:clr>
            <a:srgbClr val="A4A3A4"/>
          </p15:clr>
        </p15:guide>
        <p15:guide id="4" pos="33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3" d="100"/>
          <a:sy n="83" d="100"/>
        </p:scale>
        <p:origin x="666" y="90"/>
      </p:cViewPr>
      <p:guideLst>
        <p:guide orient="horz" pos="2160"/>
        <p:guide pos="2880"/>
        <p:guide orient="horz" pos="1872"/>
        <p:guide pos="331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78C381-1987-44C8-8E9C-6FA68CDAD663}" type="datetimeFigureOut">
              <a:rPr lang="vi-VN" smtClean="0"/>
              <a:t>05/09/2021</a:t>
            </a:fld>
            <a:endParaRPr lang="vi-VN"/>
          </a:p>
        </p:txBody>
      </p:sp>
      <p:sp>
        <p:nvSpPr>
          <p:cNvPr id="4" name="Slide Image Placeholder 3"/>
          <p:cNvSpPr>
            <a:spLocks noGrp="1" noRot="1" noChangeAspect="1"/>
          </p:cNvSpPr>
          <p:nvPr>
            <p:ph type="sldImg" idx="2"/>
          </p:nvPr>
        </p:nvSpPr>
        <p:spPr>
          <a:xfrm>
            <a:off x="396875" y="685800"/>
            <a:ext cx="606425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46A028-D921-4039-8D72-19E81846F625}" type="slidenum">
              <a:rPr lang="vi-VN" smtClean="0"/>
              <a:t>‹#›</a:t>
            </a:fld>
            <a:endParaRPr lang="vi-VN"/>
          </a:p>
        </p:txBody>
      </p:sp>
    </p:spTree>
    <p:extLst>
      <p:ext uri="{BB962C8B-B14F-4D97-AF65-F5344CB8AC3E}">
        <p14:creationId xmlns:p14="http://schemas.microsoft.com/office/powerpoint/2010/main" val="2716933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C30F2B6-F43A-46EB-96F1-64720018B009}" type="slidenum">
              <a:rPr lang="en-US"/>
              <a:pPr/>
              <a:t>1</a:t>
            </a:fld>
            <a:endParaRPr lang="en-US"/>
          </a:p>
        </p:txBody>
      </p:sp>
      <p:sp>
        <p:nvSpPr>
          <p:cNvPr id="33795" name="Rectangle 2"/>
          <p:cNvSpPr>
            <a:spLocks noGrp="1" noRot="1" noChangeAspect="1" noChangeArrowheads="1" noTextEdit="1"/>
          </p:cNvSpPr>
          <p:nvPr>
            <p:ph type="sldImg"/>
          </p:nvPr>
        </p:nvSpPr>
        <p:spPr>
          <a:xfrm>
            <a:off x="396875" y="685800"/>
            <a:ext cx="6064250" cy="3429000"/>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88670" y="1846369"/>
            <a:ext cx="8938260" cy="1274022"/>
          </a:xfrm>
        </p:spPr>
        <p:txBody>
          <a:bodyPr/>
          <a:lstStyle/>
          <a:p>
            <a:r>
              <a:rPr lang="en-US"/>
              <a:t>Click to edit Master title style</a:t>
            </a:r>
            <a:endParaRPr lang="vi-VN"/>
          </a:p>
        </p:txBody>
      </p:sp>
      <p:sp>
        <p:nvSpPr>
          <p:cNvPr id="3" name="Subtitle 2"/>
          <p:cNvSpPr>
            <a:spLocks noGrp="1"/>
          </p:cNvSpPr>
          <p:nvPr>
            <p:ph type="subTitle" idx="1"/>
          </p:nvPr>
        </p:nvSpPr>
        <p:spPr>
          <a:xfrm>
            <a:off x="1577340" y="3368040"/>
            <a:ext cx="7360920" cy="151892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05/09/2021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811975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05/09/2021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211583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3810" y="238020"/>
            <a:ext cx="2366010" cy="5071322"/>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525780" y="238020"/>
            <a:ext cx="6922770" cy="50713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05/09/2021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7216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25780" y="211879"/>
            <a:ext cx="9646603" cy="50713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1"/>
          <p:cNvSpPr>
            <a:spLocks noGrp="1" noChangeArrowheads="1"/>
          </p:cNvSpPr>
          <p:nvPr>
            <p:ph type="dt" sz="half" idx="10"/>
          </p:nvPr>
        </p:nvSpPr>
        <p:spPr>
          <a:ln/>
        </p:spPr>
        <p:txBody>
          <a:bodyPr/>
          <a:lstStyle>
            <a:lvl1pPr>
              <a:defRPr/>
            </a:lvl1pPr>
          </a:lstStyle>
          <a:p>
            <a:pPr>
              <a:defRPr/>
            </a:pPr>
            <a:fld id="{8A53F0FD-1F32-4B31-B747-459BF0C792F3}" type="datetime2">
              <a:rPr lang="en-US"/>
              <a:pPr>
                <a:defRPr/>
              </a:pPr>
              <a:t>Sunday, September 5, 2021</a:t>
            </a:fld>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FE2B7545-772A-4A09-B575-1260622102D9}" type="slidenum">
              <a:rPr lang="en-US"/>
              <a:pPr>
                <a:defRPr/>
              </a:pPr>
              <a:t>‹#›</a:t>
            </a:fld>
            <a:endParaRPr lang="en-US"/>
          </a:p>
        </p:txBody>
      </p:sp>
    </p:spTree>
    <p:extLst>
      <p:ext uri="{BB962C8B-B14F-4D97-AF65-F5344CB8AC3E}">
        <p14:creationId xmlns:p14="http://schemas.microsoft.com/office/powerpoint/2010/main" val="2817272992"/>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07FD6D63-E463-471C-92DC-E980D19E622D}" type="datetimeFigureOut">
              <a:rPr lang="vi-VN" smtClean="0"/>
              <a:t>05/09/2021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283750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660" y="3819314"/>
            <a:ext cx="8938260" cy="118046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830660" y="2519152"/>
            <a:ext cx="8938260" cy="130016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FD6D63-E463-471C-92DC-E980D19E622D}" type="datetimeFigureOut">
              <a:rPr lang="vi-VN" smtClean="0"/>
              <a:t>05/09/2021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481757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525780" y="1386841"/>
            <a:ext cx="4644390" cy="39225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5345430" y="1386841"/>
            <a:ext cx="4644390" cy="39225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07FD6D63-E463-471C-92DC-E980D19E622D}" type="datetimeFigureOut">
              <a:rPr lang="vi-VN" smtClean="0"/>
              <a:t>05/09/2021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899516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525780" y="1330431"/>
            <a:ext cx="4646216" cy="55446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25780" y="1884891"/>
            <a:ext cx="4646216" cy="34244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5341779" y="1330431"/>
            <a:ext cx="4648041" cy="55446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41779" y="1884891"/>
            <a:ext cx="4648041" cy="34244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07FD6D63-E463-471C-92DC-E980D19E622D}" type="datetimeFigureOut">
              <a:rPr lang="vi-VN" smtClean="0"/>
              <a:t>05/09/2021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247557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07FD6D63-E463-471C-92DC-E980D19E622D}" type="datetimeFigureOut">
              <a:rPr lang="vi-VN" smtClean="0"/>
              <a:t>05/09/2021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192372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D6D63-E463-471C-92DC-E980D19E622D}" type="datetimeFigureOut">
              <a:rPr lang="vi-VN" smtClean="0"/>
              <a:t>05/09/2021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1669345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781" y="236643"/>
            <a:ext cx="3459560" cy="100711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4111307" y="236644"/>
            <a:ext cx="5878513" cy="507269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525781" y="1243754"/>
            <a:ext cx="3459560" cy="4065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FD6D63-E463-471C-92DC-E980D19E622D}" type="datetimeFigureOut">
              <a:rPr lang="vi-VN" smtClean="0"/>
              <a:t>05/09/2021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3731787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1131" y="4160520"/>
            <a:ext cx="6309360" cy="491173"/>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2061131" y="531072"/>
            <a:ext cx="6309360" cy="35661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2061131" y="4651693"/>
            <a:ext cx="6309360" cy="6975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FD6D63-E463-471C-92DC-E980D19E622D}" type="datetimeFigureOut">
              <a:rPr lang="vi-VN" smtClean="0"/>
              <a:t>05/09/2021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77B6E19-8426-4FB2-98B7-12148355B40E}" type="slidenum">
              <a:rPr lang="vi-VN" smtClean="0"/>
              <a:t>‹#›</a:t>
            </a:fld>
            <a:endParaRPr lang="vi-VN"/>
          </a:p>
        </p:txBody>
      </p:sp>
    </p:spTree>
    <p:extLst>
      <p:ext uri="{BB962C8B-B14F-4D97-AF65-F5344CB8AC3E}">
        <p14:creationId xmlns:p14="http://schemas.microsoft.com/office/powerpoint/2010/main" val="25434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5780" y="238020"/>
            <a:ext cx="9464040" cy="9906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525780" y="1386841"/>
            <a:ext cx="9464040" cy="39225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525780" y="5508837"/>
            <a:ext cx="2453640" cy="316442"/>
          </a:xfrm>
          <a:prstGeom prst="rect">
            <a:avLst/>
          </a:prstGeom>
        </p:spPr>
        <p:txBody>
          <a:bodyPr vert="horz" lIns="91440" tIns="45720" rIns="91440" bIns="45720" rtlCol="0" anchor="ctr"/>
          <a:lstStyle>
            <a:lvl1pPr algn="l">
              <a:defRPr sz="1200">
                <a:solidFill>
                  <a:schemeClr val="tx1">
                    <a:tint val="75000"/>
                  </a:schemeClr>
                </a:solidFill>
              </a:defRPr>
            </a:lvl1pPr>
          </a:lstStyle>
          <a:p>
            <a:fld id="{07FD6D63-E463-471C-92DC-E980D19E622D}" type="datetimeFigureOut">
              <a:rPr lang="vi-VN" smtClean="0"/>
              <a:t>05/09/2021</a:t>
            </a:fld>
            <a:endParaRPr lang="vi-VN"/>
          </a:p>
        </p:txBody>
      </p:sp>
      <p:sp>
        <p:nvSpPr>
          <p:cNvPr id="5" name="Footer Placeholder 4"/>
          <p:cNvSpPr>
            <a:spLocks noGrp="1"/>
          </p:cNvSpPr>
          <p:nvPr>
            <p:ph type="ftr" sz="quarter" idx="3"/>
          </p:nvPr>
        </p:nvSpPr>
        <p:spPr>
          <a:xfrm>
            <a:off x="3592830" y="5508837"/>
            <a:ext cx="3329940" cy="31644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7536180" y="5508837"/>
            <a:ext cx="2453640" cy="316442"/>
          </a:xfrm>
          <a:prstGeom prst="rect">
            <a:avLst/>
          </a:prstGeom>
        </p:spPr>
        <p:txBody>
          <a:bodyPr vert="horz" lIns="91440" tIns="45720" rIns="91440" bIns="45720" rtlCol="0" anchor="ctr"/>
          <a:lstStyle>
            <a:lvl1pPr algn="r">
              <a:defRPr sz="1200">
                <a:solidFill>
                  <a:schemeClr val="tx1">
                    <a:tint val="75000"/>
                  </a:schemeClr>
                </a:solidFill>
              </a:defRPr>
            </a:lvl1pPr>
          </a:lstStyle>
          <a:p>
            <a:fld id="{977B6E19-8426-4FB2-98B7-12148355B40E}" type="slidenum">
              <a:rPr lang="vi-VN" smtClean="0"/>
              <a:t>‹#›</a:t>
            </a:fld>
            <a:endParaRPr lang="vi-VN"/>
          </a:p>
        </p:txBody>
      </p:sp>
    </p:spTree>
    <p:extLst>
      <p:ext uri="{BB962C8B-B14F-4D97-AF65-F5344CB8AC3E}">
        <p14:creationId xmlns:p14="http://schemas.microsoft.com/office/powerpoint/2010/main" val="2659834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jpg"/><Relationship Id="rId7"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wmf"/><Relationship Id="rId5" Type="http://schemas.openxmlformats.org/officeDocument/2006/relationships/image" Target="../media/image4.gif"/><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10" name="Picture 7" descr="BƯỚM 5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3979107">
            <a:off x="633654" y="364010"/>
            <a:ext cx="1355002" cy="1798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8" descr="animal-14[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802364" y="3930744"/>
            <a:ext cx="1200696" cy="718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flipV="1">
            <a:off x="467814" y="276407"/>
            <a:ext cx="1086482" cy="1436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descr="POINSET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86204" y="4111976"/>
            <a:ext cx="1852117" cy="1393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2" descr="Picture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760835" y="902085"/>
            <a:ext cx="1377486" cy="9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3" descr="Picture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2406923" y="707114"/>
            <a:ext cx="1669306" cy="1112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4" descr="Picture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3241576" y="4239210"/>
            <a:ext cx="1440160" cy="960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097560" y="1232913"/>
            <a:ext cx="457760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a:ln w="11430"/>
                <a:solidFill>
                  <a:srgbClr val="FFFF00"/>
                </a:solidFill>
              </a:rPr>
              <a:t>TẬP ĐỌC LỚP 5</a:t>
            </a:r>
          </a:p>
        </p:txBody>
      </p:sp>
      <p:sp>
        <p:nvSpPr>
          <p:cNvPr id="4" name="Rectangle 3"/>
          <p:cNvSpPr/>
          <p:nvPr/>
        </p:nvSpPr>
        <p:spPr>
          <a:xfrm>
            <a:off x="1443306" y="2395736"/>
            <a:ext cx="7629012"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a:ln w="11430"/>
                <a:solidFill>
                  <a:schemeClr val="bg1"/>
                </a:solidFill>
                <a:effectLst>
                  <a:outerShdw blurRad="50800" dist="39000" dir="5460000" algn="tl">
                    <a:srgbClr val="000000">
                      <a:alpha val="38000"/>
                    </a:srgbClr>
                  </a:outerShdw>
                </a:effectLst>
                <a:latin typeface="Times New Roman" pitchFamily="18" charset="0"/>
                <a:cs typeface="Times New Roman" pitchFamily="18" charset="0"/>
              </a:rPr>
              <a:t>THƯ GỬI CÁC HỌC SINH</a:t>
            </a:r>
            <a:endParaRPr lang="en-US" sz="4800" b="1" cap="none" spc="0" dirty="0">
              <a:ln w="11430"/>
              <a:solidFill>
                <a:schemeClr val="bg1"/>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12690353"/>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328" y="91480"/>
            <a:ext cx="8496944" cy="5573995"/>
          </a:xfrm>
          <a:prstGeom prst="rect">
            <a:avLst/>
          </a:prstGeom>
        </p:spPr>
      </p:pic>
    </p:spTree>
    <p:extLst>
      <p:ext uri="{BB962C8B-B14F-4D97-AF65-F5344CB8AC3E}">
        <p14:creationId xmlns:p14="http://schemas.microsoft.com/office/powerpoint/2010/main" val="37301691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a:spLocks noChangeArrowheads="1"/>
          </p:cNvSpPr>
          <p:nvPr/>
        </p:nvSpPr>
        <p:spPr bwMode="auto">
          <a:xfrm>
            <a:off x="1018128" y="3187824"/>
            <a:ext cx="8321740"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19050" algn="l"/>
            <a:r>
              <a:rPr lang="en-US" sz="2400" b="1">
                <a:solidFill>
                  <a:srgbClr val="0000FF"/>
                </a:solidFill>
                <a:latin typeface="Times New Roman" pitchFamily="18" charset="0"/>
                <a:cs typeface="Times New Roman" pitchFamily="18" charset="0"/>
              </a:rPr>
              <a:t>    Bài chia làm 2 đoạn:</a:t>
            </a:r>
          </a:p>
          <a:p>
            <a:pPr algn="just">
              <a:spcBef>
                <a:spcPct val="50000"/>
              </a:spcBef>
              <a:buFontTx/>
              <a:buChar char="-"/>
              <a:defRPr/>
            </a:pPr>
            <a:r>
              <a:rPr lang="en-GB" sz="2400" b="1">
                <a:solidFill>
                  <a:srgbClr val="FF0000"/>
                </a:solidFill>
                <a:latin typeface="Times New Roman"/>
                <a:cs typeface="Times New Roman" pitchFamily="18" charset="0"/>
              </a:rPr>
              <a:t> Đoạn 1: </a:t>
            </a:r>
            <a:r>
              <a:rPr lang="en-GB" sz="2400" b="1">
                <a:solidFill>
                  <a:srgbClr val="0000FF"/>
                </a:solidFill>
                <a:latin typeface="Times New Roman"/>
                <a:cs typeface="Times New Roman" pitchFamily="18" charset="0"/>
              </a:rPr>
              <a:t>Từ đầu đến … Vậy các em nghĩ sao?</a:t>
            </a:r>
          </a:p>
          <a:p>
            <a:pPr algn="just">
              <a:spcBef>
                <a:spcPct val="50000"/>
              </a:spcBef>
              <a:buFontTx/>
              <a:buChar char="-"/>
              <a:defRPr/>
            </a:pPr>
            <a:r>
              <a:rPr lang="en-GB" sz="2400" b="1">
                <a:solidFill>
                  <a:srgbClr val="FF0000"/>
                </a:solidFill>
                <a:latin typeface="Times New Roman"/>
                <a:cs typeface="Times New Roman" pitchFamily="18" charset="0"/>
              </a:rPr>
              <a:t> Đoạn 2: </a:t>
            </a:r>
            <a:r>
              <a:rPr lang="en-GB" sz="2400" b="1">
                <a:solidFill>
                  <a:srgbClr val="0000FF"/>
                </a:solidFill>
                <a:latin typeface="Times New Roman"/>
                <a:cs typeface="Times New Roman" pitchFamily="18" charset="0"/>
              </a:rPr>
              <a:t>Trong năm học... hết</a:t>
            </a:r>
          </a:p>
        </p:txBody>
      </p:sp>
      <p:grpSp>
        <p:nvGrpSpPr>
          <p:cNvPr id="3" name="Group 2"/>
          <p:cNvGrpSpPr/>
          <p:nvPr/>
        </p:nvGrpSpPr>
        <p:grpSpPr>
          <a:xfrm>
            <a:off x="3119043" y="19472"/>
            <a:ext cx="4175542" cy="1231107"/>
            <a:chOff x="3211612" y="91480"/>
            <a:chExt cx="4175542" cy="1231107"/>
          </a:xfrm>
        </p:grpSpPr>
        <p:sp>
          <p:nvSpPr>
            <p:cNvPr id="2" name="Rectangle 1"/>
            <p:cNvSpPr/>
            <p:nvPr/>
          </p:nvSpPr>
          <p:spPr>
            <a:xfrm>
              <a:off x="3211612" y="491590"/>
              <a:ext cx="4036682"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THƯ GỬI CÁC HỌC SINH</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12"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a:solidFill>
                    <a:srgbClr val="0000FF"/>
                  </a:solidFill>
                  <a:latin typeface="Times New Roman" pitchFamily="18" charset="0"/>
                  <a:cs typeface="Times New Roman" pitchFamily="18" charset="0"/>
                </a:rPr>
                <a:t>Hồ Chí Minh</a:t>
              </a:r>
            </a:p>
          </p:txBody>
        </p:sp>
        <p:grpSp>
          <p:nvGrpSpPr>
            <p:cNvPr id="15" name="Group 14"/>
            <p:cNvGrpSpPr/>
            <p:nvPr/>
          </p:nvGrpSpPr>
          <p:grpSpPr>
            <a:xfrm>
              <a:off x="4410719" y="91480"/>
              <a:ext cx="1589538" cy="461665"/>
              <a:chOff x="4051431" y="457508"/>
              <a:chExt cx="1382207" cy="532690"/>
            </a:xfrm>
          </p:grpSpPr>
          <p:sp>
            <p:nvSpPr>
              <p:cNvPr id="18"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7" name="Rectangle 16"/>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20" name="Rectangle 3"/>
          <p:cNvSpPr>
            <a:spLocks noChangeArrowheads="1"/>
          </p:cNvSpPr>
          <p:nvPr/>
        </p:nvSpPr>
        <p:spPr bwMode="auto">
          <a:xfrm>
            <a:off x="417980" y="1315616"/>
            <a:ext cx="9808372"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731" tIns="72366" rIns="144731" bIns="72366"/>
          <a:lstStyle/>
          <a:p>
            <a:pPr algn="just">
              <a:spcBef>
                <a:spcPct val="50000"/>
              </a:spcBef>
            </a:pPr>
            <a:r>
              <a:rPr lang="en-US" sz="2400" b="1">
                <a:solidFill>
                  <a:srgbClr val="0000FF"/>
                </a:solidFill>
                <a:latin typeface="Times New Roman" pitchFamily="18" charset="0"/>
                <a:cs typeface="Times New Roman" pitchFamily="18" charset="0"/>
              </a:rPr>
              <a:t>      </a:t>
            </a:r>
            <a:r>
              <a:rPr lang="en-GB" altLang="en-US" sz="2400" b="1">
                <a:solidFill>
                  <a:srgbClr val="0000FF"/>
                </a:solidFill>
                <a:latin typeface="Times New Roman" pitchFamily="18" charset="0"/>
                <a:cs typeface="Times New Roman" pitchFamily="18" charset="0"/>
              </a:rPr>
              <a:t>Đọc trôi chảy, lưu loát bức thư của Bác Hồ; thể hiện được tình cảm thân ái, trìu mến, thiết tha, tin tưởng của Bác đối với thiếu nhi Việt Nam</a:t>
            </a:r>
            <a:r>
              <a:rPr lang="en-GB" altLang="en-US" sz="2400" b="1">
                <a:solidFill>
                  <a:srgbClr val="0000FF"/>
                </a:solidFill>
                <a:latin typeface="Times New Roman" pitchFamily="18" charset="0"/>
              </a:rPr>
              <a:t>.</a:t>
            </a:r>
          </a:p>
          <a:p>
            <a:pPr algn="just">
              <a:spcBef>
                <a:spcPct val="50000"/>
              </a:spcBef>
            </a:pPr>
            <a:r>
              <a:rPr lang="en-US" sz="2400" b="1">
                <a:solidFill>
                  <a:srgbClr val="0000FF"/>
                </a:solidFill>
                <a:latin typeface="Times New Roman" pitchFamily="18" charset="0"/>
                <a:cs typeface="Times New Roman" pitchFamily="18" charset="0"/>
              </a:rPr>
              <a:t>     Biết đọc đúng những từ ngữ dễ lẫn: </a:t>
            </a:r>
            <a:r>
              <a:rPr lang="en-GB" altLang="en-US" sz="2400" b="1">
                <a:solidFill>
                  <a:srgbClr val="0000FF"/>
                </a:solidFill>
                <a:latin typeface="Times New Roman" pitchFamily="18" charset="0"/>
                <a:cs typeface="Times New Roman" pitchFamily="18" charset="0"/>
              </a:rPr>
              <a:t>tựu trường, hết thảy, chuyển biến, ngoan ngoãn.</a:t>
            </a:r>
            <a:endParaRPr lang="en-US" sz="24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5459872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97752"/>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625951" y="1768486"/>
              <a:ext cx="182880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19" name="Rectangle 18"/>
          <p:cNvSpPr/>
          <p:nvPr/>
        </p:nvSpPr>
        <p:spPr>
          <a:xfrm>
            <a:off x="237491" y="3065904"/>
            <a:ext cx="4193478" cy="1200329"/>
          </a:xfrm>
          <a:prstGeom prst="rect">
            <a:avLst/>
          </a:prstGeom>
        </p:spPr>
        <p:txBody>
          <a:bodyPr wrap="square">
            <a:spAutoFit/>
          </a:bodyPr>
          <a:lstStyle/>
          <a:p>
            <a:pPr algn="just">
              <a:spcBef>
                <a:spcPct val="50000"/>
              </a:spcBef>
            </a:pPr>
            <a:r>
              <a:rPr lang="en-GB" altLang="en-US" sz="2400" b="1">
                <a:solidFill>
                  <a:srgbClr val="0000FF"/>
                </a:solidFill>
                <a:latin typeface="Times New Roman" pitchFamily="18" charset="0"/>
                <a:cs typeface="Times New Roman" pitchFamily="18" charset="0"/>
              </a:rPr>
              <a:t>Ngày hôm nay</a:t>
            </a:r>
            <a:r>
              <a:rPr lang="en-GB" altLang="en-US" sz="2400" b="1">
                <a:solidFill>
                  <a:srgbClr val="FF0000"/>
                </a:solidFill>
                <a:latin typeface="Times New Roman" pitchFamily="18" charset="0"/>
                <a:cs typeface="Times New Roman" pitchFamily="18" charset="0"/>
              </a:rPr>
              <a:t>/</a:t>
            </a:r>
            <a:r>
              <a:rPr lang="en-GB" altLang="en-US" sz="2400" b="1">
                <a:solidFill>
                  <a:srgbClr val="0000FF"/>
                </a:solidFill>
                <a:latin typeface="Times New Roman" pitchFamily="18" charset="0"/>
                <a:cs typeface="Times New Roman" pitchFamily="18" charset="0"/>
              </a:rPr>
              <a:t> là ngày khai trường đầu tiên</a:t>
            </a:r>
            <a:r>
              <a:rPr lang="en-GB" altLang="en-US" sz="2400" b="1">
                <a:solidFill>
                  <a:srgbClr val="FF0000"/>
                </a:solidFill>
                <a:latin typeface="Times New Roman" pitchFamily="18" charset="0"/>
                <a:cs typeface="Times New Roman" pitchFamily="18" charset="0"/>
              </a:rPr>
              <a:t>/</a:t>
            </a:r>
            <a:r>
              <a:rPr lang="en-GB" altLang="en-US" sz="2400" b="1">
                <a:solidFill>
                  <a:srgbClr val="0000FF"/>
                </a:solidFill>
                <a:latin typeface="Times New Roman" pitchFamily="18" charset="0"/>
                <a:cs typeface="Times New Roman" pitchFamily="18" charset="0"/>
              </a:rPr>
              <a:t> ở nước Việt Nam Dân chủ Cộng hòa.</a:t>
            </a:r>
          </a:p>
        </p:txBody>
      </p:sp>
      <p:sp>
        <p:nvSpPr>
          <p:cNvPr id="40" name="Rectangle 39"/>
          <p:cNvSpPr/>
          <p:nvPr/>
        </p:nvSpPr>
        <p:spPr>
          <a:xfrm>
            <a:off x="4742961" y="1659652"/>
            <a:ext cx="4244015"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Việt Nam Dân chủ Cộng hòa,</a:t>
            </a:r>
            <a:endParaRPr lang="vi-VN" sz="2400" b="1" i="1">
              <a:solidFill>
                <a:srgbClr val="0000FF"/>
              </a:solidFill>
              <a:latin typeface="Times New Roman" pitchFamily="18" charset="0"/>
              <a:cs typeface="Times New Roman" pitchFamily="18" charset="0"/>
            </a:endParaRPr>
          </a:p>
        </p:txBody>
      </p:sp>
      <p:sp>
        <p:nvSpPr>
          <p:cNvPr id="41" name="Rectangle 40"/>
          <p:cNvSpPr/>
          <p:nvPr/>
        </p:nvSpPr>
        <p:spPr>
          <a:xfrm>
            <a:off x="4541052" y="3210103"/>
            <a:ext cx="5757308" cy="1200329"/>
          </a:xfrm>
          <a:prstGeom prst="rect">
            <a:avLst/>
          </a:prstGeom>
        </p:spPr>
        <p:txBody>
          <a:bodyPr wrap="square">
            <a:spAutoFit/>
          </a:bodyPr>
          <a:lstStyle/>
          <a:p>
            <a:pPr algn="just">
              <a:spcBef>
                <a:spcPct val="50000"/>
              </a:spcBef>
            </a:pPr>
            <a:r>
              <a:rPr lang="nl-NL" sz="2400" b="1">
                <a:solidFill>
                  <a:srgbClr val="FF0000"/>
                </a:solidFill>
                <a:latin typeface="Times New Roman" pitchFamily="18" charset="0"/>
                <a:cs typeface="Times New Roman" pitchFamily="18" charset="0"/>
              </a:rPr>
              <a:t>   1. </a:t>
            </a:r>
            <a:r>
              <a:rPr lang="en-GB" altLang="en-US" sz="2400" b="1">
                <a:solidFill>
                  <a:srgbClr val="FF0000"/>
                </a:solidFill>
                <a:latin typeface="Times New Roman" pitchFamily="18" charset="0"/>
                <a:cs typeface="Times New Roman" pitchFamily="18" charset="0"/>
              </a:rPr>
              <a:t>Ngày khai trường tháng 9 - 1945 có gì đặc biệt so với những ngày khai trường khác?</a:t>
            </a:r>
          </a:p>
        </p:txBody>
      </p:sp>
      <p:sp>
        <p:nvSpPr>
          <p:cNvPr id="42" name="Rectangle 41"/>
          <p:cNvSpPr/>
          <p:nvPr/>
        </p:nvSpPr>
        <p:spPr>
          <a:xfrm>
            <a:off x="4609728" y="4301852"/>
            <a:ext cx="5782461" cy="1569660"/>
          </a:xfrm>
          <a:prstGeom prst="rect">
            <a:avLst/>
          </a:prstGeom>
        </p:spPr>
        <p:txBody>
          <a:bodyPr wrap="square">
            <a:spAutoFit/>
          </a:bodyPr>
          <a:lstStyle/>
          <a:p>
            <a:pPr algn="just">
              <a:spcBef>
                <a:spcPct val="50000"/>
              </a:spcBef>
            </a:pPr>
            <a:r>
              <a:rPr lang="en-GB" altLang="en-US" sz="2400" b="1">
                <a:solidFill>
                  <a:srgbClr val="0000FF"/>
                </a:solidFill>
                <a:latin typeface="Times New Roman" pitchFamily="18" charset="0"/>
                <a:cs typeface="Times New Roman" pitchFamily="18" charset="0"/>
              </a:rPr>
              <a:t>- Đó là ngày khai trường đầu tiên ở nước Việt Nam Dân chủ Cộng hòa, khai trường ở nước Việt Nam độc lập sau 80 năm bị thực dân Pháp đô hộ.</a:t>
            </a: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GB" altLang="en-US" sz="2400" b="1">
                <a:solidFill>
                  <a:srgbClr val="0000FF"/>
                </a:solidFill>
                <a:latin typeface="Times New Roman" pitchFamily="18" charset="0"/>
                <a:cs typeface="Times New Roman" pitchFamily="18" charset="0"/>
              </a:rPr>
              <a:t>Tựu trường, hết thảy, chuyển biến, ngoan ngoãn.</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833611"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grpSp>
        <p:nvGrpSpPr>
          <p:cNvPr id="23" name="Group 22"/>
          <p:cNvGrpSpPr/>
          <p:nvPr/>
        </p:nvGrpSpPr>
        <p:grpSpPr>
          <a:xfrm>
            <a:off x="3119043" y="19472"/>
            <a:ext cx="4175542" cy="1231107"/>
            <a:chOff x="3211612" y="91480"/>
            <a:chExt cx="4175542" cy="1231107"/>
          </a:xfrm>
        </p:grpSpPr>
        <p:sp>
          <p:nvSpPr>
            <p:cNvPr id="24" name="Rectangle 23"/>
            <p:cNvSpPr/>
            <p:nvPr/>
          </p:nvSpPr>
          <p:spPr>
            <a:xfrm>
              <a:off x="3211612" y="491590"/>
              <a:ext cx="4036682"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THƯ GỬI CÁC HỌC SINH</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5"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a:solidFill>
                    <a:srgbClr val="0000FF"/>
                  </a:solidFill>
                  <a:latin typeface="Times New Roman" pitchFamily="18" charset="0"/>
                  <a:cs typeface="Times New Roman" pitchFamily="18" charset="0"/>
                </a:rPr>
                <a:t>Hồ Chí Minh</a:t>
              </a:r>
            </a:p>
          </p:txBody>
        </p:sp>
        <p:grpSp>
          <p:nvGrpSpPr>
            <p:cNvPr id="26" name="Group 25"/>
            <p:cNvGrpSpPr/>
            <p:nvPr/>
          </p:nvGrpSpPr>
          <p:grpSpPr>
            <a:xfrm>
              <a:off x="4410719" y="91480"/>
              <a:ext cx="1589538" cy="461665"/>
              <a:chOff x="4051431" y="457508"/>
              <a:chExt cx="1382207" cy="532690"/>
            </a:xfrm>
          </p:grpSpPr>
          <p:sp>
            <p:nvSpPr>
              <p:cNvPr id="37"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8" name="Rectangle 37"/>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39" name="Rectangle 38"/>
          <p:cNvSpPr/>
          <p:nvPr/>
        </p:nvSpPr>
        <p:spPr>
          <a:xfrm>
            <a:off x="4756301" y="2035016"/>
            <a:ext cx="5600087"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Bao nhiêu cuộc chuyển biến khác thường</a:t>
            </a:r>
            <a:endParaRPr lang="vi-VN" sz="2400" b="1" i="1">
              <a:solidFill>
                <a:srgbClr val="0000FF"/>
              </a:solidFill>
              <a:latin typeface="Times New Roman" pitchFamily="18" charset="0"/>
              <a:cs typeface="Times New Roman" pitchFamily="18" charset="0"/>
            </a:endParaRPr>
          </a:p>
        </p:txBody>
      </p:sp>
      <p:sp>
        <p:nvSpPr>
          <p:cNvPr id="44" name="Rectangle 43"/>
          <p:cNvSpPr/>
          <p:nvPr/>
        </p:nvSpPr>
        <p:spPr>
          <a:xfrm>
            <a:off x="4758202" y="2410212"/>
            <a:ext cx="2536384"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80 năm giời nô lệ,</a:t>
            </a:r>
            <a:endParaRPr lang="vi-VN" sz="2400" b="1" i="1">
              <a:solidFill>
                <a:srgbClr val="0000FF"/>
              </a:solidFill>
              <a:latin typeface="Times New Roman" pitchFamily="18" charset="0"/>
              <a:cs typeface="Times New Roman" pitchFamily="18" charset="0"/>
            </a:endParaRPr>
          </a:p>
        </p:txBody>
      </p:sp>
      <p:sp>
        <p:nvSpPr>
          <p:cNvPr id="45" name="Rectangle 44"/>
          <p:cNvSpPr/>
          <p:nvPr/>
        </p:nvSpPr>
        <p:spPr>
          <a:xfrm>
            <a:off x="7207318" y="2411589"/>
            <a:ext cx="1074818"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cơ đồ,</a:t>
            </a:r>
            <a:endParaRPr lang="vi-VN" sz="2400" b="1" i="1">
              <a:solidFill>
                <a:srgbClr val="0000FF"/>
              </a:solidFill>
              <a:latin typeface="Times New Roman" pitchFamily="18" charset="0"/>
              <a:cs typeface="Times New Roman" pitchFamily="18" charset="0"/>
            </a:endParaRPr>
          </a:p>
        </p:txBody>
      </p:sp>
      <p:sp>
        <p:nvSpPr>
          <p:cNvPr id="46" name="Rectangle 45"/>
          <p:cNvSpPr/>
          <p:nvPr/>
        </p:nvSpPr>
        <p:spPr>
          <a:xfrm>
            <a:off x="8127516" y="2419209"/>
            <a:ext cx="1805502"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hoàn cầu,</a:t>
            </a:r>
            <a:endParaRPr lang="vi-VN" sz="2400" b="1" i="1">
              <a:solidFill>
                <a:srgbClr val="0000FF"/>
              </a:solidFill>
              <a:latin typeface="Times New Roman" pitchFamily="18" charset="0"/>
              <a:cs typeface="Times New Roman" pitchFamily="18" charset="0"/>
            </a:endParaRPr>
          </a:p>
        </p:txBody>
      </p:sp>
      <p:sp>
        <p:nvSpPr>
          <p:cNvPr id="47" name="Rectangle 46"/>
          <p:cNvSpPr/>
          <p:nvPr/>
        </p:nvSpPr>
        <p:spPr>
          <a:xfrm>
            <a:off x="4762725" y="2803396"/>
            <a:ext cx="1805502"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Kiến thiết,</a:t>
            </a:r>
            <a:endParaRPr lang="vi-VN" sz="2400" b="1" i="1">
              <a:solidFill>
                <a:srgbClr val="0000FF"/>
              </a:solidFill>
              <a:latin typeface="Times New Roman" pitchFamily="18" charset="0"/>
              <a:cs typeface="Times New Roman" pitchFamily="18" charset="0"/>
            </a:endParaRPr>
          </a:p>
        </p:txBody>
      </p:sp>
      <p:sp>
        <p:nvSpPr>
          <p:cNvPr id="48" name="Rectangle 47"/>
          <p:cNvSpPr/>
          <p:nvPr/>
        </p:nvSpPr>
        <p:spPr>
          <a:xfrm>
            <a:off x="6292200" y="2810608"/>
            <a:ext cx="3828939"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Các cường quốc năm châu</a:t>
            </a:r>
            <a:endParaRPr lang="vi-VN" sz="2400" b="1" i="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9752301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fade">
                                      <p:cBhvr>
                                        <p:cTn id="27" dur="500"/>
                                        <p:tgtEl>
                                          <p:spTgt spid="4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500"/>
                                        <p:tgtEl>
                                          <p:spTgt spid="4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fade">
                                      <p:cBhvr>
                                        <p:cTn id="37" dur="500"/>
                                        <p:tgtEl>
                                          <p:spTgt spid="4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7"/>
                                        </p:tgtEl>
                                        <p:attrNameLst>
                                          <p:attrName>style.visibility</p:attrName>
                                        </p:attrNameLst>
                                      </p:cBhvr>
                                      <p:to>
                                        <p:strVal val="visible"/>
                                      </p:to>
                                    </p:set>
                                    <p:animEffect transition="in" filter="fade">
                                      <p:cBhvr>
                                        <p:cTn id="42" dur="500"/>
                                        <p:tgtEl>
                                          <p:spTgt spid="4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fade">
                                      <p:cBhvr>
                                        <p:cTn id="47" dur="500"/>
                                        <p:tgtEl>
                                          <p:spTgt spid="4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1"/>
                                        </p:tgtEl>
                                        <p:attrNameLst>
                                          <p:attrName>style.visibility</p:attrName>
                                        </p:attrNameLst>
                                      </p:cBhvr>
                                      <p:to>
                                        <p:strVal val="visible"/>
                                      </p:to>
                                    </p:set>
                                    <p:animEffect transition="in" filter="fade">
                                      <p:cBhvr>
                                        <p:cTn id="52" dur="500"/>
                                        <p:tgtEl>
                                          <p:spTgt spid="4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2"/>
                                        </p:tgtEl>
                                        <p:attrNameLst>
                                          <p:attrName>style.visibility</p:attrName>
                                        </p:attrNameLst>
                                      </p:cBhvr>
                                      <p:to>
                                        <p:strVal val="visible"/>
                                      </p:to>
                                    </p:set>
                                    <p:animEffect transition="in" filter="fade">
                                      <p:cBhvr>
                                        <p:cTn id="5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0" grpId="0"/>
      <p:bldP spid="41" grpId="0"/>
      <p:bldP spid="42" grpId="0"/>
      <p:bldP spid="35" grpId="0"/>
      <p:bldP spid="39" grpId="0"/>
      <p:bldP spid="44" grpId="0"/>
      <p:bldP spid="45" grpId="0"/>
      <p:bldP spid="46" grpId="0"/>
      <p:bldP spid="47" grpId="0"/>
      <p:bldP spid="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97752"/>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701380" y="1768486"/>
              <a:ext cx="1668023"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19" name="Rectangle 18"/>
          <p:cNvSpPr/>
          <p:nvPr/>
        </p:nvSpPr>
        <p:spPr>
          <a:xfrm>
            <a:off x="237491" y="3065904"/>
            <a:ext cx="4193478" cy="1200329"/>
          </a:xfrm>
          <a:prstGeom prst="rect">
            <a:avLst/>
          </a:prstGeom>
        </p:spPr>
        <p:txBody>
          <a:bodyPr wrap="square">
            <a:spAutoFit/>
          </a:bodyPr>
          <a:lstStyle/>
          <a:p>
            <a:pPr algn="just">
              <a:spcBef>
                <a:spcPct val="50000"/>
              </a:spcBef>
            </a:pPr>
            <a:r>
              <a:rPr lang="en-GB" altLang="en-US" sz="2400" b="1">
                <a:solidFill>
                  <a:srgbClr val="0000FF"/>
                </a:solidFill>
                <a:latin typeface="Times New Roman" pitchFamily="18" charset="0"/>
                <a:cs typeface="Times New Roman" pitchFamily="18" charset="0"/>
              </a:rPr>
              <a:t>Ngày hôm nay</a:t>
            </a:r>
            <a:r>
              <a:rPr lang="en-GB" altLang="en-US" sz="2400" b="1">
                <a:solidFill>
                  <a:srgbClr val="FF0000"/>
                </a:solidFill>
                <a:latin typeface="Times New Roman" pitchFamily="18" charset="0"/>
                <a:cs typeface="Times New Roman" pitchFamily="18" charset="0"/>
              </a:rPr>
              <a:t>/</a:t>
            </a:r>
            <a:r>
              <a:rPr lang="en-GB" altLang="en-US" sz="2400" b="1">
                <a:solidFill>
                  <a:srgbClr val="0000FF"/>
                </a:solidFill>
                <a:latin typeface="Times New Roman" pitchFamily="18" charset="0"/>
                <a:cs typeface="Times New Roman" pitchFamily="18" charset="0"/>
              </a:rPr>
              <a:t> là ngày khai trường đầu tiên</a:t>
            </a:r>
            <a:r>
              <a:rPr lang="en-GB" altLang="en-US" sz="2400" b="1">
                <a:solidFill>
                  <a:srgbClr val="FF0000"/>
                </a:solidFill>
                <a:latin typeface="Times New Roman" pitchFamily="18" charset="0"/>
                <a:cs typeface="Times New Roman" pitchFamily="18" charset="0"/>
              </a:rPr>
              <a:t>/</a:t>
            </a:r>
            <a:r>
              <a:rPr lang="en-GB" altLang="en-US" sz="2400" b="1">
                <a:solidFill>
                  <a:srgbClr val="0000FF"/>
                </a:solidFill>
                <a:latin typeface="Times New Roman" pitchFamily="18" charset="0"/>
                <a:cs typeface="Times New Roman" pitchFamily="18" charset="0"/>
              </a:rPr>
              <a:t> ở nước Việt Nam Dân chủ Cộng hòa.</a:t>
            </a:r>
          </a:p>
        </p:txBody>
      </p:sp>
      <p:sp>
        <p:nvSpPr>
          <p:cNvPr id="40" name="Rectangle 39"/>
          <p:cNvSpPr/>
          <p:nvPr/>
        </p:nvSpPr>
        <p:spPr>
          <a:xfrm>
            <a:off x="4742961" y="1659652"/>
            <a:ext cx="4244015"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Việt Nam Dân chủ Cộng hòa,</a:t>
            </a:r>
            <a:endParaRPr lang="vi-VN" sz="2400" b="1" i="1">
              <a:solidFill>
                <a:srgbClr val="0000FF"/>
              </a:solidFill>
              <a:latin typeface="Times New Roman" pitchFamily="18" charset="0"/>
              <a:cs typeface="Times New Roman" pitchFamily="18" charset="0"/>
            </a:endParaRPr>
          </a:p>
        </p:txBody>
      </p:sp>
      <p:sp>
        <p:nvSpPr>
          <p:cNvPr id="41" name="Rectangle 40"/>
          <p:cNvSpPr/>
          <p:nvPr/>
        </p:nvSpPr>
        <p:spPr>
          <a:xfrm>
            <a:off x="4541052" y="3210103"/>
            <a:ext cx="5757308" cy="830997"/>
          </a:xfrm>
          <a:prstGeom prst="rect">
            <a:avLst/>
          </a:prstGeom>
        </p:spPr>
        <p:txBody>
          <a:bodyPr wrap="square">
            <a:spAutoFit/>
          </a:bodyPr>
          <a:lstStyle/>
          <a:p>
            <a:pPr algn="just">
              <a:spcBef>
                <a:spcPct val="50000"/>
              </a:spcBef>
            </a:pPr>
            <a:r>
              <a:rPr lang="nl-NL" sz="2400" b="1">
                <a:solidFill>
                  <a:srgbClr val="FF0000"/>
                </a:solidFill>
                <a:latin typeface="Times New Roman" pitchFamily="18" charset="0"/>
                <a:cs typeface="Times New Roman" pitchFamily="18" charset="0"/>
              </a:rPr>
              <a:t>   2. </a:t>
            </a:r>
            <a:r>
              <a:rPr lang="en-GB" altLang="en-US" sz="2400" b="1">
                <a:solidFill>
                  <a:srgbClr val="FF0000"/>
                </a:solidFill>
                <a:latin typeface="Times New Roman" pitchFamily="18" charset="0"/>
                <a:cs typeface="Times New Roman" pitchFamily="18" charset="0"/>
              </a:rPr>
              <a:t>Sau Cách mạng tháng Tám, nhiệm vụ của toàn dân là gì ?</a:t>
            </a:r>
          </a:p>
        </p:txBody>
      </p:sp>
      <p:sp>
        <p:nvSpPr>
          <p:cNvPr id="42" name="Rectangle 41"/>
          <p:cNvSpPr/>
          <p:nvPr/>
        </p:nvSpPr>
        <p:spPr>
          <a:xfrm>
            <a:off x="4609728" y="4123928"/>
            <a:ext cx="5782461" cy="1200329"/>
          </a:xfrm>
          <a:prstGeom prst="rect">
            <a:avLst/>
          </a:prstGeom>
        </p:spPr>
        <p:txBody>
          <a:bodyPr wrap="square">
            <a:spAutoFit/>
          </a:bodyPr>
          <a:lstStyle/>
          <a:p>
            <a:pPr algn="just">
              <a:spcBef>
                <a:spcPct val="50000"/>
              </a:spcBef>
            </a:pPr>
            <a:r>
              <a:rPr lang="en-GB" altLang="en-US" sz="2400" b="1">
                <a:solidFill>
                  <a:srgbClr val="0000FF"/>
                </a:solidFill>
                <a:latin typeface="Times New Roman" pitchFamily="18" charset="0"/>
                <a:cs typeface="Times New Roman" pitchFamily="18" charset="0"/>
              </a:rPr>
              <a:t>   Nhiệm vụ của toàn dân là xây dựng lại cơ đồ mà tổ tiên đã để lại, làm cho chúng ta theo kịp các nước khác trên hoàn cầu.</a:t>
            </a: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GB" altLang="en-US" sz="2400" b="1">
                <a:solidFill>
                  <a:srgbClr val="0000FF"/>
                </a:solidFill>
                <a:latin typeface="Times New Roman" pitchFamily="18" charset="0"/>
                <a:cs typeface="Times New Roman" pitchFamily="18" charset="0"/>
              </a:rPr>
              <a:t>Tựu trường, hết thảy, chuyển biến, ngoan ngoãn.</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833611"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grpSp>
        <p:nvGrpSpPr>
          <p:cNvPr id="23" name="Group 22"/>
          <p:cNvGrpSpPr/>
          <p:nvPr/>
        </p:nvGrpSpPr>
        <p:grpSpPr>
          <a:xfrm>
            <a:off x="3119043" y="19472"/>
            <a:ext cx="4175542" cy="1231107"/>
            <a:chOff x="3211612" y="91480"/>
            <a:chExt cx="4175542" cy="1231107"/>
          </a:xfrm>
        </p:grpSpPr>
        <p:sp>
          <p:nvSpPr>
            <p:cNvPr id="24" name="Rectangle 23"/>
            <p:cNvSpPr/>
            <p:nvPr/>
          </p:nvSpPr>
          <p:spPr>
            <a:xfrm>
              <a:off x="3211612" y="491590"/>
              <a:ext cx="4036682"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THƯ GỬI CÁC HỌC SINH</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5"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a:solidFill>
                    <a:srgbClr val="0000FF"/>
                  </a:solidFill>
                  <a:latin typeface="Times New Roman" pitchFamily="18" charset="0"/>
                  <a:cs typeface="Times New Roman" pitchFamily="18" charset="0"/>
                </a:rPr>
                <a:t>Hồ Chí Minh</a:t>
              </a:r>
            </a:p>
          </p:txBody>
        </p:sp>
        <p:grpSp>
          <p:nvGrpSpPr>
            <p:cNvPr id="26" name="Group 25"/>
            <p:cNvGrpSpPr/>
            <p:nvPr/>
          </p:nvGrpSpPr>
          <p:grpSpPr>
            <a:xfrm>
              <a:off x="4410719" y="91480"/>
              <a:ext cx="1589538" cy="461665"/>
              <a:chOff x="4051431" y="457508"/>
              <a:chExt cx="1382207" cy="532690"/>
            </a:xfrm>
          </p:grpSpPr>
          <p:sp>
            <p:nvSpPr>
              <p:cNvPr id="37"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8" name="Rectangle 37"/>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39" name="Rectangle 38"/>
          <p:cNvSpPr/>
          <p:nvPr/>
        </p:nvSpPr>
        <p:spPr>
          <a:xfrm>
            <a:off x="4756301" y="2035016"/>
            <a:ext cx="5600087"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Bao nhiêu cuộc chuyển biến khác thường</a:t>
            </a:r>
            <a:endParaRPr lang="vi-VN" sz="2400" b="1" i="1">
              <a:solidFill>
                <a:srgbClr val="0000FF"/>
              </a:solidFill>
              <a:latin typeface="Times New Roman" pitchFamily="18" charset="0"/>
              <a:cs typeface="Times New Roman" pitchFamily="18" charset="0"/>
            </a:endParaRPr>
          </a:p>
        </p:txBody>
      </p:sp>
      <p:sp>
        <p:nvSpPr>
          <p:cNvPr id="44" name="Rectangle 43"/>
          <p:cNvSpPr/>
          <p:nvPr/>
        </p:nvSpPr>
        <p:spPr>
          <a:xfrm>
            <a:off x="4758202" y="2410212"/>
            <a:ext cx="2536384"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80 năm giời nô lệ,</a:t>
            </a:r>
            <a:endParaRPr lang="vi-VN" sz="2400" b="1" i="1">
              <a:solidFill>
                <a:srgbClr val="0000FF"/>
              </a:solidFill>
              <a:latin typeface="Times New Roman" pitchFamily="18" charset="0"/>
              <a:cs typeface="Times New Roman" pitchFamily="18" charset="0"/>
            </a:endParaRPr>
          </a:p>
        </p:txBody>
      </p:sp>
      <p:sp>
        <p:nvSpPr>
          <p:cNvPr id="45" name="Rectangle 44"/>
          <p:cNvSpPr/>
          <p:nvPr/>
        </p:nvSpPr>
        <p:spPr>
          <a:xfrm>
            <a:off x="7207318" y="2411589"/>
            <a:ext cx="1074818"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cơ đồ,</a:t>
            </a:r>
            <a:endParaRPr lang="vi-VN" sz="2400" b="1" i="1">
              <a:solidFill>
                <a:srgbClr val="0000FF"/>
              </a:solidFill>
              <a:latin typeface="Times New Roman" pitchFamily="18" charset="0"/>
              <a:cs typeface="Times New Roman" pitchFamily="18" charset="0"/>
            </a:endParaRPr>
          </a:p>
        </p:txBody>
      </p:sp>
      <p:sp>
        <p:nvSpPr>
          <p:cNvPr id="46" name="Rectangle 45"/>
          <p:cNvSpPr/>
          <p:nvPr/>
        </p:nvSpPr>
        <p:spPr>
          <a:xfrm>
            <a:off x="8127516" y="2419209"/>
            <a:ext cx="1805502"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hoàn cầu,</a:t>
            </a:r>
            <a:endParaRPr lang="vi-VN" sz="2400" b="1" i="1">
              <a:solidFill>
                <a:srgbClr val="0000FF"/>
              </a:solidFill>
              <a:latin typeface="Times New Roman" pitchFamily="18" charset="0"/>
              <a:cs typeface="Times New Roman" pitchFamily="18" charset="0"/>
            </a:endParaRPr>
          </a:p>
        </p:txBody>
      </p:sp>
      <p:sp>
        <p:nvSpPr>
          <p:cNvPr id="47" name="Rectangle 46"/>
          <p:cNvSpPr/>
          <p:nvPr/>
        </p:nvSpPr>
        <p:spPr>
          <a:xfrm>
            <a:off x="4762725" y="2803396"/>
            <a:ext cx="1805502"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Kiến thiết,</a:t>
            </a:r>
            <a:endParaRPr lang="vi-VN" sz="2400" b="1" i="1">
              <a:solidFill>
                <a:srgbClr val="0000FF"/>
              </a:solidFill>
              <a:latin typeface="Times New Roman" pitchFamily="18" charset="0"/>
              <a:cs typeface="Times New Roman" pitchFamily="18" charset="0"/>
            </a:endParaRPr>
          </a:p>
        </p:txBody>
      </p:sp>
      <p:sp>
        <p:nvSpPr>
          <p:cNvPr id="48" name="Rectangle 47"/>
          <p:cNvSpPr/>
          <p:nvPr/>
        </p:nvSpPr>
        <p:spPr>
          <a:xfrm>
            <a:off x="6292200" y="2810608"/>
            <a:ext cx="3828939"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Các cường quốc năm châu</a:t>
            </a:r>
            <a:endParaRPr lang="vi-VN" sz="2400" b="1" i="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548882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97752"/>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701380" y="1768486"/>
              <a:ext cx="1668023"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19" name="Rectangle 18"/>
          <p:cNvSpPr/>
          <p:nvPr/>
        </p:nvSpPr>
        <p:spPr>
          <a:xfrm>
            <a:off x="237491" y="3065904"/>
            <a:ext cx="4193478" cy="1200329"/>
          </a:xfrm>
          <a:prstGeom prst="rect">
            <a:avLst/>
          </a:prstGeom>
        </p:spPr>
        <p:txBody>
          <a:bodyPr wrap="square">
            <a:spAutoFit/>
          </a:bodyPr>
          <a:lstStyle/>
          <a:p>
            <a:pPr algn="just">
              <a:spcBef>
                <a:spcPct val="50000"/>
              </a:spcBef>
            </a:pPr>
            <a:r>
              <a:rPr lang="en-GB" altLang="en-US" sz="2400" b="1">
                <a:solidFill>
                  <a:srgbClr val="0000FF"/>
                </a:solidFill>
                <a:latin typeface="Times New Roman" pitchFamily="18" charset="0"/>
                <a:cs typeface="Times New Roman" pitchFamily="18" charset="0"/>
              </a:rPr>
              <a:t>Ngày hôm nay</a:t>
            </a:r>
            <a:r>
              <a:rPr lang="en-GB" altLang="en-US" sz="2400" b="1">
                <a:solidFill>
                  <a:srgbClr val="FF0000"/>
                </a:solidFill>
                <a:latin typeface="Times New Roman" pitchFamily="18" charset="0"/>
                <a:cs typeface="Times New Roman" pitchFamily="18" charset="0"/>
              </a:rPr>
              <a:t>/</a:t>
            </a:r>
            <a:r>
              <a:rPr lang="en-GB" altLang="en-US" sz="2400" b="1">
                <a:solidFill>
                  <a:srgbClr val="0000FF"/>
                </a:solidFill>
                <a:latin typeface="Times New Roman" pitchFamily="18" charset="0"/>
                <a:cs typeface="Times New Roman" pitchFamily="18" charset="0"/>
              </a:rPr>
              <a:t> là ngày khai trường đầu tiên</a:t>
            </a:r>
            <a:r>
              <a:rPr lang="en-GB" altLang="en-US" sz="2400" b="1">
                <a:solidFill>
                  <a:srgbClr val="FF0000"/>
                </a:solidFill>
                <a:latin typeface="Times New Roman" pitchFamily="18" charset="0"/>
                <a:cs typeface="Times New Roman" pitchFamily="18" charset="0"/>
              </a:rPr>
              <a:t>/</a:t>
            </a:r>
            <a:r>
              <a:rPr lang="en-GB" altLang="en-US" sz="2400" b="1">
                <a:solidFill>
                  <a:srgbClr val="0000FF"/>
                </a:solidFill>
                <a:latin typeface="Times New Roman" pitchFamily="18" charset="0"/>
                <a:cs typeface="Times New Roman" pitchFamily="18" charset="0"/>
              </a:rPr>
              <a:t> ở nước Việt Nam Dân chủ Cộng hòa.</a:t>
            </a:r>
          </a:p>
        </p:txBody>
      </p:sp>
      <p:sp>
        <p:nvSpPr>
          <p:cNvPr id="40" name="Rectangle 39"/>
          <p:cNvSpPr/>
          <p:nvPr/>
        </p:nvSpPr>
        <p:spPr>
          <a:xfrm>
            <a:off x="4742961" y="1659652"/>
            <a:ext cx="4244015"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Việt Nam Dân chủ Cộng hòa,</a:t>
            </a:r>
            <a:endParaRPr lang="vi-VN" sz="2400" b="1" i="1">
              <a:solidFill>
                <a:srgbClr val="0000FF"/>
              </a:solidFill>
              <a:latin typeface="Times New Roman" pitchFamily="18" charset="0"/>
              <a:cs typeface="Times New Roman" pitchFamily="18" charset="0"/>
            </a:endParaRPr>
          </a:p>
        </p:txBody>
      </p:sp>
      <p:sp>
        <p:nvSpPr>
          <p:cNvPr id="41" name="Rectangle 40"/>
          <p:cNvSpPr/>
          <p:nvPr/>
        </p:nvSpPr>
        <p:spPr>
          <a:xfrm>
            <a:off x="4541052" y="3210103"/>
            <a:ext cx="5757308" cy="830997"/>
          </a:xfrm>
          <a:prstGeom prst="rect">
            <a:avLst/>
          </a:prstGeom>
        </p:spPr>
        <p:txBody>
          <a:bodyPr wrap="square">
            <a:spAutoFit/>
          </a:bodyPr>
          <a:lstStyle/>
          <a:p>
            <a:pPr algn="just"/>
            <a:r>
              <a:rPr lang="nl-NL" sz="2400" b="1">
                <a:solidFill>
                  <a:srgbClr val="FF0000"/>
                </a:solidFill>
                <a:latin typeface="Times New Roman" pitchFamily="18" charset="0"/>
                <a:cs typeface="Times New Roman" pitchFamily="18" charset="0"/>
              </a:rPr>
              <a:t>   3. </a:t>
            </a:r>
            <a:r>
              <a:rPr lang="en-GB" altLang="en-US" sz="2400" b="1">
                <a:solidFill>
                  <a:srgbClr val="FF0000"/>
                </a:solidFill>
                <a:latin typeface="Times New Roman" pitchFamily="18" charset="0"/>
                <a:cs typeface="Times New Roman" pitchFamily="18" charset="0"/>
              </a:rPr>
              <a:t>Học sinh có trách nhiệm như thế  nào trong công cuộc kiến thiết đất nước?</a:t>
            </a:r>
          </a:p>
        </p:txBody>
      </p:sp>
      <p:sp>
        <p:nvSpPr>
          <p:cNvPr id="42" name="Rectangle 41"/>
          <p:cNvSpPr/>
          <p:nvPr/>
        </p:nvSpPr>
        <p:spPr>
          <a:xfrm>
            <a:off x="4609728" y="3985136"/>
            <a:ext cx="5782461" cy="1938992"/>
          </a:xfrm>
          <a:prstGeom prst="rect">
            <a:avLst/>
          </a:prstGeom>
        </p:spPr>
        <p:txBody>
          <a:bodyPr wrap="square">
            <a:spAutoFit/>
          </a:bodyPr>
          <a:lstStyle/>
          <a:p>
            <a:pPr algn="just">
              <a:spcBef>
                <a:spcPct val="50000"/>
              </a:spcBef>
            </a:pPr>
            <a:r>
              <a:rPr lang="en-GB" altLang="en-US" sz="2400" b="1">
                <a:solidFill>
                  <a:srgbClr val="0000FF"/>
                </a:solidFill>
                <a:latin typeface="Times New Roman" pitchFamily="18" charset="0"/>
                <a:cs typeface="Times New Roman" pitchFamily="18" charset="0"/>
              </a:rPr>
              <a:t>   Học sinh phải cố gắng siêng năng học tập, ngoan ngoãn, nghe thầy, yêu bạn để lớn lên xây dựng đất nước, làm cho dân tộc Việt Nam bước tới đài vinh quang, sánh vai với các cường quốc năm châu.</a:t>
            </a: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GB" altLang="en-US" sz="2400" b="1">
                <a:solidFill>
                  <a:srgbClr val="0000FF"/>
                </a:solidFill>
                <a:latin typeface="Times New Roman" pitchFamily="18" charset="0"/>
                <a:cs typeface="Times New Roman" pitchFamily="18" charset="0"/>
              </a:rPr>
              <a:t>Tựu trường, hết thảy, chuyển biến, ngoan ngoãn.</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833611"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grpSp>
        <p:nvGrpSpPr>
          <p:cNvPr id="23" name="Group 22"/>
          <p:cNvGrpSpPr/>
          <p:nvPr/>
        </p:nvGrpSpPr>
        <p:grpSpPr>
          <a:xfrm>
            <a:off x="3119043" y="19472"/>
            <a:ext cx="4175542" cy="1231107"/>
            <a:chOff x="3211612" y="91480"/>
            <a:chExt cx="4175542" cy="1231107"/>
          </a:xfrm>
        </p:grpSpPr>
        <p:sp>
          <p:nvSpPr>
            <p:cNvPr id="24" name="Rectangle 23"/>
            <p:cNvSpPr/>
            <p:nvPr/>
          </p:nvSpPr>
          <p:spPr>
            <a:xfrm>
              <a:off x="3211612" y="491590"/>
              <a:ext cx="4036682"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THƯ GỬI CÁC HỌC SINH</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5"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a:solidFill>
                    <a:srgbClr val="0000FF"/>
                  </a:solidFill>
                  <a:latin typeface="Times New Roman" pitchFamily="18" charset="0"/>
                  <a:cs typeface="Times New Roman" pitchFamily="18" charset="0"/>
                </a:rPr>
                <a:t>Hồ Chí Minh</a:t>
              </a:r>
            </a:p>
          </p:txBody>
        </p:sp>
        <p:grpSp>
          <p:nvGrpSpPr>
            <p:cNvPr id="26" name="Group 25"/>
            <p:cNvGrpSpPr/>
            <p:nvPr/>
          </p:nvGrpSpPr>
          <p:grpSpPr>
            <a:xfrm>
              <a:off x="4410719" y="91480"/>
              <a:ext cx="1589538" cy="461665"/>
              <a:chOff x="4051431" y="457508"/>
              <a:chExt cx="1382207" cy="532690"/>
            </a:xfrm>
          </p:grpSpPr>
          <p:sp>
            <p:nvSpPr>
              <p:cNvPr id="37"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8" name="Rectangle 37"/>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39" name="Rectangle 38"/>
          <p:cNvSpPr/>
          <p:nvPr/>
        </p:nvSpPr>
        <p:spPr>
          <a:xfrm>
            <a:off x="4756301" y="2035016"/>
            <a:ext cx="5600087"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Bao nhiêu cuộc chuyển biến khác thường</a:t>
            </a:r>
            <a:endParaRPr lang="vi-VN" sz="2400" b="1" i="1">
              <a:solidFill>
                <a:srgbClr val="0000FF"/>
              </a:solidFill>
              <a:latin typeface="Times New Roman" pitchFamily="18" charset="0"/>
              <a:cs typeface="Times New Roman" pitchFamily="18" charset="0"/>
            </a:endParaRPr>
          </a:p>
        </p:txBody>
      </p:sp>
      <p:sp>
        <p:nvSpPr>
          <p:cNvPr id="44" name="Rectangle 43"/>
          <p:cNvSpPr/>
          <p:nvPr/>
        </p:nvSpPr>
        <p:spPr>
          <a:xfrm>
            <a:off x="4758202" y="2410212"/>
            <a:ext cx="2536384"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80 năm giời nô lệ,</a:t>
            </a:r>
            <a:endParaRPr lang="vi-VN" sz="2400" b="1" i="1">
              <a:solidFill>
                <a:srgbClr val="0000FF"/>
              </a:solidFill>
              <a:latin typeface="Times New Roman" pitchFamily="18" charset="0"/>
              <a:cs typeface="Times New Roman" pitchFamily="18" charset="0"/>
            </a:endParaRPr>
          </a:p>
        </p:txBody>
      </p:sp>
      <p:sp>
        <p:nvSpPr>
          <p:cNvPr id="45" name="Rectangle 44"/>
          <p:cNvSpPr/>
          <p:nvPr/>
        </p:nvSpPr>
        <p:spPr>
          <a:xfrm>
            <a:off x="7207318" y="2411589"/>
            <a:ext cx="1074818"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cơ đồ,</a:t>
            </a:r>
            <a:endParaRPr lang="vi-VN" sz="2400" b="1" i="1">
              <a:solidFill>
                <a:srgbClr val="0000FF"/>
              </a:solidFill>
              <a:latin typeface="Times New Roman" pitchFamily="18" charset="0"/>
              <a:cs typeface="Times New Roman" pitchFamily="18" charset="0"/>
            </a:endParaRPr>
          </a:p>
        </p:txBody>
      </p:sp>
      <p:sp>
        <p:nvSpPr>
          <p:cNvPr id="46" name="Rectangle 45"/>
          <p:cNvSpPr/>
          <p:nvPr/>
        </p:nvSpPr>
        <p:spPr>
          <a:xfrm>
            <a:off x="8127516" y="2419209"/>
            <a:ext cx="1805502"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hoàn cầu,</a:t>
            </a:r>
            <a:endParaRPr lang="vi-VN" sz="2400" b="1" i="1">
              <a:solidFill>
                <a:srgbClr val="0000FF"/>
              </a:solidFill>
              <a:latin typeface="Times New Roman" pitchFamily="18" charset="0"/>
              <a:cs typeface="Times New Roman" pitchFamily="18" charset="0"/>
            </a:endParaRPr>
          </a:p>
        </p:txBody>
      </p:sp>
      <p:sp>
        <p:nvSpPr>
          <p:cNvPr id="47" name="Rectangle 46"/>
          <p:cNvSpPr/>
          <p:nvPr/>
        </p:nvSpPr>
        <p:spPr>
          <a:xfrm>
            <a:off x="4762725" y="2803396"/>
            <a:ext cx="1805502"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Kiến thiết,</a:t>
            </a:r>
            <a:endParaRPr lang="vi-VN" sz="2400" b="1" i="1">
              <a:solidFill>
                <a:srgbClr val="0000FF"/>
              </a:solidFill>
              <a:latin typeface="Times New Roman" pitchFamily="18" charset="0"/>
              <a:cs typeface="Times New Roman" pitchFamily="18" charset="0"/>
            </a:endParaRPr>
          </a:p>
        </p:txBody>
      </p:sp>
      <p:sp>
        <p:nvSpPr>
          <p:cNvPr id="48" name="Rectangle 47"/>
          <p:cNvSpPr/>
          <p:nvPr/>
        </p:nvSpPr>
        <p:spPr>
          <a:xfrm>
            <a:off x="6292200" y="2810608"/>
            <a:ext cx="3828939"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Các cường quốc năm châu</a:t>
            </a:r>
            <a:endParaRPr lang="vi-VN" sz="2400" b="1" i="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526231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Line 7"/>
          <p:cNvSpPr>
            <a:spLocks noChangeShapeType="1"/>
          </p:cNvSpPr>
          <p:nvPr/>
        </p:nvSpPr>
        <p:spPr bwMode="auto">
          <a:xfrm>
            <a:off x="4494170" y="1697752"/>
            <a:ext cx="0" cy="408236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7" name="Group 6"/>
          <p:cNvGrpSpPr/>
          <p:nvPr/>
        </p:nvGrpSpPr>
        <p:grpSpPr>
          <a:xfrm>
            <a:off x="6347768" y="1218461"/>
            <a:ext cx="2366416" cy="492443"/>
            <a:chOff x="6347768" y="1340381"/>
            <a:chExt cx="2366416" cy="492443"/>
          </a:xfrm>
        </p:grpSpPr>
        <p:sp>
          <p:nvSpPr>
            <p:cNvPr id="16" name="Text Box 10"/>
            <p:cNvSpPr txBox="1">
              <a:spLocks noChangeArrowheads="1"/>
            </p:cNvSpPr>
            <p:nvPr/>
          </p:nvSpPr>
          <p:spPr bwMode="auto">
            <a:xfrm>
              <a:off x="6347768" y="1340381"/>
              <a:ext cx="236641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Tìm hiểu bài:</a:t>
              </a:r>
            </a:p>
          </p:txBody>
        </p:sp>
        <p:sp>
          <p:nvSpPr>
            <p:cNvPr id="17" name="Line 11"/>
            <p:cNvSpPr>
              <a:spLocks noChangeShapeType="1"/>
            </p:cNvSpPr>
            <p:nvPr/>
          </p:nvSpPr>
          <p:spPr bwMode="auto">
            <a:xfrm>
              <a:off x="6701380" y="1768486"/>
              <a:ext cx="1668023"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sp>
        <p:nvSpPr>
          <p:cNvPr id="19" name="Rectangle 18"/>
          <p:cNvSpPr/>
          <p:nvPr/>
        </p:nvSpPr>
        <p:spPr>
          <a:xfrm>
            <a:off x="237491" y="3065904"/>
            <a:ext cx="4193478" cy="1200329"/>
          </a:xfrm>
          <a:prstGeom prst="rect">
            <a:avLst/>
          </a:prstGeom>
        </p:spPr>
        <p:txBody>
          <a:bodyPr wrap="square">
            <a:spAutoFit/>
          </a:bodyPr>
          <a:lstStyle/>
          <a:p>
            <a:pPr algn="just">
              <a:spcBef>
                <a:spcPct val="50000"/>
              </a:spcBef>
            </a:pPr>
            <a:r>
              <a:rPr lang="en-GB" altLang="en-US" sz="2400" b="1">
                <a:solidFill>
                  <a:srgbClr val="0000FF"/>
                </a:solidFill>
                <a:latin typeface="Times New Roman" pitchFamily="18" charset="0"/>
                <a:cs typeface="Times New Roman" pitchFamily="18" charset="0"/>
              </a:rPr>
              <a:t>Ngày hôm nay</a:t>
            </a:r>
            <a:r>
              <a:rPr lang="en-GB" altLang="en-US" sz="2400" b="1">
                <a:solidFill>
                  <a:srgbClr val="FF0000"/>
                </a:solidFill>
                <a:latin typeface="Times New Roman" pitchFamily="18" charset="0"/>
                <a:cs typeface="Times New Roman" pitchFamily="18" charset="0"/>
              </a:rPr>
              <a:t>/</a:t>
            </a:r>
            <a:r>
              <a:rPr lang="en-GB" altLang="en-US" sz="2400" b="1">
                <a:solidFill>
                  <a:srgbClr val="0000FF"/>
                </a:solidFill>
                <a:latin typeface="Times New Roman" pitchFamily="18" charset="0"/>
                <a:cs typeface="Times New Roman" pitchFamily="18" charset="0"/>
              </a:rPr>
              <a:t> là ngày khai trường đầu tiên</a:t>
            </a:r>
            <a:r>
              <a:rPr lang="en-GB" altLang="en-US" sz="2400" b="1">
                <a:solidFill>
                  <a:srgbClr val="FF0000"/>
                </a:solidFill>
                <a:latin typeface="Times New Roman" pitchFamily="18" charset="0"/>
                <a:cs typeface="Times New Roman" pitchFamily="18" charset="0"/>
              </a:rPr>
              <a:t>/</a:t>
            </a:r>
            <a:r>
              <a:rPr lang="en-GB" altLang="en-US" sz="2400" b="1">
                <a:solidFill>
                  <a:srgbClr val="0000FF"/>
                </a:solidFill>
                <a:latin typeface="Times New Roman" pitchFamily="18" charset="0"/>
                <a:cs typeface="Times New Roman" pitchFamily="18" charset="0"/>
              </a:rPr>
              <a:t> ở nước Việt Nam Dân chủ Cộng hòa.</a:t>
            </a:r>
          </a:p>
        </p:txBody>
      </p:sp>
      <p:sp>
        <p:nvSpPr>
          <p:cNvPr id="40" name="Rectangle 39"/>
          <p:cNvSpPr/>
          <p:nvPr/>
        </p:nvSpPr>
        <p:spPr>
          <a:xfrm>
            <a:off x="4742961" y="1659652"/>
            <a:ext cx="4244015"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Việt Nam Dân chủ Cộng hòa,</a:t>
            </a:r>
            <a:endParaRPr lang="vi-VN" sz="2400" b="1" i="1">
              <a:solidFill>
                <a:srgbClr val="0000FF"/>
              </a:solidFill>
              <a:latin typeface="Times New Roman" pitchFamily="18" charset="0"/>
              <a:cs typeface="Times New Roman" pitchFamily="18" charset="0"/>
            </a:endParaRPr>
          </a:p>
        </p:txBody>
      </p:sp>
      <p:sp>
        <p:nvSpPr>
          <p:cNvPr id="35" name="Text Box 11"/>
          <p:cNvSpPr txBox="1">
            <a:spLocks noChangeArrowheads="1"/>
          </p:cNvSpPr>
          <p:nvPr/>
        </p:nvSpPr>
        <p:spPr bwMode="auto">
          <a:xfrm>
            <a:off x="361256" y="1758842"/>
            <a:ext cx="3960440" cy="830997"/>
          </a:xfrm>
          <a:prstGeom prst="rect">
            <a:avLst/>
          </a:prstGeom>
          <a:noFill/>
          <a:ln w="9525">
            <a:noFill/>
            <a:miter lim="800000"/>
            <a:headEnd/>
            <a:tailEnd/>
          </a:ln>
        </p:spPr>
        <p:txBody>
          <a:bodyPr wrap="square">
            <a:spAutoFit/>
          </a:bodyPr>
          <a:lstStyle/>
          <a:p>
            <a:pPr algn="just">
              <a:spcBef>
                <a:spcPts val="600"/>
              </a:spcBef>
            </a:pPr>
            <a:r>
              <a:rPr lang="en-GB" altLang="en-US" sz="2400" b="1">
                <a:solidFill>
                  <a:srgbClr val="0000FF"/>
                </a:solidFill>
                <a:latin typeface="Times New Roman" pitchFamily="18" charset="0"/>
                <a:cs typeface="Times New Roman" pitchFamily="18" charset="0"/>
              </a:rPr>
              <a:t>Tựu trường, hết thảy, chuyển biến, ngoan ngoãn.</a:t>
            </a:r>
            <a:endParaRPr lang="en-US" sz="2400" b="1">
              <a:solidFill>
                <a:srgbClr val="0000FF"/>
              </a:solidFill>
              <a:latin typeface="Times New Roman" pitchFamily="18" charset="0"/>
              <a:cs typeface="Times New Roman" pitchFamily="18" charset="0"/>
            </a:endParaRPr>
          </a:p>
        </p:txBody>
      </p:sp>
      <p:grpSp>
        <p:nvGrpSpPr>
          <p:cNvPr id="2" name="Group 1"/>
          <p:cNvGrpSpPr/>
          <p:nvPr/>
        </p:nvGrpSpPr>
        <p:grpSpPr>
          <a:xfrm>
            <a:off x="1833611" y="1193696"/>
            <a:ext cx="1912021" cy="492443"/>
            <a:chOff x="1833611" y="1315616"/>
            <a:chExt cx="1912021" cy="492443"/>
          </a:xfrm>
        </p:grpSpPr>
        <p:sp>
          <p:nvSpPr>
            <p:cNvPr id="14" name="Text Box 8"/>
            <p:cNvSpPr txBox="1">
              <a:spLocks noChangeArrowheads="1"/>
            </p:cNvSpPr>
            <p:nvPr/>
          </p:nvSpPr>
          <p:spPr bwMode="auto">
            <a:xfrm>
              <a:off x="1833611" y="1315616"/>
              <a:ext cx="191202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600" b="1">
                  <a:solidFill>
                    <a:srgbClr val="FF0000"/>
                  </a:solidFill>
                  <a:latin typeface="Times New Roman" pitchFamily="18" charset="0"/>
                  <a:cs typeface="Times New Roman" pitchFamily="18" charset="0"/>
                </a:rPr>
                <a:t>Luyện đọc:</a:t>
              </a:r>
            </a:p>
          </p:txBody>
        </p:sp>
        <p:sp>
          <p:nvSpPr>
            <p:cNvPr id="43" name="Line 11"/>
            <p:cNvSpPr>
              <a:spLocks noChangeShapeType="1"/>
            </p:cNvSpPr>
            <p:nvPr/>
          </p:nvSpPr>
          <p:spPr bwMode="auto">
            <a:xfrm>
              <a:off x="1964100" y="1768486"/>
              <a:ext cx="159575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b="1">
                <a:solidFill>
                  <a:srgbClr val="FF0000"/>
                </a:solidFill>
              </a:endParaRPr>
            </a:p>
          </p:txBody>
        </p:sp>
      </p:grpSp>
      <p:grpSp>
        <p:nvGrpSpPr>
          <p:cNvPr id="23" name="Group 22"/>
          <p:cNvGrpSpPr/>
          <p:nvPr/>
        </p:nvGrpSpPr>
        <p:grpSpPr>
          <a:xfrm>
            <a:off x="3119043" y="19472"/>
            <a:ext cx="4175542" cy="1231107"/>
            <a:chOff x="3211612" y="91480"/>
            <a:chExt cx="4175542" cy="1231107"/>
          </a:xfrm>
        </p:grpSpPr>
        <p:sp>
          <p:nvSpPr>
            <p:cNvPr id="24" name="Rectangle 23"/>
            <p:cNvSpPr/>
            <p:nvPr/>
          </p:nvSpPr>
          <p:spPr>
            <a:xfrm>
              <a:off x="3211612" y="491590"/>
              <a:ext cx="4036682"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THƯ GỬI CÁC HỌC SINH</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5"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a:solidFill>
                    <a:srgbClr val="0000FF"/>
                  </a:solidFill>
                  <a:latin typeface="Times New Roman" pitchFamily="18" charset="0"/>
                  <a:cs typeface="Times New Roman" pitchFamily="18" charset="0"/>
                </a:rPr>
                <a:t>Hồ Chí Minh</a:t>
              </a:r>
            </a:p>
          </p:txBody>
        </p:sp>
        <p:grpSp>
          <p:nvGrpSpPr>
            <p:cNvPr id="26" name="Group 25"/>
            <p:cNvGrpSpPr/>
            <p:nvPr/>
          </p:nvGrpSpPr>
          <p:grpSpPr>
            <a:xfrm>
              <a:off x="4410719" y="91480"/>
              <a:ext cx="1589538" cy="461665"/>
              <a:chOff x="4051431" y="457508"/>
              <a:chExt cx="1382207" cy="532690"/>
            </a:xfrm>
          </p:grpSpPr>
          <p:sp>
            <p:nvSpPr>
              <p:cNvPr id="37"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8" name="Rectangle 37"/>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39" name="Rectangle 38"/>
          <p:cNvSpPr/>
          <p:nvPr/>
        </p:nvSpPr>
        <p:spPr>
          <a:xfrm>
            <a:off x="4756301" y="2035016"/>
            <a:ext cx="5600087"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Bao nhiêu cuộc chuyển biến khác thường</a:t>
            </a:r>
            <a:endParaRPr lang="vi-VN" sz="2400" b="1" i="1">
              <a:solidFill>
                <a:srgbClr val="0000FF"/>
              </a:solidFill>
              <a:latin typeface="Times New Roman" pitchFamily="18" charset="0"/>
              <a:cs typeface="Times New Roman" pitchFamily="18" charset="0"/>
            </a:endParaRPr>
          </a:p>
        </p:txBody>
      </p:sp>
      <p:sp>
        <p:nvSpPr>
          <p:cNvPr id="44" name="Rectangle 43"/>
          <p:cNvSpPr/>
          <p:nvPr/>
        </p:nvSpPr>
        <p:spPr>
          <a:xfrm>
            <a:off x="4758202" y="2410212"/>
            <a:ext cx="2536384"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80 năm giời nô lệ,</a:t>
            </a:r>
            <a:endParaRPr lang="vi-VN" sz="2400" b="1" i="1">
              <a:solidFill>
                <a:srgbClr val="0000FF"/>
              </a:solidFill>
              <a:latin typeface="Times New Roman" pitchFamily="18" charset="0"/>
              <a:cs typeface="Times New Roman" pitchFamily="18" charset="0"/>
            </a:endParaRPr>
          </a:p>
        </p:txBody>
      </p:sp>
      <p:sp>
        <p:nvSpPr>
          <p:cNvPr id="45" name="Rectangle 44"/>
          <p:cNvSpPr/>
          <p:nvPr/>
        </p:nvSpPr>
        <p:spPr>
          <a:xfrm>
            <a:off x="7207318" y="2411589"/>
            <a:ext cx="1074818"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cơ đồ,</a:t>
            </a:r>
            <a:endParaRPr lang="vi-VN" sz="2400" b="1" i="1">
              <a:solidFill>
                <a:srgbClr val="0000FF"/>
              </a:solidFill>
              <a:latin typeface="Times New Roman" pitchFamily="18" charset="0"/>
              <a:cs typeface="Times New Roman" pitchFamily="18" charset="0"/>
            </a:endParaRPr>
          </a:p>
        </p:txBody>
      </p:sp>
      <p:sp>
        <p:nvSpPr>
          <p:cNvPr id="46" name="Rectangle 45"/>
          <p:cNvSpPr/>
          <p:nvPr/>
        </p:nvSpPr>
        <p:spPr>
          <a:xfrm>
            <a:off x="8127516" y="2419209"/>
            <a:ext cx="1805502"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hoàn cầu,</a:t>
            </a:r>
            <a:endParaRPr lang="vi-VN" sz="2400" b="1" i="1">
              <a:solidFill>
                <a:srgbClr val="0000FF"/>
              </a:solidFill>
              <a:latin typeface="Times New Roman" pitchFamily="18" charset="0"/>
              <a:cs typeface="Times New Roman" pitchFamily="18" charset="0"/>
            </a:endParaRPr>
          </a:p>
        </p:txBody>
      </p:sp>
      <p:sp>
        <p:nvSpPr>
          <p:cNvPr id="47" name="Rectangle 46"/>
          <p:cNvSpPr/>
          <p:nvPr/>
        </p:nvSpPr>
        <p:spPr>
          <a:xfrm>
            <a:off x="4762725" y="2803396"/>
            <a:ext cx="1805502"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Kiến thiết,</a:t>
            </a:r>
            <a:endParaRPr lang="vi-VN" sz="2400" b="1" i="1">
              <a:solidFill>
                <a:srgbClr val="0000FF"/>
              </a:solidFill>
              <a:latin typeface="Times New Roman" pitchFamily="18" charset="0"/>
              <a:cs typeface="Times New Roman" pitchFamily="18" charset="0"/>
            </a:endParaRPr>
          </a:p>
        </p:txBody>
      </p:sp>
      <p:sp>
        <p:nvSpPr>
          <p:cNvPr id="48" name="Rectangle 47"/>
          <p:cNvSpPr/>
          <p:nvPr/>
        </p:nvSpPr>
        <p:spPr>
          <a:xfrm>
            <a:off x="6292200" y="2810608"/>
            <a:ext cx="3828939" cy="461665"/>
          </a:xfrm>
          <a:prstGeom prst="rect">
            <a:avLst/>
          </a:prstGeom>
        </p:spPr>
        <p:txBody>
          <a:bodyPr wrap="square">
            <a:spAutoFit/>
          </a:bodyPr>
          <a:lstStyle/>
          <a:p>
            <a:pPr lvl="0" algn="just"/>
            <a:r>
              <a:rPr lang="en-US" sz="2400" b="1">
                <a:solidFill>
                  <a:srgbClr val="0000FF"/>
                </a:solidFill>
                <a:latin typeface="Times New Roman" pitchFamily="18" charset="0"/>
                <a:cs typeface="Times New Roman" pitchFamily="18" charset="0"/>
              </a:rPr>
              <a:t>Các cường quốc năm châu</a:t>
            </a:r>
            <a:endParaRPr lang="vi-VN" sz="2400" b="1" i="1">
              <a:solidFill>
                <a:srgbClr val="0000FF"/>
              </a:solidFill>
              <a:latin typeface="Times New Roman" pitchFamily="18" charset="0"/>
              <a:cs typeface="Times New Roman" pitchFamily="18" charset="0"/>
            </a:endParaRPr>
          </a:p>
        </p:txBody>
      </p:sp>
      <p:sp>
        <p:nvSpPr>
          <p:cNvPr id="27" name="Rectangle 26"/>
          <p:cNvSpPr/>
          <p:nvPr/>
        </p:nvSpPr>
        <p:spPr>
          <a:xfrm>
            <a:off x="6511879" y="3302223"/>
            <a:ext cx="1967071" cy="461665"/>
          </a:xfrm>
          <a:prstGeom prst="rect">
            <a:avLst/>
          </a:prstGeom>
        </p:spPr>
        <p:txBody>
          <a:bodyPr wrap="square">
            <a:spAutoFit/>
          </a:bodyPr>
          <a:lstStyle/>
          <a:p>
            <a:pPr algn="ctr"/>
            <a:r>
              <a:rPr lang="nl-NL" sz="2400" b="1">
                <a:solidFill>
                  <a:srgbClr val="FF0000"/>
                </a:solidFill>
                <a:latin typeface="Times New Roman" pitchFamily="18" charset="0"/>
                <a:cs typeface="Times New Roman" pitchFamily="18" charset="0"/>
              </a:rPr>
              <a:t>NỘI DUNG</a:t>
            </a:r>
            <a:endParaRPr lang="vi-VN" sz="2400" b="1">
              <a:solidFill>
                <a:srgbClr val="FF0000"/>
              </a:solidFill>
              <a:latin typeface="Times New Roman" pitchFamily="18" charset="0"/>
              <a:cs typeface="Times New Roman" pitchFamily="18" charset="0"/>
            </a:endParaRPr>
          </a:p>
        </p:txBody>
      </p:sp>
      <p:grpSp>
        <p:nvGrpSpPr>
          <p:cNvPr id="28" name="Group 27"/>
          <p:cNvGrpSpPr/>
          <p:nvPr/>
        </p:nvGrpSpPr>
        <p:grpSpPr>
          <a:xfrm>
            <a:off x="4964422" y="3883601"/>
            <a:ext cx="5183843" cy="1512169"/>
            <a:chOff x="4505962" y="3484833"/>
            <a:chExt cx="5517942" cy="2410949"/>
          </a:xfrm>
        </p:grpSpPr>
        <p:sp>
          <p:nvSpPr>
            <p:cNvPr id="29" name="Plaque 28"/>
            <p:cNvSpPr/>
            <p:nvPr/>
          </p:nvSpPr>
          <p:spPr>
            <a:xfrm>
              <a:off x="4505962" y="3484833"/>
              <a:ext cx="5517942" cy="2410949"/>
            </a:xfrm>
            <a:prstGeom prst="plaque">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4733340" y="4011648"/>
              <a:ext cx="5152799" cy="1324912"/>
            </a:xfrm>
            <a:prstGeom prst="rect">
              <a:avLst/>
            </a:prstGeom>
          </p:spPr>
          <p:txBody>
            <a:bodyPr wrap="square">
              <a:spAutoFit/>
            </a:bodyPr>
            <a:lstStyle/>
            <a:p>
              <a:pPr algn="just">
                <a:defRPr/>
              </a:pPr>
              <a:r>
                <a:rPr lang="en-GB" altLang="en-US" sz="2400" b="1">
                  <a:solidFill>
                    <a:srgbClr val="FF0000"/>
                  </a:solidFill>
                  <a:latin typeface="Times New Roman" pitchFamily="18" charset="0"/>
                  <a:cs typeface="Times New Roman" pitchFamily="18" charset="0"/>
                </a:rPr>
                <a:t>Bác Hồ khuyên học sinh chăm học, biết nghe thầy, yêu bạn.</a:t>
              </a:r>
              <a:endParaRPr lang="vi-VN" sz="2400" dirty="0">
                <a:solidFill>
                  <a:srgbClr val="FF0000"/>
                </a:solidFill>
              </a:endParaRPr>
            </a:p>
          </p:txBody>
        </p:sp>
      </p:grpSp>
    </p:spTree>
    <p:extLst>
      <p:ext uri="{BB962C8B-B14F-4D97-AF65-F5344CB8AC3E}">
        <p14:creationId xmlns:p14="http://schemas.microsoft.com/office/powerpoint/2010/main" val="26498083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3119043" y="19472"/>
            <a:ext cx="4175542" cy="1231107"/>
            <a:chOff x="3211612" y="91480"/>
            <a:chExt cx="4175542" cy="1231107"/>
          </a:xfrm>
        </p:grpSpPr>
        <p:sp>
          <p:nvSpPr>
            <p:cNvPr id="24" name="Rectangle 23"/>
            <p:cNvSpPr/>
            <p:nvPr/>
          </p:nvSpPr>
          <p:spPr>
            <a:xfrm>
              <a:off x="3211612" y="491590"/>
              <a:ext cx="4036682"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rPr>
                <a:t>THƯ GỬI CÁC HỌC SINH</a:t>
              </a:r>
              <a:endParaRPr lang="en-US" sz="2400" b="1" cap="none" spc="50">
                <a:ln w="11430"/>
                <a:solidFill>
                  <a:srgbClr val="0000FF"/>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5" name="Text Box 23"/>
            <p:cNvSpPr txBox="1">
              <a:spLocks noChangeArrowheads="1"/>
            </p:cNvSpPr>
            <p:nvPr/>
          </p:nvSpPr>
          <p:spPr bwMode="auto">
            <a:xfrm>
              <a:off x="5566393" y="953255"/>
              <a:ext cx="18207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i="1">
                  <a:solidFill>
                    <a:srgbClr val="0000FF"/>
                  </a:solidFill>
                  <a:latin typeface="Times New Roman" pitchFamily="18" charset="0"/>
                  <a:cs typeface="Times New Roman" pitchFamily="18" charset="0"/>
                </a:rPr>
                <a:t>Hồ Chí Minh</a:t>
              </a:r>
            </a:p>
          </p:txBody>
        </p:sp>
        <p:grpSp>
          <p:nvGrpSpPr>
            <p:cNvPr id="26" name="Group 25"/>
            <p:cNvGrpSpPr/>
            <p:nvPr/>
          </p:nvGrpSpPr>
          <p:grpSpPr>
            <a:xfrm>
              <a:off x="4410719" y="91480"/>
              <a:ext cx="1589538" cy="461665"/>
              <a:chOff x="4051431" y="457508"/>
              <a:chExt cx="1382207" cy="532690"/>
            </a:xfrm>
          </p:grpSpPr>
          <p:sp>
            <p:nvSpPr>
              <p:cNvPr id="37" name="Line 65"/>
              <p:cNvSpPr>
                <a:spLocks noChangeShapeType="1"/>
              </p:cNvSpPr>
              <p:nvPr/>
            </p:nvSpPr>
            <p:spPr bwMode="auto">
              <a:xfrm>
                <a:off x="4116933" y="908720"/>
                <a:ext cx="1253480" cy="0"/>
              </a:xfrm>
              <a:prstGeom prst="line">
                <a:avLst/>
              </a:prstGeom>
              <a:noFill/>
              <a:ln w="285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8" name="Rectangle 37"/>
              <p:cNvSpPr/>
              <p:nvPr/>
            </p:nvSpPr>
            <p:spPr>
              <a:xfrm>
                <a:off x="4051431" y="457508"/>
                <a:ext cx="1382207" cy="53269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2400" b="1" kern="10" cap="none" spc="50">
                    <a:ln w="11430"/>
                    <a:solidFill>
                      <a:srgbClr val="FF00FF"/>
                    </a:solidFill>
                    <a:latin typeface="Times New Roman"/>
                    <a:cs typeface="Times New Roman"/>
                  </a:rPr>
                  <a:t>TẬP ĐỌC</a:t>
                </a:r>
                <a:endParaRPr lang="vi-VN" sz="2400" b="1" cap="none" spc="50">
                  <a:ln w="11430"/>
                  <a:solidFill>
                    <a:srgbClr val="FF00FF"/>
                  </a:solidFill>
                </a:endParaRPr>
              </a:p>
            </p:txBody>
          </p:sp>
        </p:grpSp>
      </p:grpSp>
      <p:sp>
        <p:nvSpPr>
          <p:cNvPr id="31" name="Rectangle 30"/>
          <p:cNvSpPr/>
          <p:nvPr/>
        </p:nvSpPr>
        <p:spPr>
          <a:xfrm>
            <a:off x="3599595" y="1203404"/>
            <a:ext cx="3316934" cy="58477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3200" b="1" cap="none" spc="50">
                <a:ln w="11430"/>
                <a:solidFill>
                  <a:srgbClr val="FF00FF"/>
                </a:solidFill>
                <a:effectLst>
                  <a:outerShdw blurRad="76200" dist="50800" dir="5400000" algn="tl" rotWithShape="0">
                    <a:srgbClr val="000000">
                      <a:alpha val="65000"/>
                    </a:srgbClr>
                  </a:outerShdw>
                </a:effectLst>
              </a:rPr>
              <a:t>ĐỌC DIỄN CẢM</a:t>
            </a:r>
            <a:endParaRPr lang="en-US" sz="3200" b="1" cap="none" spc="50">
              <a:ln w="11430"/>
              <a:solidFill>
                <a:srgbClr val="FF00FF"/>
              </a:solidFill>
              <a:effectLst>
                <a:outerShdw blurRad="76200" dist="50800" dir="5400000" algn="tl" rotWithShape="0">
                  <a:srgbClr val="000000">
                    <a:alpha val="65000"/>
                  </a:srgbClr>
                </a:outerShdw>
              </a:effectLst>
            </a:endParaRPr>
          </a:p>
        </p:txBody>
      </p:sp>
      <p:sp>
        <p:nvSpPr>
          <p:cNvPr id="4" name="Rectangle 3"/>
          <p:cNvSpPr/>
          <p:nvPr/>
        </p:nvSpPr>
        <p:spPr>
          <a:xfrm>
            <a:off x="361256" y="1788179"/>
            <a:ext cx="9793088" cy="830997"/>
          </a:xfrm>
          <a:prstGeom prst="rect">
            <a:avLst/>
          </a:prstGeom>
        </p:spPr>
        <p:txBody>
          <a:bodyPr wrap="square">
            <a:spAutoFit/>
          </a:bodyPr>
          <a:lstStyle/>
          <a:p>
            <a:pPr algn="just">
              <a:spcBef>
                <a:spcPct val="50000"/>
              </a:spcBef>
            </a:pPr>
            <a:r>
              <a:rPr lang="en-GB" altLang="en-US" sz="2400" b="1">
                <a:solidFill>
                  <a:srgbClr val="0000FF"/>
                </a:solidFill>
                <a:latin typeface="Times New Roman" pitchFamily="18" charset="0"/>
                <a:cs typeface="Times New Roman" pitchFamily="18" charset="0"/>
              </a:rPr>
              <a:t>     Đọc trôi chảy, lưu loát bức thư của Bác Hồ; thể hiện được tình cảm thân ái, trìu mến, thiết tha, tin tưởng của Bác đối với thiếu nhi Việt Nam</a:t>
            </a:r>
            <a:r>
              <a:rPr lang="en-GB" altLang="en-US" sz="2400" b="1">
                <a:solidFill>
                  <a:srgbClr val="0000FF"/>
                </a:solidFill>
                <a:latin typeface="Times New Roman" pitchFamily="18" charset="0"/>
              </a:rPr>
              <a:t>.</a:t>
            </a:r>
          </a:p>
        </p:txBody>
      </p:sp>
      <p:sp>
        <p:nvSpPr>
          <p:cNvPr id="32" name="Text Box 25"/>
          <p:cNvSpPr txBox="1">
            <a:spLocks noChangeArrowheads="1"/>
          </p:cNvSpPr>
          <p:nvPr/>
        </p:nvSpPr>
        <p:spPr bwMode="auto">
          <a:xfrm>
            <a:off x="289510" y="2971800"/>
            <a:ext cx="993710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itchFamily="34" charset="0"/>
                <a:cs typeface="Arial" charset="0"/>
              </a:defRPr>
            </a:lvl1pPr>
            <a:lvl2pPr marL="742950" indent="-285750">
              <a:defRPr>
                <a:solidFill>
                  <a:schemeClr val="tx1"/>
                </a:solidFill>
                <a:latin typeface="Verdana" pitchFamily="34" charset="0"/>
                <a:cs typeface="Arial" charset="0"/>
              </a:defRPr>
            </a:lvl2pPr>
            <a:lvl3pPr marL="1143000" indent="-228600">
              <a:defRPr>
                <a:solidFill>
                  <a:schemeClr val="tx1"/>
                </a:solidFill>
                <a:latin typeface="Verdana" pitchFamily="34" charset="0"/>
                <a:cs typeface="Arial" charset="0"/>
              </a:defRPr>
            </a:lvl3pPr>
            <a:lvl4pPr marL="1600200" indent="-228600">
              <a:defRPr>
                <a:solidFill>
                  <a:schemeClr val="tx1"/>
                </a:solidFill>
                <a:latin typeface="Verdana" pitchFamily="34" charset="0"/>
                <a:cs typeface="Arial" charset="0"/>
              </a:defRPr>
            </a:lvl4pPr>
            <a:lvl5pPr marL="2057400" indent="-22860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just" eaLnBrk="1" hangingPunct="1">
              <a:spcBef>
                <a:spcPct val="50000"/>
              </a:spcBef>
            </a:pPr>
            <a:r>
              <a:rPr lang="en-GB" altLang="en-US" sz="2400">
                <a:latin typeface="Times New Roman" pitchFamily="18" charset="0"/>
              </a:rPr>
              <a:t>       </a:t>
            </a:r>
            <a:r>
              <a:rPr lang="en-GB" altLang="en-US" sz="2400" b="1">
                <a:solidFill>
                  <a:srgbClr val="0000FF"/>
                </a:solidFill>
                <a:latin typeface="Times New Roman" pitchFamily="18" charset="0"/>
                <a:cs typeface="Times New Roman" pitchFamily="18" charset="0"/>
              </a:rPr>
              <a:t>Sau 80 năm giời nô lệ làm cho nước nhà bị yếu hèn, ngày nay</a:t>
            </a:r>
            <a:r>
              <a:rPr lang="en-GB" altLang="en-US" sz="2400" b="1">
                <a:solidFill>
                  <a:srgbClr val="FF0000"/>
                </a:solidFill>
                <a:latin typeface="Times New Roman" pitchFamily="18" charset="0"/>
                <a:cs typeface="Times New Roman" pitchFamily="18" charset="0"/>
              </a:rPr>
              <a:t>/</a:t>
            </a:r>
            <a:r>
              <a:rPr lang="en-GB" altLang="en-US" sz="2400" b="1">
                <a:solidFill>
                  <a:srgbClr val="0000FF"/>
                </a:solidFill>
                <a:latin typeface="Times New Roman" pitchFamily="18" charset="0"/>
                <a:cs typeface="Times New Roman" pitchFamily="18" charset="0"/>
              </a:rPr>
              <a:t> chúng ta cần phải</a:t>
            </a:r>
            <a:r>
              <a:rPr lang="en-GB" altLang="en-US" sz="2400" b="1">
                <a:latin typeface="Times New Roman" pitchFamily="18" charset="0"/>
                <a:cs typeface="Times New Roman" pitchFamily="18" charset="0"/>
              </a:rPr>
              <a:t> </a:t>
            </a:r>
            <a:r>
              <a:rPr lang="en-GB" altLang="en-US" sz="2400" b="1">
                <a:solidFill>
                  <a:srgbClr val="FF0000"/>
                </a:solidFill>
                <a:latin typeface="Times New Roman" pitchFamily="18" charset="0"/>
                <a:cs typeface="Times New Roman" pitchFamily="18" charset="0"/>
              </a:rPr>
              <a:t>xây dựng lại </a:t>
            </a:r>
            <a:r>
              <a:rPr lang="en-GB" altLang="en-US" sz="2400" b="1">
                <a:solidFill>
                  <a:srgbClr val="0000FF"/>
                </a:solidFill>
                <a:latin typeface="Times New Roman" pitchFamily="18" charset="0"/>
                <a:cs typeface="Times New Roman" pitchFamily="18" charset="0"/>
              </a:rPr>
              <a:t>cơ đồ mà tổ tiên đã để lại cho chúng ta, làm sao cho chúng ta theo kịp các nước khác trên hoàn cầu. Trong công cuộc kiến thiết đó, nước nhà</a:t>
            </a:r>
            <a:r>
              <a:rPr lang="en-GB" altLang="en-US" sz="2400" b="1">
                <a:latin typeface="Times New Roman" pitchFamily="18" charset="0"/>
                <a:cs typeface="Times New Roman" pitchFamily="18" charset="0"/>
              </a:rPr>
              <a:t> </a:t>
            </a:r>
            <a:r>
              <a:rPr lang="en-GB" altLang="en-US" sz="2400" b="1">
                <a:solidFill>
                  <a:srgbClr val="FF0000"/>
                </a:solidFill>
                <a:latin typeface="Times New Roman" pitchFamily="18" charset="0"/>
                <a:cs typeface="Times New Roman" pitchFamily="18" charset="0"/>
              </a:rPr>
              <a:t>trông mong/ chờ đợi </a:t>
            </a:r>
            <a:r>
              <a:rPr lang="en-GB" altLang="en-US" sz="2400" b="1">
                <a:solidFill>
                  <a:srgbClr val="0000FF"/>
                </a:solidFill>
                <a:latin typeface="Times New Roman" pitchFamily="18" charset="0"/>
                <a:cs typeface="Times New Roman" pitchFamily="18" charset="0"/>
              </a:rPr>
              <a:t>ở các em rất nhiều. Non sông Việt Nam có trở nên </a:t>
            </a:r>
            <a:r>
              <a:rPr lang="en-GB" altLang="en-US" sz="2400" b="1">
                <a:solidFill>
                  <a:srgbClr val="FF0000"/>
                </a:solidFill>
                <a:latin typeface="Times New Roman" pitchFamily="18" charset="0"/>
                <a:cs typeface="Times New Roman" pitchFamily="18" charset="0"/>
              </a:rPr>
              <a:t>tươi đẹp hay không, </a:t>
            </a:r>
            <a:r>
              <a:rPr lang="en-GB" altLang="en-US" sz="2400" b="1">
                <a:solidFill>
                  <a:srgbClr val="0000FF"/>
                </a:solidFill>
                <a:latin typeface="Times New Roman" pitchFamily="18" charset="0"/>
                <a:cs typeface="Times New Roman" pitchFamily="18" charset="0"/>
              </a:rPr>
              <a:t>dân tộc Việt Nam có bước tới đài vinh quang để</a:t>
            </a:r>
            <a:r>
              <a:rPr lang="en-GB" altLang="en-US" sz="2400" b="1">
                <a:latin typeface="Times New Roman" pitchFamily="18" charset="0"/>
                <a:cs typeface="Times New Roman" pitchFamily="18" charset="0"/>
              </a:rPr>
              <a:t> </a:t>
            </a:r>
            <a:r>
              <a:rPr lang="en-GB" altLang="en-US" sz="2400" b="1">
                <a:solidFill>
                  <a:srgbClr val="FF0000"/>
                </a:solidFill>
                <a:latin typeface="Times New Roman" pitchFamily="18" charset="0"/>
                <a:cs typeface="Times New Roman" pitchFamily="18" charset="0"/>
              </a:rPr>
              <a:t>sánh vai </a:t>
            </a:r>
            <a:r>
              <a:rPr lang="en-GB" altLang="en-US" sz="2400" b="1">
                <a:solidFill>
                  <a:srgbClr val="0000FF"/>
                </a:solidFill>
                <a:latin typeface="Times New Roman" pitchFamily="18" charset="0"/>
                <a:cs typeface="Times New Roman" pitchFamily="18" charset="0"/>
              </a:rPr>
              <a:t>với các cường quốc năm châu </a:t>
            </a:r>
            <a:r>
              <a:rPr lang="en-GB" altLang="en-US" sz="2400" b="1">
                <a:solidFill>
                  <a:srgbClr val="FF0000"/>
                </a:solidFill>
                <a:latin typeface="Times New Roman" pitchFamily="18" charset="0"/>
                <a:cs typeface="Times New Roman" pitchFamily="18" charset="0"/>
              </a:rPr>
              <a:t>được hay không, </a:t>
            </a:r>
            <a:r>
              <a:rPr lang="en-GB" altLang="en-US" sz="2400" b="1">
                <a:solidFill>
                  <a:srgbClr val="0000FF"/>
                </a:solidFill>
                <a:latin typeface="Times New Roman" pitchFamily="18" charset="0"/>
                <a:cs typeface="Times New Roman" pitchFamily="18" charset="0"/>
              </a:rPr>
              <a:t>chính là nhờ một </a:t>
            </a:r>
            <a:r>
              <a:rPr lang="en-GB" altLang="en-US" sz="2400" b="1">
                <a:solidFill>
                  <a:srgbClr val="FF0000"/>
                </a:solidFill>
                <a:latin typeface="Times New Roman" pitchFamily="18" charset="0"/>
                <a:cs typeface="Times New Roman" pitchFamily="18" charset="0"/>
              </a:rPr>
              <a:t>phần lớn </a:t>
            </a:r>
            <a:r>
              <a:rPr lang="en-GB" altLang="en-US" sz="2400" b="1">
                <a:solidFill>
                  <a:srgbClr val="0000FF"/>
                </a:solidFill>
                <a:latin typeface="Times New Roman" pitchFamily="18" charset="0"/>
                <a:cs typeface="Times New Roman" pitchFamily="18" charset="0"/>
              </a:rPr>
              <a:t>ở công học tập của các em.</a:t>
            </a:r>
          </a:p>
        </p:txBody>
      </p:sp>
    </p:spTree>
    <p:extLst>
      <p:ext uri="{BB962C8B-B14F-4D97-AF65-F5344CB8AC3E}">
        <p14:creationId xmlns:p14="http://schemas.microsoft.com/office/powerpoint/2010/main" val="35840410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1611</TotalTime>
  <Words>803</Words>
  <Application>Microsoft Office PowerPoint</Application>
  <PresentationFormat>Custom</PresentationFormat>
  <Paragraphs>81</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Admin</cp:lastModifiedBy>
  <cp:revision>128</cp:revision>
  <dcterms:created xsi:type="dcterms:W3CDTF">2017-03-16T13:41:37Z</dcterms:created>
  <dcterms:modified xsi:type="dcterms:W3CDTF">2021-09-05T15:24:22Z</dcterms:modified>
</cp:coreProperties>
</file>