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92" r:id="rId6"/>
    <p:sldId id="293" r:id="rId7"/>
    <p:sldId id="294" r:id="rId8"/>
    <p:sldId id="295" r:id="rId9"/>
    <p:sldId id="291" r:id="rId10"/>
  </p:sldIdLst>
  <p:sldSz cx="10515600" cy="59436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1872">
          <p15:clr>
            <a:srgbClr val="A4A3A4"/>
          </p15:clr>
        </p15:guide>
        <p15:guide id="4" pos="33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FF"/>
    <a:srgbClr val="FF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8" d="100"/>
          <a:sy n="108" d="100"/>
        </p:scale>
        <p:origin x="-240" y="-77"/>
      </p:cViewPr>
      <p:guideLst>
        <p:guide orient="horz" pos="2160"/>
        <p:guide orient="horz" pos="1872"/>
        <p:guide pos="2880"/>
        <p:guide pos="331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78C381-1987-44C8-8E9C-6FA68CDAD663}" type="datetimeFigureOut">
              <a:rPr lang="vi-VN" smtClean="0"/>
              <a:t>27/07/2021</a:t>
            </a:fld>
            <a:endParaRPr lang="vi-VN"/>
          </a:p>
        </p:txBody>
      </p:sp>
      <p:sp>
        <p:nvSpPr>
          <p:cNvPr id="4" name="Slide Image Placeholder 3"/>
          <p:cNvSpPr>
            <a:spLocks noGrp="1" noRot="1" noChangeAspect="1"/>
          </p:cNvSpPr>
          <p:nvPr>
            <p:ph type="sldImg" idx="2"/>
          </p:nvPr>
        </p:nvSpPr>
        <p:spPr>
          <a:xfrm>
            <a:off x="396875" y="685800"/>
            <a:ext cx="606425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46A028-D921-4039-8D72-19E81846F625}" type="slidenum">
              <a:rPr lang="vi-VN" smtClean="0"/>
              <a:t>‹#›</a:t>
            </a:fld>
            <a:endParaRPr lang="vi-VN"/>
          </a:p>
        </p:txBody>
      </p:sp>
    </p:spTree>
    <p:extLst>
      <p:ext uri="{BB962C8B-B14F-4D97-AF65-F5344CB8AC3E}">
        <p14:creationId xmlns:p14="http://schemas.microsoft.com/office/powerpoint/2010/main" val="2716933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C30F2B6-F43A-46EB-96F1-64720018B009}" type="slidenum">
              <a:rPr lang="en-US"/>
              <a:pPr/>
              <a:t>1</a:t>
            </a:fld>
            <a:endParaRPr lang="en-US"/>
          </a:p>
        </p:txBody>
      </p:sp>
      <p:sp>
        <p:nvSpPr>
          <p:cNvPr id="33795" name="Rectangle 2"/>
          <p:cNvSpPr>
            <a:spLocks noGrp="1" noRot="1" noChangeAspect="1" noChangeArrowheads="1" noTextEdit="1"/>
          </p:cNvSpPr>
          <p:nvPr>
            <p:ph type="sldImg"/>
          </p:nvPr>
        </p:nvSpPr>
        <p:spPr>
          <a:xfrm>
            <a:off x="396875" y="685800"/>
            <a:ext cx="6064250" cy="3429000"/>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88670" y="1846369"/>
            <a:ext cx="8938260" cy="1274022"/>
          </a:xfrm>
        </p:spPr>
        <p:txBody>
          <a:bodyPr/>
          <a:lstStyle/>
          <a:p>
            <a:r>
              <a:rPr lang="en-US" smtClean="0"/>
              <a:t>Click to edit Master title style</a:t>
            </a:r>
            <a:endParaRPr lang="vi-VN"/>
          </a:p>
        </p:txBody>
      </p:sp>
      <p:sp>
        <p:nvSpPr>
          <p:cNvPr id="3" name="Subtitle 2"/>
          <p:cNvSpPr>
            <a:spLocks noGrp="1"/>
          </p:cNvSpPr>
          <p:nvPr>
            <p:ph type="subTitle" idx="1"/>
          </p:nvPr>
        </p:nvSpPr>
        <p:spPr>
          <a:xfrm>
            <a:off x="1577340" y="3368040"/>
            <a:ext cx="7360920" cy="151892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27/07/2021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811975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27/07/2021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211583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3810" y="238020"/>
            <a:ext cx="2366010" cy="5071322"/>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525780" y="238020"/>
            <a:ext cx="6922770" cy="50713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27/07/2021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7216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25780" y="211879"/>
            <a:ext cx="9646603" cy="50713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fld id="{8A53F0FD-1F32-4B31-B747-459BF0C792F3}" type="datetime2">
              <a:rPr lang="en-US"/>
              <a:pPr>
                <a:defRPr/>
              </a:pPr>
              <a:t>Tuesday, July 27, 2021</a:t>
            </a:fld>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FE2B7545-772A-4A09-B575-1260622102D9}" type="slidenum">
              <a:rPr lang="en-US"/>
              <a:pPr>
                <a:defRPr/>
              </a:pPr>
              <a:t>‹#›</a:t>
            </a:fld>
            <a:endParaRPr lang="en-US"/>
          </a:p>
        </p:txBody>
      </p:sp>
    </p:spTree>
    <p:extLst>
      <p:ext uri="{BB962C8B-B14F-4D97-AF65-F5344CB8AC3E}">
        <p14:creationId xmlns:p14="http://schemas.microsoft.com/office/powerpoint/2010/main" val="2817272992"/>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27/07/2021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283750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660" y="3819314"/>
            <a:ext cx="8938260" cy="118046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830660" y="2519152"/>
            <a:ext cx="8938260" cy="130016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FD6D63-E463-471C-92DC-E980D19E622D}" type="datetimeFigureOut">
              <a:rPr lang="vi-VN" smtClean="0"/>
              <a:t>27/07/2021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481757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525780" y="1386841"/>
            <a:ext cx="4644390" cy="39225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5345430" y="1386841"/>
            <a:ext cx="4644390" cy="39225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07FD6D63-E463-471C-92DC-E980D19E622D}" type="datetimeFigureOut">
              <a:rPr lang="vi-VN" smtClean="0"/>
              <a:t>27/07/2021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899516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525780" y="1330431"/>
            <a:ext cx="4646216" cy="55446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25780" y="1884891"/>
            <a:ext cx="4646216" cy="34244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5341779" y="1330431"/>
            <a:ext cx="4648041" cy="55446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41779" y="1884891"/>
            <a:ext cx="4648041" cy="34244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07FD6D63-E463-471C-92DC-E980D19E622D}" type="datetimeFigureOut">
              <a:rPr lang="vi-VN" smtClean="0"/>
              <a:t>27/07/2021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247557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07FD6D63-E463-471C-92DC-E980D19E622D}" type="datetimeFigureOut">
              <a:rPr lang="vi-VN" smtClean="0"/>
              <a:t>27/07/2021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192372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D6D63-E463-471C-92DC-E980D19E622D}" type="datetimeFigureOut">
              <a:rPr lang="vi-VN" smtClean="0"/>
              <a:t>27/07/2021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1669345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781" y="236643"/>
            <a:ext cx="3459560" cy="100711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4111307" y="236644"/>
            <a:ext cx="5878513" cy="507269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525781" y="1243754"/>
            <a:ext cx="3459560" cy="4065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D6D63-E463-471C-92DC-E980D19E622D}" type="datetimeFigureOut">
              <a:rPr lang="vi-VN" smtClean="0"/>
              <a:t>27/07/2021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731787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1131" y="4160520"/>
            <a:ext cx="6309360" cy="491173"/>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2061131" y="531072"/>
            <a:ext cx="6309360" cy="35661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2061131" y="4651693"/>
            <a:ext cx="6309360" cy="6975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D6D63-E463-471C-92DC-E980D19E622D}" type="datetimeFigureOut">
              <a:rPr lang="vi-VN" smtClean="0"/>
              <a:t>27/07/2021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25434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5780" y="238020"/>
            <a:ext cx="9464040" cy="9906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525780" y="1386841"/>
            <a:ext cx="9464040" cy="39225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525780" y="5508837"/>
            <a:ext cx="2453640" cy="316442"/>
          </a:xfrm>
          <a:prstGeom prst="rect">
            <a:avLst/>
          </a:prstGeom>
        </p:spPr>
        <p:txBody>
          <a:bodyPr vert="horz" lIns="91440" tIns="45720" rIns="91440" bIns="45720" rtlCol="0" anchor="ctr"/>
          <a:lstStyle>
            <a:lvl1pPr algn="l">
              <a:defRPr sz="1200">
                <a:solidFill>
                  <a:schemeClr val="tx1">
                    <a:tint val="75000"/>
                  </a:schemeClr>
                </a:solidFill>
              </a:defRPr>
            </a:lvl1pPr>
          </a:lstStyle>
          <a:p>
            <a:fld id="{07FD6D63-E463-471C-92DC-E980D19E622D}" type="datetimeFigureOut">
              <a:rPr lang="vi-VN" smtClean="0"/>
              <a:t>27/07/2021</a:t>
            </a:fld>
            <a:endParaRPr lang="vi-VN"/>
          </a:p>
        </p:txBody>
      </p:sp>
      <p:sp>
        <p:nvSpPr>
          <p:cNvPr id="5" name="Footer Placeholder 4"/>
          <p:cNvSpPr>
            <a:spLocks noGrp="1"/>
          </p:cNvSpPr>
          <p:nvPr>
            <p:ph type="ftr" sz="quarter" idx="3"/>
          </p:nvPr>
        </p:nvSpPr>
        <p:spPr>
          <a:xfrm>
            <a:off x="3592830" y="5508837"/>
            <a:ext cx="3329940" cy="31644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7536180" y="5508837"/>
            <a:ext cx="2453640" cy="316442"/>
          </a:xfrm>
          <a:prstGeom prst="rect">
            <a:avLst/>
          </a:prstGeom>
        </p:spPr>
        <p:txBody>
          <a:bodyPr vert="horz" lIns="91440" tIns="45720" rIns="91440" bIns="45720" rtlCol="0" anchor="ctr"/>
          <a:lstStyle>
            <a:lvl1pPr algn="r">
              <a:defRPr sz="1200">
                <a:solidFill>
                  <a:schemeClr val="tx1">
                    <a:tint val="75000"/>
                  </a:schemeClr>
                </a:solidFill>
              </a:defRPr>
            </a:lvl1pPr>
          </a:lstStyle>
          <a:p>
            <a:fld id="{977B6E19-8426-4FB2-98B7-12148355B40E}" type="slidenum">
              <a:rPr lang="vi-VN" smtClean="0"/>
              <a:t>‹#›</a:t>
            </a:fld>
            <a:endParaRPr lang="vi-VN"/>
          </a:p>
        </p:txBody>
      </p:sp>
    </p:spTree>
    <p:extLst>
      <p:ext uri="{BB962C8B-B14F-4D97-AF65-F5344CB8AC3E}">
        <p14:creationId xmlns:p14="http://schemas.microsoft.com/office/powerpoint/2010/main" val="2659834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jpg"/><Relationship Id="rId7"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wmf"/><Relationship Id="rId5" Type="http://schemas.openxmlformats.org/officeDocument/2006/relationships/image" Target="../media/image4.gif"/><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keo%20da.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Picture 7" descr="BƯỚM 5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3979107">
            <a:off x="633654" y="364010"/>
            <a:ext cx="1355002" cy="1798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animal-14[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802364" y="3930744"/>
            <a:ext cx="1200696" cy="718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flipV="1">
            <a:off x="467814" y="276407"/>
            <a:ext cx="1086482" cy="1436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descr="POINSET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86204" y="4111976"/>
            <a:ext cx="1852117" cy="1393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2" descr="Picture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760835" y="902085"/>
            <a:ext cx="1377486" cy="9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3" descr="Picture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2406923" y="707114"/>
            <a:ext cx="1669306" cy="1112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4" descr="Picture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3241576" y="4239210"/>
            <a:ext cx="1440160" cy="960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097560" y="1232913"/>
            <a:ext cx="457760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smtClean="0">
                <a:ln w="11430"/>
                <a:solidFill>
                  <a:srgbClr val="FFFF00"/>
                </a:solidFill>
              </a:rPr>
              <a:t>TẬP ĐỌC LỚP 5</a:t>
            </a:r>
            <a:endParaRPr lang="en-US" sz="5400" b="1" cap="none" spc="50">
              <a:ln w="11430"/>
              <a:solidFill>
                <a:srgbClr val="FFFF00"/>
              </a:solidFill>
            </a:endParaRPr>
          </a:p>
        </p:txBody>
      </p:sp>
      <p:sp>
        <p:nvSpPr>
          <p:cNvPr id="4" name="Rectangle 3"/>
          <p:cNvSpPr/>
          <p:nvPr/>
        </p:nvSpPr>
        <p:spPr>
          <a:xfrm>
            <a:off x="1683155" y="2395736"/>
            <a:ext cx="7149328"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smtClean="0">
                <a:ln w="11430"/>
                <a:solidFill>
                  <a:schemeClr val="bg1"/>
                </a:solidFill>
                <a:effectLst>
                  <a:outerShdw blurRad="50800" dist="39000" dir="5460000" algn="tl">
                    <a:srgbClr val="000000">
                      <a:alpha val="38000"/>
                    </a:srgbClr>
                  </a:outerShdw>
                </a:effectLst>
                <a:latin typeface="Times New Roman" pitchFamily="18" charset="0"/>
                <a:cs typeface="Times New Roman" pitchFamily="18" charset="0"/>
              </a:rPr>
              <a:t>QUANG CẢNH </a:t>
            </a:r>
          </a:p>
          <a:p>
            <a:pPr algn="ctr"/>
            <a:r>
              <a:rPr lang="en-US" sz="4800" b="1" smtClean="0">
                <a:ln w="11430"/>
                <a:solidFill>
                  <a:schemeClr val="bg1"/>
                </a:solidFill>
                <a:effectLst>
                  <a:outerShdw blurRad="50800" dist="39000" dir="5460000" algn="tl">
                    <a:srgbClr val="000000">
                      <a:alpha val="38000"/>
                    </a:srgbClr>
                  </a:outerShdw>
                </a:effectLst>
                <a:latin typeface="Times New Roman" pitchFamily="18" charset="0"/>
                <a:cs typeface="Times New Roman" pitchFamily="18" charset="0"/>
              </a:rPr>
              <a:t>LÀNG MẠC NGÀY MÙA</a:t>
            </a:r>
            <a:endParaRPr lang="en-US" sz="4800" b="1" cap="none" spc="0">
              <a:ln w="11430"/>
              <a:solidFill>
                <a:schemeClr val="bg1"/>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12690353"/>
      </p:ext>
    </p:ext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9650"/>
          <a:stretch/>
        </p:blipFill>
        <p:spPr>
          <a:xfrm>
            <a:off x="289248" y="163487"/>
            <a:ext cx="9937104" cy="5548853"/>
          </a:xfrm>
          <a:prstGeom prst="rect">
            <a:avLst/>
          </a:prstGeom>
        </p:spPr>
      </p:pic>
    </p:spTree>
    <p:extLst>
      <p:ext uri="{BB962C8B-B14F-4D97-AF65-F5344CB8AC3E}">
        <p14:creationId xmlns:p14="http://schemas.microsoft.com/office/powerpoint/2010/main" val="37301691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a:spLocks noChangeArrowheads="1"/>
          </p:cNvSpPr>
          <p:nvPr/>
        </p:nvSpPr>
        <p:spPr bwMode="auto">
          <a:xfrm>
            <a:off x="1009328" y="3547864"/>
            <a:ext cx="8321740" cy="208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19050" algn="l"/>
            <a:r>
              <a:rPr lang="en-US" sz="2400" b="1" smtClean="0">
                <a:solidFill>
                  <a:srgbClr val="0000FF"/>
                </a:solidFill>
                <a:latin typeface="Times New Roman" pitchFamily="18" charset="0"/>
                <a:cs typeface="Times New Roman" pitchFamily="18" charset="0"/>
              </a:rPr>
              <a:t>    Bài chia làm 4 đoạn:</a:t>
            </a:r>
          </a:p>
          <a:p>
            <a:pPr algn="just">
              <a:buFontTx/>
              <a:buChar char="-"/>
              <a:defRPr/>
            </a:pPr>
            <a:r>
              <a:rPr lang="en-GB" sz="2400" b="1" smtClean="0">
                <a:solidFill>
                  <a:srgbClr val="FF0000"/>
                </a:solidFill>
                <a:latin typeface="Times New Roman"/>
                <a:cs typeface="Times New Roman" pitchFamily="18" charset="0"/>
              </a:rPr>
              <a:t> Đoạn </a:t>
            </a:r>
            <a:r>
              <a:rPr lang="en-GB" sz="2400" b="1">
                <a:solidFill>
                  <a:srgbClr val="FF0000"/>
                </a:solidFill>
                <a:latin typeface="Times New Roman"/>
                <a:cs typeface="Times New Roman" pitchFamily="18" charset="0"/>
              </a:rPr>
              <a:t>1: </a:t>
            </a:r>
            <a:r>
              <a:rPr lang="en-GB" sz="2400" b="1">
                <a:solidFill>
                  <a:srgbClr val="0000FF"/>
                </a:solidFill>
                <a:latin typeface="Times New Roman"/>
                <a:cs typeface="Times New Roman" pitchFamily="18" charset="0"/>
              </a:rPr>
              <a:t>Từ đầu đến … </a:t>
            </a:r>
            <a:r>
              <a:rPr lang="en-GB" sz="2400" b="1" smtClean="0">
                <a:solidFill>
                  <a:srgbClr val="0000FF"/>
                </a:solidFill>
                <a:latin typeface="Times New Roman"/>
                <a:cs typeface="Times New Roman" pitchFamily="18" charset="0"/>
              </a:rPr>
              <a:t>rất khác nhau.</a:t>
            </a:r>
          </a:p>
          <a:p>
            <a:pPr algn="just">
              <a:buFontTx/>
              <a:buChar char="-"/>
              <a:defRPr/>
            </a:pPr>
            <a:r>
              <a:rPr lang="en-GB" sz="2400" b="1">
                <a:solidFill>
                  <a:srgbClr val="FF0000"/>
                </a:solidFill>
                <a:latin typeface="Times New Roman"/>
                <a:cs typeface="Times New Roman" pitchFamily="18" charset="0"/>
              </a:rPr>
              <a:t> </a:t>
            </a:r>
            <a:r>
              <a:rPr lang="en-GB" sz="2400" b="1" smtClean="0">
                <a:solidFill>
                  <a:srgbClr val="FF0000"/>
                </a:solidFill>
                <a:latin typeface="Times New Roman"/>
                <a:cs typeface="Times New Roman" pitchFamily="18" charset="0"/>
              </a:rPr>
              <a:t>Đoạn 2: </a:t>
            </a:r>
            <a:r>
              <a:rPr lang="en-GB" sz="2400" b="1" smtClean="0">
                <a:solidFill>
                  <a:srgbClr val="0000FF"/>
                </a:solidFill>
                <a:latin typeface="Times New Roman"/>
                <a:cs typeface="Times New Roman" pitchFamily="18" charset="0"/>
              </a:rPr>
              <a:t>Tiếp theo đến… treo lơ lửng.</a:t>
            </a:r>
          </a:p>
          <a:p>
            <a:pPr algn="just">
              <a:buFontTx/>
              <a:buChar char="-"/>
              <a:defRPr/>
            </a:pPr>
            <a:r>
              <a:rPr lang="en-GB" sz="2400" b="1" smtClean="0">
                <a:solidFill>
                  <a:srgbClr val="FF0000"/>
                </a:solidFill>
                <a:latin typeface="Times New Roman"/>
                <a:cs typeface="Times New Roman" pitchFamily="18" charset="0"/>
              </a:rPr>
              <a:t> Đoạn 3: </a:t>
            </a:r>
            <a:r>
              <a:rPr lang="en-GB" sz="2400" b="1">
                <a:solidFill>
                  <a:srgbClr val="0000FF"/>
                </a:solidFill>
                <a:latin typeface="Times New Roman"/>
                <a:cs typeface="Times New Roman" pitchFamily="18" charset="0"/>
              </a:rPr>
              <a:t>Tiếp theo đến… </a:t>
            </a:r>
            <a:r>
              <a:rPr lang="en-GB" sz="2400" b="1" smtClean="0">
                <a:solidFill>
                  <a:srgbClr val="0000FF"/>
                </a:solidFill>
                <a:latin typeface="Times New Roman"/>
                <a:cs typeface="Times New Roman" pitchFamily="18" charset="0"/>
              </a:rPr>
              <a:t>mấy quả ớt đỏ chót.</a:t>
            </a:r>
            <a:endParaRPr lang="en-GB" sz="2400" b="1">
              <a:solidFill>
                <a:srgbClr val="0000FF"/>
              </a:solidFill>
              <a:latin typeface="Times New Roman"/>
              <a:cs typeface="Times New Roman" pitchFamily="18" charset="0"/>
            </a:endParaRPr>
          </a:p>
          <a:p>
            <a:pPr algn="just">
              <a:buFontTx/>
              <a:buChar char="-"/>
              <a:defRPr/>
            </a:pPr>
            <a:r>
              <a:rPr lang="en-GB" sz="2400" b="1">
                <a:solidFill>
                  <a:srgbClr val="FF0000"/>
                </a:solidFill>
                <a:latin typeface="Times New Roman"/>
                <a:cs typeface="Times New Roman" pitchFamily="18" charset="0"/>
              </a:rPr>
              <a:t> Đoạn </a:t>
            </a:r>
            <a:r>
              <a:rPr lang="en-GB" sz="2400" b="1" smtClean="0">
                <a:solidFill>
                  <a:srgbClr val="FF0000"/>
                </a:solidFill>
                <a:latin typeface="Times New Roman"/>
                <a:cs typeface="Times New Roman" pitchFamily="18" charset="0"/>
              </a:rPr>
              <a:t>4: </a:t>
            </a:r>
            <a:r>
              <a:rPr lang="en-GB" sz="2400" b="1" smtClean="0">
                <a:solidFill>
                  <a:srgbClr val="0000FF"/>
                </a:solidFill>
                <a:latin typeface="Times New Roman"/>
                <a:cs typeface="Times New Roman" pitchFamily="18" charset="0"/>
              </a:rPr>
              <a:t>Phần còn lại.</a:t>
            </a:r>
            <a:endParaRPr lang="en-GB" sz="2400" b="1">
              <a:solidFill>
                <a:srgbClr val="0000FF"/>
              </a:solidFill>
              <a:latin typeface="Times New Roman"/>
              <a:cs typeface="Times New Roman" pitchFamily="18" charset="0"/>
            </a:endParaRPr>
          </a:p>
        </p:txBody>
      </p:sp>
      <p:grpSp>
        <p:nvGrpSpPr>
          <p:cNvPr id="3" name="Group 2"/>
          <p:cNvGrpSpPr/>
          <p:nvPr/>
        </p:nvGrpSpPr>
        <p:grpSpPr>
          <a:xfrm>
            <a:off x="2107651" y="19472"/>
            <a:ext cx="6059479" cy="1231107"/>
            <a:chOff x="2200220" y="91480"/>
            <a:chExt cx="6059479" cy="1231107"/>
          </a:xfrm>
        </p:grpSpPr>
        <p:sp>
          <p:nvSpPr>
            <p:cNvPr id="2" name="Rectangle 1"/>
            <p:cNvSpPr/>
            <p:nvPr/>
          </p:nvSpPr>
          <p:spPr>
            <a:xfrm>
              <a:off x="2200220" y="491590"/>
              <a:ext cx="6059479"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QUANG CẢNH LÀNG MẠC NGÀY MÙA</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12"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err="1" smtClean="0">
                  <a:solidFill>
                    <a:srgbClr val="0000FF"/>
                  </a:solidFill>
                  <a:latin typeface="Times New Roman" pitchFamily="18" charset="0"/>
                  <a:cs typeface="Times New Roman" pitchFamily="18" charset="0"/>
                </a:rPr>
                <a:t>Tô</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Hoài</a:t>
              </a:r>
              <a:endParaRPr lang="en-US" i="1">
                <a:solidFill>
                  <a:srgbClr val="0000FF"/>
                </a:solidFill>
                <a:latin typeface="Times New Roman" pitchFamily="18" charset="0"/>
                <a:cs typeface="Times New Roman" pitchFamily="18" charset="0"/>
              </a:endParaRPr>
            </a:p>
          </p:txBody>
        </p:sp>
        <p:grpSp>
          <p:nvGrpSpPr>
            <p:cNvPr id="15" name="Group 14"/>
            <p:cNvGrpSpPr/>
            <p:nvPr/>
          </p:nvGrpSpPr>
          <p:grpSpPr>
            <a:xfrm>
              <a:off x="4410719" y="91480"/>
              <a:ext cx="1589538" cy="461665"/>
              <a:chOff x="4051431" y="457508"/>
              <a:chExt cx="1382207" cy="532690"/>
            </a:xfrm>
          </p:grpSpPr>
          <p:sp>
            <p:nvSpPr>
              <p:cNvPr id="18"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7" name="Rectangle 16"/>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20" name="Rectangle 3"/>
          <p:cNvSpPr>
            <a:spLocks noChangeArrowheads="1"/>
          </p:cNvSpPr>
          <p:nvPr/>
        </p:nvSpPr>
        <p:spPr bwMode="auto">
          <a:xfrm>
            <a:off x="417980" y="1315616"/>
            <a:ext cx="9808372"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731" tIns="72366" rIns="144731" bIns="72366"/>
          <a:lstStyle/>
          <a:p>
            <a:pPr algn="just">
              <a:spcBef>
                <a:spcPct val="50000"/>
              </a:spcBef>
            </a:pPr>
            <a:r>
              <a:rPr lang="en-US" sz="2400" b="1">
                <a:solidFill>
                  <a:srgbClr val="0000FF"/>
                </a:solidFill>
                <a:latin typeface="Times New Roman" pitchFamily="18" charset="0"/>
                <a:cs typeface="Times New Roman" pitchFamily="18" charset="0"/>
              </a:rPr>
              <a:t>      </a:t>
            </a:r>
            <a:r>
              <a:rPr lang="en-GB" altLang="en-US" sz="2400" b="1" err="1">
                <a:solidFill>
                  <a:srgbClr val="0000FF"/>
                </a:solidFill>
                <a:latin typeface="Times New Roman" pitchFamily="18" charset="0"/>
                <a:cs typeface="Times New Roman" pitchFamily="18" charset="0"/>
              </a:rPr>
              <a:t>Đọc</a:t>
            </a:r>
            <a:r>
              <a:rPr lang="en-GB" altLang="en-US" sz="2400" b="1">
                <a:solidFill>
                  <a:srgbClr val="0000FF"/>
                </a:solidFill>
                <a:latin typeface="Times New Roman" pitchFamily="18" charset="0"/>
                <a:cs typeface="Times New Roman" pitchFamily="18" charset="0"/>
              </a:rPr>
              <a:t> </a:t>
            </a:r>
            <a:r>
              <a:rPr lang="en-GB" altLang="en-US" sz="2400" b="1" err="1">
                <a:solidFill>
                  <a:srgbClr val="0000FF"/>
                </a:solidFill>
                <a:latin typeface="Times New Roman" pitchFamily="18" charset="0"/>
                <a:cs typeface="Times New Roman" pitchFamily="18" charset="0"/>
              </a:rPr>
              <a:t>trôi</a:t>
            </a:r>
            <a:r>
              <a:rPr lang="en-GB" altLang="en-US" sz="2400" b="1">
                <a:solidFill>
                  <a:srgbClr val="0000FF"/>
                </a:solidFill>
                <a:latin typeface="Times New Roman" pitchFamily="18" charset="0"/>
                <a:cs typeface="Times New Roman" pitchFamily="18" charset="0"/>
              </a:rPr>
              <a:t> </a:t>
            </a:r>
            <a:r>
              <a:rPr lang="en-GB" altLang="en-US" sz="2400" b="1" err="1">
                <a:solidFill>
                  <a:srgbClr val="0000FF"/>
                </a:solidFill>
                <a:latin typeface="Times New Roman" pitchFamily="18" charset="0"/>
                <a:cs typeface="Times New Roman" pitchFamily="18" charset="0"/>
              </a:rPr>
              <a:t>chảy</a:t>
            </a:r>
            <a:r>
              <a:rPr lang="en-GB" altLang="en-US" sz="2400" b="1">
                <a:solidFill>
                  <a:srgbClr val="0000FF"/>
                </a:solidFill>
                <a:latin typeface="Times New Roman" pitchFamily="18" charset="0"/>
                <a:cs typeface="Times New Roman" pitchFamily="18" charset="0"/>
              </a:rPr>
              <a:t>, </a:t>
            </a:r>
            <a:r>
              <a:rPr lang="en-GB" altLang="en-US" sz="2400" b="1" err="1">
                <a:solidFill>
                  <a:srgbClr val="0000FF"/>
                </a:solidFill>
                <a:latin typeface="Times New Roman" pitchFamily="18" charset="0"/>
                <a:cs typeface="Times New Roman" pitchFamily="18" charset="0"/>
              </a:rPr>
              <a:t>lưu</a:t>
            </a:r>
            <a:r>
              <a:rPr lang="en-GB" altLang="en-US" sz="2400" b="1">
                <a:solidFill>
                  <a:srgbClr val="0000FF"/>
                </a:solidFill>
                <a:latin typeface="Times New Roman" pitchFamily="18" charset="0"/>
                <a:cs typeface="Times New Roman" pitchFamily="18" charset="0"/>
              </a:rPr>
              <a:t> </a:t>
            </a:r>
            <a:r>
              <a:rPr lang="en-GB" altLang="en-US" sz="2400" b="1" err="1">
                <a:solidFill>
                  <a:srgbClr val="0000FF"/>
                </a:solidFill>
                <a:latin typeface="Times New Roman" pitchFamily="18" charset="0"/>
                <a:cs typeface="Times New Roman" pitchFamily="18" charset="0"/>
              </a:rPr>
              <a:t>loát</a:t>
            </a:r>
            <a:r>
              <a:rPr lang="en-GB" altLang="en-US" sz="2400" b="1">
                <a:solidFill>
                  <a:srgbClr val="0000FF"/>
                </a:solidFill>
                <a:latin typeface="Times New Roman" pitchFamily="18" charset="0"/>
                <a:cs typeface="Times New Roman" pitchFamily="18" charset="0"/>
              </a:rPr>
              <a:t> </a:t>
            </a:r>
            <a:r>
              <a:rPr lang="en-US" sz="2400" b="1" err="1" smtClean="0">
                <a:solidFill>
                  <a:srgbClr val="0000FF"/>
                </a:solidFill>
                <a:latin typeface="Times New Roman" panose="02020603050405020304" pitchFamily="18" charset="0"/>
                <a:cs typeface="Times New Roman" panose="02020603050405020304" pitchFamily="18" charset="0"/>
              </a:rPr>
              <a:t>bài</a:t>
            </a:r>
            <a:r>
              <a:rPr lang="en-US" sz="2400" b="1" smtClean="0">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văn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với</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giọng</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tả</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chậm</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rãi</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dàn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trải</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dịu</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dàng</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nhấn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giọng</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vào</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các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từ</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ngữ</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tả</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những</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màu</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vàng</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khác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nhau</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của</a:t>
            </a:r>
            <a:r>
              <a:rPr lang="en-US" sz="2400" b="1">
                <a:solidFill>
                  <a:srgbClr val="0000FF"/>
                </a:solidFill>
                <a:latin typeface="Times New Roman" panose="02020603050405020304" pitchFamily="18" charset="0"/>
                <a:cs typeface="Times New Roman" panose="02020603050405020304" pitchFamily="18" charset="0"/>
              </a:rPr>
              <a:t> </a:t>
            </a:r>
            <a:r>
              <a:rPr lang="en-US" sz="2400" b="1" err="1" smtClean="0">
                <a:solidFill>
                  <a:srgbClr val="0000FF"/>
                </a:solidFill>
                <a:latin typeface="Times New Roman" panose="02020603050405020304" pitchFamily="18" charset="0"/>
                <a:cs typeface="Times New Roman" panose="02020603050405020304" pitchFamily="18" charset="0"/>
              </a:rPr>
              <a:t>cảnh</a:t>
            </a:r>
            <a:r>
              <a:rPr lang="en-US" sz="2400" b="1">
                <a:solidFill>
                  <a:srgbClr val="0000FF"/>
                </a:solidFill>
                <a:latin typeface="Times New Roman" panose="02020603050405020304" pitchFamily="18" charset="0"/>
                <a:cs typeface="Times New Roman" panose="02020603050405020304" pitchFamily="18" charset="0"/>
              </a:rPr>
              <a:t>, </a:t>
            </a:r>
            <a:r>
              <a:rPr lang="en-US" sz="2400" b="1" err="1" smtClean="0">
                <a:solidFill>
                  <a:srgbClr val="0000FF"/>
                </a:solidFill>
                <a:latin typeface="Times New Roman" panose="02020603050405020304" pitchFamily="18" charset="0"/>
                <a:cs typeface="Times New Roman" panose="02020603050405020304" pitchFamily="18" charset="0"/>
              </a:rPr>
              <a:t>vật</a:t>
            </a:r>
            <a:r>
              <a:rPr lang="en-US" sz="2400" b="1" smtClean="0">
                <a:solidFill>
                  <a:srgbClr val="0000FF"/>
                </a:solidFill>
                <a:latin typeface="Times New Roman" panose="02020603050405020304" pitchFamily="18" charset="0"/>
                <a:cs typeface="Times New Roman" panose="02020603050405020304" pitchFamily="18" charset="0"/>
              </a:rPr>
              <a:t>…</a:t>
            </a:r>
            <a:endParaRPr lang="en-GB" altLang="en-US" sz="2400" b="1">
              <a:solidFill>
                <a:srgbClr val="0000FF"/>
              </a:solidFill>
              <a:latin typeface="Times New Roman" panose="02020603050405020304" pitchFamily="18" charset="0"/>
              <a:cs typeface="Times New Roman" panose="02020603050405020304" pitchFamily="18" charset="0"/>
            </a:endParaRPr>
          </a:p>
          <a:p>
            <a:pPr algn="just">
              <a:spcBef>
                <a:spcPct val="50000"/>
              </a:spcBef>
            </a:pPr>
            <a:r>
              <a:rPr lang="en-US" sz="2400" b="1" smtClean="0">
                <a:solidFill>
                  <a:srgbClr val="0000FF"/>
                </a:solidFill>
                <a:latin typeface="Times New Roman" pitchFamily="18" charset="0"/>
                <a:cs typeface="Times New Roman" pitchFamily="18" charset="0"/>
              </a:rPr>
              <a:t>     </a:t>
            </a:r>
            <a:r>
              <a:rPr lang="en-US" sz="2400" b="1" err="1">
                <a:solidFill>
                  <a:srgbClr val="0000FF"/>
                </a:solidFill>
                <a:latin typeface="Times New Roman" pitchFamily="18" charset="0"/>
                <a:cs typeface="Times New Roman" pitchFamily="18" charset="0"/>
              </a:rPr>
              <a:t>Biết</a:t>
            </a:r>
            <a:r>
              <a:rPr lang="en-US" sz="2400" b="1">
                <a:solidFill>
                  <a:srgbClr val="0000FF"/>
                </a:solidFill>
                <a:latin typeface="Times New Roman" pitchFamily="18" charset="0"/>
                <a:cs typeface="Times New Roman" pitchFamily="18" charset="0"/>
              </a:rPr>
              <a:t> </a:t>
            </a:r>
            <a:r>
              <a:rPr lang="en-US" sz="2400" b="1" err="1">
                <a:solidFill>
                  <a:srgbClr val="0000FF"/>
                </a:solidFill>
                <a:latin typeface="Times New Roman" pitchFamily="18" charset="0"/>
                <a:cs typeface="Times New Roman" pitchFamily="18" charset="0"/>
              </a:rPr>
              <a:t>đọc</a:t>
            </a:r>
            <a:r>
              <a:rPr lang="en-US" sz="2400" b="1">
                <a:solidFill>
                  <a:srgbClr val="0000FF"/>
                </a:solidFill>
                <a:latin typeface="Times New Roman" pitchFamily="18" charset="0"/>
                <a:cs typeface="Times New Roman" pitchFamily="18" charset="0"/>
              </a:rPr>
              <a:t> </a:t>
            </a:r>
            <a:r>
              <a:rPr lang="en-US" sz="2400" b="1" err="1">
                <a:solidFill>
                  <a:srgbClr val="0000FF"/>
                </a:solidFill>
                <a:latin typeface="Times New Roman" pitchFamily="18" charset="0"/>
                <a:cs typeface="Times New Roman" pitchFamily="18" charset="0"/>
              </a:rPr>
              <a:t>đúng</a:t>
            </a:r>
            <a:r>
              <a:rPr lang="en-US" sz="2400" b="1">
                <a:solidFill>
                  <a:srgbClr val="0000FF"/>
                </a:solidFill>
                <a:latin typeface="Times New Roman" pitchFamily="18" charset="0"/>
                <a:cs typeface="Times New Roman" pitchFamily="18" charset="0"/>
              </a:rPr>
              <a:t> </a:t>
            </a:r>
            <a:r>
              <a:rPr lang="en-US" sz="2400" b="1" err="1">
                <a:solidFill>
                  <a:srgbClr val="0000FF"/>
                </a:solidFill>
                <a:latin typeface="Times New Roman" pitchFamily="18" charset="0"/>
                <a:cs typeface="Times New Roman" pitchFamily="18" charset="0"/>
              </a:rPr>
              <a:t>những</a:t>
            </a:r>
            <a:r>
              <a:rPr lang="en-US" sz="2400" b="1">
                <a:solidFill>
                  <a:srgbClr val="0000FF"/>
                </a:solidFill>
                <a:latin typeface="Times New Roman" pitchFamily="18" charset="0"/>
                <a:cs typeface="Times New Roman" pitchFamily="18" charset="0"/>
              </a:rPr>
              <a:t> </a:t>
            </a:r>
            <a:r>
              <a:rPr lang="en-US" sz="2400" b="1" err="1">
                <a:solidFill>
                  <a:srgbClr val="0000FF"/>
                </a:solidFill>
                <a:latin typeface="Times New Roman" pitchFamily="18" charset="0"/>
                <a:cs typeface="Times New Roman" pitchFamily="18" charset="0"/>
              </a:rPr>
              <a:t>từ</a:t>
            </a:r>
            <a:r>
              <a:rPr lang="en-US" sz="2400" b="1">
                <a:solidFill>
                  <a:srgbClr val="0000FF"/>
                </a:solidFill>
                <a:latin typeface="Times New Roman" pitchFamily="18" charset="0"/>
                <a:cs typeface="Times New Roman" pitchFamily="18" charset="0"/>
              </a:rPr>
              <a:t> </a:t>
            </a:r>
            <a:r>
              <a:rPr lang="en-US" sz="2400" b="1" err="1" smtClean="0">
                <a:solidFill>
                  <a:srgbClr val="0000FF"/>
                </a:solidFill>
                <a:latin typeface="Times New Roman" pitchFamily="18" charset="0"/>
                <a:cs typeface="Times New Roman" pitchFamily="18" charset="0"/>
              </a:rPr>
              <a:t>ngữ</a:t>
            </a:r>
            <a:r>
              <a:rPr lang="en-US" sz="2400" b="1" smtClean="0">
                <a:solidFill>
                  <a:srgbClr val="0000FF"/>
                </a:solidFill>
                <a:latin typeface="Times New Roman" pitchFamily="18" charset="0"/>
                <a:cs typeface="Times New Roman" pitchFamily="18" charset="0"/>
              </a:rPr>
              <a:t> </a:t>
            </a:r>
            <a:r>
              <a:rPr lang="en-US" sz="2400" b="1" err="1" smtClean="0">
                <a:solidFill>
                  <a:srgbClr val="0000FF"/>
                </a:solidFill>
                <a:latin typeface="Times New Roman" pitchFamily="18" charset="0"/>
                <a:cs typeface="Times New Roman" pitchFamily="18" charset="0"/>
              </a:rPr>
              <a:t>dễ</a:t>
            </a:r>
            <a:r>
              <a:rPr lang="en-US" sz="2400" b="1" smtClean="0">
                <a:solidFill>
                  <a:srgbClr val="0000FF"/>
                </a:solidFill>
                <a:latin typeface="Times New Roman" pitchFamily="18" charset="0"/>
                <a:cs typeface="Times New Roman" pitchFamily="18" charset="0"/>
              </a:rPr>
              <a:t> </a:t>
            </a:r>
            <a:r>
              <a:rPr lang="en-US" sz="2400" b="1" err="1" smtClean="0">
                <a:solidFill>
                  <a:srgbClr val="0000FF"/>
                </a:solidFill>
                <a:latin typeface="Times New Roman" pitchFamily="18" charset="0"/>
                <a:cs typeface="Times New Roman" pitchFamily="18" charset="0"/>
              </a:rPr>
              <a:t>lẫn</a:t>
            </a:r>
            <a:r>
              <a:rPr lang="en-US" sz="2400" b="1" smtClean="0">
                <a:solidFill>
                  <a:srgbClr val="0000FF"/>
                </a:solidFill>
                <a:latin typeface="Times New Roman" pitchFamily="18" charset="0"/>
                <a:cs typeface="Times New Roman" pitchFamily="18" charset="0"/>
              </a:rPr>
              <a:t>: </a:t>
            </a:r>
            <a:r>
              <a:rPr lang="en-US" sz="2400" b="1" err="1" smtClean="0">
                <a:solidFill>
                  <a:srgbClr val="0000FF"/>
                </a:solidFill>
                <a:latin typeface="Times New Roman" pitchFamily="18" charset="0"/>
                <a:cs typeface="Times New Roman" pitchFamily="18" charset="0"/>
              </a:rPr>
              <a:t>sương</a:t>
            </a:r>
            <a:r>
              <a:rPr lang="en-US" sz="2400" b="1" smtClean="0">
                <a:solidFill>
                  <a:srgbClr val="0000FF"/>
                </a:solidFill>
                <a:latin typeface="Times New Roman" pitchFamily="18" charset="0"/>
                <a:cs typeface="Times New Roman" pitchFamily="18" charset="0"/>
              </a:rPr>
              <a:t> </a:t>
            </a:r>
            <a:r>
              <a:rPr lang="en-US" sz="2400" b="1" err="1" smtClean="0">
                <a:solidFill>
                  <a:srgbClr val="0000FF"/>
                </a:solidFill>
                <a:latin typeface="Times New Roman" pitchFamily="18" charset="0"/>
                <a:cs typeface="Times New Roman" pitchFamily="18" charset="0"/>
              </a:rPr>
              <a:t>sa</a:t>
            </a:r>
            <a:r>
              <a:rPr lang="en-US" sz="2400" b="1" smtClean="0">
                <a:solidFill>
                  <a:srgbClr val="0000FF"/>
                </a:solidFill>
                <a:latin typeface="Times New Roman" pitchFamily="18" charset="0"/>
                <a:cs typeface="Times New Roman" pitchFamily="18" charset="0"/>
              </a:rPr>
              <a:t>, </a:t>
            </a:r>
            <a:r>
              <a:rPr lang="en-US" sz="2400" b="1" err="1" smtClean="0">
                <a:solidFill>
                  <a:srgbClr val="0000FF"/>
                </a:solidFill>
                <a:latin typeface="Times New Roman" pitchFamily="18" charset="0"/>
                <a:cs typeface="Times New Roman" pitchFamily="18" charset="0"/>
              </a:rPr>
              <a:t>lơ</a:t>
            </a:r>
            <a:r>
              <a:rPr lang="en-US" sz="2400" b="1" smtClean="0">
                <a:solidFill>
                  <a:srgbClr val="0000FF"/>
                </a:solidFill>
                <a:latin typeface="Times New Roman" pitchFamily="18" charset="0"/>
                <a:cs typeface="Times New Roman" pitchFamily="18" charset="0"/>
              </a:rPr>
              <a:t> </a:t>
            </a:r>
            <a:r>
              <a:rPr lang="en-US" sz="2400" b="1" err="1" smtClean="0">
                <a:solidFill>
                  <a:srgbClr val="0000FF"/>
                </a:solidFill>
                <a:latin typeface="Times New Roman" pitchFamily="18" charset="0"/>
                <a:cs typeface="Times New Roman" pitchFamily="18" charset="0"/>
              </a:rPr>
              <a:t>lửng</a:t>
            </a:r>
            <a:r>
              <a:rPr lang="en-US" sz="2400" b="1" smtClean="0">
                <a:solidFill>
                  <a:srgbClr val="0000FF"/>
                </a:solidFill>
                <a:latin typeface="Times New Roman" pitchFamily="18" charset="0"/>
                <a:cs typeface="Times New Roman" pitchFamily="18" charset="0"/>
              </a:rPr>
              <a:t>, </a:t>
            </a:r>
            <a:r>
              <a:rPr lang="en-US" altLang="en-US" sz="2400" b="1" err="1" smtClean="0">
                <a:solidFill>
                  <a:srgbClr val="0000FF"/>
                </a:solidFill>
                <a:latin typeface="Times New Roman" panose="02020603050405020304" pitchFamily="18" charset="0"/>
                <a:cs typeface="Times New Roman" panose="02020603050405020304" pitchFamily="18" charset="0"/>
              </a:rPr>
              <a:t>vàng</a:t>
            </a:r>
            <a:r>
              <a:rPr lang="en-US" altLang="en-US" sz="2400" b="1" smtClean="0">
                <a:solidFill>
                  <a:srgbClr val="0000FF"/>
                </a:solidFill>
                <a:latin typeface="Times New Roman" panose="02020603050405020304" pitchFamily="18" charset="0"/>
                <a:cs typeface="Times New Roman" panose="02020603050405020304" pitchFamily="18" charset="0"/>
              </a:rPr>
              <a:t> </a:t>
            </a:r>
            <a:r>
              <a:rPr lang="en-US" altLang="en-US" sz="2400" b="1" err="1">
                <a:solidFill>
                  <a:srgbClr val="0000FF"/>
                </a:solidFill>
                <a:latin typeface="Times New Roman" panose="02020603050405020304" pitchFamily="18" charset="0"/>
                <a:cs typeface="Times New Roman" panose="02020603050405020304" pitchFamily="18" charset="0"/>
              </a:rPr>
              <a:t>xuộm</a:t>
            </a:r>
            <a:r>
              <a:rPr lang="en-US" altLang="en-US" sz="2400" b="1">
                <a:solidFill>
                  <a:srgbClr val="0000FF"/>
                </a:solidFill>
                <a:latin typeface="Times New Roman" panose="02020603050405020304" pitchFamily="18" charset="0"/>
                <a:cs typeface="Times New Roman" panose="02020603050405020304" pitchFamily="18" charset="0"/>
              </a:rPr>
              <a:t>, </a:t>
            </a:r>
            <a:r>
              <a:rPr lang="en-US" altLang="en-US" sz="2400" b="1" err="1">
                <a:solidFill>
                  <a:srgbClr val="0000FF"/>
                </a:solidFill>
                <a:latin typeface="Times New Roman" panose="02020603050405020304" pitchFamily="18" charset="0"/>
                <a:cs typeface="Times New Roman" panose="02020603050405020304" pitchFamily="18" charset="0"/>
              </a:rPr>
              <a:t>lắc</a:t>
            </a:r>
            <a:r>
              <a:rPr lang="en-US" altLang="en-US" sz="2400" b="1">
                <a:solidFill>
                  <a:srgbClr val="0000FF"/>
                </a:solidFill>
                <a:latin typeface="Times New Roman" panose="02020603050405020304" pitchFamily="18" charset="0"/>
                <a:cs typeface="Times New Roman" panose="02020603050405020304" pitchFamily="18" charset="0"/>
              </a:rPr>
              <a:t> </a:t>
            </a:r>
            <a:r>
              <a:rPr lang="en-US" altLang="en-US" sz="2400" b="1" err="1">
                <a:solidFill>
                  <a:srgbClr val="0000FF"/>
                </a:solidFill>
                <a:latin typeface="Times New Roman" panose="02020603050405020304" pitchFamily="18" charset="0"/>
                <a:cs typeface="Times New Roman" panose="02020603050405020304" pitchFamily="18" charset="0"/>
              </a:rPr>
              <a:t>lư</a:t>
            </a:r>
            <a:r>
              <a:rPr lang="en-US" altLang="en-US" sz="2400" b="1">
                <a:solidFill>
                  <a:srgbClr val="0000FF"/>
                </a:solidFill>
                <a:latin typeface="Times New Roman" panose="02020603050405020304" pitchFamily="18" charset="0"/>
                <a:cs typeface="Times New Roman" panose="02020603050405020304" pitchFamily="18" charset="0"/>
              </a:rPr>
              <a:t>, </a:t>
            </a:r>
            <a:r>
              <a:rPr lang="en-US" altLang="en-US" sz="2400" b="1" err="1">
                <a:solidFill>
                  <a:srgbClr val="0000FF"/>
                </a:solidFill>
                <a:latin typeface="Times New Roman" panose="02020603050405020304" pitchFamily="18" charset="0"/>
                <a:cs typeface="Times New Roman" panose="02020603050405020304" pitchFamily="18" charset="0"/>
              </a:rPr>
              <a:t>vàng</a:t>
            </a:r>
            <a:r>
              <a:rPr lang="en-US" altLang="en-US" sz="2400" b="1">
                <a:solidFill>
                  <a:srgbClr val="0000FF"/>
                </a:solidFill>
                <a:latin typeface="Times New Roman" panose="02020603050405020304" pitchFamily="18" charset="0"/>
                <a:cs typeface="Times New Roman" panose="02020603050405020304" pitchFamily="18" charset="0"/>
              </a:rPr>
              <a:t> </a:t>
            </a:r>
            <a:r>
              <a:rPr lang="en-US" altLang="en-US" sz="2400" b="1" smtClean="0">
                <a:solidFill>
                  <a:srgbClr val="0000FF"/>
                </a:solidFill>
                <a:latin typeface="Times New Roman" panose="02020603050405020304" pitchFamily="18" charset="0"/>
                <a:cs typeface="Times New Roman" panose="02020603050405020304" pitchFamily="18" charset="0"/>
              </a:rPr>
              <a:t>xọng. </a:t>
            </a:r>
            <a:endParaRPr lang="en-US" sz="24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5459872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97752"/>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625952" y="1768486"/>
              <a:ext cx="182880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19" name="Rectangle 18"/>
          <p:cNvSpPr/>
          <p:nvPr/>
        </p:nvSpPr>
        <p:spPr>
          <a:xfrm>
            <a:off x="237491" y="3065904"/>
            <a:ext cx="4193478" cy="1938992"/>
          </a:xfrm>
          <a:prstGeom prst="rect">
            <a:avLst/>
          </a:prstGeom>
        </p:spPr>
        <p:txBody>
          <a:bodyPr wrap="square">
            <a:spAutoFit/>
          </a:bodyPr>
          <a:lstStyle/>
          <a:p>
            <a:pPr algn="just">
              <a:spcBef>
                <a:spcPct val="50000"/>
              </a:spcBef>
            </a:pPr>
            <a:r>
              <a:rPr lang="en-US" altLang="en-US" sz="2400" b="1">
                <a:solidFill>
                  <a:srgbClr val="0000FF"/>
                </a:solidFill>
                <a:latin typeface="Times New Roman" panose="02020603050405020304" pitchFamily="18" charset="0"/>
                <a:cs typeface="Times New Roman" panose="02020603050405020304" pitchFamily="18" charset="0"/>
              </a:rPr>
              <a:t>Trong vườn,</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lắc lư những chùm quả xoan vàng lịm</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không trông  thấy cuống,</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như những chuỗi tràng hạt bồ đề treo lơ lửng</a:t>
            </a:r>
            <a:r>
              <a:rPr lang="en-US" altLang="en-US" sz="2400" b="1" smtClean="0">
                <a:solidFill>
                  <a:srgbClr val="0000FF"/>
                </a:solidFill>
                <a:latin typeface="Times New Roman" panose="02020603050405020304" pitchFamily="18" charset="0"/>
                <a:cs typeface="Times New Roman" panose="02020603050405020304" pitchFamily="18" charset="0"/>
              </a:rPr>
              <a:t>.</a:t>
            </a:r>
            <a:r>
              <a:rPr lang="en-US" altLang="en-US" sz="2400" b="1" smtClean="0">
                <a:solidFill>
                  <a:srgbClr val="FF0000"/>
                </a:solidFill>
                <a:latin typeface="Times New Roman" panose="02020603050405020304" pitchFamily="18" charset="0"/>
                <a:cs typeface="Times New Roman" panose="02020603050405020304" pitchFamily="18" charset="0"/>
              </a:rPr>
              <a:t>//</a:t>
            </a:r>
            <a:endParaRPr lang="en-US" altLang="en-US" sz="2400" b="1">
              <a:solidFill>
                <a:srgbClr val="FF0000"/>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4888423" y="1659652"/>
            <a:ext cx="874879" cy="461665"/>
          </a:xfrm>
          <a:prstGeom prst="rect">
            <a:avLst/>
          </a:prstGeom>
        </p:spPr>
        <p:txBody>
          <a:bodyPr wrap="square">
            <a:spAutoFit/>
          </a:bodyPr>
          <a:lstStyle/>
          <a:p>
            <a:pPr lvl="0" algn="just"/>
            <a:r>
              <a:rPr lang="en-US" sz="2400" b="1" smtClean="0">
                <a:solidFill>
                  <a:srgbClr val="0000FF"/>
                </a:solidFill>
                <a:latin typeface="Times New Roman" pitchFamily="18" charset="0"/>
                <a:cs typeface="Times New Roman" pitchFamily="18" charset="0"/>
              </a:rPr>
              <a:t>Lụi, </a:t>
            </a:r>
            <a:endParaRPr lang="vi-VN" sz="2400" b="1" i="1">
              <a:solidFill>
                <a:srgbClr val="0000FF"/>
              </a:solidFill>
              <a:latin typeface="Times New Roman" pitchFamily="18" charset="0"/>
              <a:cs typeface="Times New Roman" pitchFamily="18" charset="0"/>
            </a:endParaRPr>
          </a:p>
        </p:txBody>
      </p:sp>
      <p:sp>
        <p:nvSpPr>
          <p:cNvPr id="41" name="Rectangle 40"/>
          <p:cNvSpPr/>
          <p:nvPr/>
        </p:nvSpPr>
        <p:spPr>
          <a:xfrm>
            <a:off x="4652322" y="2230785"/>
            <a:ext cx="5646038" cy="830997"/>
          </a:xfrm>
          <a:prstGeom prst="rect">
            <a:avLst/>
          </a:prstGeom>
        </p:spPr>
        <p:txBody>
          <a:bodyPr wrap="square">
            <a:spAutoFit/>
          </a:bodyPr>
          <a:lstStyle/>
          <a:p>
            <a:pPr algn="just">
              <a:spcBef>
                <a:spcPct val="50000"/>
              </a:spcBef>
            </a:pPr>
            <a:r>
              <a:rPr lang="nl-NL" sz="2400" b="1" smtClean="0">
                <a:solidFill>
                  <a:srgbClr val="FF0000"/>
                </a:solidFill>
                <a:latin typeface="Times New Roman" pitchFamily="18" charset="0"/>
                <a:cs typeface="Times New Roman" pitchFamily="18" charset="0"/>
              </a:rPr>
              <a:t>   1</a:t>
            </a:r>
            <a:r>
              <a:rPr lang="nl-NL" sz="2400" b="1">
                <a:solidFill>
                  <a:srgbClr val="FF0000"/>
                </a:solidFill>
                <a:latin typeface="Times New Roman" pitchFamily="18" charset="0"/>
                <a:cs typeface="Times New Roman" pitchFamily="18" charset="0"/>
              </a:rPr>
              <a:t>. </a:t>
            </a:r>
            <a:r>
              <a:rPr lang="en-GB" altLang="en-US" sz="2400" b="1">
                <a:solidFill>
                  <a:srgbClr val="FF0000"/>
                </a:solidFill>
                <a:latin typeface="Times New Roman" pitchFamily="18" charset="0"/>
                <a:cs typeface="Times New Roman" pitchFamily="18" charset="0"/>
              </a:rPr>
              <a:t>Kể tên những sự vật trong bài có màu vàng và từ chỉ màu vàng</a:t>
            </a:r>
            <a:r>
              <a:rPr lang="en-GB" altLang="en-US" sz="2400" b="1" smtClean="0">
                <a:solidFill>
                  <a:srgbClr val="FF0000"/>
                </a:solidFill>
                <a:latin typeface="Times New Roman" pitchFamily="18" charset="0"/>
                <a:cs typeface="Times New Roman" pitchFamily="18" charset="0"/>
              </a:rPr>
              <a:t>.</a:t>
            </a:r>
            <a:endParaRPr lang="en-US" altLang="en-US" sz="2400" b="1">
              <a:solidFill>
                <a:srgbClr val="FF0000"/>
              </a:solidFill>
              <a:latin typeface="Times New Roman" panose="02020603050405020304" pitchFamily="18" charset="0"/>
              <a:cs typeface="Times New Roman" panose="02020603050405020304" pitchFamily="18" charset="0"/>
            </a:endParaRPr>
          </a:p>
        </p:txBody>
      </p:sp>
      <p:sp>
        <p:nvSpPr>
          <p:cNvPr id="42" name="Rectangle 41"/>
          <p:cNvSpPr/>
          <p:nvPr/>
        </p:nvSpPr>
        <p:spPr>
          <a:xfrm>
            <a:off x="4609729" y="3028456"/>
            <a:ext cx="5688632" cy="2677656"/>
          </a:xfrm>
          <a:prstGeom prst="rect">
            <a:avLst/>
          </a:prstGeom>
        </p:spPr>
        <p:txBody>
          <a:bodyPr wrap="square">
            <a:spAutoFit/>
          </a:bodyPr>
          <a:lstStyle/>
          <a:p>
            <a:pPr algn="just">
              <a:spcBef>
                <a:spcPct val="50000"/>
              </a:spcBef>
            </a:pPr>
            <a:r>
              <a:rPr lang="en-GB" altLang="en-US" sz="2400" b="1" smtClean="0">
                <a:solidFill>
                  <a:srgbClr val="0000FF"/>
                </a:solidFill>
                <a:latin typeface="Times New Roman" pitchFamily="18" charset="0"/>
                <a:cs typeface="Times New Roman" pitchFamily="18" charset="0"/>
              </a:rPr>
              <a:t>   Lúa: vàng xuộm</a:t>
            </a:r>
            <a:r>
              <a:rPr lang="en-GB" altLang="en-US" sz="2400" b="1">
                <a:solidFill>
                  <a:srgbClr val="0000FF"/>
                </a:solidFill>
                <a:latin typeface="Times New Roman" pitchFamily="18" charset="0"/>
                <a:cs typeface="Times New Roman" pitchFamily="18" charset="0"/>
              </a:rPr>
              <a:t>;</a:t>
            </a:r>
            <a:r>
              <a:rPr lang="en-GB" altLang="en-US" sz="2400" b="1" smtClean="0">
                <a:solidFill>
                  <a:srgbClr val="0000FF"/>
                </a:solidFill>
                <a:latin typeface="Times New Roman" pitchFamily="18" charset="0"/>
                <a:cs typeface="Times New Roman" pitchFamily="18" charset="0"/>
              </a:rPr>
              <a:t> nắng: vàng hoe;</a:t>
            </a:r>
            <a:r>
              <a:rPr lang="en-GB" altLang="en-US" sz="2400" b="1">
                <a:solidFill>
                  <a:srgbClr val="0000FF"/>
                </a:solidFill>
                <a:latin typeface="Times New Roman" pitchFamily="18" charset="0"/>
                <a:cs typeface="Times New Roman" pitchFamily="18" charset="0"/>
              </a:rPr>
              <a:t> </a:t>
            </a:r>
            <a:r>
              <a:rPr lang="en-GB" altLang="en-US" sz="2400" b="1" smtClean="0">
                <a:solidFill>
                  <a:srgbClr val="0000FF"/>
                </a:solidFill>
                <a:latin typeface="Times New Roman" pitchFamily="18" charset="0"/>
                <a:cs typeface="Times New Roman" pitchFamily="18" charset="0"/>
              </a:rPr>
              <a:t>xoan: vàng lịm; </a:t>
            </a:r>
            <a:r>
              <a:rPr lang="en-GB" altLang="en-US" sz="2400" b="1">
                <a:solidFill>
                  <a:srgbClr val="0000FF"/>
                </a:solidFill>
                <a:latin typeface="Times New Roman" pitchFamily="18" charset="0"/>
                <a:cs typeface="Times New Roman" pitchFamily="18" charset="0"/>
              </a:rPr>
              <a:t>lá </a:t>
            </a:r>
            <a:r>
              <a:rPr lang="en-GB" altLang="en-US" sz="2400" b="1" smtClean="0">
                <a:solidFill>
                  <a:srgbClr val="0000FF"/>
                </a:solidFill>
                <a:latin typeface="Times New Roman" pitchFamily="18" charset="0"/>
                <a:cs typeface="Times New Roman" pitchFamily="18" charset="0"/>
              </a:rPr>
              <a:t>mít, lá chuối: </a:t>
            </a:r>
            <a:r>
              <a:rPr lang="en-GB" altLang="en-US" sz="2400" b="1">
                <a:solidFill>
                  <a:srgbClr val="0000FF"/>
                </a:solidFill>
                <a:latin typeface="Times New Roman" pitchFamily="18" charset="0"/>
                <a:cs typeface="Times New Roman" pitchFamily="18" charset="0"/>
              </a:rPr>
              <a:t>vàng </a:t>
            </a:r>
            <a:r>
              <a:rPr lang="en-GB" altLang="en-US" sz="2400" b="1" smtClean="0">
                <a:solidFill>
                  <a:srgbClr val="0000FF"/>
                </a:solidFill>
                <a:latin typeface="Times New Roman" pitchFamily="18" charset="0"/>
                <a:cs typeface="Times New Roman" pitchFamily="18" charset="0"/>
              </a:rPr>
              <a:t>ối; </a:t>
            </a:r>
            <a:r>
              <a:rPr lang="en-GB" altLang="en-US" sz="2400" b="1">
                <a:solidFill>
                  <a:srgbClr val="0000FF"/>
                </a:solidFill>
                <a:latin typeface="Times New Roman" pitchFamily="18" charset="0"/>
                <a:cs typeface="Times New Roman" pitchFamily="18" charset="0"/>
              </a:rPr>
              <a:t>tàu đu đủ, lá sắn </a:t>
            </a:r>
            <a:r>
              <a:rPr lang="en-GB" altLang="en-US" sz="2400" b="1" smtClean="0">
                <a:solidFill>
                  <a:srgbClr val="0000FF"/>
                </a:solidFill>
                <a:latin typeface="Times New Roman" pitchFamily="18" charset="0"/>
                <a:cs typeface="Times New Roman" pitchFamily="18" charset="0"/>
              </a:rPr>
              <a:t>héo: </a:t>
            </a:r>
            <a:r>
              <a:rPr lang="en-GB" altLang="en-US" sz="2400" b="1">
                <a:solidFill>
                  <a:srgbClr val="0000FF"/>
                </a:solidFill>
                <a:latin typeface="Times New Roman" pitchFamily="18" charset="0"/>
                <a:cs typeface="Times New Roman" pitchFamily="18" charset="0"/>
              </a:rPr>
              <a:t>vàng </a:t>
            </a:r>
            <a:r>
              <a:rPr lang="en-GB" altLang="en-US" sz="2400" b="1" smtClean="0">
                <a:solidFill>
                  <a:srgbClr val="0000FF"/>
                </a:solidFill>
                <a:latin typeface="Times New Roman" pitchFamily="18" charset="0"/>
                <a:cs typeface="Times New Roman" pitchFamily="18" charset="0"/>
              </a:rPr>
              <a:t>tươi</a:t>
            </a:r>
            <a:r>
              <a:rPr lang="en-GB" altLang="en-US" sz="2400" b="1">
                <a:solidFill>
                  <a:srgbClr val="0000FF"/>
                </a:solidFill>
                <a:latin typeface="Times New Roman" pitchFamily="18" charset="0"/>
                <a:cs typeface="Times New Roman" pitchFamily="18" charset="0"/>
              </a:rPr>
              <a:t>;</a:t>
            </a:r>
            <a:r>
              <a:rPr lang="en-GB" altLang="en-US" sz="2400" b="1" smtClean="0">
                <a:solidFill>
                  <a:srgbClr val="0000FF"/>
                </a:solidFill>
                <a:latin typeface="Times New Roman" pitchFamily="18" charset="0"/>
                <a:cs typeface="Times New Roman" pitchFamily="18" charset="0"/>
              </a:rPr>
              <a:t> </a:t>
            </a:r>
            <a:r>
              <a:rPr lang="en-GB" altLang="en-US" sz="2400" b="1">
                <a:solidFill>
                  <a:srgbClr val="0000FF"/>
                </a:solidFill>
                <a:latin typeface="Times New Roman" pitchFamily="18" charset="0"/>
                <a:cs typeface="Times New Roman" pitchFamily="18" charset="0"/>
              </a:rPr>
              <a:t>quả </a:t>
            </a:r>
            <a:r>
              <a:rPr lang="en-GB" altLang="en-US" sz="2400" b="1" smtClean="0">
                <a:solidFill>
                  <a:srgbClr val="0000FF"/>
                </a:solidFill>
                <a:latin typeface="Times New Roman" pitchFamily="18" charset="0"/>
                <a:cs typeface="Times New Roman" pitchFamily="18" charset="0"/>
              </a:rPr>
              <a:t>chuối: </a:t>
            </a:r>
            <a:r>
              <a:rPr lang="en-GB" altLang="en-US" sz="2400" b="1">
                <a:solidFill>
                  <a:srgbClr val="0000FF"/>
                </a:solidFill>
                <a:latin typeface="Times New Roman" pitchFamily="18" charset="0"/>
                <a:cs typeface="Times New Roman" pitchFamily="18" charset="0"/>
              </a:rPr>
              <a:t>chín </a:t>
            </a:r>
            <a:r>
              <a:rPr lang="en-GB" altLang="en-US" sz="2400" b="1" smtClean="0">
                <a:solidFill>
                  <a:srgbClr val="0000FF"/>
                </a:solidFill>
                <a:latin typeface="Times New Roman" pitchFamily="18" charset="0"/>
                <a:cs typeface="Times New Roman" pitchFamily="18" charset="0"/>
              </a:rPr>
              <a:t>vàng;</a:t>
            </a:r>
            <a:r>
              <a:rPr lang="en-GB" altLang="en-US" sz="2400" b="1">
                <a:solidFill>
                  <a:srgbClr val="0000FF"/>
                </a:solidFill>
                <a:latin typeface="Times New Roman" pitchFamily="18" charset="0"/>
                <a:cs typeface="Times New Roman" pitchFamily="18" charset="0"/>
              </a:rPr>
              <a:t> bụi </a:t>
            </a:r>
            <a:r>
              <a:rPr lang="en-GB" altLang="en-US" sz="2400" b="1" smtClean="0">
                <a:solidFill>
                  <a:srgbClr val="0000FF"/>
                </a:solidFill>
                <a:latin typeface="Times New Roman" pitchFamily="18" charset="0"/>
                <a:cs typeface="Times New Roman" pitchFamily="18" charset="0"/>
              </a:rPr>
              <a:t>mía: vàng xọng; </a:t>
            </a:r>
            <a:r>
              <a:rPr lang="en-GB" altLang="en-US" sz="2400" b="1">
                <a:solidFill>
                  <a:srgbClr val="0000FF"/>
                </a:solidFill>
                <a:latin typeface="Times New Roman" pitchFamily="18" charset="0"/>
                <a:cs typeface="Times New Roman" pitchFamily="18" charset="0"/>
              </a:rPr>
              <a:t>rơm, </a:t>
            </a:r>
            <a:r>
              <a:rPr lang="en-GB" altLang="en-US" sz="2400" b="1" smtClean="0">
                <a:solidFill>
                  <a:srgbClr val="0000FF"/>
                </a:solidFill>
                <a:latin typeface="Times New Roman" pitchFamily="18" charset="0"/>
                <a:cs typeface="Times New Roman" pitchFamily="18" charset="0"/>
              </a:rPr>
              <a:t>thóc: vàng giòn;</a:t>
            </a:r>
            <a:r>
              <a:rPr lang="en-GB" altLang="en-US" sz="2400" b="1">
                <a:solidFill>
                  <a:srgbClr val="0000FF"/>
                </a:solidFill>
                <a:latin typeface="Times New Roman" pitchFamily="18" charset="0"/>
                <a:cs typeface="Times New Roman" pitchFamily="18" charset="0"/>
              </a:rPr>
              <a:t> gà, </a:t>
            </a:r>
            <a:r>
              <a:rPr lang="en-GB" altLang="en-US" sz="2400" b="1" smtClean="0">
                <a:solidFill>
                  <a:srgbClr val="0000FF"/>
                </a:solidFill>
                <a:latin typeface="Times New Roman" pitchFamily="18" charset="0"/>
                <a:cs typeface="Times New Roman" pitchFamily="18" charset="0"/>
              </a:rPr>
              <a:t>chó: vàng mượt</a:t>
            </a:r>
            <a:r>
              <a:rPr lang="en-GB" altLang="en-US" sz="2400" b="1">
                <a:solidFill>
                  <a:srgbClr val="0000FF"/>
                </a:solidFill>
                <a:latin typeface="Times New Roman" pitchFamily="18" charset="0"/>
                <a:cs typeface="Times New Roman" pitchFamily="18" charset="0"/>
              </a:rPr>
              <a:t>;</a:t>
            </a:r>
            <a:r>
              <a:rPr lang="en-GB" altLang="en-US" sz="2400" b="1" smtClean="0">
                <a:solidFill>
                  <a:srgbClr val="0000FF"/>
                </a:solidFill>
                <a:latin typeface="Times New Roman" pitchFamily="18" charset="0"/>
                <a:cs typeface="Times New Roman" pitchFamily="18" charset="0"/>
              </a:rPr>
              <a:t> </a:t>
            </a:r>
            <a:r>
              <a:rPr lang="en-GB" altLang="en-US" sz="2400" b="1">
                <a:solidFill>
                  <a:srgbClr val="0000FF"/>
                </a:solidFill>
                <a:latin typeface="Times New Roman" pitchFamily="18" charset="0"/>
                <a:cs typeface="Times New Roman" pitchFamily="18" charset="0"/>
              </a:rPr>
              <a:t>mái nhà </a:t>
            </a:r>
            <a:r>
              <a:rPr lang="en-GB" altLang="en-US" sz="2400" b="1" smtClean="0">
                <a:solidFill>
                  <a:srgbClr val="0000FF"/>
                </a:solidFill>
                <a:latin typeface="Times New Roman" pitchFamily="18" charset="0"/>
                <a:cs typeface="Times New Roman" pitchFamily="18" charset="0"/>
              </a:rPr>
              <a:t>rơm: vàng </a:t>
            </a:r>
            <a:r>
              <a:rPr lang="en-GB" altLang="en-US" sz="2400" b="1">
                <a:solidFill>
                  <a:srgbClr val="0000FF"/>
                </a:solidFill>
                <a:latin typeface="Times New Roman" pitchFamily="18" charset="0"/>
                <a:cs typeface="Times New Roman" pitchFamily="18" charset="0"/>
              </a:rPr>
              <a:t>mới</a:t>
            </a:r>
            <a:r>
              <a:rPr lang="en-GB" altLang="en-US" sz="2400" b="1" smtClean="0">
                <a:solidFill>
                  <a:srgbClr val="0000FF"/>
                </a:solidFill>
                <a:latin typeface="Times New Roman" pitchFamily="18" charset="0"/>
                <a:cs typeface="Times New Roman" pitchFamily="18" charset="0"/>
              </a:rPr>
              <a:t>. </a:t>
            </a:r>
            <a:r>
              <a:rPr lang="en-GB" altLang="en-US" sz="2400" b="1">
                <a:solidFill>
                  <a:srgbClr val="0000FF"/>
                </a:solidFill>
                <a:latin typeface="Times New Roman" pitchFamily="18" charset="0"/>
                <a:cs typeface="Times New Roman" pitchFamily="18" charset="0"/>
              </a:rPr>
              <a:t>Tất </a:t>
            </a:r>
            <a:r>
              <a:rPr lang="en-GB" altLang="en-US" sz="2400" b="1" smtClean="0">
                <a:solidFill>
                  <a:srgbClr val="0000FF"/>
                </a:solidFill>
                <a:latin typeface="Times New Roman" pitchFamily="18" charset="0"/>
                <a:cs typeface="Times New Roman" pitchFamily="18" charset="0"/>
              </a:rPr>
              <a:t>cả: một </a:t>
            </a:r>
            <a:r>
              <a:rPr lang="en-GB" altLang="en-US" sz="2400" b="1">
                <a:solidFill>
                  <a:srgbClr val="0000FF"/>
                </a:solidFill>
                <a:latin typeface="Times New Roman" pitchFamily="18" charset="0"/>
                <a:cs typeface="Times New Roman" pitchFamily="18" charset="0"/>
              </a:rPr>
              <a:t>màu vàng đầm ấm, trù phú</a:t>
            </a:r>
            <a:r>
              <a:rPr lang="en-GB" altLang="en-US" sz="2400" b="1" smtClean="0">
                <a:solidFill>
                  <a:srgbClr val="0000FF"/>
                </a:solidFill>
                <a:latin typeface="Times New Roman" pitchFamily="18" charset="0"/>
                <a:cs typeface="Times New Roman" pitchFamily="18" charset="0"/>
              </a:rPr>
              <a:t>.</a:t>
            </a:r>
            <a:endParaRPr lang="en-GB" altLang="en-US" sz="2400" b="1">
              <a:solidFill>
                <a:srgbClr val="0000FF"/>
              </a:solidFill>
              <a:latin typeface="Times New Roman" pitchFamily="18" charset="0"/>
              <a:cs typeface="Times New Roman" pitchFamily="18" charset="0"/>
            </a:endParaRP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US" sz="2400" b="1">
                <a:solidFill>
                  <a:srgbClr val="0000FF"/>
                </a:solidFill>
                <a:latin typeface="Times New Roman" pitchFamily="18" charset="0"/>
                <a:cs typeface="Times New Roman" pitchFamily="18" charset="0"/>
              </a:rPr>
              <a:t>sương sa, lơ lửng, </a:t>
            </a:r>
            <a:r>
              <a:rPr lang="en-US" altLang="en-US" sz="2400" b="1">
                <a:solidFill>
                  <a:srgbClr val="0000FF"/>
                </a:solidFill>
                <a:latin typeface="Times New Roman" panose="02020603050405020304" pitchFamily="18" charset="0"/>
                <a:cs typeface="Times New Roman" panose="02020603050405020304" pitchFamily="18" charset="0"/>
              </a:rPr>
              <a:t>vàng xuộm, lắc lư, vàng xọng</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441376"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39" name="Rectangle 38">
            <a:hlinkClick r:id="rId2" action="ppaction://hlinkpres?slideindex=1&amp;slidetitle="/>
          </p:cNvPr>
          <p:cNvSpPr/>
          <p:nvPr/>
        </p:nvSpPr>
        <p:spPr>
          <a:xfrm>
            <a:off x="5572038" y="1672436"/>
            <a:ext cx="1221579" cy="461665"/>
          </a:xfrm>
          <a:prstGeom prst="rect">
            <a:avLst/>
          </a:prstGeom>
        </p:spPr>
        <p:txBody>
          <a:bodyPr wrap="square">
            <a:spAutoFit/>
          </a:bodyPr>
          <a:lstStyle/>
          <a:p>
            <a:pPr lvl="0" algn="just"/>
            <a:r>
              <a:rPr lang="en-US" sz="2400" b="1" smtClean="0">
                <a:solidFill>
                  <a:srgbClr val="0000FF"/>
                </a:solidFill>
                <a:latin typeface="Times New Roman" pitchFamily="18" charset="0"/>
                <a:cs typeface="Times New Roman" pitchFamily="18" charset="0"/>
              </a:rPr>
              <a:t>kéo đá</a:t>
            </a:r>
            <a:endParaRPr lang="vi-VN" sz="2400" b="1" i="1">
              <a:solidFill>
                <a:srgbClr val="0000FF"/>
              </a:solidFill>
              <a:latin typeface="Times New Roman" pitchFamily="18" charset="0"/>
              <a:cs typeface="Times New Roman" pitchFamily="18" charset="0"/>
            </a:endParaRPr>
          </a:p>
        </p:txBody>
      </p:sp>
      <p:grpSp>
        <p:nvGrpSpPr>
          <p:cNvPr id="27" name="Group 26"/>
          <p:cNvGrpSpPr/>
          <p:nvPr/>
        </p:nvGrpSpPr>
        <p:grpSpPr>
          <a:xfrm>
            <a:off x="2107651" y="19472"/>
            <a:ext cx="6059479" cy="1231107"/>
            <a:chOff x="2200220" y="91480"/>
            <a:chExt cx="6059479" cy="1231107"/>
          </a:xfrm>
        </p:grpSpPr>
        <p:sp>
          <p:nvSpPr>
            <p:cNvPr id="28" name="Rectangle 27"/>
            <p:cNvSpPr/>
            <p:nvPr/>
          </p:nvSpPr>
          <p:spPr>
            <a:xfrm>
              <a:off x="2200220" y="491590"/>
              <a:ext cx="6059479"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QUANG CẢNH LÀNG MẠC NGÀY MÙA</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9"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err="1" smtClean="0">
                  <a:solidFill>
                    <a:srgbClr val="0000FF"/>
                  </a:solidFill>
                  <a:latin typeface="Times New Roman" pitchFamily="18" charset="0"/>
                  <a:cs typeface="Times New Roman" pitchFamily="18" charset="0"/>
                </a:rPr>
                <a:t>Tô</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Hoài</a:t>
              </a:r>
              <a:endParaRPr lang="en-US" i="1">
                <a:solidFill>
                  <a:srgbClr val="0000FF"/>
                </a:solidFill>
                <a:latin typeface="Times New Roman" pitchFamily="18" charset="0"/>
                <a:cs typeface="Times New Roman" pitchFamily="18" charset="0"/>
              </a:endParaRPr>
            </a:p>
          </p:txBody>
        </p:sp>
        <p:grpSp>
          <p:nvGrpSpPr>
            <p:cNvPr id="30" name="Group 29"/>
            <p:cNvGrpSpPr/>
            <p:nvPr/>
          </p:nvGrpSpPr>
          <p:grpSpPr>
            <a:xfrm>
              <a:off x="4410719" y="91480"/>
              <a:ext cx="1589538" cy="461665"/>
              <a:chOff x="4051431" y="457508"/>
              <a:chExt cx="1382207" cy="532690"/>
            </a:xfrm>
          </p:grpSpPr>
          <p:sp>
            <p:nvSpPr>
              <p:cNvPr id="31"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Rectangle 31"/>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Tree>
    <p:extLst>
      <p:ext uri="{BB962C8B-B14F-4D97-AF65-F5344CB8AC3E}">
        <p14:creationId xmlns:p14="http://schemas.microsoft.com/office/powerpoint/2010/main" val="19752301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fade">
                                      <p:cBhvr>
                                        <p:cTn id="27" dur="500"/>
                                        <p:tgtEl>
                                          <p:spTgt spid="4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fade">
                                      <p:cBhvr>
                                        <p:cTn id="3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0" grpId="0"/>
      <p:bldP spid="41" grpId="0"/>
      <p:bldP spid="42" grpId="0"/>
      <p:bldP spid="35" grpId="0"/>
      <p:bldP spid="3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97752"/>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625952" y="1768486"/>
              <a:ext cx="182880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19" name="Rectangle 18"/>
          <p:cNvSpPr/>
          <p:nvPr/>
        </p:nvSpPr>
        <p:spPr>
          <a:xfrm>
            <a:off x="237491" y="3065904"/>
            <a:ext cx="4193478" cy="1938992"/>
          </a:xfrm>
          <a:prstGeom prst="rect">
            <a:avLst/>
          </a:prstGeom>
        </p:spPr>
        <p:txBody>
          <a:bodyPr wrap="square">
            <a:spAutoFit/>
          </a:bodyPr>
          <a:lstStyle/>
          <a:p>
            <a:pPr algn="just">
              <a:spcBef>
                <a:spcPct val="50000"/>
              </a:spcBef>
            </a:pPr>
            <a:r>
              <a:rPr lang="en-US" altLang="en-US" sz="2400" b="1">
                <a:solidFill>
                  <a:srgbClr val="0000FF"/>
                </a:solidFill>
                <a:latin typeface="Times New Roman" panose="02020603050405020304" pitchFamily="18" charset="0"/>
                <a:cs typeface="Times New Roman" panose="02020603050405020304" pitchFamily="18" charset="0"/>
              </a:rPr>
              <a:t>Trong vườn,</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lắc lư những chùm quả xoan vàng lịm</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không trông  thấy cuống,</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như những chuỗi tràng hạt bồ đề treo lơ lửng</a:t>
            </a:r>
            <a:r>
              <a:rPr lang="en-US" altLang="en-US" sz="2400" b="1" smtClean="0">
                <a:solidFill>
                  <a:srgbClr val="0000FF"/>
                </a:solidFill>
                <a:latin typeface="Times New Roman" panose="02020603050405020304" pitchFamily="18" charset="0"/>
                <a:cs typeface="Times New Roman" panose="02020603050405020304" pitchFamily="18" charset="0"/>
              </a:rPr>
              <a:t>.</a:t>
            </a:r>
            <a:r>
              <a:rPr lang="en-US" altLang="en-US" sz="2400" b="1" smtClean="0">
                <a:solidFill>
                  <a:srgbClr val="FF0000"/>
                </a:solidFill>
                <a:latin typeface="Times New Roman" panose="02020603050405020304" pitchFamily="18" charset="0"/>
                <a:cs typeface="Times New Roman" panose="02020603050405020304" pitchFamily="18" charset="0"/>
              </a:rPr>
              <a:t>//</a:t>
            </a:r>
            <a:endParaRPr lang="en-US" altLang="en-US" sz="2400" b="1">
              <a:solidFill>
                <a:srgbClr val="FF0000"/>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4889484" y="1659652"/>
            <a:ext cx="874879" cy="461665"/>
          </a:xfrm>
          <a:prstGeom prst="rect">
            <a:avLst/>
          </a:prstGeom>
        </p:spPr>
        <p:txBody>
          <a:bodyPr wrap="square">
            <a:spAutoFit/>
          </a:bodyPr>
          <a:lstStyle/>
          <a:p>
            <a:pPr lvl="0" algn="just"/>
            <a:r>
              <a:rPr lang="en-US" sz="2400" b="1" smtClean="0">
                <a:solidFill>
                  <a:srgbClr val="0000FF"/>
                </a:solidFill>
                <a:latin typeface="Times New Roman" pitchFamily="18" charset="0"/>
                <a:cs typeface="Times New Roman" pitchFamily="18" charset="0"/>
              </a:rPr>
              <a:t>Lụi, </a:t>
            </a:r>
            <a:endParaRPr lang="vi-VN" sz="2400" b="1" i="1">
              <a:solidFill>
                <a:srgbClr val="0000FF"/>
              </a:solidFill>
              <a:latin typeface="Times New Roman" pitchFamily="18" charset="0"/>
              <a:cs typeface="Times New Roman" pitchFamily="18" charset="0"/>
            </a:endParaRPr>
          </a:p>
        </p:txBody>
      </p:sp>
      <p:sp>
        <p:nvSpPr>
          <p:cNvPr id="41" name="Rectangle 40"/>
          <p:cNvSpPr/>
          <p:nvPr/>
        </p:nvSpPr>
        <p:spPr>
          <a:xfrm>
            <a:off x="4652322" y="2131511"/>
            <a:ext cx="5646038" cy="2123658"/>
          </a:xfrm>
          <a:prstGeom prst="rect">
            <a:avLst/>
          </a:prstGeom>
        </p:spPr>
        <p:txBody>
          <a:bodyPr wrap="square">
            <a:spAutoFit/>
          </a:bodyPr>
          <a:lstStyle/>
          <a:p>
            <a:pPr algn="just">
              <a:spcBef>
                <a:spcPct val="50000"/>
              </a:spcBef>
            </a:pPr>
            <a:r>
              <a:rPr lang="nl-NL" sz="2400" b="1" smtClean="0">
                <a:solidFill>
                  <a:srgbClr val="FF0000"/>
                </a:solidFill>
                <a:latin typeface="Times New Roman" pitchFamily="18" charset="0"/>
                <a:cs typeface="Times New Roman" pitchFamily="18" charset="0"/>
              </a:rPr>
              <a:t>   2. </a:t>
            </a:r>
            <a:r>
              <a:rPr lang="en-GB" altLang="en-US" sz="2400" b="1">
                <a:solidFill>
                  <a:srgbClr val="FF0000"/>
                </a:solidFill>
                <a:latin typeface="Times New Roman" panose="02020603050405020304" pitchFamily="18" charset="0"/>
                <a:cs typeface="Times New Roman" panose="02020603050405020304" pitchFamily="18" charset="0"/>
              </a:rPr>
              <a:t>Em hãy chọn một từ chỉ màu vàng mà em thích và cho biết từ đó gợi cho em cảm giác gì</a:t>
            </a:r>
            <a:r>
              <a:rPr lang="en-GB" altLang="en-US" sz="2400" b="1" smtClean="0">
                <a:solidFill>
                  <a:srgbClr val="FF0000"/>
                </a:solidFill>
                <a:latin typeface="Times New Roman" panose="02020603050405020304" pitchFamily="18" charset="0"/>
                <a:cs typeface="Times New Roman" panose="02020603050405020304" pitchFamily="18" charset="0"/>
              </a:rPr>
              <a:t>?</a:t>
            </a:r>
          </a:p>
          <a:p>
            <a:pPr algn="just">
              <a:spcBef>
                <a:spcPct val="50000"/>
              </a:spcBef>
            </a:pPr>
            <a:r>
              <a:rPr lang="en-GB" altLang="en-US" sz="2400" b="1" smtClean="0">
                <a:solidFill>
                  <a:srgbClr val="FF0000"/>
                </a:solidFill>
                <a:latin typeface="Times New Roman" panose="02020603050405020304" pitchFamily="18" charset="0"/>
                <a:cs typeface="Times New Roman" panose="02020603050405020304" pitchFamily="18" charset="0"/>
              </a:rPr>
              <a:t>VD: vàng xọng – màu vàng gợi cảm giác như có nước.</a:t>
            </a:r>
            <a:endParaRPr lang="en-US" altLang="en-US" sz="2400" b="1">
              <a:solidFill>
                <a:srgbClr val="FF0000"/>
              </a:solidFill>
              <a:latin typeface="Times New Roman" panose="02020603050405020304" pitchFamily="18" charset="0"/>
              <a:cs typeface="Times New Roman" panose="02020603050405020304" pitchFamily="18" charset="0"/>
            </a:endParaRPr>
          </a:p>
        </p:txBody>
      </p:sp>
      <p:sp>
        <p:nvSpPr>
          <p:cNvPr id="42" name="Rectangle 41"/>
          <p:cNvSpPr/>
          <p:nvPr/>
        </p:nvSpPr>
        <p:spPr>
          <a:xfrm>
            <a:off x="4609728" y="4298745"/>
            <a:ext cx="5688632" cy="830997"/>
          </a:xfrm>
          <a:prstGeom prst="rect">
            <a:avLst/>
          </a:prstGeom>
        </p:spPr>
        <p:txBody>
          <a:bodyPr wrap="square">
            <a:spAutoFit/>
          </a:bodyPr>
          <a:lstStyle/>
          <a:p>
            <a:pPr algn="just">
              <a:spcBef>
                <a:spcPct val="50000"/>
              </a:spcBef>
            </a:pPr>
            <a:r>
              <a:rPr lang="en-GB" altLang="en-US" sz="2400" b="1" smtClean="0">
                <a:solidFill>
                  <a:srgbClr val="0000FF"/>
                </a:solidFill>
                <a:latin typeface="Times New Roman" pitchFamily="18" charset="0"/>
                <a:cs typeface="Times New Roman" pitchFamily="18" charset="0"/>
              </a:rPr>
              <a:t>Quả xoan: vàng lịm – màu vàng gợi cảm giác rất ngọt</a:t>
            </a:r>
            <a:endParaRPr lang="en-GB" altLang="en-US" sz="2400" b="1">
              <a:solidFill>
                <a:srgbClr val="0000FF"/>
              </a:solidFill>
              <a:latin typeface="Times New Roman" pitchFamily="18" charset="0"/>
              <a:cs typeface="Times New Roman" pitchFamily="18" charset="0"/>
            </a:endParaRP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US" sz="2400" b="1">
                <a:solidFill>
                  <a:srgbClr val="0000FF"/>
                </a:solidFill>
                <a:latin typeface="Times New Roman" pitchFamily="18" charset="0"/>
                <a:cs typeface="Times New Roman" pitchFamily="18" charset="0"/>
              </a:rPr>
              <a:t>sương sa, lơ lửng, </a:t>
            </a:r>
            <a:r>
              <a:rPr lang="en-US" altLang="en-US" sz="2400" b="1">
                <a:solidFill>
                  <a:srgbClr val="0000FF"/>
                </a:solidFill>
                <a:latin typeface="Times New Roman" panose="02020603050405020304" pitchFamily="18" charset="0"/>
                <a:cs typeface="Times New Roman" panose="02020603050405020304" pitchFamily="18" charset="0"/>
              </a:rPr>
              <a:t>vàng xuộm, lắc lư, vàng xọng</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441376"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39" name="Rectangle 38"/>
          <p:cNvSpPr/>
          <p:nvPr/>
        </p:nvSpPr>
        <p:spPr>
          <a:xfrm>
            <a:off x="5573099" y="1672436"/>
            <a:ext cx="1221579" cy="461665"/>
          </a:xfrm>
          <a:prstGeom prst="rect">
            <a:avLst/>
          </a:prstGeom>
        </p:spPr>
        <p:txBody>
          <a:bodyPr wrap="square">
            <a:spAutoFit/>
          </a:bodyPr>
          <a:lstStyle/>
          <a:p>
            <a:pPr lvl="0" algn="just"/>
            <a:r>
              <a:rPr lang="en-US" sz="2400" b="1" smtClean="0">
                <a:solidFill>
                  <a:srgbClr val="0000FF"/>
                </a:solidFill>
                <a:latin typeface="Times New Roman" pitchFamily="18" charset="0"/>
                <a:cs typeface="Times New Roman" pitchFamily="18" charset="0"/>
              </a:rPr>
              <a:t>kéo đá</a:t>
            </a:r>
            <a:endParaRPr lang="vi-VN" sz="2400" b="1" i="1">
              <a:solidFill>
                <a:srgbClr val="0000FF"/>
              </a:solidFill>
              <a:latin typeface="Times New Roman" pitchFamily="18" charset="0"/>
              <a:cs typeface="Times New Roman" pitchFamily="18" charset="0"/>
            </a:endParaRPr>
          </a:p>
        </p:txBody>
      </p:sp>
      <p:grpSp>
        <p:nvGrpSpPr>
          <p:cNvPr id="27" name="Group 26"/>
          <p:cNvGrpSpPr/>
          <p:nvPr/>
        </p:nvGrpSpPr>
        <p:grpSpPr>
          <a:xfrm>
            <a:off x="2107651" y="19472"/>
            <a:ext cx="6059479" cy="1231107"/>
            <a:chOff x="2200220" y="91480"/>
            <a:chExt cx="6059479" cy="1231107"/>
          </a:xfrm>
        </p:grpSpPr>
        <p:sp>
          <p:nvSpPr>
            <p:cNvPr id="28" name="Rectangle 27"/>
            <p:cNvSpPr/>
            <p:nvPr/>
          </p:nvSpPr>
          <p:spPr>
            <a:xfrm>
              <a:off x="2200220" y="491590"/>
              <a:ext cx="6059479"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QUANG CẢNH LÀNG MẠC NGÀY MÙA</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9"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err="1" smtClean="0">
                  <a:solidFill>
                    <a:srgbClr val="0000FF"/>
                  </a:solidFill>
                  <a:latin typeface="Times New Roman" pitchFamily="18" charset="0"/>
                  <a:cs typeface="Times New Roman" pitchFamily="18" charset="0"/>
                </a:rPr>
                <a:t>Tô</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Hoài</a:t>
              </a:r>
              <a:endParaRPr lang="en-US" i="1">
                <a:solidFill>
                  <a:srgbClr val="0000FF"/>
                </a:solidFill>
                <a:latin typeface="Times New Roman" pitchFamily="18" charset="0"/>
                <a:cs typeface="Times New Roman" pitchFamily="18" charset="0"/>
              </a:endParaRPr>
            </a:p>
          </p:txBody>
        </p:sp>
        <p:grpSp>
          <p:nvGrpSpPr>
            <p:cNvPr id="30" name="Group 29"/>
            <p:cNvGrpSpPr/>
            <p:nvPr/>
          </p:nvGrpSpPr>
          <p:grpSpPr>
            <a:xfrm>
              <a:off x="4410719" y="91480"/>
              <a:ext cx="1589538" cy="461665"/>
              <a:chOff x="4051431" y="457508"/>
              <a:chExt cx="1382207" cy="532690"/>
            </a:xfrm>
          </p:grpSpPr>
          <p:sp>
            <p:nvSpPr>
              <p:cNvPr id="31"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Rectangle 31"/>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Tree>
    <p:extLst>
      <p:ext uri="{BB962C8B-B14F-4D97-AF65-F5344CB8AC3E}">
        <p14:creationId xmlns:p14="http://schemas.microsoft.com/office/powerpoint/2010/main" val="18406980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97752"/>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625952" y="1768486"/>
              <a:ext cx="182880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19" name="Rectangle 18"/>
          <p:cNvSpPr/>
          <p:nvPr/>
        </p:nvSpPr>
        <p:spPr>
          <a:xfrm>
            <a:off x="237491" y="3065904"/>
            <a:ext cx="4193478" cy="1938992"/>
          </a:xfrm>
          <a:prstGeom prst="rect">
            <a:avLst/>
          </a:prstGeom>
        </p:spPr>
        <p:txBody>
          <a:bodyPr wrap="square">
            <a:spAutoFit/>
          </a:bodyPr>
          <a:lstStyle/>
          <a:p>
            <a:pPr algn="just">
              <a:spcBef>
                <a:spcPct val="50000"/>
              </a:spcBef>
            </a:pPr>
            <a:r>
              <a:rPr lang="en-US" altLang="en-US" sz="2400" b="1">
                <a:solidFill>
                  <a:srgbClr val="0000FF"/>
                </a:solidFill>
                <a:latin typeface="Times New Roman" panose="02020603050405020304" pitchFamily="18" charset="0"/>
                <a:cs typeface="Times New Roman" panose="02020603050405020304" pitchFamily="18" charset="0"/>
              </a:rPr>
              <a:t>Trong vườn,</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lắc lư những chùm quả xoan vàng lịm</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không trông  thấy cuống,</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như những chuỗi tràng hạt bồ đề treo lơ lửng</a:t>
            </a:r>
            <a:r>
              <a:rPr lang="en-US" altLang="en-US" sz="2400" b="1" smtClean="0">
                <a:solidFill>
                  <a:srgbClr val="0000FF"/>
                </a:solidFill>
                <a:latin typeface="Times New Roman" panose="02020603050405020304" pitchFamily="18" charset="0"/>
                <a:cs typeface="Times New Roman" panose="02020603050405020304" pitchFamily="18" charset="0"/>
              </a:rPr>
              <a:t>.</a:t>
            </a:r>
            <a:r>
              <a:rPr lang="en-US" altLang="en-US" sz="2400" b="1" smtClean="0">
                <a:solidFill>
                  <a:srgbClr val="FF0000"/>
                </a:solidFill>
                <a:latin typeface="Times New Roman" panose="02020603050405020304" pitchFamily="18" charset="0"/>
                <a:cs typeface="Times New Roman" panose="02020603050405020304" pitchFamily="18" charset="0"/>
              </a:rPr>
              <a:t>//</a:t>
            </a:r>
            <a:endParaRPr lang="en-US" altLang="en-US" sz="2400" b="1">
              <a:solidFill>
                <a:srgbClr val="FF0000"/>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4889484" y="1659652"/>
            <a:ext cx="874879" cy="461665"/>
          </a:xfrm>
          <a:prstGeom prst="rect">
            <a:avLst/>
          </a:prstGeom>
        </p:spPr>
        <p:txBody>
          <a:bodyPr wrap="square">
            <a:spAutoFit/>
          </a:bodyPr>
          <a:lstStyle/>
          <a:p>
            <a:pPr lvl="0" algn="just"/>
            <a:r>
              <a:rPr lang="en-US" sz="2400" b="1" smtClean="0">
                <a:solidFill>
                  <a:srgbClr val="0000FF"/>
                </a:solidFill>
                <a:latin typeface="Times New Roman" pitchFamily="18" charset="0"/>
                <a:cs typeface="Times New Roman" pitchFamily="18" charset="0"/>
              </a:rPr>
              <a:t>Lụi, </a:t>
            </a:r>
            <a:endParaRPr lang="vi-VN" sz="2400" b="1" i="1">
              <a:solidFill>
                <a:srgbClr val="0000FF"/>
              </a:solidFill>
              <a:latin typeface="Times New Roman" pitchFamily="18" charset="0"/>
              <a:cs typeface="Times New Roman" pitchFamily="18" charset="0"/>
            </a:endParaRPr>
          </a:p>
        </p:txBody>
      </p:sp>
      <p:sp>
        <p:nvSpPr>
          <p:cNvPr id="41" name="Rectangle 40"/>
          <p:cNvSpPr/>
          <p:nvPr/>
        </p:nvSpPr>
        <p:spPr>
          <a:xfrm>
            <a:off x="4652322" y="2131511"/>
            <a:ext cx="5646038" cy="1200329"/>
          </a:xfrm>
          <a:prstGeom prst="rect">
            <a:avLst/>
          </a:prstGeom>
        </p:spPr>
        <p:txBody>
          <a:bodyPr wrap="square">
            <a:spAutoFit/>
          </a:bodyPr>
          <a:lstStyle/>
          <a:p>
            <a:pPr algn="just">
              <a:spcBef>
                <a:spcPct val="50000"/>
              </a:spcBef>
            </a:pPr>
            <a:r>
              <a:rPr lang="nl-NL" sz="2400" b="1" smtClean="0">
                <a:solidFill>
                  <a:srgbClr val="FF0000"/>
                </a:solidFill>
                <a:latin typeface="Times New Roman" pitchFamily="18" charset="0"/>
                <a:cs typeface="Times New Roman" pitchFamily="18" charset="0"/>
              </a:rPr>
              <a:t>   3. </a:t>
            </a:r>
            <a:r>
              <a:rPr lang="en-GB" altLang="en-US" sz="2400" b="1">
                <a:solidFill>
                  <a:srgbClr val="FF0000"/>
                </a:solidFill>
                <a:latin typeface="Times New Roman" panose="02020603050405020304" pitchFamily="18" charset="0"/>
                <a:cs typeface="Times New Roman" panose="02020603050405020304" pitchFamily="18" charset="0"/>
              </a:rPr>
              <a:t>Những chi tiết nào về thời tiết và con người làm cho bức tranh quê thêm đẹp và sinh động</a:t>
            </a:r>
            <a:r>
              <a:rPr lang="en-GB" altLang="en-US" sz="2400" b="1" smtClean="0">
                <a:solidFill>
                  <a:srgbClr val="FF0000"/>
                </a:solidFill>
                <a:latin typeface="Times New Roman" panose="02020603050405020304" pitchFamily="18" charset="0"/>
                <a:cs typeface="Times New Roman" panose="02020603050405020304" pitchFamily="18" charset="0"/>
              </a:rPr>
              <a:t>?</a:t>
            </a:r>
            <a:endParaRPr lang="en-US" altLang="en-US" sz="2400">
              <a:solidFill>
                <a:srgbClr val="FF0000"/>
              </a:solidFill>
              <a:latin typeface="Times New Roman" panose="02020603050405020304" pitchFamily="18" charset="0"/>
              <a:cs typeface="Times New Roman" panose="02020603050405020304" pitchFamily="18" charset="0"/>
            </a:endParaRPr>
          </a:p>
        </p:txBody>
      </p:sp>
      <p:sp>
        <p:nvSpPr>
          <p:cNvPr id="42" name="Rectangle 41"/>
          <p:cNvSpPr/>
          <p:nvPr/>
        </p:nvSpPr>
        <p:spPr>
          <a:xfrm>
            <a:off x="4652322" y="3384365"/>
            <a:ext cx="5688632" cy="2308324"/>
          </a:xfrm>
          <a:prstGeom prst="rect">
            <a:avLst/>
          </a:prstGeom>
        </p:spPr>
        <p:txBody>
          <a:bodyPr wrap="square">
            <a:spAutoFit/>
          </a:bodyPr>
          <a:lstStyle/>
          <a:p>
            <a:pPr algn="just">
              <a:spcBef>
                <a:spcPct val="50000"/>
              </a:spcBef>
              <a:buFontTx/>
              <a:buChar char="•"/>
            </a:pPr>
            <a:r>
              <a:rPr lang="en-GB" altLang="en-US" sz="2400" b="1" smtClean="0">
                <a:solidFill>
                  <a:srgbClr val="0000FF"/>
                </a:solidFill>
                <a:latin typeface="Times New Roman" panose="02020603050405020304" pitchFamily="18" charset="0"/>
                <a:cs typeface="Times New Roman" panose="02020603050405020304" pitchFamily="18" charset="0"/>
              </a:rPr>
              <a:t> Thời </a:t>
            </a:r>
            <a:r>
              <a:rPr lang="en-GB" altLang="en-US" sz="2400" b="1">
                <a:solidFill>
                  <a:srgbClr val="0000FF"/>
                </a:solidFill>
                <a:latin typeface="Times New Roman" panose="02020603050405020304" pitchFamily="18" charset="0"/>
                <a:cs typeface="Times New Roman" panose="02020603050405020304" pitchFamily="18" charset="0"/>
              </a:rPr>
              <a:t>tiết: Quang cảnh không có cảm giác héo tàn, hanh hao lúc sắp bước vào mùa đông. Hơi thở của đất trời, mặt nước thơm thơm, nhè nhẹ. Ngày không nắng, không mưa. Thời tiết của ngày mùa được miêu tả trong bài rất đẹp.</a:t>
            </a:r>
            <a:endParaRPr lang="en-US" altLang="en-US" sz="2400">
              <a:solidFill>
                <a:srgbClr val="0000FF"/>
              </a:solidFill>
              <a:latin typeface="Times New Roman" panose="02020603050405020304" pitchFamily="18" charset="0"/>
              <a:cs typeface="Times New Roman" panose="02020603050405020304" pitchFamily="18" charset="0"/>
            </a:endParaRP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US" sz="2400" b="1">
                <a:solidFill>
                  <a:srgbClr val="0000FF"/>
                </a:solidFill>
                <a:latin typeface="Times New Roman" pitchFamily="18" charset="0"/>
                <a:cs typeface="Times New Roman" pitchFamily="18" charset="0"/>
              </a:rPr>
              <a:t>sương sa, lơ lửng, </a:t>
            </a:r>
            <a:r>
              <a:rPr lang="en-US" altLang="en-US" sz="2400" b="1">
                <a:solidFill>
                  <a:srgbClr val="0000FF"/>
                </a:solidFill>
                <a:latin typeface="Times New Roman" panose="02020603050405020304" pitchFamily="18" charset="0"/>
                <a:cs typeface="Times New Roman" panose="02020603050405020304" pitchFamily="18" charset="0"/>
              </a:rPr>
              <a:t>vàng xuộm, lắc lư, vàng xọng</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441376"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39" name="Rectangle 38"/>
          <p:cNvSpPr/>
          <p:nvPr/>
        </p:nvSpPr>
        <p:spPr>
          <a:xfrm>
            <a:off x="5573099" y="1672436"/>
            <a:ext cx="1221579" cy="461665"/>
          </a:xfrm>
          <a:prstGeom prst="rect">
            <a:avLst/>
          </a:prstGeom>
        </p:spPr>
        <p:txBody>
          <a:bodyPr wrap="square">
            <a:spAutoFit/>
          </a:bodyPr>
          <a:lstStyle/>
          <a:p>
            <a:pPr lvl="0" algn="just"/>
            <a:r>
              <a:rPr lang="en-US" sz="2400" b="1" smtClean="0">
                <a:solidFill>
                  <a:srgbClr val="0000FF"/>
                </a:solidFill>
                <a:latin typeface="Times New Roman" pitchFamily="18" charset="0"/>
                <a:cs typeface="Times New Roman" pitchFamily="18" charset="0"/>
              </a:rPr>
              <a:t>kéo đá</a:t>
            </a:r>
            <a:endParaRPr lang="vi-VN" sz="2400" b="1" i="1">
              <a:solidFill>
                <a:srgbClr val="0000FF"/>
              </a:solidFill>
              <a:latin typeface="Times New Roman" pitchFamily="18" charset="0"/>
              <a:cs typeface="Times New Roman" pitchFamily="18" charset="0"/>
            </a:endParaRPr>
          </a:p>
        </p:txBody>
      </p:sp>
      <p:grpSp>
        <p:nvGrpSpPr>
          <p:cNvPr id="27" name="Group 26"/>
          <p:cNvGrpSpPr/>
          <p:nvPr/>
        </p:nvGrpSpPr>
        <p:grpSpPr>
          <a:xfrm>
            <a:off x="2107651" y="19472"/>
            <a:ext cx="6059479" cy="1231107"/>
            <a:chOff x="2200220" y="91480"/>
            <a:chExt cx="6059479" cy="1231107"/>
          </a:xfrm>
        </p:grpSpPr>
        <p:sp>
          <p:nvSpPr>
            <p:cNvPr id="28" name="Rectangle 27"/>
            <p:cNvSpPr/>
            <p:nvPr/>
          </p:nvSpPr>
          <p:spPr>
            <a:xfrm>
              <a:off x="2200220" y="491590"/>
              <a:ext cx="6059479"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QUANG CẢNH LÀNG MẠC NGÀY MÙA</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9"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err="1" smtClean="0">
                  <a:solidFill>
                    <a:srgbClr val="0000FF"/>
                  </a:solidFill>
                  <a:latin typeface="Times New Roman" pitchFamily="18" charset="0"/>
                  <a:cs typeface="Times New Roman" pitchFamily="18" charset="0"/>
                </a:rPr>
                <a:t>Tô</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Hoài</a:t>
              </a:r>
              <a:endParaRPr lang="en-US" i="1">
                <a:solidFill>
                  <a:srgbClr val="0000FF"/>
                </a:solidFill>
                <a:latin typeface="Times New Roman" pitchFamily="18" charset="0"/>
                <a:cs typeface="Times New Roman" pitchFamily="18" charset="0"/>
              </a:endParaRPr>
            </a:p>
          </p:txBody>
        </p:sp>
        <p:grpSp>
          <p:nvGrpSpPr>
            <p:cNvPr id="30" name="Group 29"/>
            <p:cNvGrpSpPr/>
            <p:nvPr/>
          </p:nvGrpSpPr>
          <p:grpSpPr>
            <a:xfrm>
              <a:off x="4410719" y="91480"/>
              <a:ext cx="1589538" cy="461665"/>
              <a:chOff x="4051431" y="457508"/>
              <a:chExt cx="1382207" cy="532690"/>
            </a:xfrm>
          </p:grpSpPr>
          <p:sp>
            <p:nvSpPr>
              <p:cNvPr id="31"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Rectangle 31"/>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3" name="Rectangle 2"/>
          <p:cNvSpPr/>
          <p:nvPr/>
        </p:nvSpPr>
        <p:spPr>
          <a:xfrm>
            <a:off x="4637082" y="3377560"/>
            <a:ext cx="5746505" cy="1938992"/>
          </a:xfrm>
          <a:prstGeom prst="rect">
            <a:avLst/>
          </a:prstGeom>
        </p:spPr>
        <p:txBody>
          <a:bodyPr wrap="square">
            <a:spAutoFit/>
          </a:bodyPr>
          <a:lstStyle/>
          <a:p>
            <a:pPr algn="just"/>
            <a:r>
              <a:rPr lang="en-US" altLang="en-US" sz="2400" b="1" smtClean="0">
                <a:solidFill>
                  <a:srgbClr val="0000FF"/>
                </a:solidFill>
                <a:latin typeface="Times New Roman" panose="02020603050405020304" pitchFamily="18" charset="0"/>
                <a:cs typeface="Times New Roman" panose="02020603050405020304" pitchFamily="18" charset="0"/>
              </a:rPr>
              <a:t>- Con </a:t>
            </a:r>
            <a:r>
              <a:rPr lang="en-US" altLang="en-US" sz="2400" b="1">
                <a:solidFill>
                  <a:srgbClr val="0000FF"/>
                </a:solidFill>
                <a:latin typeface="Times New Roman" panose="02020603050405020304" pitchFamily="18" charset="0"/>
                <a:cs typeface="Times New Roman" panose="02020603050405020304" pitchFamily="18" charset="0"/>
              </a:rPr>
              <a:t>người</a:t>
            </a:r>
            <a:r>
              <a:rPr lang="en-US" altLang="en-US" sz="2400" b="1" smtClean="0">
                <a:solidFill>
                  <a:srgbClr val="0000FF"/>
                </a:solidFill>
                <a:latin typeface="Times New Roman" panose="02020603050405020304" pitchFamily="18" charset="0"/>
                <a:cs typeface="Times New Roman" panose="02020603050405020304" pitchFamily="18" charset="0"/>
              </a:rPr>
              <a:t>: Không </a:t>
            </a:r>
            <a:r>
              <a:rPr lang="en-US" altLang="en-US" sz="2400" b="1">
                <a:solidFill>
                  <a:srgbClr val="0000FF"/>
                </a:solidFill>
                <a:latin typeface="Times New Roman" panose="02020603050405020304" pitchFamily="18" charset="0"/>
                <a:cs typeface="Times New Roman" panose="02020603050405020304" pitchFamily="18" charset="0"/>
              </a:rPr>
              <a:t>ai tưởng </a:t>
            </a:r>
            <a:r>
              <a:rPr lang="en-US" altLang="en-US" sz="2400" b="1" smtClean="0">
                <a:solidFill>
                  <a:srgbClr val="0000FF"/>
                </a:solidFill>
                <a:latin typeface="Times New Roman" panose="02020603050405020304" pitchFamily="18" charset="0"/>
                <a:cs typeface="Times New Roman" panose="02020603050405020304" pitchFamily="18" charset="0"/>
              </a:rPr>
              <a:t>đến ngày </a:t>
            </a:r>
            <a:r>
              <a:rPr lang="en-US" altLang="en-US" sz="2400" b="1">
                <a:solidFill>
                  <a:srgbClr val="0000FF"/>
                </a:solidFill>
                <a:latin typeface="Times New Roman" panose="02020603050405020304" pitchFamily="18" charset="0"/>
                <a:cs typeface="Times New Roman" panose="02020603050405020304" pitchFamily="18" charset="0"/>
              </a:rPr>
              <a:t>hay đêm mà chỉ mải miết đi gặt, kéo đá, cắt rạ, chia thóc hợp tác xã. </a:t>
            </a:r>
            <a:r>
              <a:rPr lang="en-US" altLang="en-US" sz="2400" b="1" smtClean="0">
                <a:solidFill>
                  <a:srgbClr val="0000FF"/>
                </a:solidFill>
                <a:latin typeface="Times New Roman" panose="02020603050405020304" pitchFamily="18" charset="0"/>
                <a:cs typeface="Times New Roman" panose="02020603050405020304" pitchFamily="18" charset="0"/>
              </a:rPr>
              <a:t>Họ </a:t>
            </a:r>
            <a:r>
              <a:rPr lang="en-GB" altLang="en-US" sz="2400" b="1">
                <a:solidFill>
                  <a:srgbClr val="0000FF"/>
                </a:solidFill>
                <a:latin typeface="Times New Roman" panose="02020603050405020304" pitchFamily="18" charset="0"/>
                <a:cs typeface="Times New Roman" panose="02020603050405020304" pitchFamily="18" charset="0"/>
              </a:rPr>
              <a:t>chăm chỉ, mải miết, say mê với công việc</a:t>
            </a:r>
            <a:r>
              <a:rPr lang="en-US" altLang="en-US" sz="2400">
                <a:solidFill>
                  <a:srgbClr val="0000FF"/>
                </a:solidFill>
                <a:latin typeface="Times New Roman" panose="02020603050405020304" pitchFamily="18" charset="0"/>
              </a:rPr>
              <a:t> </a:t>
            </a:r>
            <a:r>
              <a:rPr lang="en-US" altLang="en-US" sz="2400" b="1">
                <a:solidFill>
                  <a:srgbClr val="0000FF"/>
                </a:solidFill>
                <a:latin typeface="Times New Roman" panose="02020603050405020304" pitchFamily="18" charset="0"/>
                <a:cs typeface="Times New Roman" panose="02020603050405020304" pitchFamily="18" charset="0"/>
              </a:rPr>
              <a:t>trong khung cảnh yên bình đầm ấm và trù phú</a:t>
            </a:r>
            <a:r>
              <a:rPr lang="en-US" altLang="en-US" sz="2400" b="1" smtClean="0">
                <a:solidFill>
                  <a:srgbClr val="0000FF"/>
                </a:solidFill>
                <a:latin typeface="Times New Roman" panose="02020603050405020304" pitchFamily="18" charset="0"/>
                <a:cs typeface="Times New Roman" panose="02020603050405020304" pitchFamily="18" charset="0"/>
              </a:rPr>
              <a:t>.</a:t>
            </a:r>
            <a:endParaRPr lang="en-US" alt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5808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42"/>
                                        </p:tgtEl>
                                      </p:cBhvr>
                                    </p:animEffect>
                                    <p:set>
                                      <p:cBhvr>
                                        <p:cTn id="12" dur="1" fill="hold">
                                          <p:stCondLst>
                                            <p:cond delay="499"/>
                                          </p:stCondLst>
                                        </p:cTn>
                                        <p:tgtEl>
                                          <p:spTgt spid="4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2" grpId="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97752"/>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625952" y="1768486"/>
              <a:ext cx="182880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19" name="Rectangle 18"/>
          <p:cNvSpPr/>
          <p:nvPr/>
        </p:nvSpPr>
        <p:spPr>
          <a:xfrm>
            <a:off x="237491" y="3065904"/>
            <a:ext cx="4193478" cy="1938992"/>
          </a:xfrm>
          <a:prstGeom prst="rect">
            <a:avLst/>
          </a:prstGeom>
        </p:spPr>
        <p:txBody>
          <a:bodyPr wrap="square">
            <a:spAutoFit/>
          </a:bodyPr>
          <a:lstStyle/>
          <a:p>
            <a:pPr algn="just">
              <a:spcBef>
                <a:spcPct val="50000"/>
              </a:spcBef>
            </a:pPr>
            <a:r>
              <a:rPr lang="en-US" altLang="en-US" sz="2400" b="1">
                <a:solidFill>
                  <a:srgbClr val="0000FF"/>
                </a:solidFill>
                <a:latin typeface="Times New Roman" panose="02020603050405020304" pitchFamily="18" charset="0"/>
                <a:cs typeface="Times New Roman" panose="02020603050405020304" pitchFamily="18" charset="0"/>
              </a:rPr>
              <a:t>Trong vườn,</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lắc lư những chùm quả xoan vàng lịm</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không trông  thấy cuống,</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như những chuỗi tràng hạt bồ đề treo lơ lửng</a:t>
            </a:r>
            <a:r>
              <a:rPr lang="en-US" altLang="en-US" sz="2400" b="1" smtClean="0">
                <a:solidFill>
                  <a:srgbClr val="0000FF"/>
                </a:solidFill>
                <a:latin typeface="Times New Roman" panose="02020603050405020304" pitchFamily="18" charset="0"/>
                <a:cs typeface="Times New Roman" panose="02020603050405020304" pitchFamily="18" charset="0"/>
              </a:rPr>
              <a:t>.</a:t>
            </a:r>
            <a:r>
              <a:rPr lang="en-US" altLang="en-US" sz="2400" b="1" smtClean="0">
                <a:solidFill>
                  <a:srgbClr val="FF0000"/>
                </a:solidFill>
                <a:latin typeface="Times New Roman" panose="02020603050405020304" pitchFamily="18" charset="0"/>
                <a:cs typeface="Times New Roman" panose="02020603050405020304" pitchFamily="18" charset="0"/>
              </a:rPr>
              <a:t>//</a:t>
            </a:r>
            <a:endParaRPr lang="en-US" altLang="en-US" sz="2400" b="1">
              <a:solidFill>
                <a:srgbClr val="FF0000"/>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4889484" y="1659652"/>
            <a:ext cx="874879" cy="461665"/>
          </a:xfrm>
          <a:prstGeom prst="rect">
            <a:avLst/>
          </a:prstGeom>
        </p:spPr>
        <p:txBody>
          <a:bodyPr wrap="square">
            <a:spAutoFit/>
          </a:bodyPr>
          <a:lstStyle/>
          <a:p>
            <a:pPr lvl="0" algn="just"/>
            <a:r>
              <a:rPr lang="en-US" sz="2400" b="1" smtClean="0">
                <a:solidFill>
                  <a:srgbClr val="0000FF"/>
                </a:solidFill>
                <a:latin typeface="Times New Roman" pitchFamily="18" charset="0"/>
                <a:cs typeface="Times New Roman" pitchFamily="18" charset="0"/>
              </a:rPr>
              <a:t>Lụi, </a:t>
            </a:r>
            <a:endParaRPr lang="vi-VN" sz="2400" b="1" i="1">
              <a:solidFill>
                <a:srgbClr val="0000FF"/>
              </a:solidFill>
              <a:latin typeface="Times New Roman" pitchFamily="18" charset="0"/>
              <a:cs typeface="Times New Roman" pitchFamily="18" charset="0"/>
            </a:endParaRPr>
          </a:p>
        </p:txBody>
      </p:sp>
      <p:sp>
        <p:nvSpPr>
          <p:cNvPr id="41" name="Rectangle 40"/>
          <p:cNvSpPr/>
          <p:nvPr/>
        </p:nvSpPr>
        <p:spPr>
          <a:xfrm>
            <a:off x="4652322" y="2131511"/>
            <a:ext cx="5646038" cy="830997"/>
          </a:xfrm>
          <a:prstGeom prst="rect">
            <a:avLst/>
          </a:prstGeom>
        </p:spPr>
        <p:txBody>
          <a:bodyPr wrap="square">
            <a:spAutoFit/>
          </a:bodyPr>
          <a:lstStyle/>
          <a:p>
            <a:pPr algn="just">
              <a:spcBef>
                <a:spcPct val="50000"/>
              </a:spcBef>
            </a:pPr>
            <a:r>
              <a:rPr lang="nl-NL" sz="2400" b="1" smtClean="0">
                <a:solidFill>
                  <a:srgbClr val="FF0000"/>
                </a:solidFill>
                <a:latin typeface="Times New Roman" pitchFamily="18" charset="0"/>
                <a:cs typeface="Times New Roman" pitchFamily="18" charset="0"/>
              </a:rPr>
              <a:t>   4. </a:t>
            </a:r>
            <a:r>
              <a:rPr lang="en-GB" altLang="en-US" sz="2400" b="1">
                <a:solidFill>
                  <a:srgbClr val="FF0000"/>
                </a:solidFill>
                <a:latin typeface="Times New Roman" panose="02020603050405020304" pitchFamily="18" charset="0"/>
                <a:cs typeface="Times New Roman" panose="02020603050405020304" pitchFamily="18" charset="0"/>
              </a:rPr>
              <a:t>Bài văn thể hiện tình cảm gì của tác giả đối với quê hương?</a:t>
            </a:r>
          </a:p>
        </p:txBody>
      </p:sp>
      <p:sp>
        <p:nvSpPr>
          <p:cNvPr id="42" name="Rectangle 41"/>
          <p:cNvSpPr/>
          <p:nvPr/>
        </p:nvSpPr>
        <p:spPr>
          <a:xfrm>
            <a:off x="4615484" y="3187824"/>
            <a:ext cx="5688632" cy="1569660"/>
          </a:xfrm>
          <a:prstGeom prst="rect">
            <a:avLst/>
          </a:prstGeom>
        </p:spPr>
        <p:txBody>
          <a:bodyPr wrap="square">
            <a:spAutoFit/>
          </a:bodyPr>
          <a:lstStyle/>
          <a:p>
            <a:pPr algn="just">
              <a:spcBef>
                <a:spcPct val="50000"/>
              </a:spcBef>
            </a:pPr>
            <a:r>
              <a:rPr lang="en-GB" altLang="en-US" sz="2400" b="1" smtClean="0">
                <a:solidFill>
                  <a:srgbClr val="0000FF"/>
                </a:solidFill>
                <a:latin typeface="Times New Roman" panose="02020603050405020304" pitchFamily="18" charset="0"/>
                <a:cs typeface="Times New Roman" panose="02020603050405020304" pitchFamily="18" charset="0"/>
              </a:rPr>
              <a:t>  Phải </a:t>
            </a:r>
            <a:r>
              <a:rPr lang="en-GB" altLang="en-US" sz="2400" b="1">
                <a:solidFill>
                  <a:srgbClr val="0000FF"/>
                </a:solidFill>
                <a:latin typeface="Times New Roman" panose="02020603050405020304" pitchFamily="18" charset="0"/>
                <a:cs typeface="Times New Roman" panose="02020603050405020304" pitchFamily="18" charset="0"/>
              </a:rPr>
              <a:t>rất yêu quê hương, tác giả mới viết được một bài văn tả cảnh ngày mùa trên quê hương hay như thế. Bài văn thể hiện tình yêu quê hương tha thiết của tác giả.</a:t>
            </a: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US" sz="2400" b="1">
                <a:solidFill>
                  <a:srgbClr val="0000FF"/>
                </a:solidFill>
                <a:latin typeface="Times New Roman" pitchFamily="18" charset="0"/>
                <a:cs typeface="Times New Roman" pitchFamily="18" charset="0"/>
              </a:rPr>
              <a:t>sương sa, lơ lửng, </a:t>
            </a:r>
            <a:r>
              <a:rPr lang="en-US" altLang="en-US" sz="2400" b="1">
                <a:solidFill>
                  <a:srgbClr val="0000FF"/>
                </a:solidFill>
                <a:latin typeface="Times New Roman" panose="02020603050405020304" pitchFamily="18" charset="0"/>
                <a:cs typeface="Times New Roman" panose="02020603050405020304" pitchFamily="18" charset="0"/>
              </a:rPr>
              <a:t>vàng xuộm, lắc lư, vàng xọng</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441376"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39" name="Rectangle 38"/>
          <p:cNvSpPr/>
          <p:nvPr/>
        </p:nvSpPr>
        <p:spPr>
          <a:xfrm>
            <a:off x="5573099" y="1672436"/>
            <a:ext cx="1221579" cy="461665"/>
          </a:xfrm>
          <a:prstGeom prst="rect">
            <a:avLst/>
          </a:prstGeom>
        </p:spPr>
        <p:txBody>
          <a:bodyPr wrap="square">
            <a:spAutoFit/>
          </a:bodyPr>
          <a:lstStyle/>
          <a:p>
            <a:pPr lvl="0" algn="just"/>
            <a:r>
              <a:rPr lang="en-US" sz="2400" b="1" smtClean="0">
                <a:solidFill>
                  <a:srgbClr val="0000FF"/>
                </a:solidFill>
                <a:latin typeface="Times New Roman" pitchFamily="18" charset="0"/>
                <a:cs typeface="Times New Roman" pitchFamily="18" charset="0"/>
              </a:rPr>
              <a:t>kéo đá</a:t>
            </a:r>
            <a:endParaRPr lang="vi-VN" sz="2400" b="1" i="1">
              <a:solidFill>
                <a:srgbClr val="0000FF"/>
              </a:solidFill>
              <a:latin typeface="Times New Roman" pitchFamily="18" charset="0"/>
              <a:cs typeface="Times New Roman" pitchFamily="18" charset="0"/>
            </a:endParaRPr>
          </a:p>
        </p:txBody>
      </p:sp>
      <p:grpSp>
        <p:nvGrpSpPr>
          <p:cNvPr id="27" name="Group 26"/>
          <p:cNvGrpSpPr/>
          <p:nvPr/>
        </p:nvGrpSpPr>
        <p:grpSpPr>
          <a:xfrm>
            <a:off x="2107651" y="19472"/>
            <a:ext cx="6059479" cy="1231107"/>
            <a:chOff x="2200220" y="91480"/>
            <a:chExt cx="6059479" cy="1231107"/>
          </a:xfrm>
        </p:grpSpPr>
        <p:sp>
          <p:nvSpPr>
            <p:cNvPr id="28" name="Rectangle 27"/>
            <p:cNvSpPr/>
            <p:nvPr/>
          </p:nvSpPr>
          <p:spPr>
            <a:xfrm>
              <a:off x="2200220" y="491590"/>
              <a:ext cx="6059479"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QUANG CẢNH LÀNG MẠC NGÀY MÙA</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9"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err="1" smtClean="0">
                  <a:solidFill>
                    <a:srgbClr val="0000FF"/>
                  </a:solidFill>
                  <a:latin typeface="Times New Roman" pitchFamily="18" charset="0"/>
                  <a:cs typeface="Times New Roman" pitchFamily="18" charset="0"/>
                </a:rPr>
                <a:t>Tô</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Hoài</a:t>
              </a:r>
              <a:endParaRPr lang="en-US" i="1">
                <a:solidFill>
                  <a:srgbClr val="0000FF"/>
                </a:solidFill>
                <a:latin typeface="Times New Roman" pitchFamily="18" charset="0"/>
                <a:cs typeface="Times New Roman" pitchFamily="18" charset="0"/>
              </a:endParaRPr>
            </a:p>
          </p:txBody>
        </p:sp>
        <p:grpSp>
          <p:nvGrpSpPr>
            <p:cNvPr id="30" name="Group 29"/>
            <p:cNvGrpSpPr/>
            <p:nvPr/>
          </p:nvGrpSpPr>
          <p:grpSpPr>
            <a:xfrm>
              <a:off x="4410719" y="91480"/>
              <a:ext cx="1589538" cy="461665"/>
              <a:chOff x="4051431" y="457508"/>
              <a:chExt cx="1382207" cy="532690"/>
            </a:xfrm>
          </p:grpSpPr>
          <p:sp>
            <p:nvSpPr>
              <p:cNvPr id="31"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Rectangle 31"/>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Tree>
    <p:extLst>
      <p:ext uri="{BB962C8B-B14F-4D97-AF65-F5344CB8AC3E}">
        <p14:creationId xmlns:p14="http://schemas.microsoft.com/office/powerpoint/2010/main" val="28257331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97752"/>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625952" y="1768486"/>
              <a:ext cx="182880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19" name="Rectangle 18"/>
          <p:cNvSpPr/>
          <p:nvPr/>
        </p:nvSpPr>
        <p:spPr>
          <a:xfrm>
            <a:off x="237491" y="3065904"/>
            <a:ext cx="4193478" cy="1938992"/>
          </a:xfrm>
          <a:prstGeom prst="rect">
            <a:avLst/>
          </a:prstGeom>
        </p:spPr>
        <p:txBody>
          <a:bodyPr wrap="square">
            <a:spAutoFit/>
          </a:bodyPr>
          <a:lstStyle/>
          <a:p>
            <a:pPr algn="just">
              <a:spcBef>
                <a:spcPct val="50000"/>
              </a:spcBef>
            </a:pPr>
            <a:r>
              <a:rPr lang="en-US" altLang="en-US" sz="2400" b="1">
                <a:solidFill>
                  <a:srgbClr val="0000FF"/>
                </a:solidFill>
                <a:latin typeface="Times New Roman" panose="02020603050405020304" pitchFamily="18" charset="0"/>
                <a:cs typeface="Times New Roman" panose="02020603050405020304" pitchFamily="18" charset="0"/>
              </a:rPr>
              <a:t>Trong vườn,</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lắc lư những chùm quả xoan vàng lịm</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không trông  thấy cuống,</a:t>
            </a:r>
            <a:r>
              <a:rPr lang="en-US" altLang="en-US" sz="2400" b="1">
                <a:solidFill>
                  <a:srgbClr val="FF0000"/>
                </a:solidFill>
                <a:latin typeface="Times New Roman" panose="02020603050405020304" pitchFamily="18" charset="0"/>
                <a:cs typeface="Times New Roman" panose="02020603050405020304" pitchFamily="18" charset="0"/>
              </a:rPr>
              <a:t>/</a:t>
            </a:r>
            <a:r>
              <a:rPr lang="en-US" altLang="en-US" sz="2400" b="1">
                <a:solidFill>
                  <a:srgbClr val="0000FF"/>
                </a:solidFill>
                <a:latin typeface="Times New Roman" panose="02020603050405020304" pitchFamily="18" charset="0"/>
                <a:cs typeface="Times New Roman" panose="02020603050405020304" pitchFamily="18" charset="0"/>
              </a:rPr>
              <a:t> như những chuỗi tràng hạt bồ đề treo lơ lửng</a:t>
            </a:r>
            <a:r>
              <a:rPr lang="en-US" altLang="en-US" sz="2400" b="1" smtClean="0">
                <a:solidFill>
                  <a:srgbClr val="0000FF"/>
                </a:solidFill>
                <a:latin typeface="Times New Roman" panose="02020603050405020304" pitchFamily="18" charset="0"/>
                <a:cs typeface="Times New Roman" panose="02020603050405020304" pitchFamily="18" charset="0"/>
              </a:rPr>
              <a:t>.</a:t>
            </a:r>
            <a:r>
              <a:rPr lang="en-US" altLang="en-US" sz="2400" b="1" smtClean="0">
                <a:solidFill>
                  <a:srgbClr val="FF0000"/>
                </a:solidFill>
                <a:latin typeface="Times New Roman" panose="02020603050405020304" pitchFamily="18" charset="0"/>
                <a:cs typeface="Times New Roman" panose="02020603050405020304" pitchFamily="18" charset="0"/>
              </a:rPr>
              <a:t>//</a:t>
            </a:r>
            <a:endParaRPr lang="en-US" altLang="en-US" sz="2400" b="1">
              <a:solidFill>
                <a:srgbClr val="FF0000"/>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4889484" y="1659652"/>
            <a:ext cx="874879" cy="461665"/>
          </a:xfrm>
          <a:prstGeom prst="rect">
            <a:avLst/>
          </a:prstGeom>
        </p:spPr>
        <p:txBody>
          <a:bodyPr wrap="square">
            <a:spAutoFit/>
          </a:bodyPr>
          <a:lstStyle/>
          <a:p>
            <a:pPr lvl="0" algn="just"/>
            <a:r>
              <a:rPr lang="en-US" sz="2400" b="1" smtClean="0">
                <a:solidFill>
                  <a:srgbClr val="0000FF"/>
                </a:solidFill>
                <a:latin typeface="Times New Roman" pitchFamily="18" charset="0"/>
                <a:cs typeface="Times New Roman" pitchFamily="18" charset="0"/>
              </a:rPr>
              <a:t>Lụi, </a:t>
            </a:r>
            <a:endParaRPr lang="vi-VN" sz="2400" b="1" i="1">
              <a:solidFill>
                <a:srgbClr val="0000FF"/>
              </a:solidFill>
              <a:latin typeface="Times New Roman" pitchFamily="18" charset="0"/>
              <a:cs typeface="Times New Roman" pitchFamily="18" charset="0"/>
            </a:endParaRP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US" sz="2400" b="1">
                <a:solidFill>
                  <a:srgbClr val="0000FF"/>
                </a:solidFill>
                <a:latin typeface="Times New Roman" pitchFamily="18" charset="0"/>
                <a:cs typeface="Times New Roman" pitchFamily="18" charset="0"/>
              </a:rPr>
              <a:t>sương sa, lơ lửng, </a:t>
            </a:r>
            <a:r>
              <a:rPr lang="en-US" altLang="en-US" sz="2400" b="1">
                <a:solidFill>
                  <a:srgbClr val="0000FF"/>
                </a:solidFill>
                <a:latin typeface="Times New Roman" panose="02020603050405020304" pitchFamily="18" charset="0"/>
                <a:cs typeface="Times New Roman" panose="02020603050405020304" pitchFamily="18" charset="0"/>
              </a:rPr>
              <a:t>vàng xuộm, lắc lư, vàng xọng</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441376"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39" name="Rectangle 38"/>
          <p:cNvSpPr/>
          <p:nvPr/>
        </p:nvSpPr>
        <p:spPr>
          <a:xfrm>
            <a:off x="5573099" y="1672436"/>
            <a:ext cx="1221579" cy="461665"/>
          </a:xfrm>
          <a:prstGeom prst="rect">
            <a:avLst/>
          </a:prstGeom>
        </p:spPr>
        <p:txBody>
          <a:bodyPr wrap="square">
            <a:spAutoFit/>
          </a:bodyPr>
          <a:lstStyle/>
          <a:p>
            <a:pPr lvl="0" algn="just"/>
            <a:r>
              <a:rPr lang="en-US" sz="2400" b="1" smtClean="0">
                <a:solidFill>
                  <a:srgbClr val="0000FF"/>
                </a:solidFill>
                <a:latin typeface="Times New Roman" pitchFamily="18" charset="0"/>
                <a:cs typeface="Times New Roman" pitchFamily="18" charset="0"/>
              </a:rPr>
              <a:t>kéo đá</a:t>
            </a:r>
            <a:endParaRPr lang="vi-VN" sz="2400" b="1" i="1">
              <a:solidFill>
                <a:srgbClr val="0000FF"/>
              </a:solidFill>
              <a:latin typeface="Times New Roman" pitchFamily="18" charset="0"/>
              <a:cs typeface="Times New Roman" pitchFamily="18" charset="0"/>
            </a:endParaRPr>
          </a:p>
        </p:txBody>
      </p:sp>
      <p:grpSp>
        <p:nvGrpSpPr>
          <p:cNvPr id="27" name="Group 26"/>
          <p:cNvGrpSpPr/>
          <p:nvPr/>
        </p:nvGrpSpPr>
        <p:grpSpPr>
          <a:xfrm>
            <a:off x="2107651" y="19472"/>
            <a:ext cx="6059479" cy="1231107"/>
            <a:chOff x="2200220" y="91480"/>
            <a:chExt cx="6059479" cy="1231107"/>
          </a:xfrm>
        </p:grpSpPr>
        <p:sp>
          <p:nvSpPr>
            <p:cNvPr id="28" name="Rectangle 27"/>
            <p:cNvSpPr/>
            <p:nvPr/>
          </p:nvSpPr>
          <p:spPr>
            <a:xfrm>
              <a:off x="2200220" y="491590"/>
              <a:ext cx="6059479"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QUANG CẢNH LÀNG MẠC NGÀY MÙA</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9"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err="1" smtClean="0">
                  <a:solidFill>
                    <a:srgbClr val="0000FF"/>
                  </a:solidFill>
                  <a:latin typeface="Times New Roman" pitchFamily="18" charset="0"/>
                  <a:cs typeface="Times New Roman" pitchFamily="18" charset="0"/>
                </a:rPr>
                <a:t>Tô</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Hoài</a:t>
              </a:r>
              <a:endParaRPr lang="en-US" i="1">
                <a:solidFill>
                  <a:srgbClr val="0000FF"/>
                </a:solidFill>
                <a:latin typeface="Times New Roman" pitchFamily="18" charset="0"/>
                <a:cs typeface="Times New Roman" pitchFamily="18" charset="0"/>
              </a:endParaRPr>
            </a:p>
          </p:txBody>
        </p:sp>
        <p:grpSp>
          <p:nvGrpSpPr>
            <p:cNvPr id="30" name="Group 29"/>
            <p:cNvGrpSpPr/>
            <p:nvPr/>
          </p:nvGrpSpPr>
          <p:grpSpPr>
            <a:xfrm>
              <a:off x="4410719" y="91480"/>
              <a:ext cx="1589538" cy="461665"/>
              <a:chOff x="4051431" y="457508"/>
              <a:chExt cx="1382207" cy="532690"/>
            </a:xfrm>
          </p:grpSpPr>
          <p:sp>
            <p:nvSpPr>
              <p:cNvPr id="31"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Rectangle 31"/>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21" name="Rectangle 20"/>
          <p:cNvSpPr/>
          <p:nvPr/>
        </p:nvSpPr>
        <p:spPr>
          <a:xfrm>
            <a:off x="6517225" y="2389370"/>
            <a:ext cx="1967071" cy="461665"/>
          </a:xfrm>
          <a:prstGeom prst="rect">
            <a:avLst/>
          </a:prstGeom>
        </p:spPr>
        <p:txBody>
          <a:bodyPr wrap="square">
            <a:spAutoFit/>
          </a:bodyPr>
          <a:lstStyle/>
          <a:p>
            <a:pPr algn="ctr"/>
            <a:r>
              <a:rPr lang="nl-NL" sz="2400" b="1" smtClean="0">
                <a:solidFill>
                  <a:srgbClr val="FF0000"/>
                </a:solidFill>
                <a:latin typeface="Times New Roman" pitchFamily="18" charset="0"/>
                <a:cs typeface="Times New Roman" pitchFamily="18" charset="0"/>
              </a:rPr>
              <a:t>NỘI DUNG</a:t>
            </a:r>
            <a:endParaRPr lang="vi-VN" sz="2400" b="1">
              <a:solidFill>
                <a:srgbClr val="FF0000"/>
              </a:solidFill>
              <a:latin typeface="Times New Roman" pitchFamily="18" charset="0"/>
              <a:cs typeface="Times New Roman" pitchFamily="18" charset="0"/>
            </a:endParaRPr>
          </a:p>
        </p:txBody>
      </p:sp>
      <p:grpSp>
        <p:nvGrpSpPr>
          <p:cNvPr id="22" name="Group 21"/>
          <p:cNvGrpSpPr/>
          <p:nvPr/>
        </p:nvGrpSpPr>
        <p:grpSpPr>
          <a:xfrm>
            <a:off x="4753744" y="2971800"/>
            <a:ext cx="5418597" cy="2737356"/>
            <a:chOff x="4352664" y="3484833"/>
            <a:chExt cx="5671240" cy="4364344"/>
          </a:xfrm>
        </p:grpSpPr>
        <p:sp>
          <p:nvSpPr>
            <p:cNvPr id="23" name="Plaque 22"/>
            <p:cNvSpPr/>
            <p:nvPr/>
          </p:nvSpPr>
          <p:spPr>
            <a:xfrm>
              <a:off x="4352664" y="3484833"/>
              <a:ext cx="5671240" cy="4364344"/>
            </a:xfrm>
            <a:prstGeom prst="plaqu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719407" y="3937575"/>
              <a:ext cx="5150232" cy="3680310"/>
            </a:xfrm>
            <a:prstGeom prst="rect">
              <a:avLst/>
            </a:prstGeom>
          </p:spPr>
          <p:txBody>
            <a:bodyPr wrap="square">
              <a:spAutoFit/>
            </a:bodyPr>
            <a:lstStyle/>
            <a:p>
              <a:pPr algn="just">
                <a:spcBef>
                  <a:spcPct val="50000"/>
                </a:spcBef>
              </a:pPr>
              <a:r>
                <a:rPr lang="en-US" altLang="en-US" sz="2400" b="1">
                  <a:solidFill>
                    <a:srgbClr val="FF0000"/>
                  </a:solidFill>
                  <a:latin typeface="Times New Roman" panose="02020603050405020304" pitchFamily="18" charset="0"/>
                  <a:cs typeface="Times New Roman" panose="02020603050405020304" pitchFamily="18" charset="0"/>
                </a:rPr>
                <a:t>Bài văn miêu tả quang cảnh làng mạc ngày mùa, làm hiện lên một bức tranh làng quê thật đẹp, sinh động và trù phú. Qua đó, thể hiện tình yêu tha thiết của tác giả đối với quê hương.</a:t>
              </a:r>
            </a:p>
          </p:txBody>
        </p:sp>
      </p:grpSp>
    </p:spTree>
    <p:extLst>
      <p:ext uri="{BB962C8B-B14F-4D97-AF65-F5344CB8AC3E}">
        <p14:creationId xmlns:p14="http://schemas.microsoft.com/office/powerpoint/2010/main" val="18662978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3981110" y="1203404"/>
            <a:ext cx="2553904"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cap="none" spc="50" smtClean="0">
                <a:ln w="11430"/>
                <a:solidFill>
                  <a:srgbClr val="FF00FF"/>
                </a:solidFill>
                <a:effectLst>
                  <a:outerShdw blurRad="76200" dist="50800" dir="5400000" algn="tl" rotWithShape="0">
                    <a:srgbClr val="000000">
                      <a:alpha val="65000"/>
                    </a:srgbClr>
                  </a:outerShdw>
                </a:effectLst>
              </a:rPr>
              <a:t>ĐỌC DIỄN CẢM</a:t>
            </a:r>
            <a:endParaRPr lang="en-US" sz="2400" b="1" cap="none" spc="50">
              <a:ln w="11430"/>
              <a:solidFill>
                <a:srgbClr val="FF00FF"/>
              </a:solidFill>
              <a:effectLst>
                <a:outerShdw blurRad="76200" dist="50800" dir="5400000" algn="tl" rotWithShape="0">
                  <a:srgbClr val="000000">
                    <a:alpha val="65000"/>
                  </a:srgbClr>
                </a:outerShdw>
              </a:effectLst>
            </a:endParaRPr>
          </a:p>
        </p:txBody>
      </p:sp>
      <p:sp>
        <p:nvSpPr>
          <p:cNvPr id="4" name="Rectangle 3"/>
          <p:cNvSpPr/>
          <p:nvPr/>
        </p:nvSpPr>
        <p:spPr>
          <a:xfrm>
            <a:off x="361256" y="1603648"/>
            <a:ext cx="9793088" cy="1446550"/>
          </a:xfrm>
          <a:prstGeom prst="rect">
            <a:avLst/>
          </a:prstGeom>
        </p:spPr>
        <p:txBody>
          <a:bodyPr wrap="square">
            <a:spAutoFit/>
          </a:bodyPr>
          <a:lstStyle/>
          <a:p>
            <a:pPr algn="just"/>
            <a:r>
              <a:rPr lang="en-GB" altLang="en-US" sz="2200" b="1" smtClean="0">
                <a:solidFill>
                  <a:srgbClr val="0033CC"/>
                </a:solidFill>
                <a:latin typeface="Times New Roman" pitchFamily="18" charset="0"/>
                <a:cs typeface="Times New Roman" pitchFamily="18" charset="0"/>
              </a:rPr>
              <a:t>     Đọc </a:t>
            </a:r>
            <a:r>
              <a:rPr lang="en-GB" altLang="en-US" sz="2200" b="1">
                <a:solidFill>
                  <a:srgbClr val="0033CC"/>
                </a:solidFill>
                <a:latin typeface="Times New Roman" pitchFamily="18" charset="0"/>
                <a:cs typeface="Times New Roman" pitchFamily="18" charset="0"/>
              </a:rPr>
              <a:t>trôi chảy, lưu loát </a:t>
            </a:r>
            <a:r>
              <a:rPr lang="en-US" sz="2200" b="1">
                <a:solidFill>
                  <a:srgbClr val="0033CC"/>
                </a:solidFill>
                <a:latin typeface="Times New Roman" panose="02020603050405020304" pitchFamily="18" charset="0"/>
                <a:cs typeface="Times New Roman" panose="02020603050405020304" pitchFamily="18" charset="0"/>
              </a:rPr>
              <a:t>bài văn với giọng tả chậm rãi, dàn trải, dịu dàng; nhấn giọng vào các từ ngữ tả những màu vàng khác nhau của cảnh, vật…</a:t>
            </a:r>
            <a:endParaRPr lang="en-GB" altLang="en-US" sz="2200" b="1">
              <a:solidFill>
                <a:srgbClr val="0033CC"/>
              </a:solidFill>
              <a:latin typeface="Times New Roman" panose="02020603050405020304" pitchFamily="18" charset="0"/>
              <a:cs typeface="Times New Roman" panose="02020603050405020304" pitchFamily="18" charset="0"/>
            </a:endParaRPr>
          </a:p>
          <a:p>
            <a:pPr algn="just"/>
            <a:r>
              <a:rPr lang="en-US" sz="2200" b="1">
                <a:solidFill>
                  <a:srgbClr val="0033CC"/>
                </a:solidFill>
                <a:latin typeface="Times New Roman" pitchFamily="18" charset="0"/>
                <a:cs typeface="Times New Roman" pitchFamily="18" charset="0"/>
              </a:rPr>
              <a:t>     Biết đọc đúng những từ ngữ dễ lẫn: sương sa, lơ lửng, </a:t>
            </a:r>
            <a:r>
              <a:rPr lang="en-US" altLang="en-US" sz="2200" b="1">
                <a:solidFill>
                  <a:srgbClr val="0033CC"/>
                </a:solidFill>
                <a:latin typeface="Times New Roman" panose="02020603050405020304" pitchFamily="18" charset="0"/>
                <a:cs typeface="Times New Roman" panose="02020603050405020304" pitchFamily="18" charset="0"/>
              </a:rPr>
              <a:t>vàng xuộm, lắc lư, vàng xọng. </a:t>
            </a:r>
            <a:endParaRPr lang="en-US" sz="2200" b="1">
              <a:solidFill>
                <a:srgbClr val="0033CC"/>
              </a:solidFill>
              <a:latin typeface="Times New Roman" pitchFamily="18" charset="0"/>
              <a:cs typeface="Times New Roman" pitchFamily="18" charset="0"/>
            </a:endParaRPr>
          </a:p>
        </p:txBody>
      </p:sp>
      <p:sp>
        <p:nvSpPr>
          <p:cNvPr id="32" name="Text Box 25"/>
          <p:cNvSpPr txBox="1">
            <a:spLocks noChangeArrowheads="1"/>
          </p:cNvSpPr>
          <p:nvPr/>
        </p:nvSpPr>
        <p:spPr bwMode="auto">
          <a:xfrm>
            <a:off x="289510" y="3051353"/>
            <a:ext cx="9937104"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itchFamily="34" charset="0"/>
                <a:cs typeface="Arial" charset="0"/>
              </a:defRPr>
            </a:lvl1pPr>
            <a:lvl2pPr marL="742950" indent="-285750">
              <a:defRPr>
                <a:solidFill>
                  <a:schemeClr val="tx1"/>
                </a:solidFill>
                <a:latin typeface="Verdana" pitchFamily="34" charset="0"/>
                <a:cs typeface="Arial" charset="0"/>
              </a:defRPr>
            </a:lvl2pPr>
            <a:lvl3pPr marL="1143000" indent="-228600">
              <a:defRPr>
                <a:solidFill>
                  <a:schemeClr val="tx1"/>
                </a:solidFill>
                <a:latin typeface="Verdana" pitchFamily="34" charset="0"/>
                <a:cs typeface="Arial" charset="0"/>
              </a:defRPr>
            </a:lvl3pPr>
            <a:lvl4pPr marL="1600200" indent="-228600">
              <a:defRPr>
                <a:solidFill>
                  <a:schemeClr val="tx1"/>
                </a:solidFill>
                <a:latin typeface="Verdana" pitchFamily="34" charset="0"/>
                <a:cs typeface="Arial" charset="0"/>
              </a:defRPr>
            </a:lvl4pPr>
            <a:lvl5pPr marL="2057400" indent="-22860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just">
              <a:spcBef>
                <a:spcPct val="50000"/>
              </a:spcBef>
            </a:pPr>
            <a:r>
              <a:rPr lang="en-US" altLang="en-US" sz="2200" b="1" smtClean="0">
                <a:solidFill>
                  <a:srgbClr val="0000CC"/>
                </a:solidFill>
                <a:latin typeface="Times New Roman" panose="02020603050405020304" pitchFamily="18" charset="0"/>
                <a:cs typeface="Times New Roman" panose="02020603050405020304" pitchFamily="18" charset="0"/>
              </a:rPr>
              <a:t>     Màu </a:t>
            </a:r>
            <a:r>
              <a:rPr lang="en-US" altLang="en-US" sz="2200" b="1">
                <a:solidFill>
                  <a:srgbClr val="0000CC"/>
                </a:solidFill>
                <a:latin typeface="Times New Roman" panose="02020603050405020304" pitchFamily="18" charset="0"/>
                <a:cs typeface="Times New Roman" panose="02020603050405020304" pitchFamily="18" charset="0"/>
              </a:rPr>
              <a:t>lúa chín dưới đồng </a:t>
            </a:r>
            <a:r>
              <a:rPr lang="en-US" altLang="en-US" sz="2200" b="1">
                <a:solidFill>
                  <a:srgbClr val="FF0000"/>
                </a:solidFill>
                <a:latin typeface="Times New Roman" panose="02020603050405020304" pitchFamily="18" charset="0"/>
                <a:cs typeface="Times New Roman" panose="02020603050405020304" pitchFamily="18" charset="0"/>
              </a:rPr>
              <a:t>vàng xuộm</a:t>
            </a:r>
            <a:r>
              <a:rPr lang="en-US" altLang="en-US" sz="2200" b="1">
                <a:solidFill>
                  <a:srgbClr val="0000CC"/>
                </a:solidFill>
                <a:latin typeface="Times New Roman" panose="02020603050405020304" pitchFamily="18" charset="0"/>
                <a:cs typeface="Times New Roman" panose="02020603050405020304" pitchFamily="18" charset="0"/>
              </a:rPr>
              <a:t> lại. Nắng ngả màu </a:t>
            </a:r>
            <a:r>
              <a:rPr lang="en-US" altLang="en-US" sz="2200" b="1">
                <a:solidFill>
                  <a:srgbClr val="FF0000"/>
                </a:solidFill>
                <a:latin typeface="Times New Roman" panose="02020603050405020304" pitchFamily="18" charset="0"/>
                <a:cs typeface="Times New Roman" panose="02020603050405020304" pitchFamily="18" charset="0"/>
              </a:rPr>
              <a:t>vàng hoe</a:t>
            </a:r>
            <a:r>
              <a:rPr lang="en-US" altLang="en-US" sz="2200" b="1">
                <a:solidFill>
                  <a:srgbClr val="0000CC"/>
                </a:solidFill>
                <a:latin typeface="Times New Roman" panose="02020603050405020304" pitchFamily="18" charset="0"/>
                <a:cs typeface="Times New Roman" panose="02020603050405020304" pitchFamily="18" charset="0"/>
              </a:rPr>
              <a:t>. Trong vườn, lắc lư những chùm quả xoan </a:t>
            </a:r>
            <a:r>
              <a:rPr lang="en-US" altLang="en-US" sz="2200" b="1">
                <a:solidFill>
                  <a:srgbClr val="FF0000"/>
                </a:solidFill>
                <a:latin typeface="Times New Roman" panose="02020603050405020304" pitchFamily="18" charset="0"/>
                <a:cs typeface="Times New Roman" panose="02020603050405020304" pitchFamily="18" charset="0"/>
              </a:rPr>
              <a:t>vàng lịm</a:t>
            </a:r>
            <a:r>
              <a:rPr lang="en-US" altLang="en-US" sz="2200" b="1" smtClean="0">
                <a:solidFill>
                  <a:srgbClr val="FF0000"/>
                </a:solidFill>
                <a:latin typeface="Times New Roman" panose="02020603050405020304" pitchFamily="18" charset="0"/>
                <a:cs typeface="Times New Roman" panose="02020603050405020304" pitchFamily="18" charset="0"/>
              </a:rPr>
              <a:t>/</a:t>
            </a:r>
            <a:r>
              <a:rPr lang="en-US" altLang="en-US" sz="2200" b="1" smtClean="0">
                <a:solidFill>
                  <a:srgbClr val="0000CC"/>
                </a:solidFill>
                <a:latin typeface="Times New Roman" panose="02020603050405020304" pitchFamily="18" charset="0"/>
                <a:cs typeface="Times New Roman" panose="02020603050405020304" pitchFamily="18" charset="0"/>
              </a:rPr>
              <a:t> không </a:t>
            </a:r>
            <a:r>
              <a:rPr lang="en-US" altLang="en-US" sz="2200" b="1">
                <a:solidFill>
                  <a:srgbClr val="0000CC"/>
                </a:solidFill>
                <a:latin typeface="Times New Roman" panose="02020603050405020304" pitchFamily="18" charset="0"/>
                <a:cs typeface="Times New Roman" panose="02020603050405020304" pitchFamily="18" charset="0"/>
              </a:rPr>
              <a:t>trông thấy cuống, như những chuỗi tràng hạt bồ đề treo lơ lửng</a:t>
            </a:r>
            <a:r>
              <a:rPr lang="en-US" altLang="en-US" sz="2200" b="1" smtClean="0">
                <a:solidFill>
                  <a:srgbClr val="0000CC"/>
                </a:solidFill>
                <a:latin typeface="Times New Roman" panose="02020603050405020304" pitchFamily="18" charset="0"/>
                <a:cs typeface="Times New Roman" panose="02020603050405020304" pitchFamily="18" charset="0"/>
              </a:rPr>
              <a:t>. Từng </a:t>
            </a:r>
            <a:r>
              <a:rPr lang="en-US" altLang="en-US" sz="2200" b="1">
                <a:solidFill>
                  <a:srgbClr val="0000CC"/>
                </a:solidFill>
                <a:latin typeface="Times New Roman" panose="02020603050405020304" pitchFamily="18" charset="0"/>
                <a:cs typeface="Times New Roman" panose="02020603050405020304" pitchFamily="18" charset="0"/>
              </a:rPr>
              <a:t>chiếc lá mít </a:t>
            </a:r>
            <a:r>
              <a:rPr lang="en-US" altLang="en-US" sz="2200" b="1">
                <a:solidFill>
                  <a:srgbClr val="FF0000"/>
                </a:solidFill>
                <a:latin typeface="Times New Roman" panose="02020603050405020304" pitchFamily="18" charset="0"/>
                <a:cs typeface="Times New Roman" panose="02020603050405020304" pitchFamily="18" charset="0"/>
              </a:rPr>
              <a:t>vàng ối</a:t>
            </a:r>
            <a:r>
              <a:rPr lang="en-US" altLang="en-US" sz="2200" b="1">
                <a:solidFill>
                  <a:srgbClr val="0000CC"/>
                </a:solidFill>
                <a:latin typeface="Times New Roman" panose="02020603050405020304" pitchFamily="18" charset="0"/>
                <a:cs typeface="Times New Roman" panose="02020603050405020304" pitchFamily="18" charset="0"/>
              </a:rPr>
              <a:t>. Tàu đu </a:t>
            </a:r>
            <a:r>
              <a:rPr lang="en-US" altLang="en-US" sz="2200" b="1" smtClean="0">
                <a:solidFill>
                  <a:srgbClr val="0000CC"/>
                </a:solidFill>
                <a:latin typeface="Times New Roman" panose="02020603050405020304" pitchFamily="18" charset="0"/>
                <a:cs typeface="Times New Roman" panose="02020603050405020304" pitchFamily="18" charset="0"/>
              </a:rPr>
              <a:t>đủ, </a:t>
            </a:r>
            <a:r>
              <a:rPr lang="en-US" altLang="en-US" sz="2200" b="1">
                <a:solidFill>
                  <a:srgbClr val="0000CC"/>
                </a:solidFill>
                <a:latin typeface="Times New Roman" panose="02020603050405020304" pitchFamily="18" charset="0"/>
                <a:cs typeface="Times New Roman" panose="02020603050405020304" pitchFamily="18" charset="0"/>
              </a:rPr>
              <a:t>chiếc lá sắn héo lại</a:t>
            </a:r>
            <a:r>
              <a:rPr lang="en-US" altLang="en-US" sz="2200" b="1">
                <a:solidFill>
                  <a:srgbClr val="FF0000"/>
                </a:solidFill>
                <a:latin typeface="Times New Roman" panose="02020603050405020304" pitchFamily="18" charset="0"/>
                <a:cs typeface="Times New Roman" panose="02020603050405020304" pitchFamily="18" charset="0"/>
              </a:rPr>
              <a:t>/ </a:t>
            </a:r>
            <a:r>
              <a:rPr lang="en-US" altLang="en-US" sz="2200" b="1">
                <a:solidFill>
                  <a:srgbClr val="0000CC"/>
                </a:solidFill>
                <a:latin typeface="Times New Roman" panose="02020603050405020304" pitchFamily="18" charset="0"/>
                <a:cs typeface="Times New Roman" panose="02020603050405020304" pitchFamily="18" charset="0"/>
              </a:rPr>
              <a:t>mở năm cánh </a:t>
            </a:r>
            <a:r>
              <a:rPr lang="en-US" altLang="en-US" sz="2200" b="1">
                <a:solidFill>
                  <a:srgbClr val="FF0000"/>
                </a:solidFill>
                <a:latin typeface="Times New Roman" panose="02020603050405020304" pitchFamily="18" charset="0"/>
                <a:cs typeface="Times New Roman" panose="02020603050405020304" pitchFamily="18" charset="0"/>
              </a:rPr>
              <a:t>vàng tươi</a:t>
            </a:r>
            <a:r>
              <a:rPr lang="en-US" altLang="en-US" sz="2200" b="1">
                <a:solidFill>
                  <a:srgbClr val="0000CC"/>
                </a:solidFill>
                <a:latin typeface="Times New Roman" panose="02020603050405020304" pitchFamily="18" charset="0"/>
                <a:cs typeface="Times New Roman" panose="02020603050405020304" pitchFamily="18" charset="0"/>
              </a:rPr>
              <a:t>. Buồng chuối đốm quả </a:t>
            </a:r>
            <a:r>
              <a:rPr lang="en-US" altLang="en-US" sz="2200" b="1">
                <a:solidFill>
                  <a:srgbClr val="FF0000"/>
                </a:solidFill>
                <a:latin typeface="Times New Roman" panose="02020603050405020304" pitchFamily="18" charset="0"/>
                <a:cs typeface="Times New Roman" panose="02020603050405020304" pitchFamily="18" charset="0"/>
              </a:rPr>
              <a:t>chín vàng</a:t>
            </a:r>
            <a:r>
              <a:rPr lang="en-US" altLang="en-US" sz="2200" b="1">
                <a:solidFill>
                  <a:srgbClr val="0000CC"/>
                </a:solidFill>
                <a:latin typeface="Times New Roman" panose="02020603050405020304" pitchFamily="18" charset="0"/>
                <a:cs typeface="Times New Roman" panose="02020603050405020304" pitchFamily="18" charset="0"/>
              </a:rPr>
              <a:t>. Những tàu lá chuối </a:t>
            </a:r>
            <a:r>
              <a:rPr lang="en-US" altLang="en-US" sz="2200" b="1">
                <a:solidFill>
                  <a:srgbClr val="FF0000"/>
                </a:solidFill>
                <a:latin typeface="Times New Roman" panose="02020603050405020304" pitchFamily="18" charset="0"/>
                <a:cs typeface="Times New Roman" panose="02020603050405020304" pitchFamily="18" charset="0"/>
              </a:rPr>
              <a:t>vàng ối</a:t>
            </a:r>
            <a:r>
              <a:rPr lang="en-US" altLang="en-US" sz="2200" b="1">
                <a:solidFill>
                  <a:srgbClr val="0000CC"/>
                </a:solidFill>
                <a:latin typeface="Times New Roman" panose="02020603050405020304" pitchFamily="18" charset="0"/>
                <a:cs typeface="Times New Roman" panose="02020603050405020304" pitchFamily="18" charset="0"/>
              </a:rPr>
              <a:t> xõa xuống như những đuôi áo, vạt áo. Nắng vườn chuối đương có gió lẫn với lá vàng</a:t>
            </a:r>
            <a:r>
              <a:rPr lang="en-US" altLang="en-US" sz="2200" b="1">
                <a:solidFill>
                  <a:srgbClr val="FF0000"/>
                </a:solidFill>
                <a:latin typeface="Times New Roman" panose="02020603050405020304" pitchFamily="18" charset="0"/>
                <a:cs typeface="Times New Roman" panose="02020603050405020304" pitchFamily="18" charset="0"/>
              </a:rPr>
              <a:t>/</a:t>
            </a:r>
            <a:r>
              <a:rPr lang="en-US" altLang="en-US" sz="2200" b="1">
                <a:solidFill>
                  <a:srgbClr val="0000CC"/>
                </a:solidFill>
                <a:latin typeface="Times New Roman" panose="02020603050405020304" pitchFamily="18" charset="0"/>
                <a:cs typeface="Times New Roman" panose="02020603050405020304" pitchFamily="18" charset="0"/>
              </a:rPr>
              <a:t> như những vạt áo nắng, đuôi áo nắng, vẫy vẫy</a:t>
            </a:r>
            <a:r>
              <a:rPr lang="en-US" altLang="en-US" sz="2200" b="1" smtClean="0">
                <a:solidFill>
                  <a:srgbClr val="0000CC"/>
                </a:solidFill>
                <a:latin typeface="Times New Roman" panose="02020603050405020304" pitchFamily="18" charset="0"/>
                <a:cs typeface="Times New Roman" panose="02020603050405020304" pitchFamily="18" charset="0"/>
              </a:rPr>
              <a:t>. Bụi </a:t>
            </a:r>
            <a:r>
              <a:rPr lang="en-US" altLang="en-US" sz="2200" b="1">
                <a:solidFill>
                  <a:srgbClr val="0000CC"/>
                </a:solidFill>
                <a:latin typeface="Times New Roman" panose="02020603050405020304" pitchFamily="18" charset="0"/>
                <a:cs typeface="Times New Roman" panose="02020603050405020304" pitchFamily="18" charset="0"/>
              </a:rPr>
              <a:t>mía </a:t>
            </a:r>
            <a:r>
              <a:rPr lang="en-US" altLang="en-US" sz="2200" b="1">
                <a:solidFill>
                  <a:srgbClr val="FF0000"/>
                </a:solidFill>
                <a:latin typeface="Times New Roman" panose="02020603050405020304" pitchFamily="18" charset="0"/>
                <a:cs typeface="Times New Roman" panose="02020603050405020304" pitchFamily="18" charset="0"/>
              </a:rPr>
              <a:t>vàng xọng</a:t>
            </a:r>
            <a:r>
              <a:rPr lang="en-US" altLang="en-US" sz="2200" b="1">
                <a:solidFill>
                  <a:srgbClr val="0000CC"/>
                </a:solidFill>
                <a:latin typeface="Times New Roman" panose="02020603050405020304" pitchFamily="18" charset="0"/>
                <a:cs typeface="Times New Roman" panose="02020603050405020304" pitchFamily="18" charset="0"/>
              </a:rPr>
              <a:t>, đốt ngầu phấn trắng. Dưới sân, rơm và thóc </a:t>
            </a:r>
            <a:r>
              <a:rPr lang="en-US" altLang="en-US" sz="2200" b="1">
                <a:solidFill>
                  <a:srgbClr val="FF0000"/>
                </a:solidFill>
                <a:latin typeface="Times New Roman" panose="02020603050405020304" pitchFamily="18" charset="0"/>
                <a:cs typeface="Times New Roman" panose="02020603050405020304" pitchFamily="18" charset="0"/>
              </a:rPr>
              <a:t>vàng giòn</a:t>
            </a:r>
            <a:r>
              <a:rPr lang="en-US" altLang="en-US" sz="2200" b="1">
                <a:solidFill>
                  <a:srgbClr val="0000CC"/>
                </a:solidFill>
                <a:latin typeface="Times New Roman" panose="02020603050405020304" pitchFamily="18" charset="0"/>
                <a:cs typeface="Times New Roman" panose="02020603050405020304" pitchFamily="18" charset="0"/>
              </a:rPr>
              <a:t>. Quanh đó, con gà, con chó cũng </a:t>
            </a:r>
            <a:r>
              <a:rPr lang="en-US" altLang="en-US" sz="2200" b="1">
                <a:solidFill>
                  <a:srgbClr val="FF0000"/>
                </a:solidFill>
                <a:latin typeface="Times New Roman" panose="02020603050405020304" pitchFamily="18" charset="0"/>
                <a:cs typeface="Times New Roman" panose="02020603050405020304" pitchFamily="18" charset="0"/>
              </a:rPr>
              <a:t>vàng mượt</a:t>
            </a:r>
            <a:r>
              <a:rPr lang="en-US" altLang="en-US" sz="2200" b="1">
                <a:solidFill>
                  <a:srgbClr val="0000CC"/>
                </a:solidFill>
                <a:latin typeface="Times New Roman" panose="02020603050405020304" pitchFamily="18" charset="0"/>
                <a:cs typeface="Times New Roman" panose="02020603050405020304" pitchFamily="18" charset="0"/>
              </a:rPr>
              <a:t>. Mái nhà phủ một màu rơm </a:t>
            </a:r>
            <a:r>
              <a:rPr lang="en-US" altLang="en-US" sz="2200" b="1">
                <a:solidFill>
                  <a:srgbClr val="FF0000"/>
                </a:solidFill>
                <a:latin typeface="Times New Roman" panose="02020603050405020304" pitchFamily="18" charset="0"/>
                <a:cs typeface="Times New Roman" panose="02020603050405020304" pitchFamily="18" charset="0"/>
              </a:rPr>
              <a:t>vàng mới</a:t>
            </a:r>
            <a:r>
              <a:rPr lang="en-US" altLang="en-US" sz="2200" b="1">
                <a:solidFill>
                  <a:srgbClr val="0000CC"/>
                </a:solidFill>
                <a:latin typeface="Times New Roman" panose="02020603050405020304" pitchFamily="18" charset="0"/>
                <a:cs typeface="Times New Roman" panose="02020603050405020304" pitchFamily="18" charset="0"/>
              </a:rPr>
              <a:t>.</a:t>
            </a:r>
            <a:endParaRPr lang="en-GB" altLang="en-US" sz="2200" b="1">
              <a:solidFill>
                <a:srgbClr val="0000CC"/>
              </a:solidFill>
              <a:latin typeface="Times New Roman" panose="02020603050405020304" pitchFamily="18" charset="0"/>
              <a:cs typeface="Times New Roman" panose="02020603050405020304" pitchFamily="18" charset="0"/>
            </a:endParaRPr>
          </a:p>
        </p:txBody>
      </p:sp>
      <p:grpSp>
        <p:nvGrpSpPr>
          <p:cNvPr id="11" name="Group 10"/>
          <p:cNvGrpSpPr/>
          <p:nvPr/>
        </p:nvGrpSpPr>
        <p:grpSpPr>
          <a:xfrm>
            <a:off x="2107651" y="19472"/>
            <a:ext cx="6059479" cy="1231107"/>
            <a:chOff x="2200220" y="91480"/>
            <a:chExt cx="6059479" cy="1231107"/>
          </a:xfrm>
        </p:grpSpPr>
        <p:sp>
          <p:nvSpPr>
            <p:cNvPr id="12" name="Rectangle 11"/>
            <p:cNvSpPr/>
            <p:nvPr/>
          </p:nvSpPr>
          <p:spPr>
            <a:xfrm>
              <a:off x="2200220" y="491590"/>
              <a:ext cx="6059479"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QUANG CẢNH LÀNG MẠC NGÀY MÙA</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13"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err="1" smtClean="0">
                  <a:solidFill>
                    <a:srgbClr val="0000FF"/>
                  </a:solidFill>
                  <a:latin typeface="Times New Roman" pitchFamily="18" charset="0"/>
                  <a:cs typeface="Times New Roman" pitchFamily="18" charset="0"/>
                </a:rPr>
                <a:t>Tô</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Hoài</a:t>
              </a:r>
              <a:endParaRPr lang="en-US" i="1">
                <a:solidFill>
                  <a:srgbClr val="0000FF"/>
                </a:solidFill>
                <a:latin typeface="Times New Roman" pitchFamily="18" charset="0"/>
                <a:cs typeface="Times New Roman" pitchFamily="18" charset="0"/>
              </a:endParaRPr>
            </a:p>
          </p:txBody>
        </p:sp>
        <p:grpSp>
          <p:nvGrpSpPr>
            <p:cNvPr id="14" name="Group 13"/>
            <p:cNvGrpSpPr/>
            <p:nvPr/>
          </p:nvGrpSpPr>
          <p:grpSpPr>
            <a:xfrm>
              <a:off x="4410719" y="91480"/>
              <a:ext cx="1589538" cy="461665"/>
              <a:chOff x="4051431" y="457508"/>
              <a:chExt cx="1382207" cy="532690"/>
            </a:xfrm>
          </p:grpSpPr>
          <p:sp>
            <p:nvSpPr>
              <p:cNvPr id="15"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 name="Rectangle 15"/>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Tree>
    <p:extLst>
      <p:ext uri="{BB962C8B-B14F-4D97-AF65-F5344CB8AC3E}">
        <p14:creationId xmlns:p14="http://schemas.microsoft.com/office/powerpoint/2010/main" val="35840410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1692</TotalTime>
  <Words>1073</Words>
  <Application>Microsoft Office PowerPoint</Application>
  <PresentationFormat>Custom</PresentationFormat>
  <Paragraphs>78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Admin</cp:lastModifiedBy>
  <cp:revision>167</cp:revision>
  <dcterms:created xsi:type="dcterms:W3CDTF">2017-03-16T13:41:37Z</dcterms:created>
  <dcterms:modified xsi:type="dcterms:W3CDTF">2021-07-27T02:26:01Z</dcterms:modified>
</cp:coreProperties>
</file>