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702" r:id="rId5"/>
    <p:sldMasterId id="2147483714" r:id="rId6"/>
    <p:sldMasterId id="2147483734" r:id="rId7"/>
  </p:sldMasterIdLst>
  <p:notesMasterIdLst>
    <p:notesMasterId r:id="rId31"/>
  </p:notesMasterIdLst>
  <p:sldIdLst>
    <p:sldId id="290" r:id="rId8"/>
    <p:sldId id="259" r:id="rId9"/>
    <p:sldId id="292" r:id="rId10"/>
    <p:sldId id="339" r:id="rId11"/>
    <p:sldId id="340" r:id="rId12"/>
    <p:sldId id="264" r:id="rId13"/>
    <p:sldId id="341" r:id="rId14"/>
    <p:sldId id="293" r:id="rId15"/>
    <p:sldId id="342" r:id="rId16"/>
    <p:sldId id="257" r:id="rId17"/>
    <p:sldId id="358" r:id="rId18"/>
    <p:sldId id="359" r:id="rId19"/>
    <p:sldId id="360" r:id="rId20"/>
    <p:sldId id="361" r:id="rId21"/>
    <p:sldId id="362" r:id="rId22"/>
    <p:sldId id="364" r:id="rId23"/>
    <p:sldId id="363" r:id="rId24"/>
    <p:sldId id="365" r:id="rId25"/>
    <p:sldId id="366" r:id="rId26"/>
    <p:sldId id="355" r:id="rId27"/>
    <p:sldId id="356" r:id="rId28"/>
    <p:sldId id="329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0D5"/>
    <a:srgbClr val="1EAEAA"/>
    <a:srgbClr val="00FFFF"/>
    <a:srgbClr val="FF7F00"/>
    <a:srgbClr val="4D9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D729-AD9F-4F3D-A08C-0F51AC2D8C93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D4E9-310E-49EF-B4E9-626BDBB70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6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03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8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72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0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05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418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28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7363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207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58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231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53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0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362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377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13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6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10702546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flipH="1">
            <a:off x="3440318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2662083" y="-2404784"/>
            <a:ext cx="6075109" cy="6945317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736600" y="0"/>
            <a:ext cx="10744000" cy="627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50967" y="1569447"/>
            <a:ext cx="1027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600"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600"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728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081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67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6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268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5892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992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037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0682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827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28593A9-40E4-4715-BB88-DD783705E2B1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82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194"/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912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2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7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79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7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552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22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77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237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859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745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2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37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2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11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4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60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3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94154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3" y="5334637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73354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7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9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1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016880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7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2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6716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4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278AE4B-EBB8-4408-8AEA-D3B25468FFDC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188D2BE-0322-4CE3-9468-BFB72122A67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97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E7FE7D6C-571F-41B1-B6E1-CE7C5D2886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BA8EC28-FDEC-4852-8588-258A071B25AB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56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72673A98-F4EA-4457-97DA-B7ADC6488874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B01683B-E59D-450A-9DFA-CBF36282BCD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80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0FBA646-440A-4C5E-8583-06A021FA883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CA8CE1A-CD1E-48B1-8BA7-BB24D6A2BD1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0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5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4773CE06-5E67-40E8-ABC8-E6C6227DB370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8E89D51-8FB3-4F0F-B759-75016715DFD6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3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174B71DA-918B-41B1-9BC5-6E502C8E462A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E9EB028-4F21-45DF-8410-EDDEF3F3F185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28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B6A6425A-F45D-42A9-BE4D-6976271E62ED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7286AB0-40A8-4E7B-9C61-D4D48005AEC7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04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9A5608A7-E92C-48F6-913B-ED000F019395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1071943-D6E0-411B-8206-1248FD1D2C01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05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F260363D-F9B9-48F6-BC63-E97631F3A756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D3785ED8-F8F3-4604-9CBE-35480B9F2B30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55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00FECE22-0FA2-41CD-BE2A-96B868E465E3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346E819E-AA9A-4E99-9255-A8BE89158A08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91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2BFE5754-F069-4BE1-B26D-686CE8AEB132}" type="datetimeFigureOut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12/23/2021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fld id="{5AF37F38-2747-4E09-8954-0C8768B34EBF}" type="slidenum">
              <a:rPr lang="en-US" altLang="en-US" smtClean="0">
                <a:cs typeface="Arial" charset="0"/>
              </a:rPr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2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1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8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0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7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855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808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/>
              <a:buChar char="●"/>
              <a:defRPr sz="1800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740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1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openxmlformats.org/officeDocument/2006/relationships/image" Target="../media/image6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22.gif"/><Relationship Id="rId15" Type="http://schemas.openxmlformats.org/officeDocument/2006/relationships/slide" Target="slide6.xml"/><Relationship Id="rId10" Type="http://schemas.openxmlformats.org/officeDocument/2006/relationships/image" Target="../media/image26.png"/><Relationship Id="rId4" Type="http://schemas.openxmlformats.org/officeDocument/2006/relationships/image" Target="../media/image17.jpg"/><Relationship Id="rId9" Type="http://schemas.openxmlformats.org/officeDocument/2006/relationships/image" Target="../media/image25.pn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gif"/><Relationship Id="rId11" Type="http://schemas.openxmlformats.org/officeDocument/2006/relationships/image" Target="../media/image23.jpeg"/><Relationship Id="rId5" Type="http://schemas.openxmlformats.org/officeDocument/2006/relationships/image" Target="../media/image26.gif"/><Relationship Id="rId15" Type="http://schemas.openxmlformats.org/officeDocument/2006/relationships/slide" Target="slide7.xml"/><Relationship Id="rId10" Type="http://schemas.openxmlformats.org/officeDocument/2006/relationships/image" Target="../media/image31.png"/><Relationship Id="rId4" Type="http://schemas.openxmlformats.org/officeDocument/2006/relationships/image" Target="../media/image17.jpg"/><Relationship Id="rId9" Type="http://schemas.openxmlformats.org/officeDocument/2006/relationships/image" Target="../media/image30.png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gif"/><Relationship Id="rId11" Type="http://schemas.openxmlformats.org/officeDocument/2006/relationships/image" Target="../media/image41.png"/><Relationship Id="rId5" Type="http://schemas.openxmlformats.org/officeDocument/2006/relationships/image" Target="../media/image17.jpg"/><Relationship Id="rId15" Type="http://schemas.openxmlformats.org/officeDocument/2006/relationships/image" Target="../media/image33.gif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8034"/>
            <a:ext cx="12192000" cy="68535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8472" y="201969"/>
            <a:ext cx="7345318" cy="61223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5624" y="1109440"/>
            <a:ext cx="550302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000" b="1" spc="3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3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spc="3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3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spc="3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800" spc="3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88)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7695502" y="838892"/>
            <a:ext cx="4098090" cy="38214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0615">
            <a:off x="7223060" y="625265"/>
            <a:ext cx="1565616" cy="512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4418" y="4048044"/>
            <a:ext cx="707469" cy="707469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77631" y="530175"/>
            <a:ext cx="975299" cy="95756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79695" y="4737302"/>
            <a:ext cx="1829505" cy="1681965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465" y="4870414"/>
            <a:ext cx="1045535" cy="137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4F082-0E1A-408E-ADFB-10CE305640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7301" y="1366040"/>
            <a:ext cx="3454699" cy="2877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414">
            <a:off x="1687298" y="4351934"/>
            <a:ext cx="2531172" cy="2531172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0F1490-EAAB-46AF-9281-AB57C5D95BE7}"/>
              </a:ext>
            </a:extLst>
          </p:cNvPr>
          <p:cNvSpPr/>
          <p:nvPr/>
        </p:nvSpPr>
        <p:spPr>
          <a:xfrm>
            <a:off x="4415451" y="4076418"/>
            <a:ext cx="1332623" cy="1258700"/>
          </a:xfrm>
          <a:prstGeom prst="triangle">
            <a:avLst/>
          </a:prstGeom>
          <a:solidFill>
            <a:srgbClr val="4D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EE18B47-AED0-4A33-91A3-0C5084AEBE49}"/>
              </a:ext>
            </a:extLst>
          </p:cNvPr>
          <p:cNvSpPr/>
          <p:nvPr/>
        </p:nvSpPr>
        <p:spPr>
          <a:xfrm rot="19996476">
            <a:off x="5464161" y="4083067"/>
            <a:ext cx="584695" cy="552261"/>
          </a:xfrm>
          <a:prstGeom prst="triangle">
            <a:avLst/>
          </a:pr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0499" y="3911762"/>
            <a:ext cx="419100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HOẠT ĐỘNG 1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45869" y="44394"/>
            <a:ext cx="12877800" cy="20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C00000"/>
                </a:solidFill>
              </a:rPr>
              <a:t>Bài</a:t>
            </a:r>
            <a:r>
              <a:rPr lang="en-US" altLang="en-US" sz="3200" b="1" dirty="0">
                <a:solidFill>
                  <a:srgbClr val="C00000"/>
                </a:solidFill>
              </a:rPr>
              <a:t> 1</a:t>
            </a:r>
            <a:r>
              <a:rPr lang="en-US" altLang="en-US" sz="3200" dirty="0">
                <a:solidFill>
                  <a:srgbClr val="C00000"/>
                </a:solidFill>
              </a:rPr>
              <a:t>:</a:t>
            </a:r>
            <a:r>
              <a:rPr lang="en-US" altLang="en-US" sz="3200" dirty="0"/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diện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tích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hình</a:t>
            </a:r>
            <a:r>
              <a:rPr lang="en-US" altLang="en-US" sz="3200" dirty="0">
                <a:solidFill>
                  <a:srgbClr val="002060"/>
                </a:solidFill>
              </a:rPr>
              <a:t> tam </a:t>
            </a:r>
            <a:r>
              <a:rPr lang="en-US" altLang="en-US" sz="3200" dirty="0" err="1">
                <a:solidFill>
                  <a:srgbClr val="002060"/>
                </a:solidFill>
              </a:rPr>
              <a:t>giác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độ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dài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</a:rPr>
              <a:t>đáy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</a:rPr>
              <a:t>là</a:t>
            </a:r>
            <a:r>
              <a:rPr lang="en-US" altLang="en-US" sz="3200" dirty="0" smtClean="0">
                <a:solidFill>
                  <a:srgbClr val="002060"/>
                </a:solidFill>
              </a:rPr>
              <a:t> </a:t>
            </a:r>
            <a:r>
              <a:rPr lang="en-US" altLang="en-US" sz="3200" dirty="0">
                <a:solidFill>
                  <a:srgbClr val="002060"/>
                </a:solidFill>
              </a:rPr>
              <a:t>a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endParaRPr lang="en-US" altLang="en-US" sz="3200" dirty="0" smtClean="0">
              <a:solidFill>
                <a:srgbClr val="002060"/>
              </a:solidFill>
            </a:endParaRPr>
          </a:p>
          <a:p>
            <a:pPr algn="just" eaLnBrk="1" hangingPunct="1"/>
            <a:r>
              <a:rPr lang="en-US" altLang="en-US" sz="3200" dirty="0" err="1" smtClean="0">
                <a:solidFill>
                  <a:srgbClr val="002060"/>
                </a:solidFill>
              </a:rPr>
              <a:t>chiều</a:t>
            </a:r>
            <a:r>
              <a:rPr lang="en-US" altLang="en-US" sz="3200" dirty="0" smtClean="0">
                <a:solidFill>
                  <a:srgbClr val="002060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</a:rPr>
              <a:t>cao</a:t>
            </a:r>
            <a:r>
              <a:rPr lang="en-US" altLang="en-US" sz="3200" dirty="0" smtClean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</a:t>
            </a:r>
            <a:r>
              <a:rPr lang="en-US" altLang="en-US" sz="3200" dirty="0">
                <a:solidFill>
                  <a:srgbClr val="002060"/>
                </a:solidFill>
              </a:rPr>
              <a:t> h: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a/ a = 30,5dm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12dm.</a:t>
            </a:r>
          </a:p>
          <a:p>
            <a:pPr algn="just" eaLnBrk="1" hangingPunct="1"/>
            <a:r>
              <a:rPr lang="en-US" altLang="en-US" sz="3200" dirty="0">
                <a:solidFill>
                  <a:srgbClr val="002060"/>
                </a:solidFill>
              </a:rPr>
              <a:t>b/ a = 16dm </a:t>
            </a:r>
            <a:r>
              <a:rPr lang="en-US" altLang="en-US" sz="3200" dirty="0" err="1">
                <a:solidFill>
                  <a:srgbClr val="002060"/>
                </a:solidFill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</a:rPr>
              <a:t> h = 5,3m.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3373954" y="2289040"/>
            <a:ext cx="367004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FF3399"/>
                </a:solidFill>
              </a:rPr>
              <a:t>Bài</a:t>
            </a:r>
            <a:r>
              <a:rPr lang="en-US" altLang="en-US" sz="4000" b="1" dirty="0" smtClean="0">
                <a:solidFill>
                  <a:srgbClr val="FF3399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FF3399"/>
                </a:solidFill>
              </a:rPr>
              <a:t>giải</a:t>
            </a:r>
            <a:endParaRPr lang="en-US" altLang="en-US" sz="4000" b="1" dirty="0">
              <a:solidFill>
                <a:srgbClr val="FF3399"/>
              </a:solidFill>
            </a:endParaRPr>
          </a:p>
        </p:txBody>
      </p:sp>
      <p:sp>
        <p:nvSpPr>
          <p:cNvPr id="25" name="Rectangle 48"/>
          <p:cNvSpPr>
            <a:spLocks noChangeArrowheads="1"/>
          </p:cNvSpPr>
          <p:nvPr/>
        </p:nvSpPr>
        <p:spPr bwMode="auto">
          <a:xfrm>
            <a:off x="1333500" y="3015514"/>
            <a:ext cx="9525000" cy="3586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en-US" sz="4000" dirty="0" smtClean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   a/ </a:t>
            </a:r>
            <a:r>
              <a:rPr lang="en-US" altLang="en-US" sz="3200" dirty="0" err="1" smtClean="0">
                <a:solidFill>
                  <a:schemeClr val="accent5">
                    <a:lumMod val="50000"/>
                  </a:schemeClr>
                </a:solidFill>
              </a:rPr>
              <a:t>Diện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accent5">
                    <a:lumMod val="50000"/>
                  </a:schemeClr>
                </a:solidFill>
              </a:rPr>
              <a:t>tích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tam </a:t>
            </a:r>
            <a:r>
              <a:rPr lang="en-US" altLang="en-US" sz="3200" dirty="0" err="1" smtClean="0">
                <a:solidFill>
                  <a:schemeClr val="accent5">
                    <a:lumMod val="50000"/>
                  </a:schemeClr>
                </a:solidFill>
              </a:rPr>
              <a:t>giác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endParaRPr lang="en-US" altLang="en-US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             30,5  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x 12 : 2 = 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baseline="30000" dirty="0">
                <a:solidFill>
                  <a:srgbClr val="000099"/>
                </a:solidFill>
              </a:rPr>
              <a:t> </a:t>
            </a:r>
            <a:r>
              <a:rPr lang="en-US" altLang="en-US" sz="3200" baseline="30000" dirty="0" smtClean="0">
                <a:solidFill>
                  <a:srgbClr val="000099"/>
                </a:solidFill>
              </a:rPr>
              <a:t>       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/ </a:t>
            </a:r>
            <a:r>
              <a:rPr lang="en-US" alt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Đổi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 5,3 m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= 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53 </a:t>
            </a:r>
            <a:r>
              <a:rPr lang="en-US" alt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dm</a:t>
            </a:r>
            <a:endParaRPr lang="en-US" altLang="en-US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         </a:t>
            </a:r>
            <a:r>
              <a:rPr lang="en-US" alt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            16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x 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53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: 2 = 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424 (dm</a:t>
            </a:r>
            <a:r>
              <a:rPr lang="en-US" altLang="en-US" sz="3200" baseline="30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solidFill>
                  <a:srgbClr val="C00000"/>
                </a:solidFill>
              </a:rPr>
              <a:t> </a:t>
            </a:r>
            <a:r>
              <a:rPr lang="en-US" altLang="en-US" sz="3200" dirty="0" smtClean="0">
                <a:solidFill>
                  <a:srgbClr val="C00000"/>
                </a:solidFill>
              </a:rPr>
              <a:t>                      </a:t>
            </a:r>
            <a:r>
              <a:rPr lang="en-US" alt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Đáp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183 (dm</a:t>
            </a:r>
            <a:r>
              <a:rPr lang="en-US" altLang="en-US" sz="3200" baseline="30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200" dirty="0" smtClean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en-US" altLang="en-US" sz="3200" dirty="0" smtClean="0">
                <a:solidFill>
                  <a:schemeClr val="accent2">
                    <a:lumMod val="50000"/>
                  </a:schemeClr>
                </a:solidFill>
              </a:rPr>
              <a:t>424 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(dm</a:t>
            </a:r>
            <a:r>
              <a:rPr lang="en-US" altLang="en-US" sz="32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en-US" altLang="en-US" sz="4000" dirty="0">
              <a:solidFill>
                <a:srgbClr val="000099"/>
              </a:solidFill>
            </a:endParaRPr>
          </a:p>
          <a:p>
            <a:endParaRPr lang="en-US" altLang="en-US" sz="4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376193" y="564776"/>
            <a:ext cx="4011160" cy="16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087456" y="564776"/>
            <a:ext cx="2580979" cy="20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77746" y="1033939"/>
            <a:ext cx="2371325" cy="351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 err="1">
                <a:solidFill>
                  <a:srgbClr val="C00000"/>
                </a:solidFill>
                <a:latin typeface="Arial" charset="0"/>
                <a:cs typeface="Arial" charset="0"/>
              </a:rPr>
              <a:t>Bài</a:t>
            </a:r>
            <a:r>
              <a:rPr lang="en-US" altLang="en-US" sz="3200" b="1" kern="0" dirty="0">
                <a:solidFill>
                  <a:srgbClr val="C00000"/>
                </a:solidFill>
                <a:latin typeface="Arial" charset="0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16627" y="100193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2609850" y="2628902"/>
            <a:ext cx="2400300" cy="2308623"/>
            <a:chOff x="30" y="740"/>
            <a:chExt cx="2016" cy="1939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0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1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6896100" y="2929112"/>
            <a:ext cx="2514600" cy="1884760"/>
            <a:chOff x="328" y="2738"/>
            <a:chExt cx="2112" cy="1583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e</a:t>
              </a:r>
            </a:p>
          </p:txBody>
        </p:sp>
        <p:sp>
          <p:nvSpPr>
            <p:cNvPr id="30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d</a:t>
              </a:r>
            </a:p>
          </p:txBody>
        </p:sp>
        <p:sp>
          <p:nvSpPr>
            <p:cNvPr id="31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srgbClr val="000099"/>
                  </a:solidFill>
                  <a:latin typeface=".VnTimeH" pitchFamily="34" charset="0"/>
                </a:rPr>
                <a:t>g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V="1">
            <a:off x="2707481" y="1498227"/>
            <a:ext cx="7089662" cy="1624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2199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流程图: 过程 11"/>
          <p:cNvSpPr/>
          <p:nvPr/>
        </p:nvSpPr>
        <p:spPr>
          <a:xfrm>
            <a:off x="3699509" y="10976"/>
            <a:ext cx="4668331" cy="69161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340 w 10000"/>
              <a:gd name="connsiteY4" fmla="*/ 4718 h 10000"/>
              <a:gd name="connsiteX5" fmla="*/ 0 w 10000"/>
              <a:gd name="connsiteY5" fmla="*/ 0 h 10000"/>
              <a:gd name="connsiteX0" fmla="*/ 551 w 10551"/>
              <a:gd name="connsiteY0" fmla="*/ 0 h 10573"/>
              <a:gd name="connsiteX1" fmla="*/ 10551 w 10551"/>
              <a:gd name="connsiteY1" fmla="*/ 0 h 10573"/>
              <a:gd name="connsiteX2" fmla="*/ 10551 w 10551"/>
              <a:gd name="connsiteY2" fmla="*/ 10000 h 10573"/>
              <a:gd name="connsiteX3" fmla="*/ 0 w 10551"/>
              <a:gd name="connsiteY3" fmla="*/ 10573 h 10573"/>
              <a:gd name="connsiteX4" fmla="*/ 1891 w 10551"/>
              <a:gd name="connsiteY4" fmla="*/ 4718 h 10573"/>
              <a:gd name="connsiteX5" fmla="*/ 551 w 10551"/>
              <a:gd name="connsiteY5" fmla="*/ 0 h 10573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551"/>
              <a:gd name="connsiteY0" fmla="*/ 0 h 11719"/>
              <a:gd name="connsiteX1" fmla="*/ 10551 w 10551"/>
              <a:gd name="connsiteY1" fmla="*/ 1146 h 11719"/>
              <a:gd name="connsiteX2" fmla="*/ 10551 w 10551"/>
              <a:gd name="connsiteY2" fmla="*/ 11146 h 11719"/>
              <a:gd name="connsiteX3" fmla="*/ 0 w 10551"/>
              <a:gd name="connsiteY3" fmla="*/ 11719 h 11719"/>
              <a:gd name="connsiteX4" fmla="*/ 1891 w 10551"/>
              <a:gd name="connsiteY4" fmla="*/ 5864 h 11719"/>
              <a:gd name="connsiteX5" fmla="*/ 529 w 10551"/>
              <a:gd name="connsiteY5" fmla="*/ 0 h 11719"/>
              <a:gd name="connsiteX0" fmla="*/ 529 w 10683"/>
              <a:gd name="connsiteY0" fmla="*/ 0 h 11719"/>
              <a:gd name="connsiteX1" fmla="*/ 10551 w 10683"/>
              <a:gd name="connsiteY1" fmla="*/ 1146 h 11719"/>
              <a:gd name="connsiteX2" fmla="*/ 10683 w 10683"/>
              <a:gd name="connsiteY2" fmla="*/ 11146 h 11719"/>
              <a:gd name="connsiteX3" fmla="*/ 0 w 10683"/>
              <a:gd name="connsiteY3" fmla="*/ 11719 h 11719"/>
              <a:gd name="connsiteX4" fmla="*/ 1891 w 10683"/>
              <a:gd name="connsiteY4" fmla="*/ 5864 h 11719"/>
              <a:gd name="connsiteX5" fmla="*/ 529 w 10683"/>
              <a:gd name="connsiteY5" fmla="*/ 0 h 1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" h="11719">
                <a:moveTo>
                  <a:pt x="529" y="0"/>
                </a:moveTo>
                <a:cubicBezTo>
                  <a:pt x="3672" y="1814"/>
                  <a:pt x="7210" y="764"/>
                  <a:pt x="10551" y="1146"/>
                </a:cubicBezTo>
                <a:lnTo>
                  <a:pt x="10683" y="11146"/>
                </a:lnTo>
                <a:lnTo>
                  <a:pt x="0" y="11719"/>
                </a:lnTo>
                <a:cubicBezTo>
                  <a:pt x="-1" y="10054"/>
                  <a:pt x="1892" y="7529"/>
                  <a:pt x="1891" y="5864"/>
                </a:cubicBezTo>
                <a:lnTo>
                  <a:pt x="529" y="0"/>
                </a:lnTo>
                <a:close/>
              </a:path>
            </a:pathLst>
          </a:custGeom>
          <a:solidFill>
            <a:srgbClr val="D2EBF6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8650" y="79026"/>
            <a:ext cx="360928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 w="19050"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238250" y="1096469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2: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Hãy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chỉ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ra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đáy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và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đường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tương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ứng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đa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̃ có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trong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mỗi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dưới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đây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:</a:t>
            </a:r>
          </a:p>
        </p:txBody>
      </p:sp>
      <p:grpSp>
        <p:nvGrpSpPr>
          <p:cNvPr id="36" name="Group 42"/>
          <p:cNvGrpSpPr>
            <a:grpSpLocks/>
          </p:cNvGrpSpPr>
          <p:nvPr/>
        </p:nvGrpSpPr>
        <p:grpSpPr bwMode="auto">
          <a:xfrm>
            <a:off x="1229916" y="2068018"/>
            <a:ext cx="2637234" cy="2308623"/>
            <a:chOff x="222" y="740"/>
            <a:chExt cx="1824" cy="1939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262" y="1155"/>
              <a:ext cx="0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262" y="2259"/>
              <a:ext cx="158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 flipV="1">
              <a:off x="262" y="1155"/>
              <a:ext cx="1584" cy="110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0" name="Line 13"/>
            <p:cNvSpPr>
              <a:spLocks noChangeShapeType="1"/>
            </p:cNvSpPr>
            <p:nvPr/>
          </p:nvSpPr>
          <p:spPr bwMode="auto">
            <a:xfrm>
              <a:off x="275" y="2059"/>
              <a:ext cx="192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262" y="2163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a</a:t>
              </a:r>
            </a:p>
          </p:txBody>
        </p:sp>
        <p:sp>
          <p:nvSpPr>
            <p:cNvPr id="42" name="Text Box 19"/>
            <p:cNvSpPr txBox="1">
              <a:spLocks noChangeArrowheads="1"/>
            </p:cNvSpPr>
            <p:nvPr/>
          </p:nvSpPr>
          <p:spPr bwMode="auto">
            <a:xfrm>
              <a:off x="222" y="740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b</a:t>
              </a:r>
            </a:p>
          </p:txBody>
        </p: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>
              <a:off x="462" y="2062"/>
              <a:ext cx="0" cy="192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4" name="Text Box 31"/>
            <p:cNvSpPr txBox="1">
              <a:spLocks noChangeArrowheads="1"/>
            </p:cNvSpPr>
            <p:nvPr/>
          </p:nvSpPr>
          <p:spPr bwMode="auto">
            <a:xfrm>
              <a:off x="1566" y="2214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>
                  <a:solidFill>
                    <a:prstClr val="black"/>
                  </a:solidFill>
                  <a:latin typeface=".VnTimeH" pitchFamily="34" charset="0"/>
                </a:rPr>
                <a:t>c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695700" y="2270495"/>
            <a:ext cx="7200900" cy="8001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695700" y="3028950"/>
            <a:ext cx="7200900" cy="800100"/>
          </a:xfrm>
          <a:prstGeom prst="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CA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AC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AC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38250" y="4725493"/>
            <a:ext cx="9658350" cy="1314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Nếu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BA là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hãy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tìm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tương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ứng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với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BA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 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238250" y="4639768"/>
            <a:ext cx="9658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trong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ABC,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BA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AC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chính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là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đường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đáy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7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99061" y="687434"/>
            <a:ext cx="9658350" cy="99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2: </a:t>
            </a:r>
            <a:r>
              <a:rPr lang="en-US" altLang="en-US" sz="3000" dirty="0" err="1">
                <a:solidFill>
                  <a:prstClr val="black"/>
                </a:solidFill>
              </a:rPr>
              <a:t>Hãy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chỉ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ra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đáy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và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đường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cao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tương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ứng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đa</a:t>
            </a:r>
            <a:r>
              <a:rPr lang="en-US" altLang="en-US" sz="3000" dirty="0">
                <a:solidFill>
                  <a:prstClr val="black"/>
                </a:solidFill>
              </a:rPr>
              <a:t>̃ có </a:t>
            </a:r>
            <a:r>
              <a:rPr lang="en-US" altLang="en-US" sz="3000" dirty="0" err="1">
                <a:solidFill>
                  <a:prstClr val="black"/>
                </a:solidFill>
              </a:rPr>
              <a:t>trong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dưới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đây</a:t>
            </a:r>
            <a:r>
              <a:rPr lang="en-US" altLang="en-US" sz="3000" dirty="0">
                <a:solidFill>
                  <a:prstClr val="black"/>
                </a:solidFill>
              </a:rPr>
              <a:t> :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99061" y="1716134"/>
            <a:ext cx="2743200" cy="2106004"/>
            <a:chOff x="328" y="2738"/>
            <a:chExt cx="2112" cy="1517"/>
          </a:xfrm>
        </p:grpSpPr>
        <p:sp>
          <p:nvSpPr>
            <p:cNvPr id="4" name="Line 23"/>
            <p:cNvSpPr>
              <a:spLocks noChangeShapeType="1"/>
            </p:cNvSpPr>
            <p:nvPr/>
          </p:nvSpPr>
          <p:spPr bwMode="auto">
            <a:xfrm>
              <a:off x="940" y="3022"/>
              <a:ext cx="1392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Line 25"/>
            <p:cNvSpPr>
              <a:spLocks noChangeShapeType="1"/>
            </p:cNvSpPr>
            <p:nvPr/>
          </p:nvSpPr>
          <p:spPr bwMode="auto">
            <a:xfrm flipH="1">
              <a:off x="364" y="3895"/>
              <a:ext cx="1968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Line 26"/>
            <p:cNvSpPr>
              <a:spLocks noChangeShapeType="1"/>
            </p:cNvSpPr>
            <p:nvPr/>
          </p:nvSpPr>
          <p:spPr bwMode="auto">
            <a:xfrm flipH="1">
              <a:off x="364" y="3022"/>
              <a:ext cx="576" cy="86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Text Box 33"/>
            <p:cNvSpPr txBox="1">
              <a:spLocks noChangeArrowheads="1"/>
            </p:cNvSpPr>
            <p:nvPr/>
          </p:nvSpPr>
          <p:spPr bwMode="auto">
            <a:xfrm>
              <a:off x="328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 smtClean="0">
                  <a:solidFill>
                    <a:srgbClr val="000099"/>
                  </a:solidFill>
                  <a:latin typeface=".VnTimeH" pitchFamily="34" charset="0"/>
                </a:rPr>
                <a:t>E</a:t>
              </a:r>
              <a:endParaRPr lang="en-US" altLang="en-US" sz="3000" b="1" dirty="0">
                <a:solidFill>
                  <a:srgbClr val="000099"/>
                </a:solidFill>
                <a:latin typeface=".VnTimeH" pitchFamily="34" charset="0"/>
              </a:endParaRPr>
            </a:p>
          </p:txBody>
        </p:sp>
        <p:sp>
          <p:nvSpPr>
            <p:cNvPr id="8" name="Text Box 34"/>
            <p:cNvSpPr txBox="1">
              <a:spLocks noChangeArrowheads="1"/>
            </p:cNvSpPr>
            <p:nvPr/>
          </p:nvSpPr>
          <p:spPr bwMode="auto">
            <a:xfrm>
              <a:off x="616" y="2738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 smtClean="0">
                  <a:solidFill>
                    <a:srgbClr val="000099"/>
                  </a:solidFill>
                  <a:latin typeface=".VnTimeH" pitchFamily="34" charset="0"/>
                </a:rPr>
                <a:t>D</a:t>
              </a:r>
              <a:endParaRPr lang="en-US" altLang="en-US" sz="3000" b="1" dirty="0">
                <a:solidFill>
                  <a:srgbClr val="000099"/>
                </a:solidFill>
                <a:latin typeface=".VnTimeH" pitchFamily="34" charset="0"/>
              </a:endParaRPr>
            </a:p>
          </p:txBody>
        </p:sp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1960" y="3856"/>
              <a:ext cx="480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000" b="1" dirty="0">
                  <a:solidFill>
                    <a:srgbClr val="000099"/>
                  </a:solidFill>
                  <a:latin typeface=".VnTimeH" pitchFamily="34" charset="0"/>
                </a:rPr>
                <a:t>G</a:t>
              </a:r>
              <a:endParaRPr lang="en-US" altLang="en-US" sz="3000" b="1" dirty="0">
                <a:solidFill>
                  <a:srgbClr val="000099"/>
                </a:solidFill>
                <a:latin typeface=".VnTimeH" pitchFamily="34" charset="0"/>
              </a:endParaRP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 rot="21056665" flipH="1">
              <a:off x="966" y="3123"/>
              <a:ext cx="144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 flipH="1" flipV="1">
              <a:off x="831" y="3184"/>
              <a:ext cx="144" cy="9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77504" fontAlgn="base">
                <a:spcBef>
                  <a:spcPct val="0"/>
                </a:spcBef>
                <a:spcAft>
                  <a:spcPct val="0"/>
                </a:spcAft>
              </a:pPr>
              <a:endParaRPr lang="en-US" sz="195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56561" y="2916283"/>
            <a:ext cx="6800850" cy="800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56561" y="1887583"/>
            <a:ext cx="6800850" cy="800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̀ ED là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ứng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99111" y="4173583"/>
            <a:ext cx="897255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/>
          <a:p>
            <a:pPr algn="just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Vậy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GD 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chính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cạnh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đáy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̀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đường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hình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giác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EDG.</a:t>
            </a:r>
          </a:p>
        </p:txBody>
      </p:sp>
    </p:spTree>
    <p:extLst>
      <p:ext uri="{BB962C8B-B14F-4D97-AF65-F5344CB8AC3E}">
        <p14:creationId xmlns:p14="http://schemas.microsoft.com/office/powerpoint/2010/main" val="59965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81100" y="581458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prstClr val="black"/>
                </a:solidFill>
              </a:rPr>
              <a:t>Bài</a:t>
            </a:r>
            <a:r>
              <a:rPr lang="en-US" altLang="en-US" sz="3000" dirty="0">
                <a:solidFill>
                  <a:prstClr val="black"/>
                </a:solidFill>
              </a:rPr>
              <a:t> 3:  a) </a:t>
            </a:r>
            <a:r>
              <a:rPr lang="en-US" altLang="en-US" sz="3000" dirty="0" err="1">
                <a:solidFill>
                  <a:prstClr val="black"/>
                </a:solidFill>
              </a:rPr>
              <a:t>Tính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diện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tích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hình</a:t>
            </a:r>
            <a:r>
              <a:rPr lang="en-US" altLang="en-US" sz="3000" dirty="0">
                <a:solidFill>
                  <a:prstClr val="black"/>
                </a:solidFill>
              </a:rPr>
              <a:t> tam </a:t>
            </a:r>
            <a:r>
              <a:rPr lang="en-US" altLang="en-US" sz="3000" dirty="0" err="1">
                <a:solidFill>
                  <a:prstClr val="black"/>
                </a:solidFill>
              </a:rPr>
              <a:t>giác</a:t>
            </a:r>
            <a:r>
              <a:rPr lang="en-US" altLang="en-US" sz="3000" dirty="0">
                <a:solidFill>
                  <a:prstClr val="black"/>
                </a:solidFill>
              </a:rPr>
              <a:t> </a:t>
            </a:r>
            <a:r>
              <a:rPr lang="en-US" altLang="en-US" sz="3000" dirty="0" err="1">
                <a:solidFill>
                  <a:prstClr val="black"/>
                </a:solidFill>
              </a:rPr>
              <a:t>vuông</a:t>
            </a:r>
            <a:r>
              <a:rPr lang="en-US" altLang="en-US" sz="3000" dirty="0">
                <a:solidFill>
                  <a:prstClr val="black"/>
                </a:solidFill>
              </a:rPr>
              <a:t> ABC.</a:t>
            </a: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2208610" y="1088663"/>
            <a:ext cx="2972990" cy="1913154"/>
            <a:chOff x="1620" y="2610"/>
            <a:chExt cx="2969" cy="1781"/>
          </a:xfrm>
        </p:grpSpPr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23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95600" y="2598377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4cm</a:t>
            </a: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52600" y="18208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438400" y="3085342"/>
            <a:ext cx="834390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b) Tính diện tích hình tam giác vuông DEG.</a:t>
            </a:r>
          </a:p>
        </p:txBody>
      </p:sp>
      <p:sp>
        <p:nvSpPr>
          <p:cNvPr id="29" name="Rectangle 21"/>
          <p:cNvSpPr txBox="1">
            <a:spLocks noChangeArrowheads="1"/>
          </p:cNvSpPr>
          <p:nvPr/>
        </p:nvSpPr>
        <p:spPr bwMode="auto">
          <a:xfrm>
            <a:off x="5451873" y="4884376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2137173" y="4941527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444603" y="3512776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32" name="Right Triangle 31"/>
          <p:cNvSpPr/>
          <p:nvPr/>
        </p:nvSpPr>
        <p:spPr>
          <a:xfrm rot="8550714">
            <a:off x="2817019" y="4341452"/>
            <a:ext cx="2231231" cy="1759744"/>
          </a:xfrm>
          <a:prstGeom prst="rtTriangl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2381250" y="42211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4895850" y="416404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2612300" y="229711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14"/>
          <p:cNvSpPr>
            <a:spLocks noChangeShapeType="1"/>
          </p:cNvSpPr>
          <p:nvPr/>
        </p:nvSpPr>
        <p:spPr bwMode="auto">
          <a:xfrm>
            <a:off x="2699216" y="238757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Diamond 38"/>
          <p:cNvSpPr/>
          <p:nvPr/>
        </p:nvSpPr>
        <p:spPr>
          <a:xfrm rot="351794">
            <a:off x="4138613" y="3867583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/>
      <p:bldP spid="34" grpId="0"/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09700" y="716184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77504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3:  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44137" y="1470081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7750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95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977504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175" b="1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31127" y="2979795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88127" y="2202318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130700" y="2808345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algn="ctr" defTabSz="97864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816000" y="2865495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123430" y="1436745"/>
            <a:ext cx="451247" cy="4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479178" y="2093970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16413" y="4391288"/>
            <a:ext cx="8515350" cy="1028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vậy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chúng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có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làm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như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nào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2822" y="4391288"/>
            <a:ext cx="8515350" cy="14859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lIns="68576" tIns="34289" rIns="68576" bIns="34289" anchor="ctr"/>
          <a:lstStyle/>
          <a:p>
            <a:pPr marL="0" marR="0" lvl="0" indent="0" algn="just" defTabSz="97864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Đê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̉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diện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hình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tam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giác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tích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́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đo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cạnh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góc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vuông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rồi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chia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2. 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6238875" y="1942555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8574677" y="1968799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rgbClr val="FF0000"/>
                </a:solidFill>
              </a:rPr>
              <a:t>3cm</a:t>
            </a:r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2755993" y="2675935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2842909" y="2766398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Diamond 25"/>
          <p:cNvSpPr/>
          <p:nvPr/>
        </p:nvSpPr>
        <p:spPr>
          <a:xfrm rot="351794">
            <a:off x="7810446" y="1610161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8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/>
      <p:bldP spid="23" grpId="0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88053" y="288757"/>
            <a:ext cx="965835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Bài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3: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a)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diện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tích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hình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tam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vuông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ABC.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32519" y="984209"/>
            <a:ext cx="2972990" cy="1913154"/>
            <a:chOff x="1620" y="2610"/>
            <a:chExt cx="2969" cy="178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926" y="2928"/>
              <a:ext cx="2304" cy="1104"/>
              <a:chOff x="1008" y="528"/>
              <a:chExt cx="2304" cy="1680"/>
            </a:xfrm>
          </p:grpSpPr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0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2304" cy="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2304" cy="1680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7750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20" y="2610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B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684" y="3993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A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4253" y="3954"/>
              <a:ext cx="33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303338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7750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75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</a:t>
              </a:r>
            </a:p>
          </p:txBody>
        </p:sp>
      </p:grp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3009743" y="2503509"/>
            <a:ext cx="8572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4cm</a:t>
            </a: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1872101" y="162683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75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3cm</a:t>
            </a:r>
          </a:p>
        </p:txBody>
      </p:sp>
      <p:sp>
        <p:nvSpPr>
          <p:cNvPr id="16" name="Rectangle 21"/>
          <p:cNvSpPr txBox="1">
            <a:spLocks noChangeArrowheads="1"/>
          </p:cNvSpPr>
          <p:nvPr/>
        </p:nvSpPr>
        <p:spPr bwMode="auto">
          <a:xfrm>
            <a:off x="9239894" y="2314794"/>
            <a:ext cx="30122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961" tIns="48981" rIns="97961" bIns="48981" anchor="ctr"/>
          <a:lstStyle/>
          <a:p>
            <a:pPr marL="0" marR="0" lvl="0" indent="0" algn="ctr" defTabSz="9786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</a:t>
            </a: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5902103" y="2241653"/>
            <a:ext cx="30122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8335985" y="682874"/>
            <a:ext cx="451247" cy="60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</a:t>
            </a:r>
          </a:p>
        </p:txBody>
      </p:sp>
      <p:sp>
        <p:nvSpPr>
          <p:cNvPr id="19" name="Right Triangle 18"/>
          <p:cNvSpPr/>
          <p:nvPr/>
        </p:nvSpPr>
        <p:spPr>
          <a:xfrm rot="8550714">
            <a:off x="6605997" y="1589959"/>
            <a:ext cx="2231231" cy="1759744"/>
          </a:xfrm>
          <a:prstGeom prst="rtTriangle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775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069458" y="3165696"/>
            <a:ext cx="1880570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endParaRPr kumimoji="0" lang="en-US" altLang="en-US" sz="3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21531" y="3236970"/>
            <a:ext cx="0" cy="3398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716804" y="2205674"/>
            <a:ext cx="2381" cy="1714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2803720" y="2296137"/>
            <a:ext cx="0" cy="228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76" tIns="34289" rIns="68576" bIns="34289"/>
          <a:lstStyle/>
          <a:p>
            <a:pPr defTabSz="977504" fontAlgn="base">
              <a:spcBef>
                <a:spcPct val="0"/>
              </a:spcBef>
              <a:spcAft>
                <a:spcPct val="0"/>
              </a:spcAft>
            </a:pPr>
            <a:endParaRPr lang="en-US" sz="195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Diamond 26"/>
          <p:cNvSpPr/>
          <p:nvPr/>
        </p:nvSpPr>
        <p:spPr>
          <a:xfrm rot="351794">
            <a:off x="7928275" y="1112852"/>
            <a:ext cx="257175" cy="26193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95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620570" y="4082248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 smtClean="0">
                <a:solidFill>
                  <a:schemeClr val="accent6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 smtClean="0">
                <a:solidFill>
                  <a:schemeClr val="accent6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 smtClean="0">
                <a:solidFill>
                  <a:schemeClr val="accent6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 smtClean="0">
                <a:solidFill>
                  <a:schemeClr val="accent6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 smtClean="0">
                <a:solidFill>
                  <a:schemeClr val="accent6">
                    <a:lumMod val="50000"/>
                  </a:schemeClr>
                </a:solidFill>
              </a:rPr>
              <a:t> ABC </a:t>
            </a:r>
            <a:r>
              <a:rPr lang="en-US" altLang="en-US" sz="3000" kern="0" dirty="0" err="1" smtClean="0">
                <a:solidFill>
                  <a:schemeClr val="accent6">
                    <a:lumMod val="50000"/>
                  </a:schemeClr>
                </a:solidFill>
              </a:rPr>
              <a:t>là</a:t>
            </a:r>
            <a:endParaRPr lang="en-US" altLang="en-US" sz="3000" kern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3 x 4 : 2 = 6 (cm</a:t>
            </a:r>
            <a:r>
              <a:rPr lang="en-US" altLang="en-US" sz="2800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6">
                    <a:lumMod val="50000"/>
                  </a:schemeClr>
                </a:solidFill>
              </a:rPr>
              <a:t>: 6 (cm</a:t>
            </a:r>
            <a:r>
              <a:rPr lang="en-US" altLang="en-US" sz="2800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altLang="en-US" sz="3000" kern="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en-US" sz="3000" kern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530709" y="3158950"/>
            <a:ext cx="161054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giải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endParaRPr kumimoji="0" lang="en-US" altLang="en-US" sz="30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993515" y="4063686"/>
            <a:ext cx="4684939" cy="191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6" tIns="34289" rIns="68576" bIns="3428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775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kern="0" dirty="0" err="1" smtClean="0">
                <a:solidFill>
                  <a:schemeClr val="accent2">
                    <a:lumMod val="50000"/>
                  </a:schemeClr>
                </a:solidFill>
              </a:rPr>
              <a:t>Diện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000" kern="0" dirty="0" err="1" smtClean="0">
                <a:solidFill>
                  <a:schemeClr val="accent2">
                    <a:lumMod val="50000"/>
                  </a:schemeClr>
                </a:solidFill>
              </a:rPr>
              <a:t>tích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 tam </a:t>
            </a:r>
            <a:r>
              <a:rPr lang="en-US" altLang="en-US" sz="3000" kern="0" dirty="0" err="1" smtClean="0">
                <a:solidFill>
                  <a:schemeClr val="accent2">
                    <a:lumMod val="50000"/>
                  </a:schemeClr>
                </a:solidFill>
              </a:rPr>
              <a:t>giác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DEG </a:t>
            </a:r>
            <a:r>
              <a:rPr lang="en-US" altLang="en-US" sz="3000" kern="0" dirty="0" err="1" smtClean="0">
                <a:solidFill>
                  <a:schemeClr val="accent2">
                    <a:lumMod val="50000"/>
                  </a:schemeClr>
                </a:solidFill>
              </a:rPr>
              <a:t>là</a:t>
            </a:r>
            <a:endParaRPr lang="en-US" altLang="en-US" sz="3000" kern="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5 x 3 : 2 = 7,5 (cm</a:t>
            </a:r>
            <a:r>
              <a:rPr lang="en-US" altLang="en-US" sz="2800" baseline="300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defTabSz="977504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</a:t>
            </a:r>
            <a:r>
              <a:rPr kumimoji="0" lang="en-US" altLang="en-US" sz="3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Đáp</a:t>
            </a:r>
            <a:r>
              <a:rPr kumimoji="0" lang="en-US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000" b="0" i="0" u="none" strike="noStrike" kern="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: 7,5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3000" kern="0" dirty="0">
                <a:solidFill>
                  <a:schemeClr val="accent2">
                    <a:lumMod val="50000"/>
                  </a:schemeClr>
                </a:solidFill>
              </a:rPr>
              <a:t>(cm</a:t>
            </a:r>
            <a:r>
              <a:rPr lang="en-US" altLang="en-US" sz="2800" baseline="30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US" altLang="en-US" sz="3000" kern="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altLang="en-US" sz="3000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6340079" y="1362903"/>
            <a:ext cx="800100" cy="6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5 cm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8636709" y="1421176"/>
            <a:ext cx="80010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175" b="1" dirty="0">
                <a:solidFill>
                  <a:schemeClr val="bg2">
                    <a:lumMod val="10000"/>
                  </a:schemeClr>
                </a:solidFill>
              </a:rPr>
              <a:t>3cm</a:t>
            </a:r>
          </a:p>
        </p:txBody>
      </p:sp>
    </p:spTree>
    <p:extLst>
      <p:ext uri="{BB962C8B-B14F-4D97-AF65-F5344CB8AC3E}">
        <p14:creationId xmlns:p14="http://schemas.microsoft.com/office/powerpoint/2010/main" val="222173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7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73789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1482652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16824" y="3191742"/>
            <a:ext cx="4080185" cy="24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7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62793" y="462252"/>
            <a:ext cx="9925448" cy="5210016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15567" y="5596386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222092" y="-1734169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" name="Google Shape;2640;p61"/>
          <p:cNvGrpSpPr/>
          <p:nvPr/>
        </p:nvGrpSpPr>
        <p:grpSpPr>
          <a:xfrm>
            <a:off x="1096473" y="4660352"/>
            <a:ext cx="2645353" cy="1009169"/>
            <a:chOff x="3481935" y="2140100"/>
            <a:chExt cx="996271" cy="380065"/>
          </a:xfrm>
        </p:grpSpPr>
        <p:sp>
          <p:nvSpPr>
            <p:cNvPr id="96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" name="Google Shape;2640;p61"/>
          <p:cNvGrpSpPr/>
          <p:nvPr/>
        </p:nvGrpSpPr>
        <p:grpSpPr>
          <a:xfrm>
            <a:off x="3921224" y="4791130"/>
            <a:ext cx="2645353" cy="1009169"/>
            <a:chOff x="3481935" y="2140100"/>
            <a:chExt cx="996271" cy="380065"/>
          </a:xfrm>
        </p:grpSpPr>
        <p:sp>
          <p:nvSpPr>
            <p:cNvPr id="112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" name="Google Shape;2640;p61"/>
          <p:cNvGrpSpPr/>
          <p:nvPr/>
        </p:nvGrpSpPr>
        <p:grpSpPr>
          <a:xfrm>
            <a:off x="6745974" y="4738441"/>
            <a:ext cx="2645353" cy="1009169"/>
            <a:chOff x="3481935" y="2140100"/>
            <a:chExt cx="996271" cy="380065"/>
          </a:xfrm>
        </p:grpSpPr>
        <p:sp>
          <p:nvSpPr>
            <p:cNvPr id="128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2640;p61"/>
          <p:cNvGrpSpPr/>
          <p:nvPr/>
        </p:nvGrpSpPr>
        <p:grpSpPr>
          <a:xfrm>
            <a:off x="9570725" y="5062539"/>
            <a:ext cx="1282008" cy="589012"/>
            <a:chOff x="3481935" y="2140100"/>
            <a:chExt cx="996271" cy="380065"/>
          </a:xfrm>
        </p:grpSpPr>
        <p:sp>
          <p:nvSpPr>
            <p:cNvPr id="144" name="Google Shape;2641;p61"/>
            <p:cNvSpPr/>
            <p:nvPr/>
          </p:nvSpPr>
          <p:spPr>
            <a:xfrm>
              <a:off x="4150367" y="2326992"/>
              <a:ext cx="30750" cy="29100"/>
            </a:xfrm>
            <a:custGeom>
              <a:avLst/>
              <a:gdLst/>
              <a:ahLst/>
              <a:cxnLst/>
              <a:rect l="l" t="t" r="r" b="b"/>
              <a:pathLst>
                <a:path w="1602" h="1516" extrusionOk="0">
                  <a:moveTo>
                    <a:pt x="824" y="0"/>
                  </a:moveTo>
                  <a:cubicBezTo>
                    <a:pt x="588" y="0"/>
                    <a:pt x="352" y="106"/>
                    <a:pt x="200" y="346"/>
                  </a:cubicBezTo>
                  <a:cubicBezTo>
                    <a:pt x="0" y="579"/>
                    <a:pt x="0" y="946"/>
                    <a:pt x="200" y="1146"/>
                  </a:cubicBezTo>
                  <a:cubicBezTo>
                    <a:pt x="354" y="1401"/>
                    <a:pt x="595" y="1515"/>
                    <a:pt x="834" y="1515"/>
                  </a:cubicBezTo>
                  <a:cubicBezTo>
                    <a:pt x="1220" y="1515"/>
                    <a:pt x="1601" y="1219"/>
                    <a:pt x="1601" y="746"/>
                  </a:cubicBezTo>
                  <a:cubicBezTo>
                    <a:pt x="1601" y="289"/>
                    <a:pt x="1214" y="0"/>
                    <a:pt x="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2642;p61"/>
            <p:cNvSpPr/>
            <p:nvPr/>
          </p:nvSpPr>
          <p:spPr>
            <a:xfrm>
              <a:off x="4232959" y="2400199"/>
              <a:ext cx="89007" cy="69179"/>
            </a:xfrm>
            <a:custGeom>
              <a:avLst/>
              <a:gdLst/>
              <a:ahLst/>
              <a:cxnLst/>
              <a:rect l="l" t="t" r="r" b="b"/>
              <a:pathLst>
                <a:path w="4637" h="3604" extrusionOk="0">
                  <a:moveTo>
                    <a:pt x="2335" y="1"/>
                  </a:moveTo>
                  <a:cubicBezTo>
                    <a:pt x="0" y="1"/>
                    <a:pt x="0" y="3603"/>
                    <a:pt x="2335" y="3603"/>
                  </a:cubicBezTo>
                  <a:cubicBezTo>
                    <a:pt x="4637" y="3603"/>
                    <a:pt x="4637" y="1"/>
                    <a:pt x="2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643;p61"/>
            <p:cNvSpPr/>
            <p:nvPr/>
          </p:nvSpPr>
          <p:spPr>
            <a:xfrm>
              <a:off x="4312999" y="2258700"/>
              <a:ext cx="38428" cy="33035"/>
            </a:xfrm>
            <a:custGeom>
              <a:avLst/>
              <a:gdLst/>
              <a:ahLst/>
              <a:cxnLst/>
              <a:rect l="l" t="t" r="r" b="b"/>
              <a:pathLst>
                <a:path w="2002" h="1721" extrusionOk="0">
                  <a:moveTo>
                    <a:pt x="1134" y="1"/>
                  </a:moveTo>
                  <a:cubicBezTo>
                    <a:pt x="367" y="1"/>
                    <a:pt x="0" y="935"/>
                    <a:pt x="534" y="1469"/>
                  </a:cubicBezTo>
                  <a:cubicBezTo>
                    <a:pt x="708" y="1642"/>
                    <a:pt x="924" y="1721"/>
                    <a:pt x="1137" y="1721"/>
                  </a:cubicBezTo>
                  <a:cubicBezTo>
                    <a:pt x="1577" y="1721"/>
                    <a:pt x="2001" y="1385"/>
                    <a:pt x="2001" y="868"/>
                  </a:cubicBezTo>
                  <a:cubicBezTo>
                    <a:pt x="2001" y="401"/>
                    <a:pt x="1635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644;p61"/>
            <p:cNvSpPr/>
            <p:nvPr/>
          </p:nvSpPr>
          <p:spPr>
            <a:xfrm>
              <a:off x="3786061" y="2436053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68" y="1"/>
                  </a:moveTo>
                  <a:cubicBezTo>
                    <a:pt x="600" y="1"/>
                    <a:pt x="0" y="1435"/>
                    <a:pt x="834" y="2269"/>
                  </a:cubicBezTo>
                  <a:cubicBezTo>
                    <a:pt x="1101" y="2525"/>
                    <a:pt x="1430" y="2641"/>
                    <a:pt x="1753" y="2641"/>
                  </a:cubicBezTo>
                  <a:cubicBezTo>
                    <a:pt x="2439" y="2641"/>
                    <a:pt x="3102" y="2118"/>
                    <a:pt x="3102" y="1302"/>
                  </a:cubicBezTo>
                  <a:cubicBezTo>
                    <a:pt x="3102" y="601"/>
                    <a:pt x="2502" y="1"/>
                    <a:pt x="1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645;p61"/>
            <p:cNvSpPr/>
            <p:nvPr/>
          </p:nvSpPr>
          <p:spPr>
            <a:xfrm>
              <a:off x="3582450" y="2265878"/>
              <a:ext cx="65321" cy="57681"/>
            </a:xfrm>
            <a:custGeom>
              <a:avLst/>
              <a:gdLst/>
              <a:ahLst/>
              <a:cxnLst/>
              <a:rect l="l" t="t" r="r" b="b"/>
              <a:pathLst>
                <a:path w="3403" h="3005" extrusionOk="0">
                  <a:moveTo>
                    <a:pt x="1650" y="0"/>
                  </a:moveTo>
                  <a:cubicBezTo>
                    <a:pt x="1258" y="0"/>
                    <a:pt x="865" y="150"/>
                    <a:pt x="568" y="461"/>
                  </a:cubicBezTo>
                  <a:cubicBezTo>
                    <a:pt x="0" y="1061"/>
                    <a:pt x="0" y="1995"/>
                    <a:pt x="568" y="2596"/>
                  </a:cubicBezTo>
                  <a:cubicBezTo>
                    <a:pt x="842" y="2840"/>
                    <a:pt x="1201" y="3000"/>
                    <a:pt x="1566" y="3000"/>
                  </a:cubicBezTo>
                  <a:cubicBezTo>
                    <a:pt x="1600" y="3000"/>
                    <a:pt x="1634" y="2999"/>
                    <a:pt x="1668" y="2996"/>
                  </a:cubicBezTo>
                  <a:cubicBezTo>
                    <a:pt x="1713" y="3001"/>
                    <a:pt x="1758" y="3004"/>
                    <a:pt x="1804" y="3004"/>
                  </a:cubicBezTo>
                  <a:cubicBezTo>
                    <a:pt x="2033" y="3004"/>
                    <a:pt x="2274" y="2935"/>
                    <a:pt x="2469" y="2796"/>
                  </a:cubicBezTo>
                  <a:cubicBezTo>
                    <a:pt x="3169" y="2395"/>
                    <a:pt x="3403" y="1495"/>
                    <a:pt x="3003" y="794"/>
                  </a:cubicBezTo>
                  <a:cubicBezTo>
                    <a:pt x="2714" y="276"/>
                    <a:pt x="2183" y="0"/>
                    <a:pt x="1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646;p61"/>
            <p:cNvSpPr/>
            <p:nvPr/>
          </p:nvSpPr>
          <p:spPr>
            <a:xfrm>
              <a:off x="3532238" y="2446303"/>
              <a:ext cx="74573" cy="73862"/>
            </a:xfrm>
            <a:custGeom>
              <a:avLst/>
              <a:gdLst/>
              <a:ahLst/>
              <a:cxnLst/>
              <a:rect l="l" t="t" r="r" b="b"/>
              <a:pathLst>
                <a:path w="3885" h="3848" extrusionOk="0">
                  <a:moveTo>
                    <a:pt x="2016" y="0"/>
                  </a:moveTo>
                  <a:cubicBezTo>
                    <a:pt x="1316" y="0"/>
                    <a:pt x="682" y="467"/>
                    <a:pt x="482" y="1168"/>
                  </a:cubicBezTo>
                  <a:lnTo>
                    <a:pt x="348" y="1635"/>
                  </a:lnTo>
                  <a:cubicBezTo>
                    <a:pt x="0" y="2919"/>
                    <a:pt x="1029" y="3848"/>
                    <a:pt x="2082" y="3848"/>
                  </a:cubicBezTo>
                  <a:cubicBezTo>
                    <a:pt x="2644" y="3848"/>
                    <a:pt x="3213" y="3584"/>
                    <a:pt x="3584" y="2969"/>
                  </a:cubicBezTo>
                  <a:cubicBezTo>
                    <a:pt x="3884" y="2436"/>
                    <a:pt x="3884" y="1768"/>
                    <a:pt x="3584" y="1201"/>
                  </a:cubicBezTo>
                  <a:lnTo>
                    <a:pt x="3384" y="801"/>
                  </a:lnTo>
                  <a:cubicBezTo>
                    <a:pt x="3117" y="301"/>
                    <a:pt x="2583" y="0"/>
                    <a:pt x="2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647;p61"/>
            <p:cNvSpPr/>
            <p:nvPr/>
          </p:nvSpPr>
          <p:spPr>
            <a:xfrm>
              <a:off x="3481935" y="2310680"/>
              <a:ext cx="92232" cy="79045"/>
            </a:xfrm>
            <a:custGeom>
              <a:avLst/>
              <a:gdLst/>
              <a:ahLst/>
              <a:cxnLst/>
              <a:rect l="l" t="t" r="r" b="b"/>
              <a:pathLst>
                <a:path w="4805" h="4118" extrusionOk="0">
                  <a:moveTo>
                    <a:pt x="2770" y="1"/>
                  </a:moveTo>
                  <a:cubicBezTo>
                    <a:pt x="935" y="1"/>
                    <a:pt x="1" y="2236"/>
                    <a:pt x="1302" y="3503"/>
                  </a:cubicBezTo>
                  <a:cubicBezTo>
                    <a:pt x="1726" y="3927"/>
                    <a:pt x="2246" y="4117"/>
                    <a:pt x="2754" y="4117"/>
                  </a:cubicBezTo>
                  <a:cubicBezTo>
                    <a:pt x="3804" y="4117"/>
                    <a:pt x="4804" y="3305"/>
                    <a:pt x="4804" y="2069"/>
                  </a:cubicBezTo>
                  <a:cubicBezTo>
                    <a:pt x="4804" y="935"/>
                    <a:pt x="3904" y="34"/>
                    <a:pt x="2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648;p61"/>
            <p:cNvSpPr/>
            <p:nvPr/>
          </p:nvSpPr>
          <p:spPr>
            <a:xfrm>
              <a:off x="3841110" y="2268949"/>
              <a:ext cx="28831" cy="21786"/>
            </a:xfrm>
            <a:custGeom>
              <a:avLst/>
              <a:gdLst/>
              <a:ahLst/>
              <a:cxnLst/>
              <a:rect l="l" t="t" r="r" b="b"/>
              <a:pathLst>
                <a:path w="1502" h="1135" extrusionOk="0">
                  <a:moveTo>
                    <a:pt x="768" y="1"/>
                  </a:moveTo>
                  <a:cubicBezTo>
                    <a:pt x="1" y="1"/>
                    <a:pt x="1" y="1135"/>
                    <a:pt x="768" y="1135"/>
                  </a:cubicBezTo>
                  <a:cubicBezTo>
                    <a:pt x="1502" y="1101"/>
                    <a:pt x="1502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649;p61"/>
            <p:cNvSpPr/>
            <p:nvPr/>
          </p:nvSpPr>
          <p:spPr>
            <a:xfrm>
              <a:off x="3672720" y="2356666"/>
              <a:ext cx="64054" cy="49312"/>
            </a:xfrm>
            <a:custGeom>
              <a:avLst/>
              <a:gdLst/>
              <a:ahLst/>
              <a:cxnLst/>
              <a:rect l="l" t="t" r="r" b="b"/>
              <a:pathLst>
                <a:path w="3337" h="2569" extrusionOk="0">
                  <a:moveTo>
                    <a:pt x="1669" y="0"/>
                  </a:moveTo>
                  <a:cubicBezTo>
                    <a:pt x="1" y="0"/>
                    <a:pt x="1" y="2569"/>
                    <a:pt x="1669" y="2569"/>
                  </a:cubicBezTo>
                  <a:cubicBezTo>
                    <a:pt x="3337" y="2569"/>
                    <a:pt x="3337" y="0"/>
                    <a:pt x="1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650;p61"/>
            <p:cNvSpPr/>
            <p:nvPr/>
          </p:nvSpPr>
          <p:spPr>
            <a:xfrm>
              <a:off x="3960210" y="2409700"/>
              <a:ext cx="59562" cy="50713"/>
            </a:xfrm>
            <a:custGeom>
              <a:avLst/>
              <a:gdLst/>
              <a:ahLst/>
              <a:cxnLst/>
              <a:rect l="l" t="t" r="r" b="b"/>
              <a:pathLst>
                <a:path w="3103" h="2642" extrusionOk="0">
                  <a:moveTo>
                    <a:pt x="1719" y="0"/>
                  </a:moveTo>
                  <a:cubicBezTo>
                    <a:pt x="1344" y="0"/>
                    <a:pt x="967" y="161"/>
                    <a:pt x="701" y="506"/>
                  </a:cubicBezTo>
                  <a:cubicBezTo>
                    <a:pt x="0" y="1374"/>
                    <a:pt x="634" y="2641"/>
                    <a:pt x="1735" y="2641"/>
                  </a:cubicBezTo>
                  <a:cubicBezTo>
                    <a:pt x="2202" y="2641"/>
                    <a:pt x="2635" y="2408"/>
                    <a:pt x="2869" y="1974"/>
                  </a:cubicBezTo>
                  <a:cubicBezTo>
                    <a:pt x="3036" y="1674"/>
                    <a:pt x="3102" y="1340"/>
                    <a:pt x="3002" y="1007"/>
                  </a:cubicBezTo>
                  <a:cubicBezTo>
                    <a:pt x="2842" y="365"/>
                    <a:pt x="2283" y="0"/>
                    <a:pt x="17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651;p61"/>
            <p:cNvSpPr/>
            <p:nvPr/>
          </p:nvSpPr>
          <p:spPr>
            <a:xfrm>
              <a:off x="4006948" y="2215167"/>
              <a:ext cx="62115" cy="48045"/>
            </a:xfrm>
            <a:custGeom>
              <a:avLst/>
              <a:gdLst/>
              <a:ahLst/>
              <a:cxnLst/>
              <a:rect l="l" t="t" r="r" b="b"/>
              <a:pathLst>
                <a:path w="3236" h="2503" extrusionOk="0">
                  <a:moveTo>
                    <a:pt x="1601" y="1"/>
                  </a:moveTo>
                  <a:cubicBezTo>
                    <a:pt x="0" y="1"/>
                    <a:pt x="0" y="2502"/>
                    <a:pt x="1601" y="2502"/>
                  </a:cubicBezTo>
                  <a:cubicBezTo>
                    <a:pt x="3236" y="2502"/>
                    <a:pt x="3236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652;p61"/>
            <p:cNvSpPr/>
            <p:nvPr/>
          </p:nvSpPr>
          <p:spPr>
            <a:xfrm>
              <a:off x="3501143" y="2167144"/>
              <a:ext cx="44187" cy="38025"/>
            </a:xfrm>
            <a:custGeom>
              <a:avLst/>
              <a:gdLst/>
              <a:ahLst/>
              <a:cxnLst/>
              <a:rect l="l" t="t" r="r" b="b"/>
              <a:pathLst>
                <a:path w="2302" h="1981" extrusionOk="0">
                  <a:moveTo>
                    <a:pt x="1334" y="1"/>
                  </a:moveTo>
                  <a:cubicBezTo>
                    <a:pt x="434" y="1"/>
                    <a:pt x="0" y="1068"/>
                    <a:pt x="634" y="1702"/>
                  </a:cubicBezTo>
                  <a:cubicBezTo>
                    <a:pt x="826" y="1894"/>
                    <a:pt x="1066" y="1980"/>
                    <a:pt x="1304" y="1980"/>
                  </a:cubicBezTo>
                  <a:cubicBezTo>
                    <a:pt x="1808" y="1980"/>
                    <a:pt x="2302" y="1591"/>
                    <a:pt x="2302" y="1001"/>
                  </a:cubicBezTo>
                  <a:cubicBezTo>
                    <a:pt x="2302" y="434"/>
                    <a:pt x="1868" y="1"/>
                    <a:pt x="13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653;p61"/>
            <p:cNvSpPr/>
            <p:nvPr/>
          </p:nvSpPr>
          <p:spPr>
            <a:xfrm>
              <a:off x="4415438" y="2420276"/>
              <a:ext cx="51884" cy="51577"/>
            </a:xfrm>
            <a:custGeom>
              <a:avLst/>
              <a:gdLst/>
              <a:ahLst/>
              <a:cxnLst/>
              <a:rect l="l" t="t" r="r" b="b"/>
              <a:pathLst>
                <a:path w="2703" h="2687" extrusionOk="0">
                  <a:moveTo>
                    <a:pt x="1319" y="1"/>
                  </a:moveTo>
                  <a:cubicBezTo>
                    <a:pt x="644" y="1"/>
                    <a:pt x="0" y="532"/>
                    <a:pt x="0" y="1323"/>
                  </a:cubicBezTo>
                  <a:lnTo>
                    <a:pt x="0" y="1356"/>
                  </a:lnTo>
                  <a:cubicBezTo>
                    <a:pt x="0" y="1690"/>
                    <a:pt x="134" y="2024"/>
                    <a:pt x="367" y="2290"/>
                  </a:cubicBezTo>
                  <a:cubicBezTo>
                    <a:pt x="638" y="2561"/>
                    <a:pt x="977" y="2687"/>
                    <a:pt x="1311" y="2687"/>
                  </a:cubicBezTo>
                  <a:cubicBezTo>
                    <a:pt x="1881" y="2687"/>
                    <a:pt x="2434" y="2321"/>
                    <a:pt x="2602" y="1690"/>
                  </a:cubicBezTo>
                  <a:cubicBezTo>
                    <a:pt x="2702" y="1223"/>
                    <a:pt x="2569" y="756"/>
                    <a:pt x="2235" y="422"/>
                  </a:cubicBezTo>
                  <a:lnTo>
                    <a:pt x="2235" y="389"/>
                  </a:lnTo>
                  <a:cubicBezTo>
                    <a:pt x="1967" y="121"/>
                    <a:pt x="1639" y="1"/>
                    <a:pt x="13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654;p61"/>
            <p:cNvSpPr/>
            <p:nvPr/>
          </p:nvSpPr>
          <p:spPr>
            <a:xfrm>
              <a:off x="4374774" y="2140100"/>
              <a:ext cx="67893" cy="52518"/>
            </a:xfrm>
            <a:custGeom>
              <a:avLst/>
              <a:gdLst/>
              <a:ahLst/>
              <a:cxnLst/>
              <a:rect l="l" t="t" r="r" b="b"/>
              <a:pathLst>
                <a:path w="3537" h="2736" extrusionOk="0">
                  <a:moveTo>
                    <a:pt x="1768" y="0"/>
                  </a:moveTo>
                  <a:cubicBezTo>
                    <a:pt x="0" y="0"/>
                    <a:pt x="0" y="2736"/>
                    <a:pt x="1768" y="2736"/>
                  </a:cubicBezTo>
                  <a:cubicBezTo>
                    <a:pt x="3536" y="2736"/>
                    <a:pt x="3536" y="0"/>
                    <a:pt x="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2655;p61"/>
            <p:cNvSpPr/>
            <p:nvPr/>
          </p:nvSpPr>
          <p:spPr>
            <a:xfrm>
              <a:off x="4428241" y="2306723"/>
              <a:ext cx="49965" cy="42786"/>
            </a:xfrm>
            <a:custGeom>
              <a:avLst/>
              <a:gdLst/>
              <a:ahLst/>
              <a:cxnLst/>
              <a:rect l="l" t="t" r="r" b="b"/>
              <a:pathLst>
                <a:path w="2603" h="2229" extrusionOk="0">
                  <a:moveTo>
                    <a:pt x="1501" y="1"/>
                  </a:moveTo>
                  <a:cubicBezTo>
                    <a:pt x="501" y="1"/>
                    <a:pt x="0" y="1201"/>
                    <a:pt x="701" y="1902"/>
                  </a:cubicBezTo>
                  <a:cubicBezTo>
                    <a:pt x="926" y="2127"/>
                    <a:pt x="1204" y="2228"/>
                    <a:pt x="1476" y="2228"/>
                  </a:cubicBezTo>
                  <a:cubicBezTo>
                    <a:pt x="2050" y="2228"/>
                    <a:pt x="2602" y="1780"/>
                    <a:pt x="2602" y="1101"/>
                  </a:cubicBezTo>
                  <a:cubicBezTo>
                    <a:pt x="2602" y="501"/>
                    <a:pt x="2102" y="1"/>
                    <a:pt x="1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226;p30"/>
          <p:cNvSpPr txBox="1">
            <a:spLocks/>
          </p:cNvSpPr>
          <p:nvPr/>
        </p:nvSpPr>
        <p:spPr>
          <a:xfrm>
            <a:off x="2113371" y="411633"/>
            <a:ext cx="7795501" cy="13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7E7C"/>
              </a:buClr>
              <a:buSzPts val="2600"/>
              <a:buFont typeface="Handlee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Ai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nhanh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hơn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sadora" pitchFamily="18" charset="0"/>
                <a:sym typeface="Handlee"/>
              </a:rPr>
              <a:t>?</a:t>
            </a:r>
          </a:p>
        </p:txBody>
      </p:sp>
      <p:pic>
        <p:nvPicPr>
          <p:cNvPr id="16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8783" y="4353633"/>
            <a:ext cx="4080185" cy="2492623"/>
          </a:xfrm>
          <a:prstGeom prst="rect">
            <a:avLst/>
          </a:prstGeom>
        </p:spPr>
      </p:pic>
      <p:sp>
        <p:nvSpPr>
          <p:cNvPr id="160" name="Rectangle 159"/>
          <p:cNvSpPr/>
          <p:nvPr>
            <p:custDataLst>
              <p:tags r:id="rId1"/>
            </p:custDataLst>
          </p:nvPr>
        </p:nvSpPr>
        <p:spPr>
          <a:xfrm>
            <a:off x="1316993" y="1647103"/>
            <a:ext cx="9372600" cy="2897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solidFill>
                <a:srgbClr val="000000"/>
              </a:solidFill>
            </a:endParaRP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</a:rPr>
              <a:t>-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Trò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chơi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</a:rPr>
              <a:t>mỗi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A, B, C, D. 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800" b="1" dirty="0" err="1">
                <a:solidFill>
                  <a:srgbClr val="000000"/>
                </a:solidFill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sẽ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suy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nghĩ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</a:rPr>
              <a:t> 30 </a:t>
            </a:r>
            <a:r>
              <a:rPr lang="en-US" altLang="en-US" sz="2800" b="1" dirty="0" err="1">
                <a:solidFill>
                  <a:srgbClr val="000000"/>
                </a:solidFill>
              </a:rPr>
              <a:t>giây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lựa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-  </a:t>
            </a:r>
            <a:r>
              <a:rPr lang="en-US" altLang="en-US" sz="2800" b="1" dirty="0" err="1">
                <a:solidFill>
                  <a:srgbClr val="000000"/>
                </a:solidFill>
              </a:rPr>
              <a:t>Bạn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chọn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đáp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án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</a:rPr>
              <a:t> 2 </a:t>
            </a:r>
            <a:r>
              <a:rPr lang="en-US" altLang="en-US" sz="2800" b="1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hỏi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thắng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cuộc</a:t>
            </a:r>
            <a:r>
              <a:rPr lang="en-US" altLang="en-US" sz="2800" b="1" dirty="0">
                <a:solidFill>
                  <a:srgbClr val="000000"/>
                </a:solidFill>
              </a:rPr>
              <a:t>.</a:t>
            </a:r>
          </a:p>
          <a:p>
            <a:pPr algn="just"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72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59" grpId="0"/>
      <p:bldP spid="1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211" y="0"/>
            <a:ext cx="2839987" cy="460427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21023" y="406541"/>
            <a:ext cx="897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1EAE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HOẠT ĐỘNG CHÍNH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1F0CAF-F28C-4D75-974F-328831403F19}"/>
              </a:ext>
            </a:extLst>
          </p:cNvPr>
          <p:cNvSpPr/>
          <p:nvPr/>
        </p:nvSpPr>
        <p:spPr>
          <a:xfrm>
            <a:off x="3804998" y="1858035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52B3-F63C-43EE-A55C-2B926A18B2EC}"/>
              </a:ext>
            </a:extLst>
          </p:cNvPr>
          <p:cNvSpPr/>
          <p:nvPr/>
        </p:nvSpPr>
        <p:spPr>
          <a:xfrm>
            <a:off x="2142802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B5ABE-6DD2-42E7-A17B-1D5676BADB46}"/>
              </a:ext>
            </a:extLst>
          </p:cNvPr>
          <p:cNvSpPr/>
          <p:nvPr/>
        </p:nvSpPr>
        <p:spPr>
          <a:xfrm>
            <a:off x="5109678" y="4026464"/>
            <a:ext cx="2960338" cy="217369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504873-BD36-4F8C-B7BA-3BD2CF2A5814}"/>
              </a:ext>
            </a:extLst>
          </p:cNvPr>
          <p:cNvSpPr/>
          <p:nvPr/>
        </p:nvSpPr>
        <p:spPr>
          <a:xfrm>
            <a:off x="4808113" y="206473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B40E48-6533-462A-90B9-3013B5869081}"/>
              </a:ext>
            </a:extLst>
          </p:cNvPr>
          <p:cNvSpPr/>
          <p:nvPr/>
        </p:nvSpPr>
        <p:spPr>
          <a:xfrm>
            <a:off x="3145917" y="423189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E55F1-076C-4417-AB2A-01D80E52F8A4}"/>
              </a:ext>
            </a:extLst>
          </p:cNvPr>
          <p:cNvSpPr/>
          <p:nvPr/>
        </p:nvSpPr>
        <p:spPr>
          <a:xfrm>
            <a:off x="6101557" y="423034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ADF9FA-24C0-4CE8-ACB0-2CC3D798DED7}"/>
              </a:ext>
            </a:extLst>
          </p:cNvPr>
          <p:cNvSpPr txBox="1"/>
          <p:nvPr/>
        </p:nvSpPr>
        <p:spPr>
          <a:xfrm>
            <a:off x="3965017" y="2934321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97E86-7347-4D13-A0BF-9DBA30A7ACED}"/>
              </a:ext>
            </a:extLst>
          </p:cNvPr>
          <p:cNvSpPr txBox="1"/>
          <p:nvPr/>
        </p:nvSpPr>
        <p:spPr>
          <a:xfrm>
            <a:off x="2302821" y="5113309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704A8-28C5-4E28-94D8-1E5C2E2A2AF3}"/>
              </a:ext>
            </a:extLst>
          </p:cNvPr>
          <p:cNvSpPr txBox="1"/>
          <p:nvPr/>
        </p:nvSpPr>
        <p:spPr>
          <a:xfrm>
            <a:off x="5285167" y="5114236"/>
            <a:ext cx="2614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EAE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7" grpId="0"/>
      <p:bldP spid="15" grpId="0"/>
      <p:bldP spid="16" grpId="0"/>
      <p:bldP spid="17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đáy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12cm,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chiều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4,5cm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27cm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54cm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28,5cm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0521" y="685800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  <a:endParaRPr lang="en-US" sz="4800" b="1" kern="0" dirty="0">
              <a:solidFill>
                <a:srgbClr val="E89F8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sym typeface="Handlee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5" name="Oval 1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16" name="Oval 1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17" name="Oval 1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4" name="Oval 43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5" name="Oval 44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79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1209675" y="285750"/>
            <a:ext cx="9686925" cy="634365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961" tIns="48981" rIns="97961" bIns="48981" anchor="ctr"/>
          <a:lstStyle>
            <a:lvl1pPr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304925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8694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55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2057400"/>
            <a:ext cx="90297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có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7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43,6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1150" y="1143001"/>
            <a:ext cx="8972550" cy="807911"/>
          </a:xfrm>
          <a:prstGeom prst="rect">
            <a:avLst/>
          </a:prstGeom>
          <a:noFill/>
        </p:spPr>
        <p:txBody>
          <a:bodyPr lIns="68576" tIns="34289" rIns="68576" bIns="34289">
            <a:spAutoFit/>
          </a:bodyPr>
          <a:lstStyle/>
          <a:p>
            <a:pPr lvl="0" algn="ctr" defTabSz="1219170">
              <a:buClr>
                <a:srgbClr val="EB7E7C"/>
              </a:buClr>
              <a:buSzPts val="2600"/>
              <a:defRPr/>
            </a:pP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Ai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nhanh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 </a:t>
            </a:r>
            <a:r>
              <a:rPr lang="en-US" sz="4800" b="1" kern="0" dirty="0" err="1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hơn</a:t>
            </a:r>
            <a:r>
              <a:rPr lang="en-US" sz="4800" b="1" kern="0" dirty="0">
                <a:solidFill>
                  <a:srgbClr val="E89F8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sym typeface="Handlee"/>
              </a:rPr>
              <a:t>?</a:t>
            </a:r>
            <a:endParaRPr lang="en-US" sz="4800" b="1" kern="0" dirty="0">
              <a:solidFill>
                <a:srgbClr val="E89F8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sym typeface="Handle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98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A. 87,2cm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98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B. 43,6cm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4700" y="45720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D. 21,8cm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24700" y="371475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</a:rPr>
              <a:t>    C  21,3cm</a:t>
            </a:r>
            <a:r>
              <a:rPr lang="en-US" altLang="en-US" sz="2700" baseline="30000">
                <a:solidFill>
                  <a:srgbClr val="FFFFFF"/>
                </a:solidFill>
              </a:rPr>
              <a:t>2</a:t>
            </a:r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30</a:t>
            </a:r>
          </a:p>
        </p:txBody>
      </p:sp>
      <p:sp>
        <p:nvSpPr>
          <p:cNvPr id="19" name="Oval 1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29</a:t>
            </a:r>
          </a:p>
        </p:txBody>
      </p:sp>
      <p:sp>
        <p:nvSpPr>
          <p:cNvPr id="20" name="Oval 1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28</a:t>
            </a:r>
          </a:p>
        </p:txBody>
      </p:sp>
      <p:sp>
        <p:nvSpPr>
          <p:cNvPr id="21" name="Oval 2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  <p:sp>
        <p:nvSpPr>
          <p:cNvPr id="22" name="Oval 2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26</a:t>
            </a:r>
          </a:p>
        </p:txBody>
      </p:sp>
      <p:sp>
        <p:nvSpPr>
          <p:cNvPr id="23" name="Oval 2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25</a:t>
            </a:r>
          </a:p>
        </p:txBody>
      </p:sp>
      <p:sp>
        <p:nvSpPr>
          <p:cNvPr id="24" name="Oval 2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24</a:t>
            </a:r>
          </a:p>
        </p:txBody>
      </p:sp>
      <p:sp>
        <p:nvSpPr>
          <p:cNvPr id="25" name="Oval 2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23</a:t>
            </a:r>
          </a:p>
        </p:txBody>
      </p:sp>
      <p:sp>
        <p:nvSpPr>
          <p:cNvPr id="26" name="Oval 2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22</a:t>
            </a:r>
          </a:p>
        </p:txBody>
      </p:sp>
      <p:sp>
        <p:nvSpPr>
          <p:cNvPr id="27" name="Oval 2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28" name="Oval 2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29" name="Oval 2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30" name="Oval 2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31" name="Oval 3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32" name="Oval 3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33" name="Oval 3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34" name="Oval 3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35" name="Oval 3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36" name="Oval 3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37" name="Oval 3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38" name="Oval 37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39" name="Oval 38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40" name="Oval 39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41" name="Oval 40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42" name="Oval 41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43" name="Oval 42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44" name="Oval 43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45" name="Oval 44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46" name="Oval 45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47" name="Oval 46"/>
          <p:cNvSpPr/>
          <p:nvPr/>
        </p:nvSpPr>
        <p:spPr>
          <a:xfrm>
            <a:off x="9296400" y="400050"/>
            <a:ext cx="12573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anchor="ctr"/>
          <a:lstStyle/>
          <a:p>
            <a:pPr algn="ctr" defTabSz="9786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48" name="Oval 47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Hết giờ</a:t>
            </a:r>
          </a:p>
        </p:txBody>
      </p:sp>
      <p:sp>
        <p:nvSpPr>
          <p:cNvPr id="49" name="Oval 48"/>
          <p:cNvSpPr/>
          <p:nvPr/>
        </p:nvSpPr>
        <p:spPr>
          <a:xfrm>
            <a:off x="8839200" y="285750"/>
            <a:ext cx="2057400" cy="14287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8576" tIns="34289" rIns="68576" bIns="34289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30333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7750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>
                <a:solidFill>
                  <a:srgbClr val="FFFFFF"/>
                </a:solidFill>
                <a:latin typeface="Calibri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91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8" presetClass="exit" presetSubtype="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7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3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8" presetClass="exit" presetSubtype="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6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D0D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2479;p61"/>
          <p:cNvSpPr/>
          <p:nvPr/>
        </p:nvSpPr>
        <p:spPr>
          <a:xfrm>
            <a:off x="1022563" y="828388"/>
            <a:ext cx="9925448" cy="4934369"/>
          </a:xfrm>
          <a:custGeom>
            <a:avLst/>
            <a:gdLst/>
            <a:ahLst/>
            <a:cxnLst/>
            <a:rect l="l" t="t" r="r" b="b"/>
            <a:pathLst>
              <a:path w="54106" h="76489" extrusionOk="0">
                <a:moveTo>
                  <a:pt x="0" y="1"/>
                </a:moveTo>
                <a:lnTo>
                  <a:pt x="0" y="76489"/>
                </a:lnTo>
                <a:lnTo>
                  <a:pt x="54105" y="76489"/>
                </a:lnTo>
                <a:lnTo>
                  <a:pt x="54105" y="1"/>
                </a:lnTo>
                <a:close/>
              </a:path>
            </a:pathLst>
          </a:custGeom>
          <a:solidFill>
            <a:schemeClr val="lt1"/>
          </a:solidFill>
          <a:ln w="11675" cap="flat" cmpd="sng">
            <a:solidFill>
              <a:schemeClr val="dk2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2" name="Google Shape;372;p32"/>
          <p:cNvGrpSpPr/>
          <p:nvPr/>
        </p:nvGrpSpPr>
        <p:grpSpPr>
          <a:xfrm rot="-2849289" flipH="1">
            <a:off x="9641828" y="5278273"/>
            <a:ext cx="4109080" cy="2659907"/>
            <a:chOff x="3476322" y="3871854"/>
            <a:chExt cx="3081549" cy="1994761"/>
          </a:xfrm>
        </p:grpSpPr>
        <p:sp>
          <p:nvSpPr>
            <p:cNvPr id="373" name="Google Shape;373;p3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2213250">
            <a:off x="-18215" y="5007474"/>
            <a:ext cx="2331380" cy="2023700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1175147" y="-1699337"/>
            <a:ext cx="5033037" cy="2639949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" name="Google Shape;226;p30">
            <a:extLst>
              <a:ext uri="{FF2B5EF4-FFF2-40B4-BE49-F238E27FC236}">
                <a16:creationId xmlns:a16="http://schemas.microsoft.com/office/drawing/2014/main" id="{2E635937-D8F7-42EA-9846-A49E79DEC67A}"/>
              </a:ext>
            </a:extLst>
          </p:cNvPr>
          <p:cNvSpPr txBox="1">
            <a:spLocks/>
          </p:cNvSpPr>
          <p:nvPr/>
        </p:nvSpPr>
        <p:spPr>
          <a:xfrm>
            <a:off x="3878230" y="1042274"/>
            <a:ext cx="4741675" cy="8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Dặn</a:t>
            </a:r>
            <a:r>
              <a:rPr lang="en-US" sz="60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6000" kern="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dò</a:t>
            </a:r>
            <a:endParaRPr lang="en-US" sz="6000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50" name="Picture 6">
            <a:extLst>
              <a:ext uri="{FF2B5EF4-FFF2-40B4-BE49-F238E27FC236}">
                <a16:creationId xmlns:a16="http://schemas.microsoft.com/office/drawing/2014/main" id="{B515949E-440B-47E5-B9C9-3814FF038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0127" y="3379253"/>
            <a:ext cx="3873703" cy="253727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C506131-0FEA-47BB-971A-C440E5C8DC3B}"/>
              </a:ext>
            </a:extLst>
          </p:cNvPr>
          <p:cNvSpPr txBox="1"/>
          <p:nvPr/>
        </p:nvSpPr>
        <p:spPr>
          <a:xfrm>
            <a:off x="1467090" y="1762872"/>
            <a:ext cx="510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b="1" dirty="0" err="1">
                <a:solidFill>
                  <a:srgbClr val="0070C0"/>
                </a:solidFill>
              </a:rPr>
              <a:t>Về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bài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DB137C-EF5F-44F5-A9CE-1C7292DC394B}"/>
              </a:ext>
            </a:extLst>
          </p:cNvPr>
          <p:cNvSpPr txBox="1"/>
          <p:nvPr/>
        </p:nvSpPr>
        <p:spPr>
          <a:xfrm>
            <a:off x="1467088" y="2820550"/>
            <a:ext cx="903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b="1" dirty="0" err="1">
                <a:solidFill>
                  <a:srgbClr val="0070C0"/>
                </a:solidFill>
              </a:rPr>
              <a:t>Chuẩn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bị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bài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sau</a:t>
            </a:r>
            <a:r>
              <a:rPr lang="en-US" sz="2800" b="1" dirty="0">
                <a:solidFill>
                  <a:srgbClr val="0070C0"/>
                </a:solidFill>
              </a:rPr>
              <a:t> : </a:t>
            </a:r>
            <a:r>
              <a:rPr lang="en-US" sz="2800" b="1" dirty="0" err="1" smtClean="0">
                <a:solidFill>
                  <a:srgbClr val="0070C0"/>
                </a:solidFill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chung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197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3149" y="274897"/>
            <a:ext cx="7741920" cy="34772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99"/>
            <a:ext cx="5540188" cy="2920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5" y="0"/>
            <a:ext cx="1129553" cy="11725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5B682-2B32-4441-9380-058941FA4DBC}"/>
              </a:ext>
            </a:extLst>
          </p:cNvPr>
          <p:cNvSpPr/>
          <p:nvPr/>
        </p:nvSpPr>
        <p:spPr>
          <a:xfrm>
            <a:off x="2990624" y="1732833"/>
            <a:ext cx="62501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CHÚC CÁC EM HỌC TẬP THẬT TỐT!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43" y="-43242"/>
            <a:ext cx="2960338" cy="450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70" y="2269747"/>
            <a:ext cx="6414773" cy="2010249"/>
            <a:chOff x="3323659" y="2259651"/>
            <a:chExt cx="5572126" cy="2010249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9" y="3202300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39" y="-3843"/>
            <a:ext cx="24601249" cy="9901240"/>
            <a:chOff x="151460" y="119060"/>
            <a:chExt cx="24601249" cy="9901240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1460" y="119060"/>
              <a:ext cx="24601249" cy="6858000"/>
              <a:chOff x="-19812940" y="141189"/>
              <a:chExt cx="24601249" cy="6858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19812940" y="141189"/>
                <a:ext cx="12172950" cy="6858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715888" y="141189"/>
                <a:ext cx="12504197" cy="6858000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3"/>
            <a:ext cx="2082219" cy="2082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5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51B46C-2C1C-41AD-9AB3-481DCA448FF7}"/>
              </a:ext>
            </a:extLst>
          </p:cNvPr>
          <p:cNvSpPr/>
          <p:nvPr/>
        </p:nvSpPr>
        <p:spPr>
          <a:xfrm>
            <a:off x="1777637" y="227429"/>
            <a:ext cx="8731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prstClr val="white"/>
                </a:solidFill>
                <a:latin typeface="#9Slide07 Bungee Shade" pitchFamily="2" charset="0"/>
                <a:cs typeface="Arial"/>
                <a:sym typeface="Arial"/>
              </a:rPr>
              <a:t>Gấu con vượt đại dương</a:t>
            </a:r>
            <a:endParaRPr lang="en-US" sz="4000" b="1">
              <a:solidFill>
                <a:prstClr val="white"/>
              </a:solidFill>
              <a:latin typeface="#9Slide07 Bungee Shad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1.60494E-6 L 5.55556E-7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 3.7037E-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8" y="3094173"/>
            <a:ext cx="4708212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7799" y="1154156"/>
            <a:ext cx="10329715" cy="1605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i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: 2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3413916"/>
                <a:ext cx="4683803" cy="12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933" b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933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 x  </a:t>
                </a:r>
                <a:r>
                  <a:rPr lang="en-US" sz="2933" b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28" y="4842667"/>
                <a:ext cx="4683803" cy="11305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(đá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cao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2</m:t>
                      </m:r>
                    </m:oMath>
                  </m:oMathPara>
                </a14:m>
                <a:endParaRPr lang="en-US" sz="3200" dirty="0"/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711" y="4842667"/>
                <a:ext cx="4683803" cy="1106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chi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99" y="3413917"/>
                <a:ext cx="4683803" cy="12177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0307" y="34322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4760" y="48231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524" y="48065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0578" y="332906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6695" y="2145126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70959" y="1794307"/>
            <a:ext cx="90541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vi-VN" sz="4267" b="1" dirty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</a:t>
            </a:r>
            <a:r>
              <a:rPr lang="vi-VN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 </a:t>
            </a:r>
            <a:r>
              <a:rPr lang="en-US" sz="4267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4267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vi-VN" sz="4267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4267" b="1" dirty="0">
              <a:ln w="0"/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9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525928" cy="6851395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1" y="2612948"/>
            <a:ext cx="4549155" cy="4294107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7" y="2527505"/>
            <a:ext cx="4549155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7055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2933" b="1" dirty="0" smtClean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  <a:p>
                <a:pPr lvl="0" algn="ctr" defTabSz="609630">
                  <a:defRPr/>
                </a:pP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54" y="4432934"/>
                <a:ext cx="4683803" cy="1177336"/>
              </a:xfrm>
              <a:prstGeom prst="rect">
                <a:avLst/>
              </a:prstGeom>
              <a:blipFill>
                <a:blip r:embed="rId7"/>
                <a:stretch>
                  <a:fillRect t="-1554" b="-4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933" b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 đườ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ẳ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ạ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ừ đỉ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xu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ố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đá</m:t>
                    </m:r>
                    <m:r>
                      <m:rPr>
                        <m:nor/>
                      </m:rPr>
                      <a:rPr lang="en-US" sz="2933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2933" b="1" dirty="0" smtClean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 smtClean="0">
                    <a:solidFill>
                      <a:schemeClr val="bg1"/>
                    </a:solidFill>
                    <a:latin typeface="Calibri"/>
                  </a:rPr>
                  <a:t>đối</a:t>
                </a:r>
                <a:r>
                  <a:rPr lang="en-US" sz="2933" b="1" dirty="0" smtClean="0">
                    <a:solidFill>
                      <a:schemeClr val="bg1"/>
                    </a:solidFill>
                    <a:latin typeface="Calibri"/>
                  </a:rPr>
                  <a:t> </a:t>
                </a:r>
                <a:r>
                  <a:rPr lang="en-US" sz="2933" b="1" dirty="0" err="1" smtClean="0">
                    <a:solidFill>
                      <a:schemeClr val="bg1"/>
                    </a:solidFill>
                    <a:latin typeface="Calibri"/>
                  </a:rPr>
                  <a:t>diện</a:t>
                </a:r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528" y="4405265"/>
                <a:ext cx="4683803" cy="1175291"/>
              </a:xfrm>
              <a:prstGeom prst="rect">
                <a:avLst/>
              </a:prstGeom>
              <a:blipFill>
                <a:blip r:embed="rId8"/>
                <a:stretch>
                  <a:fillRect b="-72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ạ 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ừ đỉ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xu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687" y="2746986"/>
                <a:ext cx="4683803" cy="1175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à đườ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2933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933" b="1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57" y="2744941"/>
                <a:ext cx="4683803" cy="11773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6853" y="28497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80605" y="27801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7135" y="43998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1875" y="44329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5567" y="1930319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13521" y="994297"/>
            <a:ext cx="80828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  <a:endParaRPr lang="vi-VN" sz="3733" b="1" dirty="0">
              <a:ln w="0"/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3" cy="4075763"/>
          </a:xfrm>
          <a:prstGeom prst="rect">
            <a:avLst/>
          </a:prstGeom>
        </p:spPr>
      </p:pic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9" y="1694757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3"/>
            <a:ext cx="24378444" cy="6851395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0" y="2158348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3"/>
            <a:ext cx="4294107" cy="42941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1009911"/>
            <a:ext cx="10500851" cy="16210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55" y="3061013"/>
                <a:ext cx="4683803" cy="10366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3,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67" y="3049147"/>
                <a:ext cx="4683803" cy="1048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933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dirty="0">
                  <a:solidFill>
                    <a:schemeClr val="bg1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60" y="4461170"/>
                <a:ext cx="4683803" cy="1012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096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933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) 10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933" b="0" i="0" smtClean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933" b="1" dirty="0">
                  <a:solidFill>
                    <a:srgbClr val="00206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40" y="4452811"/>
                <a:ext cx="4683803" cy="10366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8536" y="4634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651" y="44856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243" y="301995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28490" y="314680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80264" y="1881913"/>
            <a:ext cx="4431407" cy="402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82031" y="1354293"/>
            <a:ext cx="796916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tam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giác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đáy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cm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2,5 cm </a:t>
            </a:r>
            <a:r>
              <a:rPr lang="en-US" sz="3733" b="1" dirty="0" err="1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sz="3733" b="1" dirty="0" smtClean="0">
                <a:ln w="0"/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733" b="1" dirty="0">
              <a:ln w="0"/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id="{34C07FE6-5A1A-46DE-A512-A39999EA6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271" y="-897492"/>
            <a:ext cx="3580599" cy="35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-57802"/>
            <a:ext cx="2960338" cy="44791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15569" y="2269747"/>
            <a:ext cx="6414773" cy="1898597"/>
            <a:chOff x="3323658" y="2259651"/>
            <a:chExt cx="5572126" cy="1898597"/>
          </a:xfrm>
        </p:grpSpPr>
        <p:sp>
          <p:nvSpPr>
            <p:cNvPr id="9" name="文本框 8"/>
            <p:cNvSpPr txBox="1"/>
            <p:nvPr/>
          </p:nvSpPr>
          <p:spPr>
            <a:xfrm>
              <a:off x="3845477" y="2259651"/>
              <a:ext cx="4615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 02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1067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lt"/>
                </a:rPr>
                <a:t>LUYỆN TẬP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0096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9350" y="364747"/>
            <a:ext cx="531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MỤC TIÊU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8E95DC94-D067-4670-BFDD-41FAE300C752}"/>
              </a:ext>
            </a:extLst>
          </p:cNvPr>
          <p:cNvSpPr txBox="1"/>
          <p:nvPr/>
        </p:nvSpPr>
        <p:spPr>
          <a:xfrm>
            <a:off x="1591944" y="1945092"/>
            <a:ext cx="9008111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công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tam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7C0D415B-2A14-4AF9-81DB-75778EF2A4FD}"/>
              </a:ext>
            </a:extLst>
          </p:cNvPr>
          <p:cNvSpPr txBox="1"/>
          <p:nvPr/>
        </p:nvSpPr>
        <p:spPr>
          <a:xfrm>
            <a:off x="1591943" y="3149654"/>
            <a:ext cx="9008111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Phân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noProof="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noProof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tam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9">
            <a:extLst>
              <a:ext uri="{FF2B5EF4-FFF2-40B4-BE49-F238E27FC236}">
                <a16:creationId xmlns:a16="http://schemas.microsoft.com/office/drawing/2014/main" id="{461F1612-BB0D-4B0C-A8ED-DAE88AA83E05}"/>
              </a:ext>
            </a:extLst>
          </p:cNvPr>
          <p:cNvSpPr txBox="1"/>
          <p:nvPr/>
        </p:nvSpPr>
        <p:spPr>
          <a:xfrm>
            <a:off x="1591942" y="4293195"/>
            <a:ext cx="9008111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8BD0D5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tam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giác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vuông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82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&quot;/&gt;&lt;lineCharCount val=&quot;1&quot;/&gt;&lt;lineCharCount val=&quot;9&quot;/&gt;&lt;lineCharCount val=&quot;64&quot;/&gt;&lt;lineCharCount val=&quot;59&quot;/&gt;&lt;lineCharCount val=&quot;1&quot;/&gt;&lt;lineCharCount val=&quot;60&quot;/&gt;&lt;lineCharCount val=&quot;11&quot;/&gt;&lt;lineCharCount val=&quot;1&quot;/&gt;&lt;lineCharCount val=&quot;62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941</Words>
  <Application>Microsoft Office PowerPoint</Application>
  <PresentationFormat>Widescreen</PresentationFormat>
  <Paragraphs>207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微软雅黑</vt:lpstr>
      <vt:lpstr>宋体</vt:lpstr>
      <vt:lpstr>#9Slide07 Bungee Shade</vt:lpstr>
      <vt:lpstr>.VnTimeH</vt:lpstr>
      <vt:lpstr>Arial</vt:lpstr>
      <vt:lpstr>Baloo 2</vt:lpstr>
      <vt:lpstr>Calibri</vt:lpstr>
      <vt:lpstr>Calibri Light</vt:lpstr>
      <vt:lpstr>Cambria Math</vt:lpstr>
      <vt:lpstr>等线</vt:lpstr>
      <vt:lpstr>Handlee</vt:lpstr>
      <vt:lpstr>KaiTi</vt:lpstr>
      <vt:lpstr>隶书</vt:lpstr>
      <vt:lpstr>黑体</vt:lpstr>
      <vt:lpstr>Times New Roman</vt:lpstr>
      <vt:lpstr>UTM Isadora</vt:lpstr>
      <vt:lpstr>幼圆</vt:lpstr>
      <vt:lpstr>1_Office Theme</vt:lpstr>
      <vt:lpstr>Office 主题</vt:lpstr>
      <vt:lpstr>Office 主题​​</vt:lpstr>
      <vt:lpstr>Trity Lesson Plan by Slidesgo</vt:lpstr>
      <vt:lpstr>1_Office 主题​​</vt:lpstr>
      <vt:lpstr>1_Trity Lesson Plan by Slidesgo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Nguyen</dc:creator>
  <cp:lastModifiedBy>Windows User</cp:lastModifiedBy>
  <cp:revision>49</cp:revision>
  <dcterms:created xsi:type="dcterms:W3CDTF">2021-10-28T09:16:12Z</dcterms:created>
  <dcterms:modified xsi:type="dcterms:W3CDTF">2021-12-23T09:31:35Z</dcterms:modified>
</cp:coreProperties>
</file>