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mbria Bold" panose="02040803050406030204" pitchFamily="18" charset="0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22B"/>
    <a:srgbClr val="9B3749"/>
    <a:srgbClr val="DC7280"/>
    <a:srgbClr val="FCF4C2"/>
    <a:srgbClr val="5F1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4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58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6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11/16/23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604448" y="-599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0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59.svg"/><Relationship Id="rId7" Type="http://schemas.openxmlformats.org/officeDocument/2006/relationships/image" Target="../media/image49.svg"/><Relationship Id="rId12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5.svg"/><Relationship Id="rId5" Type="http://schemas.openxmlformats.org/officeDocument/2006/relationships/image" Target="../media/image47.sv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3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55.svg"/><Relationship Id="rId10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75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71.svg"/><Relationship Id="rId7" Type="http://schemas.openxmlformats.org/officeDocument/2006/relationships/image" Target="../media/image4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3.svg"/><Relationship Id="rId4" Type="http://schemas.openxmlformats.org/officeDocument/2006/relationships/image" Target="../media/image69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1.sv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49.svg"/><Relationship Id="rId4" Type="http://schemas.openxmlformats.org/officeDocument/2006/relationships/image" Target="../media/image69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73.svg"/><Relationship Id="rId7" Type="http://schemas.openxmlformats.org/officeDocument/2006/relationships/image" Target="../media/image7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1.svg"/><Relationship Id="rId10" Type="http://schemas.openxmlformats.org/officeDocument/2006/relationships/image" Target="../media/image69.png"/><Relationship Id="rId4" Type="http://schemas.openxmlformats.org/officeDocument/2006/relationships/image" Target="../media/image70.png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6096000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475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222543" y="-518121"/>
            <a:ext cx="2745262" cy="270033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4117893" y="0"/>
                </a:moveTo>
                <a:lnTo>
                  <a:pt x="0" y="0"/>
                </a:lnTo>
                <a:lnTo>
                  <a:pt x="0" y="4050509"/>
                </a:lnTo>
                <a:lnTo>
                  <a:pt x="4117893" y="4050509"/>
                </a:lnTo>
                <a:lnTo>
                  <a:pt x="41178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669282" y="-518121"/>
            <a:ext cx="2745262" cy="270033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0" y="0"/>
                </a:moveTo>
                <a:lnTo>
                  <a:pt x="4117893" y="0"/>
                </a:lnTo>
                <a:lnTo>
                  <a:pt x="4117893" y="4050509"/>
                </a:lnTo>
                <a:lnTo>
                  <a:pt x="0" y="405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341062" y="3202214"/>
            <a:ext cx="5445069" cy="2890837"/>
          </a:xfrm>
          <a:custGeom>
            <a:avLst/>
            <a:gdLst/>
            <a:ahLst/>
            <a:cxnLst/>
            <a:rect l="l" t="t" r="r" b="b"/>
            <a:pathLst>
              <a:path w="8167603" h="4336255">
                <a:moveTo>
                  <a:pt x="0" y="0"/>
                </a:moveTo>
                <a:lnTo>
                  <a:pt x="8167603" y="0"/>
                </a:lnTo>
                <a:lnTo>
                  <a:pt x="8167603" y="4336255"/>
                </a:lnTo>
                <a:lnTo>
                  <a:pt x="0" y="433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2868" y="2032221"/>
            <a:ext cx="8749237" cy="251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9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08955" y="2729647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2025" y="3931271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5" y="0"/>
                </a:lnTo>
                <a:lnTo>
                  <a:pt x="1883885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98635" y="5329979"/>
            <a:ext cx="1255923" cy="1398707"/>
          </a:xfrm>
          <a:custGeom>
            <a:avLst/>
            <a:gdLst/>
            <a:ahLst/>
            <a:cxnLst/>
            <a:rect l="l" t="t" r="r" b="b"/>
            <a:pathLst>
              <a:path w="1883884" h="2098061">
                <a:moveTo>
                  <a:pt x="0" y="0"/>
                </a:moveTo>
                <a:lnTo>
                  <a:pt x="1883884" y="0"/>
                </a:lnTo>
                <a:lnTo>
                  <a:pt x="1883884" y="2098061"/>
                </a:lnTo>
                <a:lnTo>
                  <a:pt x="0" y="20980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0218" y="262069"/>
            <a:ext cx="2756833" cy="1295712"/>
          </a:xfrm>
          <a:custGeom>
            <a:avLst/>
            <a:gdLst/>
            <a:ahLst/>
            <a:cxnLst/>
            <a:rect l="l" t="t" r="r" b="b"/>
            <a:pathLst>
              <a:path w="4135250" h="1943568">
                <a:moveTo>
                  <a:pt x="0" y="0"/>
                </a:moveTo>
                <a:lnTo>
                  <a:pt x="4135250" y="0"/>
                </a:lnTo>
                <a:lnTo>
                  <a:pt x="4135250" y="1943567"/>
                </a:lnTo>
                <a:lnTo>
                  <a:pt x="0" y="1943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62025" y="1557781"/>
            <a:ext cx="1255340" cy="1398707"/>
          </a:xfrm>
          <a:custGeom>
            <a:avLst/>
            <a:gdLst/>
            <a:ahLst/>
            <a:cxnLst/>
            <a:rect l="l" t="t" r="r" b="b"/>
            <a:pathLst>
              <a:path w="1883010" h="2098061">
                <a:moveTo>
                  <a:pt x="0" y="0"/>
                </a:moveTo>
                <a:lnTo>
                  <a:pt x="1883011" y="0"/>
                </a:lnTo>
                <a:lnTo>
                  <a:pt x="1883011" y="2098062"/>
                </a:lnTo>
                <a:lnTo>
                  <a:pt x="0" y="20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17948" y="1934344"/>
            <a:ext cx="67239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Từ đầu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bản xô-nát Ánh trăng.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64878" y="3121089"/>
            <a:ext cx="720523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ước mơ của mình.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8955" y="4406375"/>
            <a:ext cx="994846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Tiếp theo ...</a:t>
            </a:r>
            <a:r>
              <a:rPr lang="en-US" sz="3334" spc="133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>
                <a:solidFill>
                  <a:srgbClr val="FAF080"/>
                </a:solidFill>
                <a:latin typeface="Cambria Bold"/>
              </a:rPr>
              <a:t> ánh trăng trên dòng sông Đa-nuýp.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77051" y="5706541"/>
            <a:ext cx="236457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"/>
              </a:rPr>
              <a:t>Câu cuối.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8929228" y="262069"/>
            <a:ext cx="3303877" cy="4002678"/>
          </a:xfrm>
          <a:custGeom>
            <a:avLst/>
            <a:gdLst/>
            <a:ahLst/>
            <a:cxnLst/>
            <a:rect l="l" t="t" r="r" b="b"/>
            <a:pathLst>
              <a:path w="4955816" h="6004017">
                <a:moveTo>
                  <a:pt x="4955816" y="0"/>
                </a:moveTo>
                <a:lnTo>
                  <a:pt x="0" y="0"/>
                </a:lnTo>
                <a:lnTo>
                  <a:pt x="0" y="6004017"/>
                </a:lnTo>
                <a:lnTo>
                  <a:pt x="4955816" y="6004017"/>
                </a:lnTo>
                <a:lnTo>
                  <a:pt x="4955816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/>
          <a:srcRect b="35571"/>
          <a:stretch/>
        </p:blipFill>
        <p:spPr>
          <a:xfrm>
            <a:off x="2871353" y="350762"/>
            <a:ext cx="6936116" cy="11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2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14" y="0"/>
            <a:ext cx="6116914" cy="3429000"/>
            <a:chOff x="0" y="0"/>
            <a:chExt cx="3103767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03767" cy="1739900"/>
            </a:xfrm>
            <a:custGeom>
              <a:avLst/>
              <a:gdLst/>
              <a:ahLst/>
              <a:cxnLst/>
              <a:rect l="l" t="t" r="r" b="b"/>
              <a:pathLst>
                <a:path w="3103767" h="1739900">
                  <a:moveTo>
                    <a:pt x="0" y="0"/>
                  </a:moveTo>
                  <a:lnTo>
                    <a:pt x="3103767" y="0"/>
                  </a:lnTo>
                  <a:lnTo>
                    <a:pt x="3103767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136576" y="-116702"/>
            <a:ext cx="1344516" cy="7091403"/>
          </a:xfrm>
          <a:custGeom>
            <a:avLst/>
            <a:gdLst/>
            <a:ahLst/>
            <a:cxnLst/>
            <a:rect l="l" t="t" r="r" b="b"/>
            <a:pathLst>
              <a:path w="2016774" h="10637104">
                <a:moveTo>
                  <a:pt x="0" y="0"/>
                </a:moveTo>
                <a:lnTo>
                  <a:pt x="2016774" y="0"/>
                </a:lnTo>
                <a:lnTo>
                  <a:pt x="2016774" y="10637104"/>
                </a:lnTo>
                <a:lnTo>
                  <a:pt x="0" y="10637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1982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096000" y="3429000"/>
            <a:ext cx="6116914" cy="3429000"/>
            <a:chOff x="0" y="0"/>
            <a:chExt cx="3103767" cy="1739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3767" cy="1739900"/>
            </a:xfrm>
            <a:custGeom>
              <a:avLst/>
              <a:gdLst/>
              <a:ahLst/>
              <a:cxnLst/>
              <a:rect l="l" t="t" r="r" b="b"/>
              <a:pathLst>
                <a:path w="3103767" h="1739900">
                  <a:moveTo>
                    <a:pt x="0" y="0"/>
                  </a:moveTo>
                  <a:lnTo>
                    <a:pt x="3103767" y="0"/>
                  </a:lnTo>
                  <a:lnTo>
                    <a:pt x="3103767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7" name="Freeform 7"/>
          <p:cNvSpPr/>
          <p:nvPr/>
        </p:nvSpPr>
        <p:spPr>
          <a:xfrm flipH="1">
            <a:off x="10979085" y="-116702"/>
            <a:ext cx="1344516" cy="7091403"/>
          </a:xfrm>
          <a:custGeom>
            <a:avLst/>
            <a:gdLst/>
            <a:ahLst/>
            <a:cxnLst/>
            <a:rect l="l" t="t" r="r" b="b"/>
            <a:pathLst>
              <a:path w="2016774" h="10637104">
                <a:moveTo>
                  <a:pt x="2016773" y="0"/>
                </a:moveTo>
                <a:lnTo>
                  <a:pt x="0" y="0"/>
                </a:lnTo>
                <a:lnTo>
                  <a:pt x="0" y="10637104"/>
                </a:lnTo>
                <a:lnTo>
                  <a:pt x="2016773" y="10637104"/>
                </a:lnTo>
                <a:lnTo>
                  <a:pt x="201677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1982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09581" y="802918"/>
            <a:ext cx="1637051" cy="1823165"/>
          </a:xfrm>
          <a:custGeom>
            <a:avLst/>
            <a:gdLst/>
            <a:ahLst/>
            <a:cxnLst/>
            <a:rect l="l" t="t" r="r" b="b"/>
            <a:pathLst>
              <a:path w="2455576" h="2734748">
                <a:moveTo>
                  <a:pt x="0" y="0"/>
                </a:moveTo>
                <a:lnTo>
                  <a:pt x="2455576" y="0"/>
                </a:lnTo>
                <a:lnTo>
                  <a:pt x="245557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6412" y="4374378"/>
            <a:ext cx="1614294" cy="1797822"/>
          </a:xfrm>
          <a:custGeom>
            <a:avLst/>
            <a:gdLst/>
            <a:ahLst/>
            <a:cxnLst/>
            <a:rect l="l" t="t" r="r" b="b"/>
            <a:pathLst>
              <a:path w="2421441" h="2696733">
                <a:moveTo>
                  <a:pt x="0" y="0"/>
                </a:moveTo>
                <a:lnTo>
                  <a:pt x="2421441" y="0"/>
                </a:lnTo>
                <a:lnTo>
                  <a:pt x="2421441" y="2696733"/>
                </a:lnTo>
                <a:lnTo>
                  <a:pt x="0" y="26967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09581" y="4231918"/>
            <a:ext cx="1637051" cy="1823165"/>
          </a:xfrm>
          <a:custGeom>
            <a:avLst/>
            <a:gdLst/>
            <a:ahLst/>
            <a:cxnLst/>
            <a:rect l="l" t="t" r="r" b="b"/>
            <a:pathLst>
              <a:path w="2455576" h="2734748">
                <a:moveTo>
                  <a:pt x="0" y="0"/>
                </a:moveTo>
                <a:lnTo>
                  <a:pt x="2455576" y="0"/>
                </a:lnTo>
                <a:lnTo>
                  <a:pt x="245557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36413" y="802918"/>
            <a:ext cx="1636291" cy="1823165"/>
          </a:xfrm>
          <a:custGeom>
            <a:avLst/>
            <a:gdLst/>
            <a:ahLst/>
            <a:cxnLst/>
            <a:rect l="l" t="t" r="r" b="b"/>
            <a:pathLst>
              <a:path w="2454437" h="2734748">
                <a:moveTo>
                  <a:pt x="0" y="0"/>
                </a:moveTo>
                <a:lnTo>
                  <a:pt x="2454436" y="0"/>
                </a:lnTo>
                <a:lnTo>
                  <a:pt x="2454436" y="2734748"/>
                </a:lnTo>
                <a:lnTo>
                  <a:pt x="0" y="2734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40057" y="3545702"/>
            <a:ext cx="1706911" cy="3183052"/>
          </a:xfrm>
          <a:custGeom>
            <a:avLst/>
            <a:gdLst/>
            <a:ahLst/>
            <a:cxnLst/>
            <a:rect l="l" t="t" r="r" b="b"/>
            <a:pathLst>
              <a:path w="2560367" h="4774578">
                <a:moveTo>
                  <a:pt x="0" y="0"/>
                </a:moveTo>
                <a:lnTo>
                  <a:pt x="2560368" y="0"/>
                </a:lnTo>
                <a:lnTo>
                  <a:pt x="2560368" y="4774578"/>
                </a:lnTo>
                <a:lnTo>
                  <a:pt x="0" y="4774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58602" y="1815031"/>
            <a:ext cx="3165081" cy="1622104"/>
          </a:xfrm>
          <a:custGeom>
            <a:avLst/>
            <a:gdLst/>
            <a:ahLst/>
            <a:cxnLst/>
            <a:rect l="l" t="t" r="r" b="b"/>
            <a:pathLst>
              <a:path w="4747622" h="2433156">
                <a:moveTo>
                  <a:pt x="0" y="0"/>
                </a:moveTo>
                <a:lnTo>
                  <a:pt x="4747622" y="0"/>
                </a:lnTo>
                <a:lnTo>
                  <a:pt x="4747622" y="2433156"/>
                </a:lnTo>
                <a:lnTo>
                  <a:pt x="0" y="2433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14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91760" y="2116149"/>
            <a:ext cx="2442310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Xô-nát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34629" y="2959496"/>
            <a:ext cx="6266311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gồm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ba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hoặc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bốn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chương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khác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nhau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nhịp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điệu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nhưng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nối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tiếp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nhau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7493665" y="2040891"/>
            <a:ext cx="4012535" cy="4131309"/>
          </a:xfrm>
          <a:custGeom>
            <a:avLst/>
            <a:gdLst/>
            <a:ahLst/>
            <a:cxnLst/>
            <a:rect l="l" t="t" r="r" b="b"/>
            <a:pathLst>
              <a:path w="6018802" h="6196964">
                <a:moveTo>
                  <a:pt x="0" y="0"/>
                </a:moveTo>
                <a:lnTo>
                  <a:pt x="6018802" y="0"/>
                </a:lnTo>
                <a:lnTo>
                  <a:pt x="6018802" y="6196964"/>
                </a:lnTo>
                <a:lnTo>
                  <a:pt x="0" y="6196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18" r="-32808"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634" y="247767"/>
            <a:ext cx="6389162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706737" y="945677"/>
            <a:ext cx="7485263" cy="4154321"/>
          </a:xfrm>
          <a:custGeom>
            <a:avLst/>
            <a:gdLst/>
            <a:ahLst/>
            <a:cxnLst/>
            <a:rect l="l" t="t" r="r" b="b"/>
            <a:pathLst>
              <a:path w="11227894" h="6231481">
                <a:moveTo>
                  <a:pt x="0" y="0"/>
                </a:moveTo>
                <a:lnTo>
                  <a:pt x="11227894" y="0"/>
                </a:lnTo>
                <a:lnTo>
                  <a:pt x="11227894" y="6231481"/>
                </a:lnTo>
                <a:lnTo>
                  <a:pt x="0" y="62314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92107" y="3897738"/>
            <a:ext cx="439145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sông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Đa-nuýp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4883" y="5320241"/>
            <a:ext cx="10522233" cy="1463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25000"/>
              </a:lnSpc>
            </a:pPr>
            <a:r>
              <a:rPr lang="en-US" sz="4000" dirty="0" err="1">
                <a:latin typeface="Cambria"/>
              </a:rPr>
              <a:t>sông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dài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thứ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hai</a:t>
            </a:r>
            <a:r>
              <a:rPr lang="en-US" sz="4000" dirty="0">
                <a:latin typeface="Cambria"/>
              </a:rPr>
              <a:t> ở </a:t>
            </a:r>
            <a:r>
              <a:rPr lang="en-US" sz="4000" dirty="0" err="1">
                <a:latin typeface="Cambria"/>
              </a:rPr>
              <a:t>châu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, </a:t>
            </a:r>
            <a:r>
              <a:rPr lang="en-US" sz="4000" dirty="0" err="1">
                <a:latin typeface="Cambria"/>
              </a:rPr>
              <a:t>chảy</a:t>
            </a:r>
            <a:r>
              <a:rPr lang="en-US" sz="4000" dirty="0">
                <a:latin typeface="Cambria"/>
              </a:rPr>
              <a:t> qua </a:t>
            </a:r>
            <a:r>
              <a:rPr lang="en-US" sz="4000" dirty="0" err="1">
                <a:latin typeface="Cambria"/>
              </a:rPr>
              <a:t>nhiều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nước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Trung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và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Đông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Âu</a:t>
            </a:r>
            <a:r>
              <a:rPr lang="en-US" sz="4000" dirty="0">
                <a:latin typeface="Cambria"/>
              </a:rPr>
              <a:t>, </a:t>
            </a:r>
            <a:r>
              <a:rPr lang="en-US" sz="4000" dirty="0" err="1">
                <a:latin typeface="Cambria"/>
              </a:rPr>
              <a:t>trong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đó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có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nước</a:t>
            </a:r>
            <a:r>
              <a:rPr lang="en-US" sz="4000" dirty="0">
                <a:latin typeface="Cambria"/>
              </a:rPr>
              <a:t> </a:t>
            </a:r>
            <a:r>
              <a:rPr lang="en-US" sz="4000" dirty="0" err="1">
                <a:latin typeface="Cambria"/>
              </a:rPr>
              <a:t>Áo</a:t>
            </a:r>
            <a:r>
              <a:rPr lang="en-US" sz="4000" dirty="0">
                <a:latin typeface="Cambria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671" b="32604"/>
          <a:stretch/>
        </p:blipFill>
        <p:spPr>
          <a:xfrm>
            <a:off x="-230701" y="1544534"/>
            <a:ext cx="5237068" cy="17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7170" y="858983"/>
            <a:ext cx="6648186" cy="4437664"/>
          </a:xfrm>
          <a:custGeom>
            <a:avLst/>
            <a:gdLst/>
            <a:ahLst/>
            <a:cxnLst/>
            <a:rect l="l" t="t" r="r" b="b"/>
            <a:pathLst>
              <a:path w="9972279" h="6656496">
                <a:moveTo>
                  <a:pt x="0" y="0"/>
                </a:moveTo>
                <a:lnTo>
                  <a:pt x="9972279" y="0"/>
                </a:lnTo>
                <a:lnTo>
                  <a:pt x="9972279" y="6656497"/>
                </a:lnTo>
                <a:lnTo>
                  <a:pt x="0" y="6656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809" y="2738649"/>
            <a:ext cx="439145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Viên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9974" y="4107517"/>
            <a:ext cx="409728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thủ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đô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nước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Áo</a:t>
            </a:r>
            <a:endParaRPr lang="en-US" sz="4000" dirty="0">
              <a:solidFill>
                <a:srgbClr val="FEFAF0"/>
              </a:solidFill>
              <a:latin typeface="Cambri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254" y="572461"/>
            <a:ext cx="5272423" cy="260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71070" y="1260372"/>
            <a:ext cx="4615434" cy="5486400"/>
          </a:xfrm>
          <a:custGeom>
            <a:avLst/>
            <a:gdLst/>
            <a:ahLst/>
            <a:cxnLst/>
            <a:rect l="l" t="t" r="r" b="b"/>
            <a:pathLst>
              <a:path w="6923151" h="8229600">
                <a:moveTo>
                  <a:pt x="0" y="0"/>
                </a:moveTo>
                <a:lnTo>
                  <a:pt x="6923151" y="0"/>
                </a:lnTo>
                <a:lnTo>
                  <a:pt x="69231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5481" y="2921565"/>
            <a:ext cx="5752391" cy="888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577"/>
              </a:lnSpc>
            </a:pP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đàn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dương</a:t>
            </a:r>
            <a:r>
              <a:rPr lang="en-US" sz="5412" dirty="0">
                <a:solidFill>
                  <a:srgbClr val="FFFF00"/>
                </a:solidFill>
                <a:latin typeface="Cambria Bold"/>
              </a:rPr>
              <a:t> </a:t>
            </a:r>
            <a:r>
              <a:rPr lang="en-US" sz="5412" dirty="0" err="1">
                <a:solidFill>
                  <a:srgbClr val="FFFF00"/>
                </a:solidFill>
                <a:latin typeface="Cambria Bold"/>
              </a:rPr>
              <a:t>cầm</a:t>
            </a:r>
            <a:endParaRPr lang="en-US" sz="5412" dirty="0">
              <a:solidFill>
                <a:srgbClr val="FFFF00"/>
              </a:solidFill>
              <a:latin typeface="Cambri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7581" y="4202868"/>
            <a:ext cx="626631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5600"/>
              </a:lnSpc>
            </a:pPr>
            <a:r>
              <a:rPr lang="en-US" sz="4000" dirty="0" err="1">
                <a:solidFill>
                  <a:srgbClr val="FEFAF0"/>
                </a:solidFill>
                <a:latin typeface="Cambria"/>
              </a:rPr>
              <a:t>tên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gọi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khác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đàn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 pi-a-</a:t>
            </a:r>
            <a:r>
              <a:rPr lang="en-US" sz="4000" dirty="0" err="1">
                <a:solidFill>
                  <a:srgbClr val="FEFAF0"/>
                </a:solidFill>
                <a:latin typeface="Cambria"/>
              </a:rPr>
              <a:t>nô</a:t>
            </a:r>
            <a:r>
              <a:rPr lang="en-US" sz="4000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3346" b="34688"/>
          <a:stretch/>
        </p:blipFill>
        <p:spPr>
          <a:xfrm>
            <a:off x="2521549" y="278247"/>
            <a:ext cx="6663071" cy="22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3143">
            <a:off x="6812057" y="334975"/>
            <a:ext cx="5850520" cy="6188050"/>
          </a:xfrm>
          <a:custGeom>
            <a:avLst/>
            <a:gdLst/>
            <a:ahLst/>
            <a:cxnLst/>
            <a:rect l="l" t="t" r="r" b="b"/>
            <a:pathLst>
              <a:path w="8775780" h="9282075">
                <a:moveTo>
                  <a:pt x="0" y="0"/>
                </a:moveTo>
                <a:lnTo>
                  <a:pt x="8775781" y="0"/>
                </a:lnTo>
                <a:lnTo>
                  <a:pt x="8775781" y="9282076"/>
                </a:lnTo>
                <a:lnTo>
                  <a:pt x="0" y="928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74" y="0"/>
            <a:ext cx="4755292" cy="7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2367" y="1132153"/>
            <a:ext cx="1141963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2. Bét-tô-ven đã gặp cha con cô gái mù trong hoàn cảnh nào? Cô gái mù có ước mơ gì?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1153" y="330697"/>
            <a:ext cx="94272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1.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mở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giới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thiệu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3220" y="2476237"/>
            <a:ext cx="966298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3. Bét-tô-ven đã làm gì để giúp cô gái thực hiện ước mơ của mình?</a:t>
            </a:r>
          </a:p>
        </p:txBody>
      </p:sp>
      <p:sp>
        <p:nvSpPr>
          <p:cNvPr id="5" name="Freeform 5"/>
          <p:cNvSpPr/>
          <p:nvPr/>
        </p:nvSpPr>
        <p:spPr>
          <a:xfrm>
            <a:off x="393181" y="3638760"/>
            <a:ext cx="1999935" cy="3178705"/>
          </a:xfrm>
          <a:custGeom>
            <a:avLst/>
            <a:gdLst/>
            <a:ahLst/>
            <a:cxnLst/>
            <a:rect l="l" t="t" r="r" b="b"/>
            <a:pathLst>
              <a:path w="2999903" h="4768058">
                <a:moveTo>
                  <a:pt x="0" y="0"/>
                </a:moveTo>
                <a:lnTo>
                  <a:pt x="2999904" y="0"/>
                </a:lnTo>
                <a:lnTo>
                  <a:pt x="2999904" y="4768058"/>
                </a:lnTo>
                <a:lnTo>
                  <a:pt x="0" y="4768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36401" y="3852069"/>
            <a:ext cx="936903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4. Tìm những câu văn miêu tả vẻ đẹp của bản nhạc mà Bét-tô-ven đã dành tặng cô gái mù.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32850" y="5228113"/>
            <a:ext cx="8572584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EFAF0"/>
                </a:solidFill>
                <a:latin typeface="Cambria"/>
              </a:rPr>
              <a:t>5. Vì sao bản nhạc Bét-tô-ven dành tặng cô gái mù lại có tên là </a:t>
            </a:r>
            <a:r>
              <a:rPr lang="en-US" sz="3334">
                <a:solidFill>
                  <a:srgbClr val="FEFAF0"/>
                </a:solidFill>
                <a:latin typeface="Cambria Italics"/>
              </a:rPr>
              <a:t>Ánh trăng</a:t>
            </a:r>
            <a:r>
              <a:rPr lang="en-US" sz="3334">
                <a:solidFill>
                  <a:srgbClr val="FEFAF0"/>
                </a:solidFill>
                <a:latin typeface="Cambri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19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15197" y="5616903"/>
            <a:ext cx="854685" cy="952295"/>
          </a:xfrm>
          <a:custGeom>
            <a:avLst/>
            <a:gdLst/>
            <a:ahLst/>
            <a:cxnLst/>
            <a:rect l="l" t="t" r="r" b="b"/>
            <a:pathLst>
              <a:path w="1282028" h="1428443">
                <a:moveTo>
                  <a:pt x="0" y="0"/>
                </a:moveTo>
                <a:lnTo>
                  <a:pt x="1282027" y="0"/>
                </a:lnTo>
                <a:lnTo>
                  <a:pt x="1282027" y="1428443"/>
                </a:lnTo>
                <a:lnTo>
                  <a:pt x="0" y="14284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7032">
            <a:off x="7531819" y="3560107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2153" y="5849409"/>
            <a:ext cx="942720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Đoạn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mở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giới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thiệu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về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02153" y="1407313"/>
            <a:ext cx="8050928" cy="3632066"/>
            <a:chOff x="2302153" y="1407313"/>
            <a:chExt cx="8050928" cy="3632066"/>
          </a:xfrm>
        </p:grpSpPr>
        <p:sp>
          <p:nvSpPr>
            <p:cNvPr id="9" name="Freeform 9"/>
            <p:cNvSpPr/>
            <p:nvPr/>
          </p:nvSpPr>
          <p:spPr>
            <a:xfrm>
              <a:off x="2302153" y="1407313"/>
              <a:ext cx="8050928" cy="3632066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661388" y="1876957"/>
              <a:ext cx="7455287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soạn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cổ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nổi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xô-nát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666" b="1" i="1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66" b="1" i="1" dirty="0" err="1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74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4154973" cy="5486400"/>
          </a:xfrm>
          <a:custGeom>
            <a:avLst/>
            <a:gdLst/>
            <a:ahLst/>
            <a:cxnLst/>
            <a:rect l="l" t="t" r="r" b="b"/>
            <a:pathLst>
              <a:path w="6232459" h="8229600">
                <a:moveTo>
                  <a:pt x="0" y="0"/>
                </a:moveTo>
                <a:lnTo>
                  <a:pt x="6232459" y="0"/>
                </a:lnTo>
                <a:lnTo>
                  <a:pt x="62324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121039" y="1452017"/>
            <a:ext cx="6385161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Lút-vích</a:t>
            </a:r>
            <a:r>
              <a:rPr lang="en-US" sz="4666" dirty="0">
                <a:solidFill>
                  <a:srgbClr val="FFFF00"/>
                </a:solidFill>
                <a:latin typeface="Cambria Bold"/>
              </a:rPr>
              <a:t> van </a:t>
            </a:r>
            <a:r>
              <a:rPr lang="en-US" sz="4666" dirty="0" err="1">
                <a:solidFill>
                  <a:srgbClr val="FFFF00"/>
                </a:solidFill>
                <a:latin typeface="Cambria Bold"/>
              </a:rPr>
              <a:t>Bét-tô-ven</a:t>
            </a:r>
            <a:endParaRPr lang="en-US" sz="4666" dirty="0">
              <a:solidFill>
                <a:srgbClr val="FFFF00"/>
              </a:solidFill>
              <a:latin typeface="Cambria Bold"/>
            </a:endParaRPr>
          </a:p>
          <a:p>
            <a:pPr algn="ctr" defTabSz="609630">
              <a:lnSpc>
                <a:spcPts val="6533"/>
              </a:lnSpc>
            </a:pPr>
            <a:r>
              <a:rPr lang="en-US" sz="4666" dirty="0">
                <a:solidFill>
                  <a:srgbClr val="FFFF00"/>
                </a:solidFill>
                <a:latin typeface="Cambria Bold"/>
              </a:rPr>
              <a:t>(1770 - 1827)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98660" y="3627140"/>
            <a:ext cx="3829920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cổ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điển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Đức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8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" y="355600"/>
            <a:ext cx="4586206" cy="4047327"/>
          </a:xfrm>
          <a:custGeom>
            <a:avLst/>
            <a:gdLst/>
            <a:ahLst/>
            <a:cxnLst/>
            <a:rect l="l" t="t" r="r" b="b"/>
            <a:pathLst>
              <a:path w="6879309" h="6070990">
                <a:moveTo>
                  <a:pt x="0" y="0"/>
                </a:moveTo>
                <a:lnTo>
                  <a:pt x="6879309" y="0"/>
                </a:lnTo>
                <a:lnTo>
                  <a:pt x="6879309" y="6070990"/>
                </a:lnTo>
                <a:lnTo>
                  <a:pt x="0" y="6070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20669" y="3220649"/>
            <a:ext cx="5700127" cy="3498453"/>
          </a:xfrm>
          <a:custGeom>
            <a:avLst/>
            <a:gdLst/>
            <a:ahLst/>
            <a:cxnLst/>
            <a:rect l="l" t="t" r="r" b="b"/>
            <a:pathLst>
              <a:path w="8550190" h="5247679">
                <a:moveTo>
                  <a:pt x="0" y="0"/>
                </a:moveTo>
                <a:lnTo>
                  <a:pt x="8550190" y="0"/>
                </a:lnTo>
                <a:lnTo>
                  <a:pt x="8550190" y="5247679"/>
                </a:lnTo>
                <a:lnTo>
                  <a:pt x="0" y="5247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98556" y="3220650"/>
            <a:ext cx="3039281" cy="3498453"/>
          </a:xfrm>
          <a:custGeom>
            <a:avLst/>
            <a:gdLst/>
            <a:ahLst/>
            <a:cxnLst/>
            <a:rect l="l" t="t" r="r" b="b"/>
            <a:pathLst>
              <a:path w="4558921" h="5247679">
                <a:moveTo>
                  <a:pt x="0" y="0"/>
                </a:moveTo>
                <a:lnTo>
                  <a:pt x="4558922" y="0"/>
                </a:lnTo>
                <a:lnTo>
                  <a:pt x="4558922" y="5247679"/>
                </a:lnTo>
                <a:lnTo>
                  <a:pt x="0" y="5247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86206" y="716340"/>
            <a:ext cx="6945394" cy="2311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25000"/>
              </a:lnSpc>
            </a:pP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5" b="1" dirty="0" err="1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5" b="1" dirty="0">
                <a:solidFill>
                  <a:srgbClr val="D1B2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043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862422"/>
            <a:ext cx="2180490" cy="3465679"/>
          </a:xfrm>
          <a:custGeom>
            <a:avLst/>
            <a:gdLst/>
            <a:ahLst/>
            <a:cxnLst/>
            <a:rect l="l" t="t" r="r" b="b"/>
            <a:pathLst>
              <a:path w="3270735" h="5198519">
                <a:moveTo>
                  <a:pt x="0" y="0"/>
                </a:moveTo>
                <a:lnTo>
                  <a:pt x="3270735" y="0"/>
                </a:lnTo>
                <a:lnTo>
                  <a:pt x="3270735" y="5198519"/>
                </a:lnTo>
                <a:lnTo>
                  <a:pt x="0" y="5198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80490" y="1449548"/>
            <a:ext cx="9548867" cy="386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90"/>
              </a:lnSpc>
            </a:pPr>
            <a:r>
              <a:rPr lang="en-US" sz="3666" dirty="0">
                <a:solidFill>
                  <a:srgbClr val="FCF4C2"/>
                </a:solidFill>
                <a:latin typeface="Cambria"/>
              </a:rPr>
              <a:t>        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Bét-tô-ven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đêm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đứng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trên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cây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bắc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qua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thì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thấy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dương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cầm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văng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vẳng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từ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phía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xa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Ông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đã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theo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tiếng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đến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ngôi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nhà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khu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lao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động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bắt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gặp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người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cha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đang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chăm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chú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ngồi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nghe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con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mình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chơi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F4C2"/>
                </a:solidFill>
                <a:latin typeface="Cambria"/>
              </a:rPr>
              <a:t>đàn</a:t>
            </a:r>
            <a:r>
              <a:rPr lang="en-US" sz="3666" dirty="0">
                <a:solidFill>
                  <a:srgbClr val="FCF4C2"/>
                </a:solidFill>
                <a:latin typeface="Cambria"/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268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404207" y="1990462"/>
            <a:ext cx="8050928" cy="2610202"/>
            <a:chOff x="2363567" y="1562572"/>
            <a:chExt cx="8050928" cy="2610202"/>
          </a:xfrm>
        </p:grpSpPr>
        <p:sp>
          <p:nvSpPr>
            <p:cNvPr id="8" name="Freeform 8"/>
            <p:cNvSpPr/>
            <p:nvPr/>
          </p:nvSpPr>
          <p:spPr>
            <a:xfrm>
              <a:off x="2363567" y="1562572"/>
              <a:ext cx="8050928" cy="2610202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61388" y="1891624"/>
              <a:ext cx="7455287" cy="19620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có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ước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mơ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duy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nhất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được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ngắm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nhìn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trên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dòng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75429" y="5474985"/>
            <a:ext cx="1051657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gặp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hoàn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nào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232668" y="5513568"/>
            <a:ext cx="1040654" cy="1158965"/>
          </a:xfrm>
          <a:custGeom>
            <a:avLst/>
            <a:gdLst/>
            <a:ahLst/>
            <a:cxnLst/>
            <a:rect l="l" t="t" r="r" b="b"/>
            <a:pathLst>
              <a:path w="1560981" h="1738448">
                <a:moveTo>
                  <a:pt x="0" y="0"/>
                </a:moveTo>
                <a:lnTo>
                  <a:pt x="1560981" y="0"/>
                </a:lnTo>
                <a:lnTo>
                  <a:pt x="1560981" y="1738447"/>
                </a:lnTo>
                <a:lnTo>
                  <a:pt x="0" y="17384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867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57032">
            <a:off x="7459629" y="3030710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363567" y="1818640"/>
            <a:ext cx="8050928" cy="2113280"/>
            <a:chOff x="2363567" y="1818640"/>
            <a:chExt cx="8050928" cy="2113280"/>
          </a:xfrm>
        </p:grpSpPr>
        <p:sp>
          <p:nvSpPr>
            <p:cNvPr id="8" name="Freeform 8"/>
            <p:cNvSpPr/>
            <p:nvPr/>
          </p:nvSpPr>
          <p:spPr>
            <a:xfrm>
              <a:off x="2363567" y="1818640"/>
              <a:ext cx="8050928" cy="2113280"/>
            </a:xfrm>
            <a:custGeom>
              <a:avLst/>
              <a:gdLst/>
              <a:ahLst/>
              <a:cxnLst/>
              <a:rect l="l" t="t" r="r" b="b"/>
              <a:pathLst>
                <a:path w="12076392" h="5448099">
                  <a:moveTo>
                    <a:pt x="0" y="0"/>
                  </a:moveTo>
                  <a:lnTo>
                    <a:pt x="12076392" y="0"/>
                  </a:lnTo>
                  <a:lnTo>
                    <a:pt x="12076392" y="5448100"/>
                  </a:lnTo>
                  <a:lnTo>
                    <a:pt x="0" y="5448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61388" y="2156884"/>
              <a:ext cx="7455287" cy="130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một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để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cho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5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để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giúp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thực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hiện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3354" y="5469265"/>
            <a:ext cx="1120214" cy="1247571"/>
          </a:xfrm>
          <a:custGeom>
            <a:avLst/>
            <a:gdLst/>
            <a:ahLst/>
            <a:cxnLst/>
            <a:rect l="l" t="t" r="r" b="b"/>
            <a:pathLst>
              <a:path w="1680321" h="1871356">
                <a:moveTo>
                  <a:pt x="0" y="0"/>
                </a:moveTo>
                <a:lnTo>
                  <a:pt x="1680321" y="0"/>
                </a:lnTo>
                <a:lnTo>
                  <a:pt x="1680321" y="1871355"/>
                </a:lnTo>
                <a:lnTo>
                  <a:pt x="0" y="18713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548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57032">
            <a:off x="7483693" y="3445522"/>
            <a:ext cx="4876800" cy="2359152"/>
          </a:xfrm>
          <a:custGeom>
            <a:avLst/>
            <a:gdLst/>
            <a:ahLst/>
            <a:cxnLst/>
            <a:rect l="l" t="t" r="r" b="b"/>
            <a:pathLst>
              <a:path w="7315200" h="3538728">
                <a:moveTo>
                  <a:pt x="0" y="0"/>
                </a:moveTo>
                <a:lnTo>
                  <a:pt x="7315200" y="0"/>
                </a:lnTo>
                <a:lnTo>
                  <a:pt x="7315200" y="3538728"/>
                </a:lnTo>
                <a:lnTo>
                  <a:pt x="0" y="353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2261227" y="997003"/>
            <a:ext cx="9468131" cy="4271418"/>
            <a:chOff x="2261227" y="997003"/>
            <a:chExt cx="9468131" cy="4271418"/>
          </a:xfrm>
        </p:grpSpPr>
        <p:sp>
          <p:nvSpPr>
            <p:cNvPr id="8" name="Freeform 8"/>
            <p:cNvSpPr/>
            <p:nvPr/>
          </p:nvSpPr>
          <p:spPr>
            <a:xfrm>
              <a:off x="2261227" y="997003"/>
              <a:ext cx="9468131" cy="4271418"/>
            </a:xfrm>
            <a:custGeom>
              <a:avLst/>
              <a:gdLst/>
              <a:ahLst/>
              <a:cxnLst/>
              <a:rect l="l" t="t" r="r" b="b"/>
              <a:pathLst>
                <a:path w="14202196" h="6407127">
                  <a:moveTo>
                    <a:pt x="0" y="0"/>
                  </a:moveTo>
                  <a:lnTo>
                    <a:pt x="14202196" y="0"/>
                  </a:lnTo>
                  <a:lnTo>
                    <a:pt x="14202196" y="6407126"/>
                  </a:lnTo>
                  <a:lnTo>
                    <a:pt x="0" y="6407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2611921" y="1166329"/>
              <a:ext cx="8701772" cy="39241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5133"/>
                </a:lnSpc>
              </a:pP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  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câu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văn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miêu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vẻ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đẹp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của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bản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mà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Bét-tô-ven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đã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dành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tặng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cô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gái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: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Những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nốt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nhạc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ngẫu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hứng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tràn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đầy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cảm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xúc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yêu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thương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êm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nhẹ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nhàng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trăng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,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lúc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lại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mạnh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mẽ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như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sóng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sông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 </a:t>
              </a:r>
              <a:r>
                <a:rPr lang="en-US" sz="3666" dirty="0" err="1">
                  <a:solidFill>
                    <a:srgbClr val="5D312D"/>
                  </a:solidFill>
                  <a:latin typeface="Cambria"/>
                </a:rPr>
                <a:t>Đa-nuýp</a:t>
              </a:r>
              <a:r>
                <a:rPr lang="en-US" sz="3666" dirty="0">
                  <a:solidFill>
                    <a:srgbClr val="5D312D"/>
                  </a:solidFill>
                  <a:latin typeface="Cambria"/>
                </a:rPr>
                <a:t>. 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câu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văn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miêu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vẻ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đẹp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đã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842820" y="5460879"/>
            <a:ext cx="1059890" cy="1180388"/>
          </a:xfrm>
          <a:custGeom>
            <a:avLst/>
            <a:gdLst/>
            <a:ahLst/>
            <a:cxnLst/>
            <a:rect l="l" t="t" r="r" b="b"/>
            <a:pathLst>
              <a:path w="1589835" h="1770582">
                <a:moveTo>
                  <a:pt x="0" y="0"/>
                </a:moveTo>
                <a:lnTo>
                  <a:pt x="1589836" y="0"/>
                </a:lnTo>
                <a:lnTo>
                  <a:pt x="1589836" y="1770582"/>
                </a:lnTo>
                <a:lnTo>
                  <a:pt x="0" y="1770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3077" y="1546312"/>
            <a:ext cx="2379376" cy="3781789"/>
          </a:xfrm>
          <a:custGeom>
            <a:avLst/>
            <a:gdLst/>
            <a:ahLst/>
            <a:cxnLst/>
            <a:rect l="l" t="t" r="r" b="b"/>
            <a:pathLst>
              <a:path w="3569064" h="5672684">
                <a:moveTo>
                  <a:pt x="0" y="0"/>
                </a:moveTo>
                <a:lnTo>
                  <a:pt x="3569064" y="0"/>
                </a:lnTo>
                <a:lnTo>
                  <a:pt x="3569064" y="5672684"/>
                </a:lnTo>
                <a:lnTo>
                  <a:pt x="0" y="5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594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789723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56366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76991" y="-174711"/>
            <a:ext cx="5879268" cy="1721022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621" y="2650308"/>
            <a:ext cx="1944436" cy="3090494"/>
          </a:xfrm>
          <a:custGeom>
            <a:avLst/>
            <a:gdLst/>
            <a:ahLst/>
            <a:cxnLst/>
            <a:rect l="l" t="t" r="r" b="b"/>
            <a:pathLst>
              <a:path w="2916654" h="4635741">
                <a:moveTo>
                  <a:pt x="0" y="0"/>
                </a:moveTo>
                <a:lnTo>
                  <a:pt x="2916654" y="0"/>
                </a:lnTo>
                <a:lnTo>
                  <a:pt x="2916654" y="4635741"/>
                </a:lnTo>
                <a:lnTo>
                  <a:pt x="0" y="46357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33057" y="1533110"/>
            <a:ext cx="9909761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20"/>
              </a:lnSpc>
            </a:pPr>
            <a:r>
              <a:rPr lang="en-US" sz="3666" dirty="0">
                <a:solidFill>
                  <a:srgbClr val="FCDF87"/>
                </a:solidFill>
                <a:latin typeface="Cambria"/>
              </a:rPr>
              <a:t>      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bản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nhạc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giúp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thực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hiện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được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ước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mơ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đó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là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ngắm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nhìn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đùa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giỡn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bên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dòng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Đa-nuýp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trong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tâm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trí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của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hai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cha con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cô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gái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mù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dường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như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cuộc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sống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không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khổ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đau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vì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bệnh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tật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chỉ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còn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một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thể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giới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huyền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ảo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lung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linh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,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tràn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ngập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ánh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 </a:t>
            </a:r>
            <a:r>
              <a:rPr lang="en-US" sz="3666" dirty="0" err="1">
                <a:solidFill>
                  <a:srgbClr val="FCDF87"/>
                </a:solidFill>
                <a:latin typeface="Cambria"/>
              </a:rPr>
              <a:t>trăng</a:t>
            </a:r>
            <a:r>
              <a:rPr lang="en-US" sz="3666" dirty="0">
                <a:solidFill>
                  <a:srgbClr val="FCDF87"/>
                </a:solidFill>
                <a:latin typeface="Cambria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62454" y="5474984"/>
            <a:ext cx="8441245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Vì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sao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bản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cô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30919" y="5379850"/>
            <a:ext cx="1132648" cy="1261417"/>
          </a:xfrm>
          <a:custGeom>
            <a:avLst/>
            <a:gdLst/>
            <a:ahLst/>
            <a:cxnLst/>
            <a:rect l="l" t="t" r="r" b="b"/>
            <a:pathLst>
              <a:path w="1698972" h="1892126">
                <a:moveTo>
                  <a:pt x="0" y="0"/>
                </a:moveTo>
                <a:lnTo>
                  <a:pt x="1698972" y="0"/>
                </a:lnTo>
                <a:lnTo>
                  <a:pt x="1698972" y="1892126"/>
                </a:lnTo>
                <a:lnTo>
                  <a:pt x="0" y="18921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048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9604413" y="0"/>
            <a:ext cx="2739575" cy="5885805"/>
          </a:xfrm>
          <a:custGeom>
            <a:avLst/>
            <a:gdLst/>
            <a:ahLst/>
            <a:cxnLst/>
            <a:rect l="l" t="t" r="r" b="b"/>
            <a:pathLst>
              <a:path w="4109362" h="8828707">
                <a:moveTo>
                  <a:pt x="4109362" y="0"/>
                </a:moveTo>
                <a:lnTo>
                  <a:pt x="0" y="0"/>
                </a:lnTo>
                <a:lnTo>
                  <a:pt x="0" y="8828707"/>
                </a:lnTo>
                <a:lnTo>
                  <a:pt x="4109362" y="8828707"/>
                </a:lnTo>
                <a:lnTo>
                  <a:pt x="41093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1987" y="0"/>
            <a:ext cx="2739792" cy="5886272"/>
          </a:xfrm>
          <a:custGeom>
            <a:avLst/>
            <a:gdLst/>
            <a:ahLst/>
            <a:cxnLst/>
            <a:rect l="l" t="t" r="r" b="b"/>
            <a:pathLst>
              <a:path w="4109688" h="8829408">
                <a:moveTo>
                  <a:pt x="0" y="0"/>
                </a:moveTo>
                <a:lnTo>
                  <a:pt x="4109689" y="0"/>
                </a:lnTo>
                <a:lnTo>
                  <a:pt x="4109689" y="8829408"/>
                </a:lnTo>
                <a:lnTo>
                  <a:pt x="0" y="882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75359" y="1481278"/>
            <a:ext cx="8441501" cy="3718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920"/>
              </a:lnSpc>
            </a:pPr>
            <a:r>
              <a:rPr lang="en-US" sz="3600" b="1" dirty="0">
                <a:solidFill>
                  <a:srgbClr val="FFFF00"/>
                </a:solidFill>
                <a:latin typeface="Cambria"/>
              </a:rPr>
              <a:t>   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Bản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xô-nát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ra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chỉ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bởi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tài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năng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đam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mê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âm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soạn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vĩ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đại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Bét-tô-ven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bởi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lòng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nhân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ái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luôn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thấu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hiểu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đồng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với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đặc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biệt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những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con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số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phận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không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 may </a:t>
            </a:r>
            <a:r>
              <a:rPr lang="en-US" sz="3600" b="1" dirty="0" err="1">
                <a:solidFill>
                  <a:srgbClr val="FFFF00"/>
                </a:solidFill>
                <a:latin typeface="Cambria"/>
              </a:rPr>
              <a:t>mắn</a:t>
            </a:r>
            <a:r>
              <a:rPr lang="en-US" sz="3600" b="1" dirty="0">
                <a:solidFill>
                  <a:srgbClr val="FFFF00"/>
                </a:solidFill>
                <a:latin typeface="Cambria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13852" b="33849"/>
          <a:stretch/>
        </p:blipFill>
        <p:spPr>
          <a:xfrm>
            <a:off x="3029446" y="5404356"/>
            <a:ext cx="6133108" cy="13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1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011245"/>
            <a:ext cx="12192000" cy="846755"/>
            <a:chOff x="0" y="0"/>
            <a:chExt cx="6186311" cy="4296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429650"/>
            </a:xfrm>
            <a:custGeom>
              <a:avLst/>
              <a:gdLst/>
              <a:ahLst/>
              <a:cxnLst/>
              <a:rect l="l" t="t" r="r" b="b"/>
              <a:pathLst>
                <a:path w="6186311" h="429650">
                  <a:moveTo>
                    <a:pt x="0" y="0"/>
                  </a:moveTo>
                  <a:lnTo>
                    <a:pt x="6186311" y="0"/>
                  </a:lnTo>
                  <a:lnTo>
                    <a:pt x="6186311" y="429650"/>
                  </a:lnTo>
                  <a:lnTo>
                    <a:pt x="0" y="429650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457100" y="-245774"/>
            <a:ext cx="3704583" cy="6680397"/>
          </a:xfrm>
          <a:custGeom>
            <a:avLst/>
            <a:gdLst/>
            <a:ahLst/>
            <a:cxnLst/>
            <a:rect l="l" t="t" r="r" b="b"/>
            <a:pathLst>
              <a:path w="5556875" h="10020595">
                <a:moveTo>
                  <a:pt x="0" y="0"/>
                </a:moveTo>
                <a:lnTo>
                  <a:pt x="5556875" y="0"/>
                </a:lnTo>
                <a:lnTo>
                  <a:pt x="5556875" y="10020594"/>
                </a:lnTo>
                <a:lnTo>
                  <a:pt x="0" y="10020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0301" y="-398898"/>
            <a:ext cx="3159359" cy="3107661"/>
          </a:xfrm>
          <a:custGeom>
            <a:avLst/>
            <a:gdLst/>
            <a:ahLst/>
            <a:cxnLst/>
            <a:rect l="l" t="t" r="r" b="b"/>
            <a:pathLst>
              <a:path w="4739039" h="4661491">
                <a:moveTo>
                  <a:pt x="0" y="0"/>
                </a:moveTo>
                <a:lnTo>
                  <a:pt x="4739039" y="0"/>
                </a:lnTo>
                <a:lnTo>
                  <a:pt x="4739039" y="4661491"/>
                </a:lnTo>
                <a:lnTo>
                  <a:pt x="0" y="4661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78" y="682925"/>
            <a:ext cx="4229750" cy="6017916"/>
          </a:xfrm>
          <a:custGeom>
            <a:avLst/>
            <a:gdLst/>
            <a:ahLst/>
            <a:cxnLst/>
            <a:rect l="l" t="t" r="r" b="b"/>
            <a:pathLst>
              <a:path w="6611895" h="9384120">
                <a:moveTo>
                  <a:pt x="0" y="0"/>
                </a:moveTo>
                <a:lnTo>
                  <a:pt x="6611895" y="0"/>
                </a:lnTo>
                <a:lnTo>
                  <a:pt x="6611895" y="9384120"/>
                </a:lnTo>
                <a:lnTo>
                  <a:pt x="0" y="9384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1145" t="13681" r="11874" b="39387"/>
          <a:stretch/>
        </p:blipFill>
        <p:spPr>
          <a:xfrm>
            <a:off x="4062714" y="2418667"/>
            <a:ext cx="7720314" cy="25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45240">
            <a:off x="6225887" y="2036045"/>
            <a:ext cx="7789672" cy="4178097"/>
          </a:xfrm>
          <a:custGeom>
            <a:avLst/>
            <a:gdLst/>
            <a:ahLst/>
            <a:cxnLst/>
            <a:rect l="l" t="t" r="r" b="b"/>
            <a:pathLst>
              <a:path w="11684508" h="6267145">
                <a:moveTo>
                  <a:pt x="0" y="0"/>
                </a:moveTo>
                <a:lnTo>
                  <a:pt x="11684508" y="0"/>
                </a:lnTo>
                <a:lnTo>
                  <a:pt x="11684508" y="6267145"/>
                </a:lnTo>
                <a:lnTo>
                  <a:pt x="0" y="62671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32" y="362446"/>
            <a:ext cx="11351736" cy="613310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8521645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55" y="1208433"/>
            <a:ext cx="5675868" cy="15302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935" y="2276475"/>
            <a:ext cx="4656914" cy="21963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1392" y="4903061"/>
            <a:ext cx="2127688" cy="11827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247" y="429492"/>
            <a:ext cx="1763586" cy="14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3143">
            <a:off x="6812057" y="334975"/>
            <a:ext cx="5850520" cy="6188050"/>
          </a:xfrm>
          <a:custGeom>
            <a:avLst/>
            <a:gdLst/>
            <a:ahLst/>
            <a:cxnLst/>
            <a:rect l="l" t="t" r="r" b="b"/>
            <a:pathLst>
              <a:path w="8775780" h="9282075">
                <a:moveTo>
                  <a:pt x="0" y="0"/>
                </a:moveTo>
                <a:lnTo>
                  <a:pt x="8775781" y="0"/>
                </a:lnTo>
                <a:lnTo>
                  <a:pt x="8775781" y="9282076"/>
                </a:lnTo>
                <a:lnTo>
                  <a:pt x="0" y="928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30" y="-116898"/>
            <a:ext cx="5127180" cy="73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31263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6073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09788" y="1"/>
            <a:ext cx="4870525" cy="858983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96000" y="3188768"/>
            <a:ext cx="5941888" cy="3497740"/>
          </a:xfrm>
          <a:custGeom>
            <a:avLst/>
            <a:gdLst/>
            <a:ahLst/>
            <a:cxnLst/>
            <a:rect l="l" t="t" r="r" b="b"/>
            <a:pathLst>
              <a:path w="14169641" h="8425876">
                <a:moveTo>
                  <a:pt x="0" y="0"/>
                </a:moveTo>
                <a:lnTo>
                  <a:pt x="14169641" y="0"/>
                </a:lnTo>
                <a:lnTo>
                  <a:pt x="14169641" y="8425876"/>
                </a:lnTo>
                <a:lnTo>
                  <a:pt x="0" y="8425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8332" y="950424"/>
            <a:ext cx="11695334" cy="5693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điển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vĩ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đã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nhiều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nổi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số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xô-nát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                                             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truyền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đêm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cây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qua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Ða-nuýp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xinh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đẹp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thành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Viên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Đứng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say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sưa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lấp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endParaRPr lang="en-US" sz="2666" dirty="0">
              <a:solidFill>
                <a:srgbClr val="FEFAF0"/>
              </a:solidFill>
              <a:latin typeface="Cambria Bold"/>
            </a:endParaRP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gian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tĩnh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lặng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Bỗng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nghe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thấy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ở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phía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đã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chân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ngôi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lao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động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gặp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chăm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chú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ngồi</a:t>
            </a:r>
            <a:endParaRPr lang="en-US" sz="2666" dirty="0">
              <a:solidFill>
                <a:srgbClr val="FEFAF0"/>
              </a:solidFill>
              <a:latin typeface="Cambria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370" y="91441"/>
            <a:ext cx="5645259" cy="120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8333" y="107578"/>
            <a:ext cx="11695334" cy="6642844"/>
          </a:xfrm>
          <a:prstGeom prst="rect">
            <a:avLst/>
          </a:prstGeom>
          <a:solidFill>
            <a:schemeClr val="bg2">
              <a:lumMod val="50000"/>
              <a:alpha val="39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733"/>
              </a:lnSpc>
            </a:pP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nghe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cô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Thấy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chia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sẻ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rằng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mơ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duy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nhất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nhìn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rất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buồn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vì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bao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giờ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thể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giúp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thực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hiện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mơ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                                                  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động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trước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dành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con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tiếng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cầm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da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diết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người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thiếu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nữ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đến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cây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ngồi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xuống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bắt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đầu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Những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nốt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ngẫu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hứng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đầy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yêu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thương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thiên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tài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êm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lúc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mẽ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sóng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Trong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tâm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trí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của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hai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cha con,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dường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như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còn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cuộc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sống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khổ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đau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vì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tật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bệnh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chỉ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còn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một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huyền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ảo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lung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linh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tràn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ngập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Cô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mù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cảm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mình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được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ngắm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nhìn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,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đùa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trên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dòng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sông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Đa-nuýp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</a:t>
            </a:r>
          </a:p>
          <a:p>
            <a:pPr algn="just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    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Bản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xô-nát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Ánh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trăng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ra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đời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từ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đó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. </a:t>
            </a:r>
          </a:p>
          <a:p>
            <a:pPr algn="r" defTabSz="609630">
              <a:lnSpc>
                <a:spcPts val="3733"/>
              </a:lnSpc>
            </a:pPr>
            <a:r>
              <a:rPr lang="en-US" sz="2666" dirty="0">
                <a:solidFill>
                  <a:srgbClr val="FEFAF0"/>
                </a:solidFill>
                <a:latin typeface="Cambria Bold"/>
              </a:rPr>
              <a:t>(Theo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Bét-tô-ven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–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Nhà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soạn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nhạc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cổ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điển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vĩ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đại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thế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 </a:t>
            </a:r>
            <a:r>
              <a:rPr lang="en-US" sz="2666" dirty="0" err="1">
                <a:solidFill>
                  <a:srgbClr val="FEFAF0"/>
                </a:solidFill>
                <a:latin typeface="Cambria Bold"/>
              </a:rPr>
              <a:t>giới</a:t>
            </a:r>
            <a:r>
              <a:rPr lang="en-US" sz="2666" dirty="0">
                <a:solidFill>
                  <a:srgbClr val="FEFAF0"/>
                </a:solidFill>
                <a:latin typeface="Cambria Bol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775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19663" y="3521519"/>
            <a:ext cx="3453021" cy="3336481"/>
          </a:xfrm>
          <a:custGeom>
            <a:avLst/>
            <a:gdLst/>
            <a:ahLst/>
            <a:cxnLst/>
            <a:rect l="l" t="t" r="r" b="b"/>
            <a:pathLst>
              <a:path w="5179531" h="5004722">
                <a:moveTo>
                  <a:pt x="0" y="0"/>
                </a:moveTo>
                <a:lnTo>
                  <a:pt x="5179531" y="0"/>
                </a:lnTo>
                <a:lnTo>
                  <a:pt x="5179531" y="5004722"/>
                </a:lnTo>
                <a:lnTo>
                  <a:pt x="0" y="50047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5801" y="2136095"/>
            <a:ext cx="654395" cy="941577"/>
          </a:xfrm>
          <a:custGeom>
            <a:avLst/>
            <a:gdLst/>
            <a:ahLst/>
            <a:cxnLst/>
            <a:rect l="l" t="t" r="r" b="b"/>
            <a:pathLst>
              <a:path w="981593" h="1412365">
                <a:moveTo>
                  <a:pt x="0" y="0"/>
                </a:moveTo>
                <a:lnTo>
                  <a:pt x="981593" y="0"/>
                </a:lnTo>
                <a:lnTo>
                  <a:pt x="981593" y="1412364"/>
                </a:lnTo>
                <a:lnTo>
                  <a:pt x="0" y="1412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6726" y="3625850"/>
            <a:ext cx="616273" cy="916391"/>
          </a:xfrm>
          <a:custGeom>
            <a:avLst/>
            <a:gdLst/>
            <a:ahLst/>
            <a:cxnLst/>
            <a:rect l="l" t="t" r="r" b="b"/>
            <a:pathLst>
              <a:path w="924409" h="1374586">
                <a:moveTo>
                  <a:pt x="0" y="0"/>
                </a:moveTo>
                <a:lnTo>
                  <a:pt x="924409" y="0"/>
                </a:lnTo>
                <a:lnTo>
                  <a:pt x="924409" y="1374586"/>
                </a:lnTo>
                <a:lnTo>
                  <a:pt x="0" y="1374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2998" y="1560362"/>
            <a:ext cx="1103945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Nhấn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giọng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ở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từ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ngữ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thể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hiện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xúc</a:t>
            </a:r>
            <a:endParaRPr lang="en-US" sz="3334" dirty="0">
              <a:solidFill>
                <a:srgbClr val="FEFAF0"/>
              </a:solidFill>
              <a:latin typeface="Cambri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2998" y="2459567"/>
            <a:ext cx="1103945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Đứng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cầu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say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sưa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ngắm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lấp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trong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không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gian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tĩnh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lặng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8602" y="3824817"/>
            <a:ext cx="8122937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 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Xúc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động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tình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dành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cho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tiếng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dương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cầm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da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diết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thiếu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nữ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đến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bên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cây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đàn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,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ngồi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xuống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và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bắt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đầu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 </a:t>
            </a:r>
            <a:r>
              <a:rPr lang="en-US" sz="3334" dirty="0" err="1">
                <a:solidFill>
                  <a:srgbClr val="FAF080"/>
                </a:solidFill>
                <a:latin typeface="Cambria Bold"/>
              </a:rPr>
              <a:t>chơi</a:t>
            </a:r>
            <a:r>
              <a:rPr lang="en-US" sz="3334" dirty="0">
                <a:solidFill>
                  <a:srgbClr val="FAF080"/>
                </a:solidFill>
                <a:latin typeface="Cambria Bold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9873" y="-289694"/>
            <a:ext cx="847417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328101"/>
            <a:ext cx="12192000" cy="152989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243693" y="-1252953"/>
            <a:ext cx="3225043" cy="3303117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9151901" y="0"/>
            <a:ext cx="3192087" cy="6858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4788131" y="0"/>
                </a:moveTo>
                <a:lnTo>
                  <a:pt x="0" y="0"/>
                </a:lnTo>
                <a:lnTo>
                  <a:pt x="0" y="10287000"/>
                </a:lnTo>
                <a:lnTo>
                  <a:pt x="4788131" y="102870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723265" y="-1252953"/>
            <a:ext cx="3225043" cy="3303117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1987" y="0"/>
            <a:ext cx="3192087" cy="6858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0" y="0"/>
                </a:moveTo>
                <a:lnTo>
                  <a:pt x="4788131" y="0"/>
                </a:lnTo>
                <a:lnTo>
                  <a:pt x="4788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3390537"/>
            <a:ext cx="1557206" cy="3467463"/>
          </a:xfrm>
          <a:custGeom>
            <a:avLst/>
            <a:gdLst/>
            <a:ahLst/>
            <a:cxnLst/>
            <a:rect l="l" t="t" r="r" b="b"/>
            <a:pathLst>
              <a:path w="2335809" h="5201194">
                <a:moveTo>
                  <a:pt x="2335809" y="0"/>
                </a:moveTo>
                <a:lnTo>
                  <a:pt x="0" y="0"/>
                </a:lnTo>
                <a:lnTo>
                  <a:pt x="0" y="5201194"/>
                </a:lnTo>
                <a:lnTo>
                  <a:pt x="2335809" y="5201194"/>
                </a:lnTo>
                <a:lnTo>
                  <a:pt x="23358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40946" y="3390537"/>
            <a:ext cx="1765254" cy="3467463"/>
          </a:xfrm>
          <a:custGeom>
            <a:avLst/>
            <a:gdLst/>
            <a:ahLst/>
            <a:cxnLst/>
            <a:rect l="l" t="t" r="r" b="b"/>
            <a:pathLst>
              <a:path w="2647881" h="5201194">
                <a:moveTo>
                  <a:pt x="0" y="0"/>
                </a:moveTo>
                <a:lnTo>
                  <a:pt x="2647881" y="0"/>
                </a:lnTo>
                <a:lnTo>
                  <a:pt x="2647881" y="5201194"/>
                </a:lnTo>
                <a:lnTo>
                  <a:pt x="0" y="5201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723265" y="2723149"/>
            <a:ext cx="262650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Bét-tô-ven</a:t>
            </a:r>
            <a:endParaRPr lang="en-US" sz="3334" spc="133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43693" y="2723149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xô-nát Ánh trăng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46678" y="3533298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say sưa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243693" y="3533298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sông Đa-nuýp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346678" y="4343981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văng</a:t>
            </a:r>
            <a:r>
              <a:rPr lang="en-US" sz="3334" spc="133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3334" spc="133" dirty="0" err="1">
                <a:solidFill>
                  <a:srgbClr val="FFFFFF"/>
                </a:solidFill>
                <a:latin typeface="Cambria Bold"/>
              </a:rPr>
              <a:t>vẳng</a:t>
            </a:r>
            <a:endParaRPr lang="en-US" sz="3334" spc="133" dirty="0">
              <a:solidFill>
                <a:srgbClr val="FFFFFF"/>
              </a:solidFill>
              <a:latin typeface="Cambri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243693" y="4349946"/>
            <a:ext cx="354661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spc="133">
                <a:solidFill>
                  <a:srgbClr val="FFFFFF"/>
                </a:solidFill>
                <a:latin typeface="Cambria Bold"/>
              </a:rPr>
              <a:t>......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3743" y="4965540"/>
            <a:ext cx="6201100" cy="28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735" y="331343"/>
            <a:ext cx="883418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Thấy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khổ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chia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sẻ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rằng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con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duy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nhất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được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ngắm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nhìn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1355" y="3007736"/>
            <a:ext cx="8834183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nốt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ngẫu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hứng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vang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tràn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đầy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xúc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yêu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thương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thiên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tài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êm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nhẹ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nhàng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,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mạnh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mẽ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sóng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EFAF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EFAF0"/>
                </a:solidFill>
                <a:latin typeface="Cambria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8033" y="331343"/>
            <a:ext cx="9122944" cy="1808187"/>
          </a:xfrm>
          <a:prstGeom prst="rect">
            <a:avLst/>
          </a:prstGeom>
          <a:solidFill>
            <a:srgbClr val="1F222B"/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EFAF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Thấy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Bét-tô-ven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người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cha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khổ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chia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sẻ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rằng</a:t>
            </a:r>
            <a:r>
              <a:rPr lang="en-US" sz="3334" dirty="0">
                <a:solidFill>
                  <a:srgbClr val="FFFF00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con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gái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ông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có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một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ước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mơ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duy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nhất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là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được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ngắm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nhìn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dòng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.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 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1354" y="3007736"/>
            <a:ext cx="8834183" cy="2410916"/>
          </a:xfrm>
          <a:prstGeom prst="rect">
            <a:avLst/>
          </a:prstGeom>
          <a:solidFill>
            <a:srgbClr val="1F222B"/>
          </a:solidFill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667"/>
              </a:lnSpc>
            </a:pPr>
            <a:r>
              <a:rPr lang="en-US" sz="3334" dirty="0">
                <a:solidFill>
                  <a:srgbClr val="FFFF00"/>
                </a:solidFill>
                <a:latin typeface="Cambria"/>
              </a:rPr>
              <a:t>       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Những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nốt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ngẫu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hứng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vang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tràn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đầy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cảm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xúc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yêu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thương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của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nhà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soạn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nhạc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thiên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tài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êm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rgbClr val="FFFF00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nhẹ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nhàng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trăng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,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lúc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lại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mạnh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mẽ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như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sóng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sông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</a:t>
            </a:r>
            <a:r>
              <a:rPr lang="en-US" sz="3334" dirty="0" err="1">
                <a:solidFill>
                  <a:srgbClr val="FFFF00"/>
                </a:solidFill>
                <a:latin typeface="Cambria"/>
              </a:rPr>
              <a:t>Đa-nuýp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. </a:t>
            </a:r>
            <a:r>
              <a:rPr lang="en-US" sz="3334" dirty="0">
                <a:solidFill>
                  <a:schemeClr val="bg1"/>
                </a:solidFill>
                <a:latin typeface="Cambria Bold"/>
              </a:rPr>
              <a:t>//</a:t>
            </a:r>
            <a:r>
              <a:rPr lang="en-US" sz="3334" dirty="0">
                <a:solidFill>
                  <a:srgbClr val="FFFF00"/>
                </a:solidFill>
                <a:latin typeface="Cambria"/>
              </a:rPr>
              <a:t>                   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9105538" y="1914212"/>
            <a:ext cx="3038841" cy="3898031"/>
          </a:xfrm>
          <a:custGeom>
            <a:avLst/>
            <a:gdLst/>
            <a:ahLst/>
            <a:cxnLst/>
            <a:rect l="l" t="t" r="r" b="b"/>
            <a:pathLst>
              <a:path w="4558261" h="5847047">
                <a:moveTo>
                  <a:pt x="4558260" y="0"/>
                </a:moveTo>
                <a:lnTo>
                  <a:pt x="0" y="0"/>
                </a:lnTo>
                <a:lnTo>
                  <a:pt x="0" y="5847048"/>
                </a:lnTo>
                <a:lnTo>
                  <a:pt x="4558260" y="5847048"/>
                </a:lnTo>
                <a:lnTo>
                  <a:pt x="45582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426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1203</Words>
  <Application>Microsoft Macintosh PowerPoint</Application>
  <PresentationFormat>Widescreen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Cambria Italics</vt:lpstr>
      <vt:lpstr>Cambria</vt:lpstr>
      <vt:lpstr>Cambria Bold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Microsoft Office User</cp:lastModifiedBy>
  <cp:revision>65</cp:revision>
  <dcterms:created xsi:type="dcterms:W3CDTF">2023-10-17T13:05:43Z</dcterms:created>
  <dcterms:modified xsi:type="dcterms:W3CDTF">2023-11-15T17:20:54Z</dcterms:modified>
</cp:coreProperties>
</file>