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4E495-E26E-4794-B7ED-07D41F1E044E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8A59-1C51-4874-8176-5D342936F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9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2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8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21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183877" y="357811"/>
            <a:ext cx="8701706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29BB19BC-AA0A-47D6-81A8-1663C1D61863}"/>
              </a:ext>
            </a:extLst>
          </p:cNvPr>
          <p:cNvSpPr/>
          <p:nvPr userDrawn="1"/>
        </p:nvSpPr>
        <p:spPr>
          <a:xfrm>
            <a:off x="5413667" y="1191492"/>
            <a:ext cx="2691245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25" y="393123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712035"/>
            <a:ext cx="71469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998550" y="3261367"/>
            <a:ext cx="71469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2"/>
            <a:ext cx="9144074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7477633" y="5438873"/>
            <a:ext cx="1495707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4589626" y="6254932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6837550" y="54388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6037450" y="55932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4710325" y="525213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6961375" y="625493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50939" y="4947301"/>
            <a:ext cx="1324575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2645525" y="55932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932050" y="50344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2465575" y="50979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8760589" y="4850229"/>
            <a:ext cx="269222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8430765" y="4939129"/>
            <a:ext cx="269222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188290" y="4346662"/>
            <a:ext cx="269222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78614" y="4346662"/>
            <a:ext cx="269222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2788900" y="1581497"/>
            <a:ext cx="1458036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5407051" y="1440088"/>
            <a:ext cx="948039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478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2A98-C68D-4680-848A-ACBB89EE237C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BA41-9801-48AB-8904-D9C3DEF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590842" y="2281645"/>
            <a:ext cx="791950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229104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05568" y="2593108"/>
            <a:ext cx="7314168" cy="64631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3600" dirty="0">
                <a:solidFill>
                  <a:srgbClr val="002060"/>
                </a:solidFill>
                <a:latin typeface="UTM Sharnay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solidFill>
                  <a:srgbClr val="002060"/>
                </a:solidFill>
                <a:latin typeface="UTM Sharnay" panose="02040603050506020204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33881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8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24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9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63717E-7324-41AD-800C-6E7FF1D74FC5}"/>
              </a:ext>
            </a:extLst>
          </p:cNvPr>
          <p:cNvSpPr txBox="1"/>
          <p:nvPr/>
        </p:nvSpPr>
        <p:spPr>
          <a:xfrm>
            <a:off x="1133061" y="552450"/>
            <a:ext cx="75751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Chọn chữ đặt trước câu trả lời đúng.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Nhung hái được 60 quả dâu tây, Xuân hái được 36 quả dâu tây. Hai bạn xếp đều tất cả số dâu tây đó vào 3 hộp. Số quả dâu tây trong mỗi hộp là: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(60 + 36) : 3 = 32 (quả)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60 + 36 : 3 = 72 (quả)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B7CC97-881F-4D8A-AA8B-04F814AC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8" y="3419475"/>
            <a:ext cx="6011466" cy="26193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290BBF2-62E8-4707-9AB2-0EBBD8E9219A}"/>
              </a:ext>
            </a:extLst>
          </p:cNvPr>
          <p:cNvSpPr/>
          <p:nvPr/>
        </p:nvSpPr>
        <p:spPr>
          <a:xfrm>
            <a:off x="1107589" y="2308777"/>
            <a:ext cx="357188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56792C3-4C4F-57A0-09D0-FD8EA8147EBE}"/>
              </a:ext>
            </a:extLst>
          </p:cNvPr>
          <p:cNvGrpSpPr/>
          <p:nvPr/>
        </p:nvGrpSpPr>
        <p:grpSpPr>
          <a:xfrm>
            <a:off x="673964" y="447307"/>
            <a:ext cx="492466" cy="655538"/>
            <a:chOff x="138509" y="112567"/>
            <a:chExt cx="823119" cy="82311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8E78F66-0295-EAB2-956C-A0185CD8C998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892E8BED-6959-C565-5A84-61985E98979E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5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9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63717E-7324-41AD-800C-6E7FF1D74FC5}"/>
              </a:ext>
            </a:extLst>
          </p:cNvPr>
          <p:cNvSpPr txBox="1"/>
          <p:nvPr/>
        </p:nvSpPr>
        <p:spPr>
          <a:xfrm>
            <a:off x="1218387" y="516470"/>
            <a:ext cx="7186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Người ta xếp 800 hộp sữa thành các dây, mỗi dây 4 hộp. Sau đó, xếp các dây sữa vào các thùng, mỗi thùng 5 dây sữa. Hỏi người ta xếp được bao nhiêu thùng sữa?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56307A-E290-4F26-882A-4F5AE2A90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562225"/>
            <a:ext cx="6472238" cy="279412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740C048-3BEF-7C9E-19BA-BD2A6B09E9F6}"/>
              </a:ext>
            </a:extLst>
          </p:cNvPr>
          <p:cNvGrpSpPr/>
          <p:nvPr/>
        </p:nvGrpSpPr>
        <p:grpSpPr>
          <a:xfrm>
            <a:off x="673964" y="447307"/>
            <a:ext cx="492466" cy="655538"/>
            <a:chOff x="138509" y="112567"/>
            <a:chExt cx="823119" cy="8231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7578B46-6AFD-7D49-0B20-A230A204E1AF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B1A36FD-4813-CDB7-80D9-BFE973367EEB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9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428625" y="1682750"/>
            <a:ext cx="28194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xmlns="" id="{B3C99E4E-843B-449B-880B-2F3EA49B3817}"/>
              </a:ext>
            </a:extLst>
          </p:cNvPr>
          <p:cNvSpPr/>
          <p:nvPr/>
        </p:nvSpPr>
        <p:spPr>
          <a:xfrm>
            <a:off x="3831431" y="1184586"/>
            <a:ext cx="4791075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Thảo 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luận</a:t>
            </a: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437279"/>
            <a:ext cx="8610600" cy="5892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152400" y="2109404"/>
            <a:ext cx="1998972" cy="47519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92613" y="1084111"/>
            <a:ext cx="6621169" cy="5422932"/>
            <a:chOff x="2515017" y="2832186"/>
            <a:chExt cx="8843546" cy="4627928"/>
          </a:xfrm>
        </p:grpSpPr>
        <p:grpSp>
          <p:nvGrpSpPr>
            <p:cNvPr id="10" name="Group 9"/>
            <p:cNvGrpSpPr/>
            <p:nvPr/>
          </p:nvGrpSpPr>
          <p:grpSpPr>
            <a:xfrm>
              <a:off x="2938668" y="2832186"/>
              <a:ext cx="8419895" cy="3821134"/>
              <a:chOff x="3260330" y="2736116"/>
              <a:chExt cx="8159953" cy="3630910"/>
            </a:xfrm>
          </p:grpSpPr>
          <p:sp>
            <p:nvSpPr>
              <p:cNvPr id="12" name="Cloud 11"/>
              <p:cNvSpPr/>
              <p:nvPr/>
            </p:nvSpPr>
            <p:spPr>
              <a:xfrm>
                <a:off x="3480822" y="2823726"/>
                <a:ext cx="7939461" cy="3543300"/>
              </a:xfrm>
              <a:prstGeom prst="wedgeEllipseCallout">
                <a:avLst/>
              </a:prstGeom>
              <a:solidFill>
                <a:srgbClr val="43A7EC"/>
              </a:solidFill>
              <a:ln w="28575">
                <a:solidFill>
                  <a:srgbClr val="43A7E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" name="Cloud 3"/>
              <p:cNvSpPr/>
              <p:nvPr/>
            </p:nvSpPr>
            <p:spPr>
              <a:xfrm>
                <a:off x="3260330" y="2736116"/>
                <a:ext cx="7949753" cy="3544858"/>
              </a:xfrm>
              <a:prstGeom prst="wedgeEllipseCallout">
                <a:avLst/>
              </a:prstGeom>
              <a:solidFill>
                <a:schemeClr val="bg1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2515017" y="2867851"/>
              <a:ext cx="8742758" cy="4592263"/>
            </a:xfrm>
            <a:prstGeom prst="wedgeEllipseCallout">
              <a:avLst/>
            </a:prstGeom>
          </p:spPr>
          <p:txBody>
            <a:bodyPr wrap="square">
              <a:spAutoFit/>
            </a:bodyPr>
            <a:lstStyle/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 1: Tìm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dây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Bước 2: Tìm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thùng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xếp</a:t>
              </a:r>
              <a:r>
                <a:rPr kumimoji="0" 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609585" marR="0" lvl="0" indent="-609585" algn="just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vi-VN" sz="4267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92869" y="276225"/>
            <a:ext cx="8815387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08544-A135-47D2-9E31-00280066629E}"/>
              </a:ext>
            </a:extLst>
          </p:cNvPr>
          <p:cNvSpPr txBox="1"/>
          <p:nvPr/>
        </p:nvSpPr>
        <p:spPr>
          <a:xfrm>
            <a:off x="1121569" y="390526"/>
            <a:ext cx="672226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xếp được số dây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: 4 = 200 (dây)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 ta xếp được số thùng sữa là: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 : 5 = 40 (thùng)</a:t>
            </a:r>
          </a:p>
          <a:p>
            <a:pPr lvl="0" algn="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40 thùng sữa.</a:t>
            </a:r>
          </a:p>
        </p:txBody>
      </p:sp>
    </p:spTree>
    <p:extLst>
      <p:ext uri="{BB962C8B-B14F-4D97-AF65-F5344CB8AC3E}">
        <p14:creationId xmlns:p14="http://schemas.microsoft.com/office/powerpoint/2010/main" val="35386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9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D4B769-70B4-4136-9588-833CE3D5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4" y="485775"/>
            <a:ext cx="504348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7D6272-6192-4909-A23B-6E8E44CA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84" y="1919288"/>
            <a:ext cx="4709691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92869" y="276225"/>
            <a:ext cx="8815387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08544-A135-47D2-9E31-00280066629E}"/>
              </a:ext>
            </a:extLst>
          </p:cNvPr>
          <p:cNvSpPr txBox="1"/>
          <p:nvPr/>
        </p:nvSpPr>
        <p:spPr>
          <a:xfrm>
            <a:off x="1150144" y="809625"/>
            <a:ext cx="67222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giải</a:t>
            </a:r>
            <a:r>
              <a:rPr lang="vi-VN" sz="3600" b="1" u="sng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3600" b="1" u="sng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 – 8 : 4 x 2 = 20 – 2 x 2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= 20 – 4</a:t>
            </a:r>
          </a:p>
          <a:p>
            <a:pPr lvl="0" algn="ctr">
              <a:lnSpc>
                <a:spcPct val="150000"/>
              </a:lnSpc>
            </a:pP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= 16</a:t>
            </a:r>
          </a:p>
          <a:p>
            <a:pPr lvl="0" algn="ctr">
              <a:lnSpc>
                <a:spcPct val="150000"/>
              </a:lnSpc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 Nam đã tính đúng.</a:t>
            </a:r>
          </a:p>
        </p:txBody>
      </p:sp>
    </p:spTree>
    <p:extLst>
      <p:ext uri="{BB962C8B-B14F-4D97-AF65-F5344CB8AC3E}">
        <p14:creationId xmlns:p14="http://schemas.microsoft.com/office/powerpoint/2010/main" val="31471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B75105-AD18-497D-852D-03F5117D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2" y="823928"/>
            <a:ext cx="8477223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A069AC0-617C-BEFA-016A-6E49235CD1A7}"/>
              </a:ext>
            </a:extLst>
          </p:cNvPr>
          <p:cNvGrpSpPr/>
          <p:nvPr/>
        </p:nvGrpSpPr>
        <p:grpSpPr>
          <a:xfrm>
            <a:off x="3854568" y="323467"/>
            <a:ext cx="520497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xmlns="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xmlns="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714" y="1019487"/>
            <a:ext cx="2305082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2ECF60E-E19E-4207-8613-438E2C4B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75" y="435618"/>
            <a:ext cx="4302625" cy="5681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926AD3-EB39-440E-ACF1-931EC1D3B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73" y="1038840"/>
            <a:ext cx="3438442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152399" y="462798"/>
            <a:ext cx="9250938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39BA594B-3408-507D-7B2E-12EE4ABDEE56}"/>
              </a:ext>
            </a:extLst>
          </p:cNvPr>
          <p:cNvSpPr txBox="1"/>
          <p:nvPr/>
        </p:nvSpPr>
        <p:spPr>
          <a:xfrm>
            <a:off x="1189827" y="1696985"/>
            <a:ext cx="722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484055" y="2367400"/>
            <a:ext cx="1411542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4D3CED04-A9FA-16F8-AC71-887C8F358112}"/>
              </a:ext>
            </a:extLst>
          </p:cNvPr>
          <p:cNvGrpSpPr/>
          <p:nvPr/>
        </p:nvGrpSpPr>
        <p:grpSpPr>
          <a:xfrm>
            <a:off x="484055" y="4127945"/>
            <a:ext cx="1411542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xmlns="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B71F6741-3DFB-6684-ECD4-5842C6E92A62}"/>
              </a:ext>
            </a:extLst>
          </p:cNvPr>
          <p:cNvSpPr txBox="1"/>
          <p:nvPr/>
        </p:nvSpPr>
        <p:spPr>
          <a:xfrm>
            <a:off x="1599794" y="2885189"/>
            <a:ext cx="739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9DA9EE57-C795-7C83-E9C1-28DCABFF7739}"/>
              </a:ext>
            </a:extLst>
          </p:cNvPr>
          <p:cNvSpPr txBox="1"/>
          <p:nvPr/>
        </p:nvSpPr>
        <p:spPr>
          <a:xfrm>
            <a:off x="1672961" y="4494200"/>
            <a:ext cx="6499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77EAB6-7534-446E-AFF0-88935E96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72" y="698334"/>
            <a:ext cx="4622693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6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685802" y="462798"/>
            <a:ext cx="8033083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2433971" y="2382448"/>
            <a:ext cx="3869658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146300" y="1010139"/>
            <a:ext cx="444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40 + 80 : 4 =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49" y="2870276"/>
            <a:ext cx="3211300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2433971" y="2349126"/>
            <a:ext cx="3869658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19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685802" y="462798"/>
            <a:ext cx="8033083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2433971" y="2382448"/>
            <a:ext cx="3869658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146300" y="1010139"/>
            <a:ext cx="444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(3 × 3) × 2 =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49" y="2870276"/>
            <a:ext cx="3211300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2433971" y="2349126"/>
            <a:ext cx="3869658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3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92D60373-24D0-5E2F-DA3B-AE12456FA0D9}"/>
              </a:ext>
            </a:extLst>
          </p:cNvPr>
          <p:cNvGrpSpPr/>
          <p:nvPr/>
        </p:nvGrpSpPr>
        <p:grpSpPr>
          <a:xfrm flipH="1">
            <a:off x="685802" y="462798"/>
            <a:ext cx="8033083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xmlns="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xmlns="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525A0CB5-3F94-D49D-8C3B-F1EC35FAED30}"/>
              </a:ext>
            </a:extLst>
          </p:cNvPr>
          <p:cNvGrpSpPr/>
          <p:nvPr/>
        </p:nvGrpSpPr>
        <p:grpSpPr>
          <a:xfrm>
            <a:off x="2433971" y="2382448"/>
            <a:ext cx="3869658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28161803-915F-2355-5E73-35EA6F67C427}"/>
              </a:ext>
            </a:extLst>
          </p:cNvPr>
          <p:cNvSpPr txBox="1"/>
          <p:nvPr/>
        </p:nvSpPr>
        <p:spPr>
          <a:xfrm>
            <a:off x="2146300" y="1010139"/>
            <a:ext cx="444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7200" b="1" kern="0" dirty="0">
                <a:solidFill>
                  <a:srgbClr val="96461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(5 + 3 ) × 2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xmlns="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49" y="2870276"/>
            <a:ext cx="3211300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xmlns="" id="{DF020F3F-D1B4-7B01-D6F6-1440C809AB15}"/>
              </a:ext>
            </a:extLst>
          </p:cNvPr>
          <p:cNvGrpSpPr/>
          <p:nvPr/>
        </p:nvGrpSpPr>
        <p:grpSpPr>
          <a:xfrm>
            <a:off x="2433971" y="2349126"/>
            <a:ext cx="3869658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xmlns="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555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9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FF7ECC3-487F-722E-7447-B69274C653EA}"/>
              </a:ext>
            </a:extLst>
          </p:cNvPr>
          <p:cNvSpPr txBox="1"/>
          <p:nvPr/>
        </p:nvSpPr>
        <p:spPr>
          <a:xfrm>
            <a:off x="764339" y="678030"/>
            <a:ext cx="788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Trong bình xăng của một ô tô đang có 40 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xăng. Đi từ nhà đến bãi biển, ô      tô cần dùng hết 15 ℓ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xăng. Đi từ bãi biển về quê, ô tô cần dùng hết 5 ℓ xăng.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Trả lời các câu hỏi: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a) Ô tô đi từ nhà đến bãi biển rồi từ bãi biển về quê thì dùng hết bao nhiêu lít xăng?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b) Nếu đi theo lộ trình trên thì khi về đến quê trong bình xăng của ô tô còn lại bao nhiêu lít xăng?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126531-D096-42D0-9BDC-1806E99DD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60" y="3619500"/>
            <a:ext cx="3650456" cy="27051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2A2FFB1-9B8C-AB23-E34A-1A4F7F3FE9B0}"/>
              </a:ext>
            </a:extLst>
          </p:cNvPr>
          <p:cNvGrpSpPr/>
          <p:nvPr/>
        </p:nvGrpSpPr>
        <p:grpSpPr>
          <a:xfrm>
            <a:off x="856078" y="526226"/>
            <a:ext cx="412870" cy="565958"/>
            <a:chOff x="138509" y="112567"/>
            <a:chExt cx="823119" cy="8231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1639F03-D46A-49E8-A715-3DCA145F05E9}"/>
                </a:ext>
              </a:extLst>
            </p:cNvPr>
            <p:cNvSpPr/>
            <p:nvPr/>
          </p:nvSpPr>
          <p:spPr>
            <a:xfrm>
              <a:off x="138509" y="112567"/>
              <a:ext cx="823119" cy="823119"/>
            </a:xfrm>
            <a:prstGeom prst="ellips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C1CAC89-B37C-D2D4-FEF6-0CF8AF12F87F}"/>
                </a:ext>
              </a:extLst>
            </p:cNvPr>
            <p:cNvSpPr/>
            <p:nvPr/>
          </p:nvSpPr>
          <p:spPr>
            <a:xfrm>
              <a:off x="225352" y="199410"/>
              <a:ext cx="649433" cy="649433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69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" y="280149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428625" y="1682750"/>
            <a:ext cx="28194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xmlns="" id="{B3C99E4E-843B-449B-880B-2F3EA49B3817}"/>
              </a:ext>
            </a:extLst>
          </p:cNvPr>
          <p:cNvSpPr/>
          <p:nvPr/>
        </p:nvSpPr>
        <p:spPr>
          <a:xfrm>
            <a:off x="3831431" y="1184586"/>
            <a:ext cx="4791075" cy="2818671"/>
          </a:xfrm>
          <a:prstGeom prst="wedgeEllipseCallout">
            <a:avLst>
              <a:gd name="adj1" fmla="val -84986"/>
              <a:gd name="adj2" fmla="val 2648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Thảo luận nhóm đôi và nêu các bước giải bài toán trên.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 flipV="1">
            <a:off x="63501" y="393428"/>
            <a:ext cx="9017000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FEF569-FA4A-45E8-B67F-7095CDAEB04E}"/>
              </a:ext>
            </a:extLst>
          </p:cNvPr>
          <p:cNvSpPr txBox="1"/>
          <p:nvPr/>
        </p:nvSpPr>
        <p:spPr>
          <a:xfrm>
            <a:off x="863151" y="1166843"/>
            <a:ext cx="7715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+ 5 = 20 (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– 20 = 20 (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a) 20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, b) 20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4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502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3</cp:revision>
  <dcterms:created xsi:type="dcterms:W3CDTF">2022-12-05T06:24:43Z</dcterms:created>
  <dcterms:modified xsi:type="dcterms:W3CDTF">2022-12-05T06:32:50Z</dcterms:modified>
</cp:coreProperties>
</file>