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1" r:id="rId4"/>
    <p:sldId id="269" r:id="rId5"/>
    <p:sldId id="268" r:id="rId6"/>
    <p:sldId id="259" r:id="rId7"/>
    <p:sldId id="258" r:id="rId8"/>
    <p:sldId id="271" r:id="rId9"/>
    <p:sldId id="263" r:id="rId10"/>
    <p:sldId id="264" r:id="rId11"/>
    <p:sldId id="262" r:id="rId12"/>
    <p:sldId id="2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Arial Rounded MT Bold" panose="020B0604020202020204" charset="0"/>
      <p:regular r:id="rId25"/>
    </p:embeddedFont>
    <p:embeddedFont>
      <p:font typeface="UVF Kewl Script" panose="020B0604020202020204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#9Slide07 HoneyCream" panose="020B0604020202020204" charset="0"/>
      <p:regular r:id="rId31"/>
    </p:embeddedFont>
    <p:embeddedFont>
      <p:font typeface="#9Slide05 Aphrodite Pro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849FC-2614-4EAC-8B03-BD335ED550AC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24D54-2C94-4410-9568-E8AD6EC4E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9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0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84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894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6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1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7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4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6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8B384-E371-FCA5-47D1-C1168EC69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89DAFE-8B72-77E0-439B-2B7609639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09E3B028-B49F-C920-F959-1D199560D2C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94ACA3B-E131-5042-E7C8-AB47E60DCF38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52A728-8C5F-54CC-B6D1-AB585624A69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9B4806-B92D-2DCB-E402-B9D04861128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3CD1034-2585-0E61-6B02-FB1395E5714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CD2181-FEB3-9EA6-2560-F53CFEBDA189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3DEAA2C-B8EB-AE8F-F252-6D51E971FAB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0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251">
            <a:off x="9299376" y="-266460"/>
            <a:ext cx="4416742" cy="3305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51" y="199488"/>
            <a:ext cx="11483299" cy="610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" y="3314683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7556">
            <a:off x="1890324" y="3852790"/>
            <a:ext cx="9227106" cy="3544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6" y="9035"/>
            <a:ext cx="1140398" cy="11403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6119" y="5012318"/>
            <a:ext cx="1429714" cy="1225411"/>
            <a:chOff x="14829887" y="6752047"/>
            <a:chExt cx="1975454" cy="1693166"/>
          </a:xfrm>
        </p:grpSpPr>
        <p:pic>
          <p:nvPicPr>
            <p:cNvPr id="14" name="图片 44038" descr="1-33"/>
            <p:cNvPicPr>
              <a:picLocks noChangeAspect="1"/>
            </p:cNvPicPr>
            <p:nvPr/>
          </p:nvPicPr>
          <p:blipFill rotWithShape="1">
            <a:blip r:embed="rId9"/>
            <a:srcRect l="23630" t="60765" b="11263"/>
            <a:stretch/>
          </p:blipFill>
          <p:spPr>
            <a:xfrm rot="2433005">
              <a:off x="14829887" y="6752047"/>
              <a:ext cx="1950153" cy="1693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 rot="2333142">
              <a:off x="15455043" y="6945829"/>
              <a:ext cx="1350298" cy="40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Măng</a:t>
              </a:r>
              <a:r>
                <a:rPr kumimoji="0" lang="en-GB" sz="1303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342BF1-FB1F-DBD9-D3C7-05FE67006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6919" b="71467"/>
          <a:stretch/>
        </p:blipFill>
        <p:spPr>
          <a:xfrm>
            <a:off x="1320086" y="1386187"/>
            <a:ext cx="8858558" cy="2344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9"/>
          <p:cNvSpPr/>
          <p:nvPr/>
        </p:nvSpPr>
        <p:spPr>
          <a:xfrm>
            <a:off x="3614403" y="1634246"/>
            <a:ext cx="8231801" cy="2969047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4403" y="1975571"/>
            <a:ext cx="7981082" cy="22863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5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Trao đổi về nội dung </a:t>
            </a:r>
          </a:p>
          <a:p>
            <a:pPr lvl="0" algn="ctr" defTabSz="685800">
              <a:lnSpc>
                <a:spcPct val="150000"/>
              </a:lnSpc>
            </a:pPr>
            <a:r>
              <a:rPr kumimoji="0" lang="vi-VN" sz="5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câu chuyện em đã đọc.</a:t>
            </a:r>
            <a:endParaRPr kumimoji="0" lang="en-US" sz="5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172009" y="4528294"/>
            <a:ext cx="4317437" cy="2329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" y="6602707"/>
            <a:ext cx="853440" cy="255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23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933923" y="24726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391" y="1013955"/>
            <a:ext cx="5846571" cy="1780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8684" y="2875105"/>
            <a:ext cx="4897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với người thân về những câu chuyện của tác giả mà em 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thích.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9724" y="10090"/>
            <a:ext cx="1328685" cy="6482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24" y="4440583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84F74D-274C-D0B0-3344-12B4A355E4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141" b="62934"/>
          <a:stretch/>
        </p:blipFill>
        <p:spPr>
          <a:xfrm>
            <a:off x="1327338" y="2451002"/>
            <a:ext cx="6561339" cy="3205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683" y="-418514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6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470" y="3623278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274" y="2280036"/>
            <a:ext cx="5889246" cy="3048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1148614" y="827476"/>
            <a:ext cx="10599380" cy="1374382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8029" y="821225"/>
            <a:ext cx="10458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</a:t>
            </a: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chuyện về những trải nghiệm trong cuộc sống.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"/>
          <p:cNvSpPr/>
          <p:nvPr/>
        </p:nvSpPr>
        <p:spPr>
          <a:xfrm>
            <a:off x="965272" y="2744819"/>
            <a:ext cx="10528794" cy="218850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1946" y="3150514"/>
            <a:ext cx="8790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nói của cỏ cây; Nhà phát minh 6 tuổi; chân trời cuối phố;….</a:t>
            </a:r>
            <a:endParaRPr 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9220" descr="21"/>
          <p:cNvPicPr>
            <a:picLocks noChangeAspect="1"/>
          </p:cNvPicPr>
          <p:nvPr/>
        </p:nvPicPr>
        <p:blipFill rotWithShape="1">
          <a:blip r:embed="rId2"/>
          <a:srcRect l="15135" t="23865" r="61624" b="16686"/>
          <a:stretch/>
        </p:blipFill>
        <p:spPr>
          <a:xfrm flipH="1">
            <a:off x="0" y="3170030"/>
            <a:ext cx="2156059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251">
            <a:off x="9299376" y="-266460"/>
            <a:ext cx="4416742" cy="3305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51" y="199488"/>
            <a:ext cx="11483299" cy="610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" y="3314683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7556">
            <a:off x="1890324" y="3852790"/>
            <a:ext cx="9227106" cy="3544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6" y="9035"/>
            <a:ext cx="1140398" cy="11403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6119" y="5012318"/>
            <a:ext cx="1429714" cy="1225411"/>
            <a:chOff x="14829887" y="6752047"/>
            <a:chExt cx="1975454" cy="1693166"/>
          </a:xfrm>
        </p:grpSpPr>
        <p:pic>
          <p:nvPicPr>
            <p:cNvPr id="14" name="图片 44038" descr="1-33"/>
            <p:cNvPicPr>
              <a:picLocks noChangeAspect="1"/>
            </p:cNvPicPr>
            <p:nvPr/>
          </p:nvPicPr>
          <p:blipFill rotWithShape="1">
            <a:blip r:embed="rId9"/>
            <a:srcRect l="23630" t="60765" b="11263"/>
            <a:stretch/>
          </p:blipFill>
          <p:spPr>
            <a:xfrm rot="2433005">
              <a:off x="14829887" y="6752047"/>
              <a:ext cx="1950153" cy="1693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 rot="2333142">
              <a:off x="15455043" y="6945829"/>
              <a:ext cx="1350298" cy="40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Măng</a:t>
              </a:r>
              <a:r>
                <a:rPr kumimoji="0" lang="en-GB" sz="1303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342BF1-FB1F-DBD9-D3C7-05FE67006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6919" b="71467"/>
          <a:stretch/>
        </p:blipFill>
        <p:spPr>
          <a:xfrm>
            <a:off x="1320086" y="1386187"/>
            <a:ext cx="8858558" cy="2344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29000" y="1446185"/>
            <a:ext cx="11127945" cy="452767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apezoid 9"/>
          <p:cNvSpPr/>
          <p:nvPr/>
        </p:nvSpPr>
        <p:spPr>
          <a:xfrm>
            <a:off x="2170737" y="598890"/>
            <a:ext cx="8100051" cy="1359329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0737" y="477610"/>
            <a:ext cx="8167155" cy="13198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en-US" sz="6000" b="0" i="0" u="none" strike="noStrike" kern="1200" cap="none" spc="0" normalizeH="0" baseline="0" noProof="0" dirty="0" smtClean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YÊU</a:t>
            </a:r>
            <a:r>
              <a:rPr kumimoji="0" lang="en-US" sz="6000" b="0" i="0" u="none" strike="noStrike" kern="1200" cap="none" spc="0" normalizeH="0" noProof="0" dirty="0" smtClean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 CẦU CẦN ĐẠT</a:t>
            </a:r>
            <a:endParaRPr kumimoji="0" lang="en-US" sz="6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4449" y="2528005"/>
            <a:ext cx="103217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Tìm đọc câu chuyện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vi-VN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những trải nghiệm trong cuộc sống,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viết được phiếu đọc sách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vi-VN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mẫu.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 Biết trao đổi, chia sẻ với bạn về nội dung câu chuyện đã đọc; nhớ tên những câu chuyện của tác giả yêu thích và kể lại cho người thân.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0" y="636550"/>
            <a:ext cx="1725283" cy="155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49157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629">
            <a:off x="9160036" y="514659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1302"/>
            <a:ext cx="1369049" cy="256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24" y="4440583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005" y="2244905"/>
            <a:ext cx="5870957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1601084" y="2656433"/>
            <a:ext cx="9721912" cy="3316350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apezoid 9"/>
          <p:cNvSpPr/>
          <p:nvPr/>
        </p:nvSpPr>
        <p:spPr>
          <a:xfrm>
            <a:off x="3409777" y="1019225"/>
            <a:ext cx="5505855" cy="1359329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8366" y="807231"/>
            <a:ext cx="4795267" cy="17081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7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Nhiệm vụ</a:t>
            </a:r>
            <a:endParaRPr kumimoji="0" lang="en-US" sz="7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11170" y="3180639"/>
            <a:ext cx="86822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Đọc câu chuyện </a:t>
            </a:r>
            <a:r>
              <a:rPr lang="vi-VN" sz="5000" b="1"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vi-VN" sz="5000" b="1" smtClean="0">
                <a:latin typeface="Cambria" panose="02040503050406030204" pitchFamily="18" charset="0"/>
                <a:ea typeface="Cambria" panose="02040503050406030204" pitchFamily="18" charset="0"/>
              </a:rPr>
              <a:t>những trải nghiệm trong cuộc sống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" y="1869742"/>
            <a:ext cx="1725283" cy="155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49157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629">
            <a:off x="9160036" y="514659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1302"/>
            <a:ext cx="1369049" cy="256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69894" y="719780"/>
            <a:ext cx="10569388" cy="529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215" marR="283210" algn="ctr">
              <a:spcBef>
                <a:spcPts val="900"/>
              </a:spcBef>
              <a:spcAft>
                <a:spcPts val="0"/>
              </a:spcAft>
            </a:pPr>
            <a:r>
              <a:rPr lang="vi-VN" i="1">
                <a:solidFill>
                  <a:srgbClr val="BE434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Kỉ niệm xưa</a:t>
            </a:r>
            <a:endParaRPr lang="vi-VN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1810" marR="176530" indent="294005" algn="just">
              <a:lnSpc>
                <a:spcPct val="147000"/>
              </a:lnSpc>
              <a:spcBef>
                <a:spcPts val="54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ũ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ông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ộ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nằm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iữa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một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khu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rộ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nhớ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ãi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ề căn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nhỏ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y, 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ư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ữ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uổi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hơ y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ê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dấu. 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 khung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ỗ,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hữ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cột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ên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nư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ớ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đen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bón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ngôi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át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ông</a:t>
            </a:r>
            <a:r>
              <a:rPr lang="vi-VN" sz="1400" spc="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ộ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hư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bên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cửa</a:t>
            </a:r>
            <a:r>
              <a:rPr lang="vi-VN" sz="1400" spc="6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sổ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bắt</a:t>
            </a:r>
            <a:r>
              <a:rPr lang="vi-VN" sz="1400" spc="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ạch,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kê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đơn, châm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cứu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bốc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huốc.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Mỗi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làm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iệc,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chúng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kéo</a:t>
            </a:r>
            <a:r>
              <a:rPr lang="vi-VN" sz="1400" spc="-1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nhau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-1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z="1400" spc="-1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11810" marR="178435" indent="243840" algn="just">
              <a:lnSpc>
                <a:spcPct val="147000"/>
              </a:lnSpc>
              <a:spcBef>
                <a:spcPts val="1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các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ơi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ãi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chán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bán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ác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ấ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dây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ơ</a:t>
            </a:r>
            <a:r>
              <a:rPr lang="vi-VN" sz="1400" spc="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hồ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ọc</a:t>
            </a:r>
            <a:r>
              <a:rPr lang="vi-VN" sz="1400" spc="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rên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hàng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rào</a:t>
            </a:r>
            <a:r>
              <a:rPr lang="vi-VN" sz="1400" spc="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cây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cúc</a:t>
            </a:r>
            <a:r>
              <a:rPr lang="vi-VN" sz="1400" spc="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ần,</a:t>
            </a:r>
            <a:r>
              <a:rPr lang="vi-VN" sz="1400" spc="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cắt</a:t>
            </a:r>
            <a:r>
              <a:rPr lang="vi-VN" sz="1400" spc="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khúc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ngắn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để</a:t>
            </a:r>
            <a:r>
              <a:rPr lang="vi-VN" sz="1400" spc="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iả làm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bún,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hở,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lấy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râm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bụt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nấu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canh.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16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nhất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hội,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bánh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đa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làm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ừ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lang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uộc.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ếng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ời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o,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iếng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ngon, kêu</a:t>
            </a:r>
            <a:r>
              <a:rPr lang="vi-VN" sz="1400" spc="-1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nóng</a:t>
            </a:r>
            <a:r>
              <a:rPr lang="vi-VN" sz="1400" spc="-1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râm</a:t>
            </a:r>
            <a:r>
              <a:rPr lang="vi-VN" sz="1400" spc="-1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</a:t>
            </a:r>
            <a:r>
              <a:rPr lang="vi-VN" sz="1400" spc="-1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ả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ột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góc</a:t>
            </a:r>
            <a:r>
              <a:rPr lang="vi-VN" sz="1400" spc="-1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vườn.</a:t>
            </a:r>
          </a:p>
          <a:p>
            <a:pPr marL="511810" marR="177800" indent="243840" algn="just">
              <a:lnSpc>
                <a:spcPct val="147000"/>
              </a:lnSpc>
              <a:spcBef>
                <a:spcPts val="10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Khác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với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bọn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lũ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Hải,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bác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Sơn, Hữu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lại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rò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ánh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rậ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Hải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lớn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hất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rong các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em,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uôn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uôn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ận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1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ổng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chỉ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1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 em</a:t>
            </a:r>
            <a:r>
              <a:rPr lang="vi-VN" sz="1400" spc="135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đánh nhau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ít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 spc="-5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vi-VN" sz="1400" spc="17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ế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cây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rơi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lả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ả.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Thường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đến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phần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bất</a:t>
            </a:r>
            <a:r>
              <a:rPr lang="vi-VN" sz="1400" spc="16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phân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hắng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bại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hì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nội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hò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đầu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ửa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sổ,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quát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o: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“Ng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ịch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vừa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vừa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hôi!”</a:t>
            </a:r>
          </a:p>
          <a:p>
            <a:pPr marL="511810" marR="178435" indent="243840" algn="just">
              <a:lnSpc>
                <a:spcPct val="147000"/>
              </a:lnSpc>
              <a:spcBef>
                <a:spcPts val="1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này,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khi</a:t>
            </a:r>
            <a:r>
              <a:rPr lang="vi-VN" sz="1400" spc="-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ã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khôn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lớn,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z="1400" spc="-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chúng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ẫ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hân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ết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ớ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như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hơ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bé.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nhắc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hững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huở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hỏ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ảnh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ư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yêu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dấu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nộ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Phải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chăng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bởi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những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kỉ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ệm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hơ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ấy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mà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ình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cậu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z="1400" spc="-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úng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vẫn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bền</a:t>
            </a:r>
          </a:p>
          <a:p>
            <a:pPr marL="511810" marR="0" algn="just">
              <a:spcBef>
                <a:spcPts val="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chặt mãi qua thời gian.</a:t>
            </a:r>
          </a:p>
          <a:p>
            <a:pPr marR="236855" algn="r">
              <a:spcBef>
                <a:spcPts val="35"/>
              </a:spcBef>
            </a:pPr>
            <a:r>
              <a:rPr lang="vi-VN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(Lê</a:t>
            </a:r>
            <a:r>
              <a:rPr lang="vi-VN" sz="1400" i="1" spc="-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Thanh</a:t>
            </a:r>
            <a:r>
              <a:rPr lang="vi-VN" sz="1400" i="1" spc="-2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Nga)</a:t>
            </a:r>
            <a:endParaRPr lang="vi-VN" sz="110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1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9"/>
          <p:cNvSpPr/>
          <p:nvPr/>
        </p:nvSpPr>
        <p:spPr>
          <a:xfrm>
            <a:off x="3715966" y="252584"/>
            <a:ext cx="5291847" cy="1028230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2765" y="200611"/>
            <a:ext cx="7138247" cy="10282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45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Phiếu đọc sách</a:t>
            </a:r>
            <a:endParaRPr kumimoji="0" lang="en-US" sz="45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graphicFrame>
        <p:nvGraphicFramePr>
          <p:cNvPr id="6" name="Table 5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555676"/>
              </p:ext>
            </p:extLst>
          </p:nvPr>
        </p:nvGraphicFramePr>
        <p:xfrm>
          <a:off x="1193556" y="1339174"/>
          <a:ext cx="10350231" cy="49854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9244">
                  <a:extLst>
                    <a:ext uri="{9D8B030D-6E8A-4147-A177-3AD203B41FA5}">
                      <a16:colId xmlns:a16="http://schemas.microsoft.com/office/drawing/2014/main" xmlns="" val="532596869"/>
                    </a:ext>
                  </a:extLst>
                </a:gridCol>
                <a:gridCol w="3470910">
                  <a:extLst>
                    <a:ext uri="{9D8B030D-6E8A-4147-A177-3AD203B41FA5}">
                      <a16:colId xmlns:a16="http://schemas.microsoft.com/office/drawing/2014/main" xmlns="" val="4110420878"/>
                    </a:ext>
                  </a:extLst>
                </a:gridCol>
                <a:gridCol w="3450077">
                  <a:extLst>
                    <a:ext uri="{9D8B030D-6E8A-4147-A177-3AD203B41FA5}">
                      <a16:colId xmlns:a16="http://schemas.microsoft.com/office/drawing/2014/main" xmlns="" val="4042659718"/>
                    </a:ext>
                  </a:extLst>
                </a:gridCol>
              </a:tblGrid>
              <a:tr h="1246357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9485567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7779381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5645561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803422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3127855" y="738838"/>
            <a:ext cx="1613170" cy="1634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5653" y="1363286"/>
            <a:ext cx="3190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chuyện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6386131" y="763897"/>
            <a:ext cx="1613170" cy="1634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0216" y="1610200"/>
            <a:ext cx="18806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54578" y="1610199"/>
            <a:ext cx="25569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đọc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9873727" y="793075"/>
            <a:ext cx="1613170" cy="16342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2704" y="4011654"/>
            <a:ext cx="4068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556" y="2911312"/>
            <a:ext cx="4902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2735" y="5371208"/>
            <a:ext cx="3188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664200" y="52639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9905612" y="53020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775193" y="5265226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7878302" y="52766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8913330" y="5303326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" y="6602707"/>
            <a:ext cx="853440" cy="255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/>
      <p:bldP spid="11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501</Words>
  <Application>Microsoft Office PowerPoint</Application>
  <PresentationFormat>Widescreen</PresentationFormat>
  <Paragraphs>34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Calibri</vt:lpstr>
      <vt:lpstr>Times New Roman</vt:lpstr>
      <vt:lpstr>Calibri Light</vt:lpstr>
      <vt:lpstr>#9Slide05 Bodega Script</vt:lpstr>
      <vt:lpstr>UVF Salome</vt:lpstr>
      <vt:lpstr>等线</vt:lpstr>
      <vt:lpstr>SVN-Newton</vt:lpstr>
      <vt:lpstr>UVN Bach Tuyet Nang</vt:lpstr>
      <vt:lpstr>Cambria</vt:lpstr>
      <vt:lpstr>Arial Rounded MT Bold</vt:lpstr>
      <vt:lpstr>Arial</vt:lpstr>
      <vt:lpstr>UVF Kewl Script</vt:lpstr>
      <vt:lpstr>Verdana</vt:lpstr>
      <vt:lpstr>#9Slide07 HoneyCream</vt:lpstr>
      <vt:lpstr>#9Slide05 Aphrodite Pro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Măngnon</cp:keywords>
  <cp:lastModifiedBy>Microsoft account</cp:lastModifiedBy>
  <cp:revision>23</cp:revision>
  <dcterms:created xsi:type="dcterms:W3CDTF">2023-07-16T09:59:28Z</dcterms:created>
  <dcterms:modified xsi:type="dcterms:W3CDTF">2023-10-12T16:37:53Z</dcterms:modified>
  <cp:version>MNT37</cp:version>
</cp:coreProperties>
</file>