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85" r:id="rId3"/>
    <p:sldId id="267" r:id="rId4"/>
    <p:sldId id="272" r:id="rId5"/>
    <p:sldId id="273" r:id="rId6"/>
    <p:sldId id="275" r:id="rId7"/>
    <p:sldId id="292" r:id="rId8"/>
    <p:sldId id="293" r:id="rId9"/>
    <p:sldId id="294" r:id="rId10"/>
    <p:sldId id="289" r:id="rId11"/>
    <p:sldId id="290" r:id="rId12"/>
    <p:sldId id="291" r:id="rId13"/>
    <p:sldId id="284" r:id="rId14"/>
    <p:sldId id="286" r:id="rId15"/>
    <p:sldId id="257" r:id="rId16"/>
    <p:sldId id="258" r:id="rId17"/>
    <p:sldId id="288" r:id="rId18"/>
    <p:sldId id="259" r:id="rId19"/>
    <p:sldId id="262" r:id="rId20"/>
    <p:sldId id="260" r:id="rId21"/>
    <p:sldId id="263" r:id="rId22"/>
    <p:sldId id="264" r:id="rId23"/>
    <p:sldId id="265" r:id="rId24"/>
    <p:sldId id="261" r:id="rId25"/>
    <p:sldId id="266" r:id="rId26"/>
  </p:sldIdLst>
  <p:sldSz cx="12192000" cy="6858000"/>
  <p:notesSz cx="6858000" cy="9144000"/>
  <p:embeddedFontLst>
    <p:embeddedFont>
      <p:font typeface="Calibri" pitchFamily="34" charset="0"/>
      <p:regular r:id="rId27"/>
      <p:bold r:id="rId28"/>
      <p:italic r:id="rId29"/>
      <p:boldItalic r:id="rId30"/>
    </p:embeddedFont>
    <p:embeddedFont>
      <p:font typeface="黑体" pitchFamily="49" charset="-122"/>
      <p:regular r:id="rId31"/>
    </p:embeddedFont>
    <p:embeddedFont>
      <p:font typeface="Calibri Light" charset="0"/>
      <p:regular r:id="rId32"/>
      <p:italic r:id="rId33"/>
    </p:embeddedFont>
    <p:embeddedFont>
      <p:font typeface="Cooper Black" pitchFamily="18" charset="0"/>
      <p:regular r:id="rId34"/>
    </p:embeddedFont>
    <p:embeddedFont>
      <p:font typeface="Berlin Sans FB Demi" pitchFamily="34" charset="0"/>
      <p:bold r:id="rId35"/>
    </p:embeddedFont>
    <p:embeddedFont>
      <p:font typeface="Algerian" pitchFamily="82" charset="0"/>
      <p:regular r:id="rId36"/>
    </p:embeddedFont>
    <p:embeddedFont>
      <p:font typeface="Century Gothic"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8E40"/>
    <a:srgbClr val="00EA6A"/>
    <a:srgbClr val="FF0D41"/>
    <a:srgbClr val="FD7BDB"/>
    <a:srgbClr val="FB25C3"/>
    <a:srgbClr val="FDC336"/>
    <a:srgbClr val="F6393A"/>
    <a:srgbClr val="FB1DC1"/>
    <a:srgbClr val="FF43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16" autoAdjust="0"/>
    <p:restoredTop sz="94660"/>
  </p:normalViewPr>
  <p:slideViewPr>
    <p:cSldViewPr snapToGrid="0">
      <p:cViewPr varScale="1">
        <p:scale>
          <a:sx n="74" d="100"/>
          <a:sy n="74" d="100"/>
        </p:scale>
        <p:origin x="-69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96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4D52DCD-22CE-4047-A854-1492E9146699}" type="datetimeFigureOut">
              <a:rPr lang="en-US" smtClean="0"/>
              <a:t>02/01/2023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31083B-1E6C-4EDB-BA42-F98F0A8BEF22}" type="slidenum">
              <a:rPr lang="en-US" smtClean="0"/>
              <a:t>‹#›</a:t>
            </a:fld>
            <a:endParaRPr lang="en-US"/>
          </a:p>
        </p:txBody>
      </p:sp>
    </p:spTree>
    <p:extLst>
      <p:ext uri="{BB962C8B-B14F-4D97-AF65-F5344CB8AC3E}">
        <p14:creationId xmlns:p14="http://schemas.microsoft.com/office/powerpoint/2010/main" val="372046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41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73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1" name="Round Diagonal Corner Rectangle 20"/>
          <p:cNvSpPr/>
          <p:nvPr userDrawn="1"/>
        </p:nvSpPr>
        <p:spPr>
          <a:xfrm>
            <a:off x="289560" y="274320"/>
            <a:ext cx="11612880" cy="6309360"/>
          </a:xfrm>
          <a:prstGeom prst="round2DiagRect">
            <a:avLst>
              <a:gd name="adj1" fmla="val 5770"/>
              <a:gd name="adj2" fmla="val 0"/>
            </a:avLst>
          </a:prstGeom>
          <a:ln w="57150" cmpd="thickThin">
            <a:solidFill>
              <a:srgbClr val="F6393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p:cNvPicPr>
            <a:picLocks noChangeAspect="1"/>
          </p:cNvPicPr>
          <p:nvPr userDrawn="1"/>
        </p:nvPicPr>
        <p:blipFill>
          <a:blip r:embed="rId6"/>
          <a:stretch>
            <a:fillRect/>
          </a:stretch>
        </p:blipFill>
        <p:spPr>
          <a:xfrm flipH="1">
            <a:off x="-226124" y="-153165"/>
            <a:ext cx="1509232" cy="1206917"/>
          </a:xfrm>
          <a:prstGeom prst="rect">
            <a:avLst/>
          </a:prstGeom>
        </p:spPr>
      </p:pic>
      <p:pic>
        <p:nvPicPr>
          <p:cNvPr id="16" name="Picture 15"/>
          <p:cNvPicPr>
            <a:picLocks noChangeAspect="1"/>
          </p:cNvPicPr>
          <p:nvPr userDrawn="1"/>
        </p:nvPicPr>
        <p:blipFill>
          <a:blip r:embed="rId7"/>
          <a:stretch>
            <a:fillRect/>
          </a:stretch>
        </p:blipFill>
        <p:spPr>
          <a:xfrm>
            <a:off x="95250" y="5692876"/>
            <a:ext cx="743674" cy="1146073"/>
          </a:xfrm>
          <a:prstGeom prst="rect">
            <a:avLst/>
          </a:prstGeom>
        </p:spPr>
      </p:pic>
      <p:pic>
        <p:nvPicPr>
          <p:cNvPr id="18" name="Picture 17"/>
          <p:cNvPicPr>
            <a:picLocks noChangeAspect="1"/>
          </p:cNvPicPr>
          <p:nvPr userDrawn="1"/>
        </p:nvPicPr>
        <p:blipFill>
          <a:blip r:embed="rId8"/>
          <a:stretch>
            <a:fillRect/>
          </a:stretch>
        </p:blipFill>
        <p:spPr>
          <a:xfrm>
            <a:off x="11374511" y="5817087"/>
            <a:ext cx="817489" cy="1021862"/>
          </a:xfrm>
          <a:prstGeom prst="rect">
            <a:avLst/>
          </a:prstGeom>
        </p:spPr>
      </p:pic>
      <p:pic>
        <p:nvPicPr>
          <p:cNvPr id="20" name="Picture 19"/>
          <p:cNvPicPr>
            <a:picLocks noChangeAspect="1"/>
          </p:cNvPicPr>
          <p:nvPr userDrawn="1"/>
        </p:nvPicPr>
        <p:blipFill>
          <a:blip r:embed="rId9"/>
          <a:stretch>
            <a:fillRect/>
          </a:stretch>
        </p:blipFill>
        <p:spPr>
          <a:xfrm>
            <a:off x="11476842" y="19050"/>
            <a:ext cx="619908" cy="749889"/>
          </a:xfrm>
          <a:prstGeom prst="rect">
            <a:avLst/>
          </a:prstGeom>
        </p:spPr>
      </p:pic>
      <p:pic>
        <p:nvPicPr>
          <p:cNvPr id="23" name="图片 19" descr="4e7355571030e572ee5dbaf8f75acb32"/>
          <p:cNvPicPr>
            <a:picLocks noChangeAspect="1"/>
          </p:cNvPicPr>
          <p:nvPr userDrawn="1"/>
        </p:nvPicPr>
        <p:blipFill>
          <a:blip r:embed="rId10"/>
          <a:stretch>
            <a:fillRect/>
          </a:stretch>
        </p:blipFill>
        <p:spPr>
          <a:xfrm rot="18605091">
            <a:off x="6016719" y="56087"/>
            <a:ext cx="354529" cy="380242"/>
          </a:xfrm>
          <a:prstGeom prst="rect">
            <a:avLst/>
          </a:prstGeom>
        </p:spPr>
      </p:pic>
      <p:pic>
        <p:nvPicPr>
          <p:cNvPr id="24" name="Picture 23"/>
          <p:cNvPicPr>
            <a:picLocks noChangeAspect="1"/>
          </p:cNvPicPr>
          <p:nvPr userDrawn="1"/>
        </p:nvPicPr>
        <p:blipFill>
          <a:blip r:embed="rId11"/>
          <a:stretch>
            <a:fillRect/>
          </a:stretch>
        </p:blipFill>
        <p:spPr>
          <a:xfrm>
            <a:off x="0" y="1804667"/>
            <a:ext cx="434093" cy="431721"/>
          </a:xfrm>
          <a:prstGeom prst="rect">
            <a:avLst/>
          </a:prstGeom>
        </p:spPr>
      </p:pic>
      <p:pic>
        <p:nvPicPr>
          <p:cNvPr id="25" name="Picture 24"/>
          <p:cNvPicPr>
            <a:picLocks noChangeAspect="1"/>
          </p:cNvPicPr>
          <p:nvPr userDrawn="1"/>
        </p:nvPicPr>
        <p:blipFill>
          <a:blip r:embed="rId12"/>
          <a:stretch>
            <a:fillRect/>
          </a:stretch>
        </p:blipFill>
        <p:spPr>
          <a:xfrm rot="3499370">
            <a:off x="10760095" y="69596"/>
            <a:ext cx="367262" cy="365063"/>
          </a:xfrm>
          <a:prstGeom prst="rect">
            <a:avLst/>
          </a:prstGeom>
        </p:spPr>
      </p:pic>
      <p:pic>
        <p:nvPicPr>
          <p:cNvPr id="26" name="Picture 25"/>
          <p:cNvPicPr>
            <a:picLocks noChangeAspect="1"/>
          </p:cNvPicPr>
          <p:nvPr userDrawn="1"/>
        </p:nvPicPr>
        <p:blipFill>
          <a:blip r:embed="rId11"/>
          <a:stretch>
            <a:fillRect/>
          </a:stretch>
        </p:blipFill>
        <p:spPr>
          <a:xfrm>
            <a:off x="2024962" y="1404"/>
            <a:ext cx="434093" cy="431721"/>
          </a:xfrm>
          <a:prstGeom prst="rect">
            <a:avLst/>
          </a:prstGeom>
        </p:spPr>
      </p:pic>
      <p:pic>
        <p:nvPicPr>
          <p:cNvPr id="27" name="Picture 26"/>
          <p:cNvPicPr>
            <a:picLocks noChangeAspect="1"/>
          </p:cNvPicPr>
          <p:nvPr userDrawn="1"/>
        </p:nvPicPr>
        <p:blipFill>
          <a:blip r:embed="rId11"/>
          <a:stretch>
            <a:fillRect/>
          </a:stretch>
        </p:blipFill>
        <p:spPr>
          <a:xfrm>
            <a:off x="11757907" y="4429880"/>
            <a:ext cx="434093" cy="431721"/>
          </a:xfrm>
          <a:prstGeom prst="rect">
            <a:avLst/>
          </a:prstGeom>
        </p:spPr>
      </p:pic>
      <p:pic>
        <p:nvPicPr>
          <p:cNvPr id="28" name="Picture 27"/>
          <p:cNvPicPr>
            <a:picLocks noChangeAspect="1"/>
          </p:cNvPicPr>
          <p:nvPr userDrawn="1"/>
        </p:nvPicPr>
        <p:blipFill>
          <a:blip r:embed="rId11"/>
          <a:stretch>
            <a:fillRect/>
          </a:stretch>
        </p:blipFill>
        <p:spPr>
          <a:xfrm>
            <a:off x="7921633" y="-11839"/>
            <a:ext cx="367770" cy="365760"/>
          </a:xfrm>
          <a:prstGeom prst="rect">
            <a:avLst/>
          </a:prstGeom>
        </p:spPr>
      </p:pic>
      <p:pic>
        <p:nvPicPr>
          <p:cNvPr id="29" name="Picture 28"/>
          <p:cNvPicPr>
            <a:picLocks noChangeAspect="1"/>
          </p:cNvPicPr>
          <p:nvPr userDrawn="1"/>
        </p:nvPicPr>
        <p:blipFill>
          <a:blip r:embed="rId11"/>
          <a:stretch>
            <a:fillRect/>
          </a:stretch>
        </p:blipFill>
        <p:spPr>
          <a:xfrm>
            <a:off x="0" y="4645740"/>
            <a:ext cx="367770" cy="365760"/>
          </a:xfrm>
          <a:prstGeom prst="rect">
            <a:avLst/>
          </a:prstGeom>
        </p:spPr>
      </p:pic>
      <p:pic>
        <p:nvPicPr>
          <p:cNvPr id="30" name="Picture 29"/>
          <p:cNvPicPr>
            <a:picLocks noChangeAspect="1"/>
          </p:cNvPicPr>
          <p:nvPr userDrawn="1"/>
        </p:nvPicPr>
        <p:blipFill>
          <a:blip r:embed="rId11"/>
          <a:stretch>
            <a:fillRect/>
          </a:stretch>
        </p:blipFill>
        <p:spPr>
          <a:xfrm>
            <a:off x="11911780" y="1438907"/>
            <a:ext cx="367770" cy="365760"/>
          </a:xfrm>
          <a:prstGeom prst="rect">
            <a:avLst/>
          </a:prstGeom>
        </p:spPr>
      </p:pic>
    </p:spTree>
    <p:extLst>
      <p:ext uri="{BB962C8B-B14F-4D97-AF65-F5344CB8AC3E}">
        <p14:creationId xmlns:p14="http://schemas.microsoft.com/office/powerpoint/2010/main" val="2963668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ppt_x</p:attrName>
                                        </p:attrNameLst>
                                      </p:cBhvr>
                                      <p:tavLst>
                                        <p:tav tm="0">
                                          <p:val>
                                            <p:strVal val="#ppt_x"/>
                                          </p:val>
                                        </p:tav>
                                        <p:tav tm="100000">
                                          <p:val>
                                            <p:strVal val="#ppt_x"/>
                                          </p:val>
                                        </p:tav>
                                      </p:tavLst>
                                    </p:anim>
                                    <p:anim calcmode="lin" valueType="num">
                                      <p:cBhvr>
                                        <p:cTn id="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19.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16.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audio" Target="../media/audio9.wav"/><Relationship Id="rId1" Type="http://schemas.openxmlformats.org/officeDocument/2006/relationships/slideLayout" Target="../slideLayouts/slideLayout1.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4.wav"/><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sPham4"/>
          <p:cNvSpPr txBox="1"/>
          <p:nvPr/>
        </p:nvSpPr>
        <p:spPr>
          <a:xfrm>
            <a:off x="2212562" y="1643963"/>
            <a:ext cx="7766874" cy="4227930"/>
          </a:xfrm>
          <a:prstGeom prst="rect">
            <a:avLst/>
          </a:prstGeom>
          <a:noFill/>
          <a:ln w="9525">
            <a:noFill/>
          </a:ln>
        </p:spPr>
        <p:txBody>
          <a:bodyPr wrap="square">
            <a:prstTxWarp prst="textArchUp">
              <a:avLst/>
            </a:prstTxWarp>
            <a:spAutoFit/>
          </a:bodyPr>
          <a:lstStyle/>
          <a:p>
            <a:pPr lvl="0" algn="ctr" defTabSz="1500505">
              <a:spcBef>
                <a:spcPct val="50000"/>
              </a:spcBef>
            </a:pPr>
            <a:r>
              <a:rPr lang="en-US" altLang="zh-CN" sz="48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黑体" panose="02010609060101010101" pitchFamily="2" charset="-122"/>
                <a:cs typeface="Arial" panose="020B0604020202020204" pitchFamily="34" charset="0"/>
              </a:rPr>
              <a:t>UNIT 14 -  LESSON 3</a:t>
            </a:r>
            <a:endParaRPr lang="zh-CN" altLang="en-US" sz="48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黑体" panose="02010609060101010101" pitchFamily="2" charset="-122"/>
              <a:cs typeface="Arial" panose="020B0604020202020204" pitchFamily="34" charset="0"/>
            </a:endParaRPr>
          </a:p>
        </p:txBody>
      </p:sp>
      <p:sp>
        <p:nvSpPr>
          <p:cNvPr id="17" name="MsPham5"/>
          <p:cNvSpPr txBox="1"/>
          <p:nvPr/>
        </p:nvSpPr>
        <p:spPr>
          <a:xfrm>
            <a:off x="830714" y="2672384"/>
            <a:ext cx="10530571" cy="2554545"/>
          </a:xfrm>
          <a:prstGeom prst="rect">
            <a:avLst/>
          </a:prstGeom>
          <a:noFill/>
          <a:ln w="9525">
            <a:noFill/>
          </a:ln>
        </p:spPr>
        <p:txBody>
          <a:bodyPr wrap="square">
            <a:spAutoFit/>
          </a:bodyPr>
          <a:lstStyle/>
          <a:p>
            <a:pPr lvl="0" algn="ctr" defTabSz="1500505"/>
            <a:r>
              <a:rPr lang="en-US" sz="8000" dirty="0">
                <a:ln w="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latin typeface="Algerian" panose="04020705040A02060702" pitchFamily="82" charset="0"/>
                <a:ea typeface="黑体" panose="02010609060101010101" pitchFamily="2" charset="-122"/>
              </a:rPr>
              <a:t>What happened </a:t>
            </a:r>
          </a:p>
          <a:p>
            <a:pPr lvl="0" algn="ctr" defTabSz="1500505"/>
            <a:r>
              <a:rPr lang="en-US" sz="8000" dirty="0">
                <a:ln w="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latin typeface="Algerian" panose="04020705040A02060702" pitchFamily="82" charset="0"/>
                <a:ea typeface="黑体" panose="02010609060101010101" pitchFamily="2" charset="-122"/>
              </a:rPr>
              <a:t>in the story?</a:t>
            </a:r>
            <a:endParaRPr lang="en-US" altLang="zh-CN" sz="8000" dirty="0">
              <a:ln w="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latin typeface="Algerian" panose="04020705040A02060702" pitchFamily="82" charset="0"/>
              <a:ea typeface="黑体" panose="02010609060101010101" pitchFamily="2" charset="-122"/>
            </a:endParaRPr>
          </a:p>
        </p:txBody>
      </p:sp>
    </p:spTree>
    <p:extLst>
      <p:ext uri="{BB962C8B-B14F-4D97-AF65-F5344CB8AC3E}">
        <p14:creationId xmlns:p14="http://schemas.microsoft.com/office/powerpoint/2010/main" val="141218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1" name="Rounded Rectangle 20"/>
          <p:cNvSpPr/>
          <p:nvPr/>
        </p:nvSpPr>
        <p:spPr>
          <a:xfrm>
            <a:off x="8063954" y="1288881"/>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How happened in the story?</a:t>
            </a:r>
            <a:endParaRPr lang="en-US" sz="3200" b="1" dirty="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Why happened in the story?</a:t>
            </a:r>
            <a:endParaRPr lang="en-US" sz="3200" b="1" dirty="0">
              <a:solidFill>
                <a:schemeClr val="tx1"/>
              </a:solidFill>
              <a:latin typeface="Arial" panose="020B0604020202020204" pitchFamily="34" charset="0"/>
              <a:cs typeface="Arial" panose="020B0604020202020204" pitchFamily="34" charset="0"/>
            </a:endParaRP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3200" b="1" dirty="0">
                <a:latin typeface="Arial" panose="020B0604020202020204" pitchFamily="34" charset="0"/>
                <a:cs typeface="Arial" panose="020B0604020202020204" pitchFamily="34" charset="0"/>
              </a:rPr>
              <a:t>________________________</a:t>
            </a:r>
          </a:p>
          <a:p>
            <a:pPr algn="ctr">
              <a:lnSpc>
                <a:spcPct val="150000"/>
              </a:lnSpc>
            </a:pPr>
            <a:r>
              <a:rPr lang="en-US" sz="3200" b="1" dirty="0">
                <a:latin typeface="Arial" panose="020B0604020202020204" pitchFamily="34" charset="0"/>
                <a:cs typeface="Arial" panose="020B0604020202020204" pitchFamily="34" charset="0"/>
              </a:rPr>
              <a:t>The hare and the tortoise had a race.</a:t>
            </a: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20" name="Rounded Rectangle 19"/>
          <p:cNvSpPr/>
          <p:nvPr/>
        </p:nvSpPr>
        <p:spPr>
          <a:xfrm>
            <a:off x="8029499" y="3028033"/>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happened in the story?</a:t>
            </a:r>
            <a:endParaRPr lang="en-US" sz="3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663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63955" y="1275072"/>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do you think</a:t>
            </a:r>
            <a:endParaRPr lang="en-US" sz="3200" b="1" dirty="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do you like</a:t>
            </a:r>
            <a:endParaRPr lang="en-US" sz="3200" b="1" dirty="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happened</a:t>
            </a:r>
            <a:endParaRPr lang="en-US" sz="3200" b="1" dirty="0">
              <a:solidFill>
                <a:schemeClr val="tx1"/>
              </a:solidFill>
              <a:latin typeface="Arial" panose="020B0604020202020204" pitchFamily="34" charset="0"/>
              <a:cs typeface="Arial" panose="020B0604020202020204" pitchFamily="34" charset="0"/>
            </a:endParaRP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____________ of the characters in story?</a:t>
            </a:r>
            <a:endParaRPr lang="en-US" sz="3600" b="1" dirty="0">
              <a:solidFill>
                <a:schemeClr val="tx1"/>
              </a:solidFill>
              <a:latin typeface="Arial" panose="020B0604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Tree>
    <p:extLst>
      <p:ext uri="{BB962C8B-B14F-4D97-AF65-F5344CB8AC3E}">
        <p14:creationId xmlns:p14="http://schemas.microsoft.com/office/powerpoint/2010/main" val="2121581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29500" y="475893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happened</a:t>
            </a:r>
            <a:endParaRPr lang="en-US" sz="3600" b="1" dirty="0">
              <a:solidFill>
                <a:schemeClr val="tx1"/>
              </a:solidFill>
              <a:latin typeface="Century Gothic" panose="020B0502020202020204" pitchFamily="34" charset="0"/>
              <a:cs typeface="Arial" panose="020B0604020202020204" pitchFamily="34" charset="0"/>
            </a:endParaRP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think of</a:t>
            </a:r>
          </a:p>
        </p:txBody>
      </p:sp>
      <p:sp>
        <p:nvSpPr>
          <p:cNvPr id="22" name="Rounded Rectangle 21"/>
          <p:cNvSpPr/>
          <p:nvPr/>
        </p:nvSpPr>
        <p:spPr>
          <a:xfrm>
            <a:off x="7983750" y="128331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happen</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What ________ in the story?</a:t>
            </a:r>
            <a:endParaRPr lang="en-US" sz="3600" b="1" dirty="0">
              <a:solidFill>
                <a:schemeClr val="tx1"/>
              </a:solidFill>
              <a:latin typeface="Century Gothic" panose="020B0502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Tree>
    <p:extLst>
      <p:ext uri="{BB962C8B-B14F-4D97-AF65-F5344CB8AC3E}">
        <p14:creationId xmlns:p14="http://schemas.microsoft.com/office/powerpoint/2010/main" val="1970001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grpSp>
        <p:nvGrpSpPr>
          <p:cNvPr id="6" name="13 Grupo"/>
          <p:cNvGrpSpPr>
            <a:grpSpLocks/>
          </p:cNvGrpSpPr>
          <p:nvPr/>
        </p:nvGrpSpPr>
        <p:grpSpPr bwMode="auto">
          <a:xfrm>
            <a:off x="2100500" y="2335454"/>
            <a:ext cx="8170534" cy="1504258"/>
            <a:chOff x="1547664" y="2492896"/>
            <a:chExt cx="6048672" cy="1296144"/>
          </a:xfrm>
        </p:grpSpPr>
        <p:sp>
          <p:nvSpPr>
            <p:cNvPr id="7" name="11 Cubo"/>
            <p:cNvSpPr/>
            <p:nvPr/>
          </p:nvSpPr>
          <p:spPr>
            <a:xfrm>
              <a:off x="1547664" y="2492896"/>
              <a:ext cx="287351" cy="1261242"/>
            </a:xfrm>
            <a:prstGeom prst="cube">
              <a:avLst/>
            </a:prstGeom>
            <a:blipFill>
              <a:blip r:embed="rId3"/>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8" name="16 Cubo"/>
            <p:cNvSpPr/>
            <p:nvPr/>
          </p:nvSpPr>
          <p:spPr>
            <a:xfrm flipH="1">
              <a:off x="7308984" y="2527798"/>
              <a:ext cx="287352" cy="1261242"/>
            </a:xfrm>
            <a:prstGeom prst="cube">
              <a:avLst/>
            </a:prstGeom>
            <a:blipFill>
              <a:blip r:embed="rId3"/>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9" name="12 Imagen"/>
            <p:cNvPicPr>
              <a:picLocks noChangeAspect="1"/>
            </p:cNvPicPr>
            <p:nvPr/>
          </p:nvPicPr>
          <p:blipFill>
            <a:blip r:embed="rId4"/>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2050" name="Picture 2" descr="Mario Tennis: Ultra Smash has a Small Day 1 Patch - Nintendo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299" y="446596"/>
            <a:ext cx="4267199" cy="4267199"/>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Alternate Process 3"/>
          <p:cNvSpPr/>
          <p:nvPr/>
        </p:nvSpPr>
        <p:spPr>
          <a:xfrm>
            <a:off x="825903" y="3176441"/>
            <a:ext cx="10719726" cy="3102326"/>
          </a:xfrm>
          <a:prstGeom prst="roundRect">
            <a:avLst>
              <a:gd name="adj" fmla="val 10392"/>
            </a:avLst>
          </a:prstGeom>
          <a:noFill/>
          <a:ln w="28575">
            <a:no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500" b="1" dirty="0">
                <a:ln w="6600">
                  <a:solidFill>
                    <a:srgbClr val="FF0000"/>
                  </a:solidFill>
                  <a:prstDash val="solid"/>
                </a:ln>
                <a:solidFill>
                  <a:srgbClr val="FFFFFF"/>
                </a:solidFill>
                <a:effectLst>
                  <a:glow rad="152400">
                    <a:srgbClr val="FF0000">
                      <a:alpha val="77000"/>
                    </a:srgbClr>
                  </a:glow>
                  <a:outerShdw dist="38100" dir="2700000" algn="tl" rotWithShape="0">
                    <a:schemeClr val="accent2"/>
                  </a:outerShdw>
                </a:effectLst>
                <a:latin typeface="Cooper Black" panose="0208090404030B020404" pitchFamily="18" charset="0"/>
                <a:cs typeface="Arial" panose="020B0604020202020204" pitchFamily="34" charset="0"/>
              </a:rPr>
              <a:t>Time’s up!</a:t>
            </a:r>
          </a:p>
        </p:txBody>
      </p:sp>
      <p:pic>
        <p:nvPicPr>
          <p:cNvPr id="14" name="Picture 13">
            <a:hlinkClick r:id="" action="ppaction://hlinkshowjump?jump=nextslide"/>
          </p:cNvPr>
          <p:cNvPicPr>
            <a:picLocks noChangeAspect="1"/>
          </p:cNvPicPr>
          <p:nvPr/>
        </p:nvPicPr>
        <p:blipFill rotWithShape="1">
          <a:blip r:embed="rId6"/>
          <a:srcRect t="6487" b="7211"/>
          <a:stretch/>
        </p:blipFill>
        <p:spPr>
          <a:xfrm>
            <a:off x="10700212" y="6186396"/>
            <a:ext cx="967135" cy="531146"/>
          </a:xfrm>
          <a:prstGeom prst="rect">
            <a:avLst/>
          </a:prstGeom>
        </p:spPr>
      </p:pic>
    </p:spTree>
    <p:extLst>
      <p:ext uri="{BB962C8B-B14F-4D97-AF65-F5344CB8AC3E}">
        <p14:creationId xmlns:p14="http://schemas.microsoft.com/office/powerpoint/2010/main" val="295265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6586" y="2497976"/>
            <a:ext cx="8598829" cy="1569660"/>
          </a:xfrm>
          <a:prstGeom prst="rect">
            <a:avLst/>
          </a:prstGeom>
        </p:spPr>
        <p:txBody>
          <a:bodyPr wrap="none">
            <a:spAutoFit/>
          </a:bodyPr>
          <a:lstStyle/>
          <a:p>
            <a:pPr algn="ctr"/>
            <a:r>
              <a:rPr lang="en-US" sz="9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lin Sans FB Demi" panose="020E0802020502020306" pitchFamily="34" charset="0"/>
                <a:cs typeface="Arial" panose="020B0604020202020204" pitchFamily="34" charset="0"/>
              </a:rPr>
              <a:t>Pronounciation</a:t>
            </a:r>
          </a:p>
        </p:txBody>
      </p:sp>
    </p:spTree>
    <p:extLst>
      <p:ext uri="{BB962C8B-B14F-4D97-AF65-F5344CB8AC3E}">
        <p14:creationId xmlns:p14="http://schemas.microsoft.com/office/powerpoint/2010/main" val="323101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19581" y="403527"/>
            <a:ext cx="26613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effectLst/>
                <a:latin typeface="Helvetica Neue"/>
              </a:rPr>
              <a:t>1. Listen and repeat.</a:t>
            </a:r>
            <a:endParaRPr kumimoji="0" lang="en-US" altLang="en-US" sz="1600" b="1" i="0" u="none" strike="noStrike" cap="none" normalizeH="0" baseline="0" dirty="0">
              <a:ln>
                <a:noFill/>
              </a:ln>
              <a:effectLst/>
              <a:latin typeface="Helvetica Neue"/>
            </a:endParaRPr>
          </a:p>
        </p:txBody>
      </p:sp>
      <p:sp>
        <p:nvSpPr>
          <p:cNvPr id="32" name="Rectangle 31"/>
          <p:cNvSpPr/>
          <p:nvPr/>
        </p:nvSpPr>
        <p:spPr>
          <a:xfrm>
            <a:off x="1214881" y="1013127"/>
            <a:ext cx="10196069" cy="4893647"/>
          </a:xfrm>
          <a:prstGeom prst="rect">
            <a:avLst/>
          </a:prstGeom>
        </p:spPr>
        <p:txBody>
          <a:bodyPr wrap="square">
            <a:spAutoFit/>
          </a:bodyPr>
          <a:lstStyle/>
          <a:p>
            <a:pPr algn="just">
              <a:spcAft>
                <a:spcPts val="1800"/>
              </a:spcAft>
            </a:pPr>
            <a:r>
              <a:rPr lang="en-US" sz="2800" b="1" dirty="0">
                <a:solidFill>
                  <a:srgbClr val="002060"/>
                </a:solidFill>
                <a:latin typeface="Arial" panose="020B0604020202020204" pitchFamily="34" charset="0"/>
                <a:cs typeface="Arial" panose="020B0604020202020204" pitchFamily="34" charset="0"/>
              </a:rPr>
              <a:t>What happened in the story? </a:t>
            </a:r>
            <a:r>
              <a:rPr lang="en-US" sz="2800" b="1" dirty="0">
                <a:solidFill>
                  <a:srgbClr val="FF0000"/>
                </a:solidFill>
                <a:latin typeface="Arial" panose="020B0604020202020204" pitchFamily="34" charset="0"/>
                <a:cs typeface="Arial" panose="020B0604020202020204" pitchFamily="34" charset="0"/>
              </a:rPr>
              <a:t>↷</a:t>
            </a:r>
          </a:p>
          <a:p>
            <a:pPr algn="just">
              <a:spcAft>
                <a:spcPts val="1800"/>
              </a:spcAft>
            </a:pPr>
            <a:r>
              <a:rPr lang="en-US" sz="2800" b="1" dirty="0">
                <a:solidFill>
                  <a:srgbClr val="002060"/>
                </a:solidFill>
                <a:latin typeface="Arial" panose="020B0604020202020204" pitchFamily="34" charset="0"/>
                <a:cs typeface="Arial" panose="020B0604020202020204" pitchFamily="34" charset="0"/>
              </a:rPr>
              <a:t>First, King Hung ordered Mai An Tiem and his family to live on an island. </a:t>
            </a:r>
            <a:r>
              <a:rPr lang="en-US" sz="2800" b="1" dirty="0">
                <a:solidFill>
                  <a:srgbClr val="FF0000"/>
                </a:solidFill>
                <a:latin typeface="Arial" panose="020B0604020202020204" pitchFamily="34" charset="0"/>
                <a:cs typeface="Arial" panose="020B0604020202020204" pitchFamily="34" charset="0"/>
              </a:rPr>
              <a:t>↷</a:t>
            </a:r>
          </a:p>
          <a:p>
            <a:pPr algn="just">
              <a:spcAft>
                <a:spcPts val="1800"/>
              </a:spcAft>
            </a:pPr>
            <a:r>
              <a:rPr lang="en-US" sz="2800" b="1" dirty="0">
                <a:solidFill>
                  <a:srgbClr val="002060"/>
                </a:solidFill>
                <a:latin typeface="Arial" panose="020B0604020202020204" pitchFamily="34" charset="0"/>
                <a:cs typeface="Arial" panose="020B0604020202020204" pitchFamily="34" charset="0"/>
              </a:rPr>
              <a:t>Then one day, An Tiem found some black seeds and he grew them. </a:t>
            </a:r>
            <a:r>
              <a:rPr lang="en-US" sz="2800" b="1" dirty="0">
                <a:solidFill>
                  <a:srgbClr val="FF0000"/>
                </a:solidFill>
                <a:latin typeface="Arial" panose="020B0604020202020204" pitchFamily="34" charset="0"/>
                <a:cs typeface="Arial" panose="020B0604020202020204" pitchFamily="34" charset="0"/>
              </a:rPr>
              <a:t>↷</a:t>
            </a:r>
          </a:p>
          <a:p>
            <a:pPr algn="just">
              <a:spcAft>
                <a:spcPts val="1800"/>
              </a:spcAft>
            </a:pPr>
            <a:r>
              <a:rPr lang="en-US" sz="2800" b="1" dirty="0">
                <a:solidFill>
                  <a:srgbClr val="002060"/>
                </a:solidFill>
                <a:latin typeface="Arial" panose="020B0604020202020204" pitchFamily="34" charset="0"/>
                <a:cs typeface="Arial" panose="020B0604020202020204" pitchFamily="34" charset="0"/>
              </a:rPr>
              <a:t>Next, An Tiem's family exchanged the watermelons for food and drink. </a:t>
            </a:r>
            <a:r>
              <a:rPr lang="en-US" sz="2800" b="1" dirty="0">
                <a:solidFill>
                  <a:srgbClr val="FF0000"/>
                </a:solidFill>
                <a:latin typeface="Arial" panose="020B0604020202020204" pitchFamily="34" charset="0"/>
                <a:cs typeface="Arial" panose="020B0604020202020204" pitchFamily="34" charset="0"/>
              </a:rPr>
              <a:t>↷</a:t>
            </a:r>
          </a:p>
          <a:p>
            <a:pPr algn="just">
              <a:spcAft>
                <a:spcPts val="1800"/>
              </a:spcAft>
            </a:pPr>
            <a:r>
              <a:rPr lang="en-US" sz="2800" b="1" dirty="0">
                <a:solidFill>
                  <a:srgbClr val="002060"/>
                </a:solidFill>
                <a:latin typeface="Arial" panose="020B0604020202020204" pitchFamily="34" charset="0"/>
                <a:cs typeface="Arial" panose="020B0604020202020204" pitchFamily="34" charset="0"/>
              </a:rPr>
              <a:t>In the end, King Hung let An Tiem and his family go back home. </a:t>
            </a:r>
            <a:r>
              <a:rPr lang="en-US" sz="2800" b="1" dirty="0">
                <a:solidFill>
                  <a:srgbClr val="FF000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7"/>
          <a:stretch>
            <a:fillRect/>
          </a:stretch>
        </p:blipFill>
        <p:spPr>
          <a:xfrm>
            <a:off x="6797653" y="1111739"/>
            <a:ext cx="356184" cy="355533"/>
          </a:xfrm>
          <a:prstGeom prst="rect">
            <a:avLst/>
          </a:prstGeom>
          <a:effectLst>
            <a:outerShdw blurRad="50800" dist="38100" dir="13500000" algn="br" rotWithShape="0">
              <a:prstClr val="black">
                <a:alpha val="40000"/>
              </a:prstClr>
            </a:outerShdw>
          </a:effectLst>
        </p:spPr>
      </p:pic>
      <p:pic>
        <p:nvPicPr>
          <p:cNvPr id="6" name="Picture 5"/>
          <p:cNvPicPr>
            <a:picLocks noChangeAspect="1"/>
          </p:cNvPicPr>
          <p:nvPr/>
        </p:nvPicPr>
        <p:blipFill>
          <a:blip r:embed="rId7"/>
          <a:stretch>
            <a:fillRect/>
          </a:stretch>
        </p:blipFill>
        <p:spPr>
          <a:xfrm>
            <a:off x="4063418" y="2196468"/>
            <a:ext cx="356184" cy="355533"/>
          </a:xfrm>
          <a:prstGeom prst="rect">
            <a:avLst/>
          </a:prstGeom>
          <a:effectLst>
            <a:outerShdw blurRad="50800" dist="38100" dir="13500000" algn="br" rotWithShape="0">
              <a:prstClr val="black">
                <a:alpha val="40000"/>
              </a:prstClr>
            </a:outerShdw>
          </a:effectLst>
        </p:spPr>
      </p:pic>
      <p:pic>
        <p:nvPicPr>
          <p:cNvPr id="7" name="Picture 6"/>
          <p:cNvPicPr>
            <a:picLocks noChangeAspect="1"/>
          </p:cNvPicPr>
          <p:nvPr/>
        </p:nvPicPr>
        <p:blipFill>
          <a:blip r:embed="rId7"/>
          <a:stretch>
            <a:fillRect/>
          </a:stretch>
        </p:blipFill>
        <p:spPr>
          <a:xfrm>
            <a:off x="3707234" y="3282183"/>
            <a:ext cx="356184" cy="355533"/>
          </a:xfrm>
          <a:prstGeom prst="rect">
            <a:avLst/>
          </a:prstGeom>
          <a:effectLst>
            <a:outerShdw blurRad="50800" dist="38100" dir="13500000" algn="br" rotWithShape="0">
              <a:prstClr val="black">
                <a:alpha val="40000"/>
              </a:prstClr>
            </a:outerShdw>
          </a:effectLst>
        </p:spPr>
      </p:pic>
      <p:pic>
        <p:nvPicPr>
          <p:cNvPr id="8" name="Picture 7"/>
          <p:cNvPicPr>
            <a:picLocks noChangeAspect="1"/>
          </p:cNvPicPr>
          <p:nvPr/>
        </p:nvPicPr>
        <p:blipFill>
          <a:blip r:embed="rId7"/>
          <a:stretch>
            <a:fillRect/>
          </a:stretch>
        </p:blipFill>
        <p:spPr>
          <a:xfrm>
            <a:off x="4419602" y="4384842"/>
            <a:ext cx="356184" cy="355533"/>
          </a:xfrm>
          <a:prstGeom prst="rect">
            <a:avLst/>
          </a:prstGeom>
          <a:effectLst>
            <a:outerShdw blurRad="50800" dist="38100" dir="13500000" algn="br" rotWithShape="0">
              <a:prstClr val="black">
                <a:alpha val="40000"/>
              </a:prstClr>
            </a:outerShdw>
          </a:effectLst>
        </p:spPr>
      </p:pic>
      <p:pic>
        <p:nvPicPr>
          <p:cNvPr id="9" name="Picture 8"/>
          <p:cNvPicPr>
            <a:picLocks noChangeAspect="1"/>
          </p:cNvPicPr>
          <p:nvPr/>
        </p:nvPicPr>
        <p:blipFill>
          <a:blip r:embed="rId7"/>
          <a:stretch>
            <a:fillRect/>
          </a:stretch>
        </p:blipFill>
        <p:spPr>
          <a:xfrm>
            <a:off x="2868708" y="5451642"/>
            <a:ext cx="356184" cy="355533"/>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5623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2 - Unit 14 What happened in the story- - Lesson 3 - 1 Listen and repeat (mp3cut.net).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2 - Unit 14 What happened in the story- - Lesson 3 - 1 Listen and repeat (mp3cut.net) (1).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2 - Unit 14 What happened in the story- - Lesson 3 - 1 Listen and repeat (mp3cut.net) (2).wav"/>
                                        </p:tgtEl>
                                      </p:cMediaNode>
                                    </p:audio>
                                  </p:sub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2 - Unit 14 What happened in the story- - Lesson 3 - 1 Listen and repeat (mp3cut.net) (3).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iếng Anh 5 Tập 2 - Unit 14 What happened in the story- - Lesson 3 - 1 Listen and repeat (mp3cut.net) (4).wav"/>
                                        </p:tgtEl>
                                      </p:cMediaNode>
                                    </p:audio>
                                  </p:sub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19581" y="403527"/>
            <a:ext cx="32576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fontAlgn="t"/>
            <a:r>
              <a:rPr kumimoji="0" lang="en-US" altLang="en-US" sz="2000" b="1" i="0" u="none" strike="noStrike" cap="none" normalizeH="0" baseline="0" dirty="0">
                <a:ln>
                  <a:noFill/>
                </a:ln>
                <a:effectLst/>
                <a:latin typeface="Helvetica Neue"/>
              </a:rPr>
              <a:t>2. </a:t>
            </a:r>
            <a:r>
              <a:rPr lang="en-US" sz="2000" b="1" dirty="0">
                <a:latin typeface="Helvetica Neue"/>
              </a:rPr>
              <a:t>Listen and circle a or b</a:t>
            </a:r>
            <a:endParaRPr lang="en-US" altLang="en-US" sz="2000" b="1" dirty="0">
              <a:latin typeface="Helvetica Neue"/>
            </a:endParaRPr>
          </a:p>
        </p:txBody>
      </p:sp>
      <p:sp>
        <p:nvSpPr>
          <p:cNvPr id="21" name="Rectangle 20"/>
          <p:cNvSpPr/>
          <p:nvPr/>
        </p:nvSpPr>
        <p:spPr>
          <a:xfrm>
            <a:off x="1619250" y="976343"/>
            <a:ext cx="9010650" cy="5262979"/>
          </a:xfrm>
          <a:prstGeom prst="rect">
            <a:avLst/>
          </a:prstGeom>
        </p:spPr>
        <p:txBody>
          <a:bodyPr wrap="square">
            <a:spAutoFit/>
          </a:bodyPr>
          <a:lstStyle/>
          <a:p>
            <a:pPr>
              <a:lnSpc>
                <a:spcPct val="150000"/>
              </a:lnSpc>
            </a:pPr>
            <a:r>
              <a:rPr lang="en-US" sz="2800" b="1" dirty="0">
                <a:solidFill>
                  <a:srgbClr val="002060"/>
                </a:solidFill>
                <a:latin typeface="Helvetica Neue"/>
              </a:rPr>
              <a:t>1. First, the poor girl went to the _________.</a:t>
            </a:r>
          </a:p>
          <a:p>
            <a:pPr>
              <a:lnSpc>
                <a:spcPct val="150000"/>
              </a:lnSpc>
            </a:pPr>
            <a:r>
              <a:rPr lang="en-US" sz="2800" b="1" dirty="0">
                <a:solidFill>
                  <a:srgbClr val="002060"/>
                </a:solidFill>
                <a:latin typeface="Helvetica Neue"/>
              </a:rPr>
              <a:t>	a.  castle  			b.  forest </a:t>
            </a:r>
          </a:p>
          <a:p>
            <a:pPr>
              <a:lnSpc>
                <a:spcPct val="150000"/>
              </a:lnSpc>
            </a:pPr>
            <a:r>
              <a:rPr lang="en-US" sz="2800" b="1" dirty="0">
                <a:solidFill>
                  <a:srgbClr val="002060"/>
                </a:solidFill>
                <a:latin typeface="Helvetica Neue"/>
              </a:rPr>
              <a:t>2. Then she met a/an _________.</a:t>
            </a:r>
          </a:p>
          <a:p>
            <a:pPr>
              <a:lnSpc>
                <a:spcPct val="150000"/>
              </a:lnSpc>
            </a:pPr>
            <a:r>
              <a:rPr lang="en-US" sz="2800" b="1" dirty="0">
                <a:solidFill>
                  <a:srgbClr val="002060"/>
                </a:solidFill>
                <a:latin typeface="Helvetica Neue"/>
              </a:rPr>
              <a:t>	a.  young man 		b.  old man </a:t>
            </a:r>
          </a:p>
          <a:p>
            <a:pPr>
              <a:lnSpc>
                <a:spcPct val="150000"/>
              </a:lnSpc>
            </a:pPr>
            <a:r>
              <a:rPr lang="en-US" sz="2800" b="1" dirty="0">
                <a:solidFill>
                  <a:srgbClr val="002060"/>
                </a:solidFill>
                <a:latin typeface="Helvetica Neue"/>
              </a:rPr>
              <a:t>3. Next, he gave her three _________.</a:t>
            </a:r>
          </a:p>
          <a:p>
            <a:pPr>
              <a:lnSpc>
                <a:spcPct val="150000"/>
              </a:lnSpc>
            </a:pPr>
            <a:r>
              <a:rPr lang="en-US" sz="2800" b="1" dirty="0">
                <a:solidFill>
                  <a:srgbClr val="002060"/>
                </a:solidFill>
                <a:latin typeface="Helvetica Neue"/>
              </a:rPr>
              <a:t>	a.  wishes  		b.  apples</a:t>
            </a:r>
          </a:p>
          <a:p>
            <a:pPr>
              <a:lnSpc>
                <a:spcPct val="150000"/>
              </a:lnSpc>
            </a:pPr>
            <a:r>
              <a:rPr lang="en-US" sz="2800" b="1" dirty="0">
                <a:solidFill>
                  <a:srgbClr val="002060"/>
                </a:solidFill>
                <a:latin typeface="Helvetica Neue"/>
              </a:rPr>
              <a:t>4. In the end, she _________.</a:t>
            </a:r>
          </a:p>
          <a:p>
            <a:pPr>
              <a:lnSpc>
                <a:spcPct val="150000"/>
              </a:lnSpc>
            </a:pPr>
            <a:r>
              <a:rPr lang="en-US" sz="2800" b="1" dirty="0">
                <a:solidFill>
                  <a:srgbClr val="002060"/>
                </a:solidFill>
                <a:latin typeface="Helvetica Neue"/>
              </a:rPr>
              <a:t>	a.  married a prince  	b.  became a queen</a:t>
            </a:r>
            <a:endParaRPr lang="en-US" sz="2800" b="1" i="0" dirty="0">
              <a:solidFill>
                <a:srgbClr val="002060"/>
              </a:solidFill>
              <a:effectLst/>
              <a:latin typeface="Helvetica Neue"/>
            </a:endParaRPr>
          </a:p>
        </p:txBody>
      </p:sp>
      <p:sp>
        <p:nvSpPr>
          <p:cNvPr id="22" name="Oval 21"/>
          <p:cNvSpPr/>
          <p:nvPr/>
        </p:nvSpPr>
        <p:spPr>
          <a:xfrm>
            <a:off x="6124575" y="1731819"/>
            <a:ext cx="548640" cy="548640"/>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124575" y="3017627"/>
            <a:ext cx="548640" cy="548640"/>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466975" y="4322620"/>
            <a:ext cx="548640" cy="548640"/>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466975" y="5608428"/>
            <a:ext cx="548640" cy="548640"/>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stretch>
            <a:fillRect/>
          </a:stretch>
        </p:blipFill>
        <p:spPr>
          <a:xfrm>
            <a:off x="4051367" y="394079"/>
            <a:ext cx="366430" cy="365760"/>
          </a:xfrm>
          <a:prstGeom prst="rect">
            <a:avLst/>
          </a:prstGeom>
          <a:effectLst>
            <a:outerShdw blurRad="50800" dist="38100" dir="13500000" algn="br" rotWithShape="0">
              <a:prstClr val="black">
                <a:alpha val="40000"/>
              </a:prstClr>
            </a:outerShdw>
          </a:effectLst>
        </p:spPr>
      </p:pic>
      <p:pic>
        <p:nvPicPr>
          <p:cNvPr id="9" name="Picture 8"/>
          <p:cNvPicPr>
            <a:picLocks noChangeAspect="1"/>
          </p:cNvPicPr>
          <p:nvPr/>
        </p:nvPicPr>
        <p:blipFill>
          <a:blip r:embed="rId7"/>
          <a:stretch>
            <a:fillRect/>
          </a:stretch>
        </p:blipFill>
        <p:spPr>
          <a:xfrm>
            <a:off x="1155767" y="1191937"/>
            <a:ext cx="366430" cy="365760"/>
          </a:xfrm>
          <a:prstGeom prst="rect">
            <a:avLst/>
          </a:prstGeom>
          <a:effectLst>
            <a:outerShdw blurRad="50800" dist="38100" dir="13500000" algn="br" rotWithShape="0">
              <a:prstClr val="black">
                <a:alpha val="40000"/>
              </a:prstClr>
            </a:outerShdw>
          </a:effectLst>
        </p:spPr>
      </p:pic>
      <p:pic>
        <p:nvPicPr>
          <p:cNvPr id="10" name="Picture 9"/>
          <p:cNvPicPr>
            <a:picLocks noChangeAspect="1"/>
          </p:cNvPicPr>
          <p:nvPr/>
        </p:nvPicPr>
        <p:blipFill>
          <a:blip r:embed="rId7"/>
          <a:stretch>
            <a:fillRect/>
          </a:stretch>
        </p:blipFill>
        <p:spPr>
          <a:xfrm>
            <a:off x="1155767" y="2429066"/>
            <a:ext cx="366430" cy="365760"/>
          </a:xfrm>
          <a:prstGeom prst="rect">
            <a:avLst/>
          </a:prstGeom>
          <a:effectLst>
            <a:outerShdw blurRad="50800" dist="38100" dir="13500000" algn="br" rotWithShape="0">
              <a:prstClr val="black">
                <a:alpha val="40000"/>
              </a:prstClr>
            </a:outerShdw>
          </a:effectLst>
        </p:spPr>
      </p:pic>
      <p:pic>
        <p:nvPicPr>
          <p:cNvPr id="11" name="Picture 10"/>
          <p:cNvPicPr>
            <a:picLocks noChangeAspect="1"/>
          </p:cNvPicPr>
          <p:nvPr/>
        </p:nvPicPr>
        <p:blipFill>
          <a:blip r:embed="rId7"/>
          <a:stretch>
            <a:fillRect/>
          </a:stretch>
        </p:blipFill>
        <p:spPr>
          <a:xfrm>
            <a:off x="1204294" y="3714235"/>
            <a:ext cx="366430" cy="365760"/>
          </a:xfrm>
          <a:prstGeom prst="rect">
            <a:avLst/>
          </a:prstGeom>
          <a:effectLst>
            <a:outerShdw blurRad="50800" dist="38100" dir="13500000" algn="br" rotWithShape="0">
              <a:prstClr val="black">
                <a:alpha val="40000"/>
              </a:prstClr>
            </a:outerShdw>
          </a:effectLst>
        </p:spPr>
      </p:pic>
      <p:pic>
        <p:nvPicPr>
          <p:cNvPr id="12" name="Picture 11"/>
          <p:cNvPicPr>
            <a:picLocks noChangeAspect="1"/>
          </p:cNvPicPr>
          <p:nvPr/>
        </p:nvPicPr>
        <p:blipFill>
          <a:blip r:embed="rId7"/>
          <a:stretch>
            <a:fillRect/>
          </a:stretch>
        </p:blipFill>
        <p:spPr>
          <a:xfrm>
            <a:off x="1252820" y="5023766"/>
            <a:ext cx="366430" cy="36576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08822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heel(1)">
                                      <p:cBhvr>
                                        <p:cTn id="12" dur="75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heel(1)">
                                      <p:cBhvr>
                                        <p:cTn id="17" dur="75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heel(1)">
                                      <p:cBhvr>
                                        <p:cTn id="22"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Tiếng Anh 5 Tập 2 - Unit 14 What happened in the story- - Lesson 3 - 2 Listen and circle a or b (mp3cut.net).wav"/>
                                        </p:tgtEl>
                                      </p:cMediaNode>
                                    </p:audio>
                                  </p:sub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Tiếng Anh 5 Tập 2 - Unit 14 What happened in the story- - Lesson 3 - 2 Listen and circle a or b (mp3cut.net) (1).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0"/>
                                        </p:tgtEl>
                                      </p:cBhvr>
                                    </p:animEffect>
                                    <p:animScale>
                                      <p:cBhvr>
                                        <p:cTn id="40" dur="250" autoRev="1" fill="hold"/>
                                        <p:tgtEl>
                                          <p:spTgt spid="10"/>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Tiếng Anh 5 Tập 2 - Unit 14 What happened in the story- - Lesson 3 - 2 Listen and circle a or b (mp3cut.net) (2).wav"/>
                                        </p:tgtEl>
                                      </p:cMediaNode>
                                    </p:audio>
                                  </p:sub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Tiếng Anh 5 Tập 2 - Unit 14 What happened in the story- - Lesson 3 - 2 Listen and circle a or b (mp3cut.net) (3).wav"/>
                                        </p:tgtEl>
                                      </p:cMediaNode>
                                    </p:audio>
                                  </p:sub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2"/>
                                        </p:tgtEl>
                                      </p:cBhvr>
                                    </p:animEffect>
                                    <p:animScale>
                                      <p:cBhvr>
                                        <p:cTn id="52" dur="250" autoRev="1" fill="hold"/>
                                        <p:tgtEl>
                                          <p:spTgt spid="12"/>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6" name="Tiếng Anh 5 Tập 2 - Unit 14 What happened in the story- - Lesson 3 - 2 Listen and circle a or b (mp3cut.net) (4).wav"/>
                                        </p:tgtEl>
                                      </p:cMediaNode>
                                    </p:audio>
                                  </p:subTnLst>
                                </p:cTn>
                              </p:par>
                            </p:childTnLst>
                          </p:cTn>
                        </p:par>
                      </p:childTnLst>
                    </p:cTn>
                  </p:par>
                </p:childTnLst>
              </p:cTn>
              <p:nextCondLst>
                <p:cond evt="onClick" delay="0">
                  <p:tgtEl>
                    <p:spTgt spid="12"/>
                  </p:tgtEl>
                </p:cond>
              </p:nextCondLst>
            </p:seq>
          </p:childTnLst>
        </p:cTn>
      </p:par>
    </p:tnLst>
    <p:bldLst>
      <p:bldP spid="22" grpId="0" animBg="1"/>
      <p:bldP spid="38" grpId="0" animBg="1"/>
      <p:bldP spid="39"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8368" y="2497976"/>
            <a:ext cx="5415264" cy="1862048"/>
          </a:xfrm>
          <a:prstGeom prst="rect">
            <a:avLst/>
          </a:prstGeom>
        </p:spPr>
        <p:txBody>
          <a:bodyPr wrap="none">
            <a:spAutoFit/>
          </a:bodyPr>
          <a:lstStyle/>
          <a:p>
            <a:pPr algn="ctr"/>
            <a:r>
              <a:rPr lang="en-US" sz="115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lin Sans FB Demi" panose="020E0802020502020306" pitchFamily="34" charset="0"/>
                <a:cs typeface="Arial" panose="020B0604020202020204" pitchFamily="34" charset="0"/>
              </a:rPr>
              <a:t>Practise</a:t>
            </a:r>
          </a:p>
        </p:txBody>
      </p:sp>
    </p:spTree>
    <p:extLst>
      <p:ext uri="{BB962C8B-B14F-4D97-AF65-F5344CB8AC3E}">
        <p14:creationId xmlns:p14="http://schemas.microsoft.com/office/powerpoint/2010/main" val="2079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1111" y="462497"/>
            <a:ext cx="2740045" cy="400110"/>
          </a:xfrm>
          <a:prstGeom prst="rect">
            <a:avLst/>
          </a:prstGeom>
        </p:spPr>
        <p:txBody>
          <a:bodyPr wrap="none">
            <a:spAutoFit/>
          </a:bodyPr>
          <a:lstStyle/>
          <a:p>
            <a:r>
              <a:rPr lang="en-US" sz="2000" b="1" dirty="0">
                <a:latin typeface="Helvetica Neue"/>
              </a:rPr>
              <a:t>3. Listen to the story.</a:t>
            </a:r>
          </a:p>
        </p:txBody>
      </p:sp>
      <p:sp>
        <p:nvSpPr>
          <p:cNvPr id="16" name="Rectangle 15"/>
          <p:cNvSpPr/>
          <p:nvPr/>
        </p:nvSpPr>
        <p:spPr>
          <a:xfrm>
            <a:off x="803565" y="662552"/>
            <a:ext cx="10778836" cy="5392245"/>
          </a:xfrm>
          <a:prstGeom prst="rect">
            <a:avLst/>
          </a:prstGeom>
        </p:spPr>
        <p:txBody>
          <a:bodyPr wrap="square">
            <a:spAutoFit/>
          </a:bodyPr>
          <a:lstStyle/>
          <a:p>
            <a:pPr algn="ctr">
              <a:lnSpc>
                <a:spcPct val="150000"/>
              </a:lnSpc>
            </a:pPr>
            <a:r>
              <a:rPr lang="en-US" sz="2800" b="1" dirty="0">
                <a:solidFill>
                  <a:srgbClr val="C00000"/>
                </a:solidFill>
                <a:latin typeface="Helvetica Neue"/>
              </a:rPr>
              <a:t>The Fox and the Crow</a:t>
            </a:r>
            <a:endParaRPr lang="en-US" sz="2800" b="1" dirty="0">
              <a:solidFill>
                <a:srgbClr val="C00000"/>
              </a:solidFill>
            </a:endParaRPr>
          </a:p>
          <a:p>
            <a:pPr algn="just">
              <a:lnSpc>
                <a:spcPct val="120000"/>
              </a:lnSpc>
            </a:pPr>
            <a:r>
              <a:rPr lang="en-US" sz="2800" b="1" dirty="0">
                <a:solidFill>
                  <a:srgbClr val="002060"/>
                </a:solidFill>
                <a:latin typeface="Helvetica Neue"/>
              </a:rPr>
              <a:t>A long time ago, there was a fox and a crow. The crow stood on the roof of a house with a piece of meat in its beak. The hungry fox was standing on the ground. The fox asked the crow, “Can you give me some meat?” The crow shook its head. Then the fox asked, “Can you dance?” The crow shook its head. Then the fox asked, “Can you sing?” “Yes,...” the crow opened his beak and said. He dropped the meat on the ground. The fox picked up the meat and said, “Ha ha! Thanks for the meat.”</a:t>
            </a:r>
            <a:endParaRPr lang="en-US" sz="2800" b="1" dirty="0">
              <a:solidFill>
                <a:srgbClr val="002060"/>
              </a:solidFill>
            </a:endParaRPr>
          </a:p>
        </p:txBody>
      </p:sp>
      <p:pic>
        <p:nvPicPr>
          <p:cNvPr id="4" name="Picture 3"/>
          <p:cNvPicPr>
            <a:picLocks noChangeAspect="1"/>
          </p:cNvPicPr>
          <p:nvPr/>
        </p:nvPicPr>
        <p:blipFill>
          <a:blip r:embed="rId3"/>
          <a:stretch>
            <a:fillRect/>
          </a:stretch>
        </p:blipFill>
        <p:spPr>
          <a:xfrm>
            <a:off x="3481156" y="462497"/>
            <a:ext cx="366430" cy="36576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026645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2 - Unit 14 What happened in the story- - Lesson 3 - 3 Listen to the story (mp3cut.net).wav"/>
                                        </p:tgtEl>
                                      </p:cMediaNode>
                                    </p:audio>
                                  </p:sub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55" y="405884"/>
            <a:ext cx="2291012" cy="400110"/>
          </a:xfrm>
          <a:prstGeom prst="rect">
            <a:avLst/>
          </a:prstGeom>
        </p:spPr>
        <p:txBody>
          <a:bodyPr wrap="none">
            <a:spAutoFit/>
          </a:bodyPr>
          <a:lstStyle/>
          <a:p>
            <a:pPr fontAlgn="t"/>
            <a:r>
              <a:rPr lang="en-US" sz="2000" b="1" dirty="0">
                <a:latin typeface="Arial" panose="020B0604020202020204" pitchFamily="34" charset="0"/>
                <a:cs typeface="Arial" panose="020B0604020202020204" pitchFamily="34" charset="0"/>
              </a:rPr>
              <a:t>4. Read and write</a:t>
            </a:r>
          </a:p>
        </p:txBody>
      </p:sp>
      <p:sp>
        <p:nvSpPr>
          <p:cNvPr id="25" name="Rectangle 24"/>
          <p:cNvSpPr/>
          <p:nvPr/>
        </p:nvSpPr>
        <p:spPr>
          <a:xfrm>
            <a:off x="1050556" y="805994"/>
            <a:ext cx="10118599" cy="3889270"/>
          </a:xfrm>
          <a:prstGeom prst="rect">
            <a:avLst/>
          </a:prstGeom>
        </p:spPr>
        <p:txBody>
          <a:bodyPr wrap="square">
            <a:spAutoFit/>
          </a:bodyPr>
          <a:lstStyle/>
          <a:p>
            <a:pPr algn="just">
              <a:lnSpc>
                <a:spcPct val="120000"/>
              </a:lnSpc>
            </a:pPr>
            <a:r>
              <a:rPr lang="en-US" sz="2600" b="1" dirty="0">
                <a:latin typeface="Arial" panose="020B0604020202020204" pitchFamily="34" charset="0"/>
                <a:cs typeface="Arial" panose="020B0604020202020204" pitchFamily="34" charset="0"/>
              </a:rPr>
              <a:t>Hi, I'm Mai. My hobby is reading folk tales. Folk tales are usually short and interesting. They often give me one surprise after another. The characters are sometimes honest, sometimes greedy, sometimes wise, sometimes stupid. I like </a:t>
            </a:r>
            <a:r>
              <a:rPr lang="en-US" sz="2600" b="1" i="1" dirty="0">
                <a:latin typeface="Arial" panose="020B0604020202020204" pitchFamily="34" charset="0"/>
                <a:cs typeface="Arial" panose="020B0604020202020204" pitchFamily="34" charset="0"/>
              </a:rPr>
              <a:t>The Fox and the Crow</a:t>
            </a:r>
            <a:r>
              <a:rPr lang="en-US" sz="2600" b="1" dirty="0">
                <a:latin typeface="Arial" panose="020B0604020202020204" pitchFamily="34" charset="0"/>
                <a:cs typeface="Arial" panose="020B0604020202020204" pitchFamily="34" charset="0"/>
              </a:rPr>
              <a:t> very much. The fox was clever and the crow was not. The crow lost its delicious meat and the fox got it. I love folk tales very much because each of them gives me a lesson in life.</a:t>
            </a:r>
            <a:endParaRPr lang="en-US" sz="2600" b="1"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2182920" y="4770907"/>
            <a:ext cx="9074726" cy="1305165"/>
          </a:xfrm>
          <a:prstGeom prst="rect">
            <a:avLst/>
          </a:prstGeom>
        </p:spPr>
        <p:txBody>
          <a:bodyPr wrap="square">
            <a:spAutoFit/>
          </a:bodyPr>
          <a:lstStyle/>
          <a:p>
            <a:pPr>
              <a:lnSpc>
                <a:spcPct val="150000"/>
              </a:lnSpc>
            </a:pPr>
            <a:r>
              <a:rPr lang="en-US" sz="2800" b="1" dirty="0">
                <a:solidFill>
                  <a:srgbClr val="002060"/>
                </a:solidFill>
                <a:latin typeface="Arial" panose="020B0604020202020204" pitchFamily="34" charset="0"/>
                <a:cs typeface="Arial" panose="020B0604020202020204" pitchFamily="34" charset="0"/>
              </a:rPr>
              <a:t>1. What kinds of stories does Mai like reading?</a:t>
            </a:r>
          </a:p>
          <a:p>
            <a:pPr>
              <a:lnSpc>
                <a:spcPct val="150000"/>
              </a:lnSpc>
            </a:pPr>
            <a:r>
              <a:rPr lang="en-US" sz="2800" b="1" dirty="0">
                <a:solidFill>
                  <a:srgbClr val="C00000"/>
                </a:solidFill>
                <a:latin typeface="Arial" panose="020B0604020202020204" pitchFamily="34" charset="0"/>
                <a:cs typeface="Arial" panose="020B0604020202020204" pitchFamily="34" charset="0"/>
              </a:rPr>
              <a:t>She likes reading folk tales. </a:t>
            </a:r>
            <a:endParaRPr lang="en-US" sz="2800" b="1" i="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20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0900" y="2497976"/>
            <a:ext cx="6130204" cy="1569660"/>
          </a:xfrm>
          <a:prstGeom prst="rect">
            <a:avLst/>
          </a:prstGeom>
        </p:spPr>
        <p:txBody>
          <a:bodyPr wrap="none">
            <a:spAutoFit/>
          </a:bodyPr>
          <a:lstStyle/>
          <a:p>
            <a:pPr algn="ctr"/>
            <a:r>
              <a:rPr lang="en-US" sz="9600"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lin Sans FB Demi" panose="020E0802020502020306" pitchFamily="34" charset="0"/>
                <a:cs typeface="Arial" panose="020B0604020202020204" pitchFamily="34" charset="0"/>
              </a:rPr>
              <a:t>Warm-up</a:t>
            </a:r>
          </a:p>
        </p:txBody>
      </p:sp>
    </p:spTree>
    <p:extLst>
      <p:ext uri="{BB962C8B-B14F-4D97-AF65-F5344CB8AC3E}">
        <p14:creationId xmlns:p14="http://schemas.microsoft.com/office/powerpoint/2010/main" val="25286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55" y="405884"/>
            <a:ext cx="2291012" cy="400110"/>
          </a:xfrm>
          <a:prstGeom prst="rect">
            <a:avLst/>
          </a:prstGeom>
        </p:spPr>
        <p:txBody>
          <a:bodyPr wrap="none">
            <a:spAutoFit/>
          </a:bodyPr>
          <a:lstStyle/>
          <a:p>
            <a:pPr fontAlgn="t"/>
            <a:r>
              <a:rPr lang="en-US" sz="2000" b="1" dirty="0">
                <a:latin typeface="Arial" panose="020B0604020202020204" pitchFamily="34" charset="0"/>
                <a:cs typeface="Arial" panose="020B0604020202020204" pitchFamily="34" charset="0"/>
              </a:rPr>
              <a:t>4. Read and write</a:t>
            </a:r>
          </a:p>
        </p:txBody>
      </p:sp>
      <p:sp>
        <p:nvSpPr>
          <p:cNvPr id="25" name="Rectangle 24"/>
          <p:cNvSpPr/>
          <p:nvPr/>
        </p:nvSpPr>
        <p:spPr>
          <a:xfrm>
            <a:off x="1050556" y="805994"/>
            <a:ext cx="10118599" cy="3889270"/>
          </a:xfrm>
          <a:prstGeom prst="rect">
            <a:avLst/>
          </a:prstGeom>
        </p:spPr>
        <p:txBody>
          <a:bodyPr wrap="square">
            <a:spAutoFit/>
          </a:bodyPr>
          <a:lstStyle/>
          <a:p>
            <a:pPr algn="just">
              <a:lnSpc>
                <a:spcPct val="120000"/>
              </a:lnSpc>
            </a:pPr>
            <a:r>
              <a:rPr lang="en-US" sz="2600" b="1" dirty="0">
                <a:latin typeface="Arial" panose="020B0604020202020204" pitchFamily="34" charset="0"/>
                <a:cs typeface="Arial" panose="020B0604020202020204" pitchFamily="34" charset="0"/>
              </a:rPr>
              <a:t>Hi, I'm Mai. My hobby is reading folk tales. Folk tales are usually short and interesting. They often give me one surprise after another. The characters are sometimes honest, sometimes greedy, sometimes wise, sometimes stupid. I like </a:t>
            </a:r>
            <a:r>
              <a:rPr lang="en-US" sz="2600" b="1" i="1" dirty="0">
                <a:latin typeface="Arial" panose="020B0604020202020204" pitchFamily="34" charset="0"/>
                <a:cs typeface="Arial" panose="020B0604020202020204" pitchFamily="34" charset="0"/>
              </a:rPr>
              <a:t>The Fox and the Crow</a:t>
            </a:r>
            <a:r>
              <a:rPr lang="en-US" sz="2600" b="1" dirty="0">
                <a:latin typeface="Arial" panose="020B0604020202020204" pitchFamily="34" charset="0"/>
                <a:cs typeface="Arial" panose="020B0604020202020204" pitchFamily="34" charset="0"/>
              </a:rPr>
              <a:t> very much. The fox was clever and the crow was not. The crow lost its delicious meat and the fox got it. I love folk tales very much because each of them gives me a lesson in life.</a:t>
            </a:r>
            <a:endParaRPr lang="en-US" sz="2600" b="1"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1808468" y="4754258"/>
            <a:ext cx="9074726" cy="1305165"/>
          </a:xfrm>
          <a:prstGeom prst="rect">
            <a:avLst/>
          </a:prstGeom>
        </p:spPr>
        <p:txBody>
          <a:bodyPr wrap="square">
            <a:spAutoFit/>
          </a:bodyPr>
          <a:lstStyle/>
          <a:p>
            <a:pPr>
              <a:lnSpc>
                <a:spcPct val="150000"/>
              </a:lnSpc>
            </a:pPr>
            <a:r>
              <a:rPr lang="en-US" sz="2800" b="1" dirty="0">
                <a:solidFill>
                  <a:srgbClr val="002060"/>
                </a:solidFill>
                <a:latin typeface="Arial" panose="020B0604020202020204" pitchFamily="34" charset="0"/>
                <a:cs typeface="Arial" panose="020B0604020202020204" pitchFamily="34" charset="0"/>
              </a:rPr>
              <a:t>2. What does she think of folk tales?</a:t>
            </a:r>
          </a:p>
          <a:p>
            <a:pPr>
              <a:lnSpc>
                <a:spcPct val="150000"/>
              </a:lnSpc>
            </a:pPr>
            <a:r>
              <a:rPr lang="en-US" sz="2800" b="1" dirty="0">
                <a:solidFill>
                  <a:srgbClr val="C00000"/>
                </a:solidFill>
                <a:latin typeface="Arial" panose="020B0604020202020204" pitchFamily="34" charset="0"/>
                <a:cs typeface="Arial" panose="020B0604020202020204" pitchFamily="34" charset="0"/>
              </a:rPr>
              <a:t>She thinks they are usually short and interesting.</a:t>
            </a:r>
            <a:r>
              <a:rPr lang="en-US" sz="2800" b="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057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55" y="405884"/>
            <a:ext cx="2291012" cy="400110"/>
          </a:xfrm>
          <a:prstGeom prst="rect">
            <a:avLst/>
          </a:prstGeom>
        </p:spPr>
        <p:txBody>
          <a:bodyPr wrap="none">
            <a:spAutoFit/>
          </a:bodyPr>
          <a:lstStyle/>
          <a:p>
            <a:pPr fontAlgn="t"/>
            <a:r>
              <a:rPr lang="en-US" sz="2000" b="1" dirty="0">
                <a:latin typeface="Arial" panose="020B0604020202020204" pitchFamily="34" charset="0"/>
                <a:cs typeface="Arial" panose="020B0604020202020204" pitchFamily="34" charset="0"/>
              </a:rPr>
              <a:t>4. Read and write</a:t>
            </a:r>
          </a:p>
        </p:txBody>
      </p:sp>
      <p:sp>
        <p:nvSpPr>
          <p:cNvPr id="25" name="Rectangle 24"/>
          <p:cNvSpPr/>
          <p:nvPr/>
        </p:nvSpPr>
        <p:spPr>
          <a:xfrm>
            <a:off x="1050556" y="805994"/>
            <a:ext cx="10118599" cy="3889270"/>
          </a:xfrm>
          <a:prstGeom prst="rect">
            <a:avLst/>
          </a:prstGeom>
        </p:spPr>
        <p:txBody>
          <a:bodyPr wrap="square">
            <a:spAutoFit/>
          </a:bodyPr>
          <a:lstStyle/>
          <a:p>
            <a:pPr algn="just">
              <a:lnSpc>
                <a:spcPct val="120000"/>
              </a:lnSpc>
            </a:pPr>
            <a:r>
              <a:rPr lang="en-US" sz="2600" b="1" dirty="0">
                <a:latin typeface="Arial" panose="020B0604020202020204" pitchFamily="34" charset="0"/>
                <a:cs typeface="Arial" panose="020B0604020202020204" pitchFamily="34" charset="0"/>
              </a:rPr>
              <a:t>Hi, I'm Mai. My hobby is reading folk tales. Folk tales are usually short and interesting. They often give me one surprise after another. The characters are sometimes honest, sometimes greedy, sometimes wise, sometimes stupid. I like </a:t>
            </a:r>
            <a:r>
              <a:rPr lang="en-US" sz="2600" b="1" i="1" dirty="0">
                <a:latin typeface="Arial" panose="020B0604020202020204" pitchFamily="34" charset="0"/>
                <a:cs typeface="Arial" panose="020B0604020202020204" pitchFamily="34" charset="0"/>
              </a:rPr>
              <a:t>The Fox and the Crow</a:t>
            </a:r>
            <a:r>
              <a:rPr lang="en-US" sz="2600" b="1" dirty="0">
                <a:latin typeface="Arial" panose="020B0604020202020204" pitchFamily="34" charset="0"/>
                <a:cs typeface="Arial" panose="020B0604020202020204" pitchFamily="34" charset="0"/>
              </a:rPr>
              <a:t> very much. The fox was clever and the crow was not. The crow lost its delicious meat and the fox got it. I love folk tales very much because each of them gives me a lesson in life.</a:t>
            </a:r>
            <a:endParaRPr lang="en-US" sz="2600" b="1"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1533991" y="4730038"/>
            <a:ext cx="10097571" cy="1643527"/>
          </a:xfrm>
          <a:prstGeom prst="rect">
            <a:avLst/>
          </a:prstGeom>
        </p:spPr>
        <p:txBody>
          <a:bodyPr wrap="square">
            <a:spAutoFit/>
          </a:bodyPr>
          <a:lstStyle/>
          <a:p>
            <a:pPr>
              <a:lnSpc>
                <a:spcPct val="120000"/>
              </a:lnSpc>
            </a:pPr>
            <a:r>
              <a:rPr lang="en-US" sz="2800" b="1" dirty="0">
                <a:solidFill>
                  <a:srgbClr val="002060"/>
                </a:solidFill>
                <a:latin typeface="Arial" panose="020B0604020202020204" pitchFamily="34" charset="0"/>
                <a:cs typeface="Arial" panose="020B0604020202020204" pitchFamily="34" charset="0"/>
              </a:rPr>
              <a:t>3. What does she think of the characters in folk tales?</a:t>
            </a:r>
          </a:p>
          <a:p>
            <a:pPr>
              <a:lnSpc>
                <a:spcPct val="120000"/>
              </a:lnSpc>
            </a:pPr>
            <a:r>
              <a:rPr lang="en-US" sz="2800" b="1" dirty="0">
                <a:solidFill>
                  <a:srgbClr val="C00000"/>
                </a:solidFill>
                <a:latin typeface="Arial" panose="020B0604020202020204" pitchFamily="34" charset="0"/>
                <a:cs typeface="Arial" panose="020B0604020202020204" pitchFamily="34" charset="0"/>
              </a:rPr>
              <a:t>She thinks the characters are sometimes honest, sometimes greedy, sometimes wise, sometimes stupid.</a:t>
            </a:r>
            <a:endParaRPr lang="en-US" sz="2800" b="1" i="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62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55" y="405884"/>
            <a:ext cx="2291012" cy="400110"/>
          </a:xfrm>
          <a:prstGeom prst="rect">
            <a:avLst/>
          </a:prstGeom>
        </p:spPr>
        <p:txBody>
          <a:bodyPr wrap="none">
            <a:spAutoFit/>
          </a:bodyPr>
          <a:lstStyle/>
          <a:p>
            <a:pPr fontAlgn="t"/>
            <a:r>
              <a:rPr lang="en-US" sz="2000" b="1" dirty="0">
                <a:latin typeface="Arial" panose="020B0604020202020204" pitchFamily="34" charset="0"/>
                <a:cs typeface="Arial" panose="020B0604020202020204" pitchFamily="34" charset="0"/>
              </a:rPr>
              <a:t>4. Read and write</a:t>
            </a:r>
          </a:p>
        </p:txBody>
      </p:sp>
      <p:sp>
        <p:nvSpPr>
          <p:cNvPr id="25" name="Rectangle 24"/>
          <p:cNvSpPr/>
          <p:nvPr/>
        </p:nvSpPr>
        <p:spPr>
          <a:xfrm>
            <a:off x="1050556" y="805994"/>
            <a:ext cx="10118599" cy="3889270"/>
          </a:xfrm>
          <a:prstGeom prst="rect">
            <a:avLst/>
          </a:prstGeom>
        </p:spPr>
        <p:txBody>
          <a:bodyPr wrap="square">
            <a:spAutoFit/>
          </a:bodyPr>
          <a:lstStyle/>
          <a:p>
            <a:pPr algn="just">
              <a:lnSpc>
                <a:spcPct val="120000"/>
              </a:lnSpc>
            </a:pPr>
            <a:r>
              <a:rPr lang="en-US" sz="2600" b="1" dirty="0">
                <a:latin typeface="Arial" panose="020B0604020202020204" pitchFamily="34" charset="0"/>
                <a:cs typeface="Arial" panose="020B0604020202020204" pitchFamily="34" charset="0"/>
              </a:rPr>
              <a:t>Hi, I'm Mai. My hobby is reading folk tales. Folk tales are usually short and interesting. They often give me one surprise after another. The characters are sometimes honest, sometimes greedy, sometimes wise, sometimes stupid. I like </a:t>
            </a:r>
            <a:r>
              <a:rPr lang="en-US" sz="2600" b="1" i="1" dirty="0">
                <a:latin typeface="Arial" panose="020B0604020202020204" pitchFamily="34" charset="0"/>
                <a:cs typeface="Arial" panose="020B0604020202020204" pitchFamily="34" charset="0"/>
              </a:rPr>
              <a:t>The Fox and the Crow</a:t>
            </a:r>
            <a:r>
              <a:rPr lang="en-US" sz="2600" b="1" dirty="0">
                <a:latin typeface="Arial" panose="020B0604020202020204" pitchFamily="34" charset="0"/>
                <a:cs typeface="Arial" panose="020B0604020202020204" pitchFamily="34" charset="0"/>
              </a:rPr>
              <a:t> very much. The fox was clever and the crow was not. The crow lost its delicious meat and the fox got it. I love folk tales very much because each of them gives me a lesson in life.</a:t>
            </a:r>
            <a:endParaRPr lang="en-US" sz="2600" b="1"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1582860" y="4724761"/>
            <a:ext cx="9183463" cy="1643527"/>
          </a:xfrm>
          <a:prstGeom prst="rect">
            <a:avLst/>
          </a:prstGeom>
        </p:spPr>
        <p:txBody>
          <a:bodyPr wrap="square">
            <a:spAutoFit/>
          </a:bodyPr>
          <a:lstStyle/>
          <a:p>
            <a:pPr>
              <a:lnSpc>
                <a:spcPct val="120000"/>
              </a:lnSpc>
            </a:pPr>
            <a:r>
              <a:rPr lang="en-US" sz="2800" b="1" dirty="0">
                <a:solidFill>
                  <a:srgbClr val="002060"/>
                </a:solidFill>
                <a:latin typeface="Arial" panose="020B0604020202020204" pitchFamily="34" charset="0"/>
                <a:cs typeface="Arial" panose="020B0604020202020204" pitchFamily="34" charset="0"/>
              </a:rPr>
              <a:t>4. What does she think of the characters in </a:t>
            </a:r>
            <a:r>
              <a:rPr lang="en-US" sz="2800" b="1" i="1" dirty="0">
                <a:solidFill>
                  <a:srgbClr val="002060"/>
                </a:solidFill>
                <a:latin typeface="Arial" panose="020B0604020202020204" pitchFamily="34" charset="0"/>
                <a:cs typeface="Arial" panose="020B0604020202020204" pitchFamily="34" charset="0"/>
              </a:rPr>
              <a:t>The Fox and the Crow</a:t>
            </a:r>
            <a:r>
              <a:rPr lang="en-US" sz="2800" b="1" dirty="0">
                <a:solidFill>
                  <a:srgbClr val="002060"/>
                </a:solidFill>
                <a:latin typeface="Arial" panose="020B0604020202020204" pitchFamily="34" charset="0"/>
                <a:cs typeface="Arial" panose="020B0604020202020204" pitchFamily="34" charset="0"/>
              </a:rPr>
              <a:t>?</a:t>
            </a:r>
          </a:p>
          <a:p>
            <a:pPr>
              <a:lnSpc>
                <a:spcPct val="120000"/>
              </a:lnSpc>
            </a:pPr>
            <a:r>
              <a:rPr lang="en-US" sz="2800" b="1" dirty="0">
                <a:solidFill>
                  <a:srgbClr val="C00000"/>
                </a:solidFill>
                <a:latin typeface="Arial" panose="020B0604020202020204" pitchFamily="34" charset="0"/>
                <a:cs typeface="Arial" panose="020B0604020202020204" pitchFamily="34" charset="0"/>
              </a:rPr>
              <a:t>She thinks the fox was clever and the crow was not. </a:t>
            </a:r>
            <a:endParaRPr lang="en-US" sz="2800" b="1" i="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75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55" y="405884"/>
            <a:ext cx="2291012" cy="400110"/>
          </a:xfrm>
          <a:prstGeom prst="rect">
            <a:avLst/>
          </a:prstGeom>
        </p:spPr>
        <p:txBody>
          <a:bodyPr wrap="none">
            <a:spAutoFit/>
          </a:bodyPr>
          <a:lstStyle/>
          <a:p>
            <a:pPr fontAlgn="t"/>
            <a:r>
              <a:rPr lang="en-US" sz="2000" b="1" dirty="0">
                <a:latin typeface="Arial" panose="020B0604020202020204" pitchFamily="34" charset="0"/>
                <a:cs typeface="Arial" panose="020B0604020202020204" pitchFamily="34" charset="0"/>
              </a:rPr>
              <a:t>4. Read and write</a:t>
            </a:r>
          </a:p>
        </p:txBody>
      </p:sp>
      <p:sp>
        <p:nvSpPr>
          <p:cNvPr id="25" name="Rectangle 24"/>
          <p:cNvSpPr/>
          <p:nvPr/>
        </p:nvSpPr>
        <p:spPr>
          <a:xfrm>
            <a:off x="1050556" y="805994"/>
            <a:ext cx="10118599" cy="3889270"/>
          </a:xfrm>
          <a:prstGeom prst="rect">
            <a:avLst/>
          </a:prstGeom>
        </p:spPr>
        <p:txBody>
          <a:bodyPr wrap="square">
            <a:spAutoFit/>
          </a:bodyPr>
          <a:lstStyle/>
          <a:p>
            <a:pPr algn="just">
              <a:lnSpc>
                <a:spcPct val="120000"/>
              </a:lnSpc>
            </a:pPr>
            <a:r>
              <a:rPr lang="en-US" sz="2600" b="1" dirty="0">
                <a:latin typeface="Arial" panose="020B0604020202020204" pitchFamily="34" charset="0"/>
                <a:cs typeface="Arial" panose="020B0604020202020204" pitchFamily="34" charset="0"/>
              </a:rPr>
              <a:t>Hi, I'm Mai. My hobby is reading folk tales. Folk tales are usually short and interesting. They often give me one surprise after another. The characters are sometimes honest, sometimes greedy, sometimes wise, sometimes stupid. I like </a:t>
            </a:r>
            <a:r>
              <a:rPr lang="en-US" sz="2600" b="1" i="1" dirty="0">
                <a:latin typeface="Arial" panose="020B0604020202020204" pitchFamily="34" charset="0"/>
                <a:cs typeface="Arial" panose="020B0604020202020204" pitchFamily="34" charset="0"/>
              </a:rPr>
              <a:t>The Fox and the Crow</a:t>
            </a:r>
            <a:r>
              <a:rPr lang="en-US" sz="2600" b="1" dirty="0">
                <a:latin typeface="Arial" panose="020B0604020202020204" pitchFamily="34" charset="0"/>
                <a:cs typeface="Arial" panose="020B0604020202020204" pitchFamily="34" charset="0"/>
              </a:rPr>
              <a:t> very much. The fox was clever and the crow was not. The crow lost its delicious meat and the fox got it. I love folk tales very much because each of them gives me a lesson in life.</a:t>
            </a:r>
            <a:endParaRPr lang="en-US" sz="2600" b="1"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2094428" y="4822333"/>
            <a:ext cx="8553907" cy="1305165"/>
          </a:xfrm>
          <a:prstGeom prst="rect">
            <a:avLst/>
          </a:prstGeom>
        </p:spPr>
        <p:txBody>
          <a:bodyPr wrap="square">
            <a:spAutoFit/>
          </a:bodyPr>
          <a:lstStyle/>
          <a:p>
            <a:pPr>
              <a:lnSpc>
                <a:spcPct val="150000"/>
              </a:lnSpc>
            </a:pPr>
            <a:r>
              <a:rPr lang="en-US" sz="2800" b="1" dirty="0">
                <a:solidFill>
                  <a:srgbClr val="002060"/>
                </a:solidFill>
                <a:latin typeface="Arial" panose="020B0604020202020204" pitchFamily="34" charset="0"/>
                <a:cs typeface="Arial" panose="020B0604020202020204" pitchFamily="34" charset="0"/>
              </a:rPr>
              <a:t>5. Why does she love folk tales?</a:t>
            </a:r>
          </a:p>
          <a:p>
            <a:pPr>
              <a:lnSpc>
                <a:spcPct val="150000"/>
              </a:lnSpc>
            </a:pPr>
            <a:r>
              <a:rPr lang="en-US" sz="2800" b="1" dirty="0">
                <a:solidFill>
                  <a:srgbClr val="C00000"/>
                </a:solidFill>
                <a:latin typeface="Arial" panose="020B0604020202020204" pitchFamily="34" charset="0"/>
                <a:cs typeface="Arial" panose="020B0604020202020204" pitchFamily="34" charset="0"/>
              </a:rPr>
              <a:t>Because each of them gives her a lesson in life.</a:t>
            </a:r>
            <a:r>
              <a:rPr lang="en-US" sz="2800" b="1" dirty="0">
                <a:solidFill>
                  <a:srgbClr val="002060"/>
                </a:solidFill>
                <a:latin typeface="Arial" panose="020B0604020202020204" pitchFamily="34" charset="0"/>
                <a:cs typeface="Arial" panose="020B0604020202020204" pitchFamily="34" charset="0"/>
              </a:rPr>
              <a:t> </a:t>
            </a:r>
            <a:endParaRPr lang="en-US" sz="2800" b="1" i="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49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8164" y="463034"/>
            <a:ext cx="5848717" cy="369332"/>
          </a:xfrm>
          <a:prstGeom prst="rect">
            <a:avLst/>
          </a:prstGeom>
        </p:spPr>
        <p:txBody>
          <a:bodyPr wrap="none">
            <a:spAutoFit/>
          </a:bodyPr>
          <a:lstStyle/>
          <a:p>
            <a:r>
              <a:rPr lang="en-US" b="1" dirty="0">
                <a:latin typeface="Helvetica Neue"/>
              </a:rPr>
              <a:t>5. Write about the characters in your favourite story</a:t>
            </a:r>
          </a:p>
        </p:txBody>
      </p:sp>
      <p:sp>
        <p:nvSpPr>
          <p:cNvPr id="5" name="Rectangle 4"/>
          <p:cNvSpPr/>
          <p:nvPr/>
        </p:nvSpPr>
        <p:spPr>
          <a:xfrm>
            <a:off x="1054100" y="1768093"/>
            <a:ext cx="9933214" cy="2308324"/>
          </a:xfrm>
          <a:prstGeom prst="rect">
            <a:avLst/>
          </a:prstGeom>
        </p:spPr>
        <p:txBody>
          <a:bodyPr wrap="square">
            <a:spAutoFit/>
          </a:bodyPr>
          <a:lstStyle/>
          <a:p>
            <a:pPr>
              <a:lnSpc>
                <a:spcPct val="150000"/>
              </a:lnSpc>
            </a:pPr>
            <a:r>
              <a:rPr lang="en-US" sz="3200" b="1" dirty="0">
                <a:solidFill>
                  <a:srgbClr val="002060"/>
                </a:solidFill>
                <a:latin typeface="Helvetica Neue"/>
              </a:rPr>
              <a:t>My favourite story is _______________________.</a:t>
            </a:r>
          </a:p>
          <a:p>
            <a:pPr>
              <a:lnSpc>
                <a:spcPct val="150000"/>
              </a:lnSpc>
            </a:pPr>
            <a:r>
              <a:rPr lang="en-US" sz="3200" b="1" dirty="0">
                <a:solidFill>
                  <a:srgbClr val="002060"/>
                </a:solidFill>
                <a:latin typeface="Helvetica Neue"/>
              </a:rPr>
              <a:t>The main characters are _____________________.</a:t>
            </a:r>
          </a:p>
          <a:p>
            <a:pPr>
              <a:lnSpc>
                <a:spcPct val="150000"/>
              </a:lnSpc>
            </a:pPr>
            <a:r>
              <a:rPr lang="en-US" sz="3200" b="1" dirty="0">
                <a:solidFill>
                  <a:srgbClr val="002060"/>
                </a:solidFill>
                <a:latin typeface="Helvetica Neue"/>
              </a:rPr>
              <a:t>I Iike  because he/she is _____________________.</a:t>
            </a:r>
            <a:endParaRPr lang="en-US" sz="3200" b="1" i="0" dirty="0">
              <a:solidFill>
                <a:srgbClr val="002060"/>
              </a:solidFill>
              <a:effectLst/>
              <a:latin typeface="Helvetica Neue"/>
            </a:endParaRPr>
          </a:p>
        </p:txBody>
      </p:sp>
    </p:spTree>
    <p:extLst>
      <p:ext uri="{BB962C8B-B14F-4D97-AF65-F5344CB8AC3E}">
        <p14:creationId xmlns:p14="http://schemas.microsoft.com/office/powerpoint/2010/main" val="317969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4697" y="443076"/>
            <a:ext cx="1337226" cy="400110"/>
          </a:xfrm>
          <a:prstGeom prst="rect">
            <a:avLst/>
          </a:prstGeom>
        </p:spPr>
        <p:txBody>
          <a:bodyPr wrap="none">
            <a:spAutoFit/>
          </a:bodyPr>
          <a:lstStyle/>
          <a:p>
            <a:r>
              <a:rPr lang="en-US" sz="2000" b="1" dirty="0">
                <a:latin typeface="Helvetica Neue"/>
              </a:rPr>
              <a:t>6. Project</a:t>
            </a:r>
            <a:endParaRPr lang="en-US" sz="2000" dirty="0"/>
          </a:p>
        </p:txBody>
      </p:sp>
      <p:sp>
        <p:nvSpPr>
          <p:cNvPr id="3" name="Rectangle 2"/>
          <p:cNvSpPr/>
          <p:nvPr/>
        </p:nvSpPr>
        <p:spPr>
          <a:xfrm>
            <a:off x="2143829" y="965591"/>
            <a:ext cx="7904343" cy="461665"/>
          </a:xfrm>
          <a:prstGeom prst="rect">
            <a:avLst/>
          </a:prstGeom>
        </p:spPr>
        <p:txBody>
          <a:bodyPr wrap="none">
            <a:spAutoFit/>
          </a:bodyPr>
          <a:lstStyle/>
          <a:p>
            <a:r>
              <a:rPr lang="en-US" sz="2400" b="1" dirty="0">
                <a:solidFill>
                  <a:srgbClr val="0070C0"/>
                </a:solidFill>
                <a:latin typeface="Helvetica Neue"/>
              </a:rPr>
              <a:t>Tell a story and say what you think of the characters.</a:t>
            </a:r>
            <a:endParaRPr lang="en-US" sz="2400" dirty="0">
              <a:solidFill>
                <a:srgbClr val="0070C0"/>
              </a:solidFill>
            </a:endParaRPr>
          </a:p>
        </p:txBody>
      </p:sp>
    </p:spTree>
    <p:extLst>
      <p:ext uri="{BB962C8B-B14F-4D97-AF65-F5344CB8AC3E}">
        <p14:creationId xmlns:p14="http://schemas.microsoft.com/office/powerpoint/2010/main" val="418652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grpSp>
        <p:nvGrpSpPr>
          <p:cNvPr id="6" name="13 Grupo"/>
          <p:cNvGrpSpPr>
            <a:grpSpLocks/>
          </p:cNvGrpSpPr>
          <p:nvPr/>
        </p:nvGrpSpPr>
        <p:grpSpPr bwMode="auto">
          <a:xfrm>
            <a:off x="2100500" y="2335454"/>
            <a:ext cx="8170534" cy="1504258"/>
            <a:chOff x="1547664" y="2492896"/>
            <a:chExt cx="6048672" cy="1296144"/>
          </a:xfrm>
        </p:grpSpPr>
        <p:sp>
          <p:nvSpPr>
            <p:cNvPr id="7" name="11 Cubo"/>
            <p:cNvSpPr/>
            <p:nvPr/>
          </p:nvSpPr>
          <p:spPr>
            <a:xfrm>
              <a:off x="1547664" y="2492896"/>
              <a:ext cx="287351" cy="1261242"/>
            </a:xfrm>
            <a:prstGeom prst="cube">
              <a:avLst/>
            </a:prstGeom>
            <a:blipFill>
              <a:blip r:embed="rId3"/>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8" name="16 Cubo"/>
            <p:cNvSpPr/>
            <p:nvPr/>
          </p:nvSpPr>
          <p:spPr>
            <a:xfrm flipH="1">
              <a:off x="7308984" y="2527798"/>
              <a:ext cx="287352" cy="1261242"/>
            </a:xfrm>
            <a:prstGeom prst="cube">
              <a:avLst/>
            </a:prstGeom>
            <a:blipFill>
              <a:blip r:embed="rId3"/>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9" name="12 Imagen"/>
            <p:cNvPicPr>
              <a:picLocks noChangeAspect="1"/>
            </p:cNvPicPr>
            <p:nvPr/>
          </p:nvPicPr>
          <p:blipFill>
            <a:blip r:embed="rId4"/>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2050" name="Picture 2" descr="Mario Tennis: Ultra Smash has a Small Day 1 Patch - Nintendo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299" y="446596"/>
            <a:ext cx="4267199" cy="42671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1477380" y="2868819"/>
            <a:ext cx="9533883" cy="3031536"/>
          </a:xfrm>
          <a:prstGeom prst="rect">
            <a:avLst/>
          </a:prstGeom>
        </p:spPr>
      </p:pic>
      <p:pic>
        <p:nvPicPr>
          <p:cNvPr id="12" name="Picture 11"/>
          <p:cNvPicPr>
            <a:picLocks noChangeAspect="1"/>
          </p:cNvPicPr>
          <p:nvPr/>
        </p:nvPicPr>
        <p:blipFill>
          <a:blip r:embed="rId7"/>
          <a:stretch>
            <a:fillRect/>
          </a:stretch>
        </p:blipFill>
        <p:spPr>
          <a:xfrm>
            <a:off x="46710" y="446596"/>
            <a:ext cx="5060119" cy="1420491"/>
          </a:xfrm>
          <a:prstGeom prst="rect">
            <a:avLst/>
          </a:prstGeom>
        </p:spPr>
      </p:pic>
      <p:pic>
        <p:nvPicPr>
          <p:cNvPr id="13" name="Picture 12">
            <a:hlinkClick r:id="" action="ppaction://hlinkshowjump?jump=nextslide"/>
          </p:cNvPr>
          <p:cNvPicPr>
            <a:picLocks noChangeAspect="1"/>
          </p:cNvPicPr>
          <p:nvPr/>
        </p:nvPicPr>
        <p:blipFill>
          <a:blip r:embed="rId8"/>
          <a:stretch>
            <a:fillRect/>
          </a:stretch>
        </p:blipFill>
        <p:spPr>
          <a:xfrm>
            <a:off x="9584960" y="5638336"/>
            <a:ext cx="1372148" cy="599107"/>
          </a:xfrm>
          <a:prstGeom prst="rect">
            <a:avLst/>
          </a:prstGeom>
        </p:spPr>
      </p:pic>
    </p:spTree>
    <p:extLst>
      <p:ext uri="{BB962C8B-B14F-4D97-AF65-F5344CB8AC3E}">
        <p14:creationId xmlns:p14="http://schemas.microsoft.com/office/powerpoint/2010/main" val="23031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1" name="Rounded Rectangle 20"/>
          <p:cNvSpPr/>
          <p:nvPr/>
        </p:nvSpPr>
        <p:spPr>
          <a:xfrm>
            <a:off x="8063954" y="1288881"/>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An Tiem </a:t>
            </a: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Snow White</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Tick the odd one out</a:t>
            </a:r>
            <a:endParaRPr lang="en-US" sz="3600" b="1" dirty="0">
              <a:solidFill>
                <a:schemeClr val="tx1"/>
              </a:solidFill>
              <a:latin typeface="Century Gothic" panose="020B0502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20" name="Rounded Rectangle 19"/>
          <p:cNvSpPr/>
          <p:nvPr/>
        </p:nvSpPr>
        <p:spPr>
          <a:xfrm>
            <a:off x="8029499" y="3028033"/>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First </a:t>
            </a:r>
          </a:p>
        </p:txBody>
      </p:sp>
    </p:spTree>
    <p:extLst>
      <p:ext uri="{BB962C8B-B14F-4D97-AF65-F5344CB8AC3E}">
        <p14:creationId xmlns:p14="http://schemas.microsoft.com/office/powerpoint/2010/main" val="3820665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63955" y="1275072"/>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The mouse</a:t>
            </a: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Kind </a:t>
            </a: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Intelligent </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Tick the odd one out</a:t>
            </a:r>
            <a:endParaRPr lang="en-US" sz="3600" b="1" dirty="0">
              <a:solidFill>
                <a:schemeClr val="tx1"/>
              </a:solidFill>
              <a:latin typeface="Century Gothic" panose="020B0502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Tree>
    <p:extLst>
      <p:ext uri="{BB962C8B-B14F-4D97-AF65-F5344CB8AC3E}">
        <p14:creationId xmlns:p14="http://schemas.microsoft.com/office/powerpoint/2010/main" val="2062901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29500" y="475893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Of </a:t>
            </a: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Then</a:t>
            </a:r>
          </a:p>
        </p:txBody>
      </p:sp>
      <p:sp>
        <p:nvSpPr>
          <p:cNvPr id="22" name="Rounded Rectangle 21"/>
          <p:cNvSpPr/>
          <p:nvPr/>
        </p:nvSpPr>
        <p:spPr>
          <a:xfrm>
            <a:off x="7983750" y="128331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Next </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Tick the odd one out</a:t>
            </a:r>
            <a:endParaRPr lang="en-US" sz="3600" b="1" dirty="0">
              <a:solidFill>
                <a:schemeClr val="tx1"/>
              </a:solidFill>
              <a:latin typeface="Century Gothic" panose="020B0502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Tree>
    <p:extLst>
      <p:ext uri="{BB962C8B-B14F-4D97-AF65-F5344CB8AC3E}">
        <p14:creationId xmlns:p14="http://schemas.microsoft.com/office/powerpoint/2010/main" val="1783738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1" name="Rounded Rectangle 20"/>
          <p:cNvSpPr/>
          <p:nvPr/>
        </p:nvSpPr>
        <p:spPr>
          <a:xfrm>
            <a:off x="8063954" y="1288881"/>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like</a:t>
            </a: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do</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do you _________ of </a:t>
            </a:r>
            <a:r>
              <a:rPr lang="en-US" sz="3200" b="1" i="1" dirty="0">
                <a:latin typeface="Arial" panose="020B0604020202020204" pitchFamily="34" charset="0"/>
                <a:cs typeface="Arial" panose="020B0604020202020204" pitchFamily="34" charset="0"/>
              </a:rPr>
              <a:t>Mai An Tiem</a:t>
            </a:r>
            <a:r>
              <a:rPr lang="en-US" sz="3200" b="1" dirty="0">
                <a:latin typeface="Arial" panose="020B0604020202020204" pitchFamily="34" charset="0"/>
                <a:cs typeface="Arial" panose="020B0604020202020204" pitchFamily="34" charset="0"/>
              </a:rPr>
              <a:t>?</a:t>
            </a: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20" name="Rounded Rectangle 19"/>
          <p:cNvSpPr/>
          <p:nvPr/>
        </p:nvSpPr>
        <p:spPr>
          <a:xfrm>
            <a:off x="8029499" y="3028033"/>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think</a:t>
            </a:r>
          </a:p>
        </p:txBody>
      </p:sp>
    </p:spTree>
    <p:extLst>
      <p:ext uri="{BB962C8B-B14F-4D97-AF65-F5344CB8AC3E}">
        <p14:creationId xmlns:p14="http://schemas.microsoft.com/office/powerpoint/2010/main" val="486207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63955" y="1275072"/>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mouse</a:t>
            </a: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fox</a:t>
            </a: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cat</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do you think of the ______________ in the story </a:t>
            </a:r>
            <a:r>
              <a:rPr lang="en-US" sz="3200" b="1" i="1" dirty="0">
                <a:latin typeface="Arial" panose="020B0604020202020204" pitchFamily="34" charset="0"/>
                <a:cs typeface="Arial" panose="020B0604020202020204" pitchFamily="34" charset="0"/>
              </a:rPr>
              <a:t>The Lion and the Mouse</a:t>
            </a:r>
            <a:r>
              <a:rPr lang="en-US" sz="3200" b="1" dirty="0">
                <a:latin typeface="Arial" panose="020B0604020202020204" pitchFamily="34" charset="0"/>
                <a:cs typeface="Arial" panose="020B0604020202020204" pitchFamily="34" charset="0"/>
              </a:rPr>
              <a:t>?</a:t>
            </a: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Tree>
    <p:extLst>
      <p:ext uri="{BB962C8B-B14F-4D97-AF65-F5344CB8AC3E}">
        <p14:creationId xmlns:p14="http://schemas.microsoft.com/office/powerpoint/2010/main" val="3837168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29500" y="475893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In the end</a:t>
            </a:r>
            <a:endParaRPr lang="en-US" sz="3600" b="1" dirty="0">
              <a:solidFill>
                <a:schemeClr val="tx1"/>
              </a:solidFill>
              <a:latin typeface="Century Gothic" panose="020B0502020202020204" pitchFamily="34" charset="0"/>
              <a:cs typeface="Arial" panose="020B0604020202020204" pitchFamily="34" charset="0"/>
            </a:endParaRP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On the end</a:t>
            </a:r>
            <a:endParaRPr lang="en-US" sz="3600" b="1" dirty="0">
              <a:solidFill>
                <a:schemeClr val="tx1"/>
              </a:solidFill>
              <a:latin typeface="Century Gothic" panose="020B0502020202020204" pitchFamily="34" charset="0"/>
              <a:cs typeface="Arial" panose="020B0604020202020204" pitchFamily="34" charset="0"/>
            </a:endParaRPr>
          </a:p>
        </p:txBody>
      </p:sp>
      <p:sp>
        <p:nvSpPr>
          <p:cNvPr id="22" name="Rounded Rectangle 21"/>
          <p:cNvSpPr/>
          <p:nvPr/>
        </p:nvSpPr>
        <p:spPr>
          <a:xfrm>
            <a:off x="7983750" y="128331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Of the end</a:t>
            </a:r>
            <a:endParaRPr lang="en-US" sz="3600" b="1" dirty="0">
              <a:solidFill>
                <a:schemeClr val="tx1"/>
              </a:solidFill>
              <a:latin typeface="Century Gothic" panose="020B0502020202020204" pitchFamily="34" charset="0"/>
              <a:cs typeface="Arial" panose="020B0604020202020204" pitchFamily="34" charset="0"/>
            </a:endParaRP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_____, the prince married the princess, and they lived happily ever after.</a:t>
            </a: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Tree>
    <p:extLst>
      <p:ext uri="{BB962C8B-B14F-4D97-AF65-F5344CB8AC3E}">
        <p14:creationId xmlns:p14="http://schemas.microsoft.com/office/powerpoint/2010/main" val="1875508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665</Words>
  <Application>Microsoft Office PowerPoint</Application>
  <PresentationFormat>Custom</PresentationFormat>
  <Paragraphs>88</Paragraphs>
  <Slides>25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Helvetica Neue</vt:lpstr>
      <vt:lpstr>Calibri</vt:lpstr>
      <vt:lpstr>黑体</vt:lpstr>
      <vt:lpstr>Calibri Light</vt:lpstr>
      <vt:lpstr>Cooper Black</vt:lpstr>
      <vt:lpstr>Berlin Sans FB Demi</vt:lpstr>
      <vt:lpstr>Algerian</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CMC</cp:lastModifiedBy>
  <cp:revision>105</cp:revision>
  <dcterms:created xsi:type="dcterms:W3CDTF">2021-01-15T02:54:44Z</dcterms:created>
  <dcterms:modified xsi:type="dcterms:W3CDTF">2023-01-02T15:40:46Z</dcterms:modified>
</cp:coreProperties>
</file>