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63" r:id="rId2"/>
    <p:sldId id="283" r:id="rId3"/>
    <p:sldId id="291" r:id="rId4"/>
    <p:sldId id="310" r:id="rId5"/>
    <p:sldId id="301" r:id="rId6"/>
    <p:sldId id="302" r:id="rId7"/>
    <p:sldId id="303" r:id="rId8"/>
    <p:sldId id="311" r:id="rId9"/>
    <p:sldId id="313" r:id="rId10"/>
    <p:sldId id="314" r:id="rId11"/>
    <p:sldId id="312" r:id="rId12"/>
    <p:sldId id="315" r:id="rId13"/>
    <p:sldId id="309" r:id="rId14"/>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E7E"/>
    <a:srgbClr val="33A3DC"/>
    <a:srgbClr val="41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434" autoAdjust="0"/>
  </p:normalViewPr>
  <p:slideViewPr>
    <p:cSldViewPr snapToGrid="0">
      <p:cViewPr varScale="1">
        <p:scale>
          <a:sx n="65" d="100"/>
          <a:sy n="65" d="100"/>
        </p:scale>
        <p:origin x="816" y="60"/>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25/11/2022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3</a:t>
            </a:fld>
            <a:endParaRPr lang="en-US"/>
          </a:p>
        </p:txBody>
      </p:sp>
    </p:spTree>
    <p:extLst>
      <p:ext uri="{BB962C8B-B14F-4D97-AF65-F5344CB8AC3E}">
        <p14:creationId xmlns:p14="http://schemas.microsoft.com/office/powerpoint/2010/main" val="2761182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5" name="Google Shape;14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47631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5</a:t>
            </a:fld>
            <a:endParaRPr lang="en-US"/>
          </a:p>
        </p:txBody>
      </p:sp>
    </p:spTree>
    <p:extLst>
      <p:ext uri="{BB962C8B-B14F-4D97-AF65-F5344CB8AC3E}">
        <p14:creationId xmlns:p14="http://schemas.microsoft.com/office/powerpoint/2010/main" val="3203296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6</a:t>
            </a:fld>
            <a:endParaRPr lang="en-US"/>
          </a:p>
        </p:txBody>
      </p:sp>
    </p:spTree>
    <p:extLst>
      <p:ext uri="{BB962C8B-B14F-4D97-AF65-F5344CB8AC3E}">
        <p14:creationId xmlns:p14="http://schemas.microsoft.com/office/powerpoint/2010/main" val="2796795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7</a:t>
            </a:fld>
            <a:endParaRPr lang="en-US"/>
          </a:p>
        </p:txBody>
      </p:sp>
    </p:spTree>
    <p:extLst>
      <p:ext uri="{BB962C8B-B14F-4D97-AF65-F5344CB8AC3E}">
        <p14:creationId xmlns:p14="http://schemas.microsoft.com/office/powerpoint/2010/main" val="580244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9</a:t>
            </a:fld>
            <a:endParaRPr lang="en-US"/>
          </a:p>
        </p:txBody>
      </p:sp>
    </p:spTree>
    <p:extLst>
      <p:ext uri="{BB962C8B-B14F-4D97-AF65-F5344CB8AC3E}">
        <p14:creationId xmlns:p14="http://schemas.microsoft.com/office/powerpoint/2010/main" val="2857006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5" name="Google Shape;14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446947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25/11/2022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42647882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8_Tiêu Đề Bài 1-Quyển 3-Interne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25/11/2022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10" name="Picture 9"/>
          <p:cNvPicPr>
            <a:picLocks noChangeAspect="1"/>
          </p:cNvPicPr>
          <p:nvPr userDrawn="1"/>
        </p:nvPicPr>
        <p:blipFill>
          <a:blip r:embed="rId2">
            <a:duotone>
              <a:schemeClr val="accent4">
                <a:shade val="45000"/>
                <a:satMod val="135000"/>
              </a:schemeClr>
              <a:prstClr val="white"/>
            </a:duotone>
          </a:blip>
          <a:stretch>
            <a:fillRect/>
          </a:stretch>
        </p:blipFill>
        <p:spPr>
          <a:xfrm>
            <a:off x="365759" y="-15913"/>
            <a:ext cx="1943100" cy="2057026"/>
          </a:xfrm>
          <a:prstGeom prst="rect">
            <a:avLst/>
          </a:prstGeom>
        </p:spPr>
      </p:pic>
      <p:pic>
        <p:nvPicPr>
          <p:cNvPr id="12" name="Picture 11"/>
          <p:cNvPicPr>
            <a:picLocks noChangeAspect="1"/>
          </p:cNvPicPr>
          <p:nvPr userDrawn="1"/>
        </p:nvPicPr>
        <p:blipFill>
          <a:blip r:embed="rId3">
            <a:duotone>
              <a:prstClr val="black"/>
              <a:schemeClr val="accent6">
                <a:tint val="45000"/>
                <a:satMod val="400000"/>
              </a:schemeClr>
            </a:duotone>
          </a:blip>
          <a:stretch>
            <a:fillRect/>
          </a:stretch>
        </p:blipFill>
        <p:spPr>
          <a:xfrm>
            <a:off x="10325088" y="115342"/>
            <a:ext cx="1502698" cy="2118710"/>
          </a:xfrm>
          <a:prstGeom prst="rect">
            <a:avLst/>
          </a:prstGeom>
        </p:spPr>
      </p:pic>
      <p:pic>
        <p:nvPicPr>
          <p:cNvPr id="14" name="Picture 13"/>
          <p:cNvPicPr>
            <a:picLocks noChangeAspect="1"/>
          </p:cNvPicPr>
          <p:nvPr userDrawn="1"/>
        </p:nvPicPr>
        <p:blipFill>
          <a:blip r:embed="rId4">
            <a:duotone>
              <a:schemeClr val="accent2">
                <a:shade val="45000"/>
                <a:satMod val="135000"/>
              </a:schemeClr>
              <a:prstClr val="white"/>
            </a:duotone>
          </a:blip>
          <a:stretch>
            <a:fillRect/>
          </a:stretch>
        </p:blipFill>
        <p:spPr>
          <a:xfrm>
            <a:off x="9454036" y="4523280"/>
            <a:ext cx="2373750" cy="1901250"/>
          </a:xfrm>
          <a:prstGeom prst="rect">
            <a:avLst/>
          </a:prstGeom>
        </p:spPr>
      </p:pic>
      <p:pic>
        <p:nvPicPr>
          <p:cNvPr id="15" name="Picture 14"/>
          <p:cNvPicPr>
            <a:picLocks noChangeAspect="1"/>
          </p:cNvPicPr>
          <p:nvPr userDrawn="1"/>
        </p:nvPicPr>
        <p:blipFill>
          <a:blip r:embed="rId5"/>
          <a:stretch>
            <a:fillRect/>
          </a:stretch>
        </p:blipFill>
        <p:spPr>
          <a:xfrm>
            <a:off x="720976" y="5023060"/>
            <a:ext cx="1232666" cy="1232666"/>
          </a:xfrm>
          <a:prstGeom prst="rect">
            <a:avLst/>
          </a:prstGeom>
        </p:spPr>
      </p:pic>
    </p:spTree>
    <p:extLst>
      <p:ext uri="{BB962C8B-B14F-4D97-AF65-F5344CB8AC3E}">
        <p14:creationId xmlns:p14="http://schemas.microsoft.com/office/powerpoint/2010/main" val="3606574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 Phan 2-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25/11/2022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smtClean="0">
                <a:latin typeface="UTM Duepuntozero" panose="02040603050506020204" pitchFamily="18" charset="0"/>
              </a:rPr>
              <a:t>Chủ</a:t>
            </a:r>
            <a:r>
              <a:rPr lang="en-US" baseline="0" smtClean="0">
                <a:latin typeface="UTM Duepuntozero" panose="02040603050506020204" pitchFamily="18" charset="0"/>
              </a:rPr>
              <a:t> đề A</a:t>
            </a:r>
            <a:r>
              <a:rPr lang="en-US" smtClean="0">
                <a:latin typeface="UTM Duepuntozero" panose="02040603050506020204" pitchFamily="18" charset="0"/>
              </a:rPr>
              <a:t>. Internet và truyền thông số</a:t>
            </a:r>
          </a:p>
        </p:txBody>
      </p:sp>
      <p:sp>
        <p:nvSpPr>
          <p:cNvPr id="9" name="TextBox 8"/>
          <p:cNvSpPr txBox="1"/>
          <p:nvPr userDrawn="1"/>
        </p:nvSpPr>
        <p:spPr>
          <a:xfrm>
            <a:off x="7394104" y="178503"/>
            <a:ext cx="334739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smtClean="0"/>
              <a:t>Bài 1</a:t>
            </a:r>
            <a:r>
              <a:rPr lang="vi-VN" smtClean="0"/>
              <a:t>. Thế giới Internet thật là rộng lớn</a:t>
            </a:r>
          </a:p>
        </p:txBody>
      </p:sp>
      <p:sp>
        <p:nvSpPr>
          <p:cNvPr id="11" name="Text Placeholder 10"/>
          <p:cNvSpPr>
            <a:spLocks noGrp="1"/>
          </p:cNvSpPr>
          <p:nvPr>
            <p:ph type="body" sz="quarter" idx="13"/>
          </p:nvPr>
        </p:nvSpPr>
        <p:spPr>
          <a:xfrm>
            <a:off x="1275744" y="795485"/>
            <a:ext cx="9784733" cy="7779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p:cNvPicPr>
            <a:picLocks noChangeAspect="1"/>
          </p:cNvPicPr>
          <p:nvPr userDrawn="1"/>
        </p:nvPicPr>
        <p:blipFill>
          <a:blip r:embed="rId2"/>
          <a:stretch>
            <a:fillRect/>
          </a:stretch>
        </p:blipFill>
        <p:spPr>
          <a:xfrm>
            <a:off x="10086975" y="5597612"/>
            <a:ext cx="1600200" cy="825242"/>
          </a:xfrm>
          <a:prstGeom prst="rect">
            <a:avLst/>
          </a:prstGeom>
        </p:spPr>
      </p:pic>
      <p:pic>
        <p:nvPicPr>
          <p:cNvPr id="13" name="Picture 12"/>
          <p:cNvPicPr>
            <a:picLocks noChangeAspect="1"/>
          </p:cNvPicPr>
          <p:nvPr userDrawn="1"/>
        </p:nvPicPr>
        <p:blipFill>
          <a:blip r:embed="rId3"/>
          <a:stretch>
            <a:fillRect/>
          </a:stretch>
        </p:blipFill>
        <p:spPr>
          <a:xfrm>
            <a:off x="318818" y="5265259"/>
            <a:ext cx="2335746" cy="1489948"/>
          </a:xfrm>
          <a:prstGeom prst="rect">
            <a:avLst/>
          </a:prstGeom>
        </p:spPr>
      </p:pic>
    </p:spTree>
    <p:extLst>
      <p:ext uri="{BB962C8B-B14F-4D97-AF65-F5344CB8AC3E}">
        <p14:creationId xmlns:p14="http://schemas.microsoft.com/office/powerpoint/2010/main" val="3811873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Bài 8-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25/11/2022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smtClean="0">
                <a:latin typeface="UTM Duepuntozero" panose="02040603050506020204" pitchFamily="18" charset="0"/>
              </a:rPr>
              <a:t>Chủ</a:t>
            </a:r>
            <a:r>
              <a:rPr lang="en-US" baseline="0" smtClean="0">
                <a:latin typeface="UTM Duepuntozero" panose="02040603050506020204" pitchFamily="18" charset="0"/>
              </a:rPr>
              <a:t> đề A</a:t>
            </a:r>
            <a:r>
              <a:rPr lang="en-US" smtClean="0">
                <a:latin typeface="UTM Duepuntozero" panose="02040603050506020204" pitchFamily="18" charset="0"/>
              </a:rPr>
              <a:t>. Internet và truyền thông số</a:t>
            </a:r>
          </a:p>
        </p:txBody>
      </p:sp>
      <p:sp>
        <p:nvSpPr>
          <p:cNvPr id="9" name="TextBox 8"/>
          <p:cNvSpPr txBox="1"/>
          <p:nvPr userDrawn="1"/>
        </p:nvSpPr>
        <p:spPr>
          <a:xfrm>
            <a:off x="6162675" y="161842"/>
            <a:ext cx="540244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smtClean="0"/>
              <a:t>Bài</a:t>
            </a:r>
            <a:r>
              <a:rPr lang="en-US" baseline="0" smtClean="0"/>
              <a:t> 2</a:t>
            </a:r>
            <a:r>
              <a:rPr lang="vi-VN" smtClean="0"/>
              <a:t>. Tớ liên lạc được với mọi người ở khắp mọi nơi trên thế giới</a:t>
            </a:r>
          </a:p>
        </p:txBody>
      </p:sp>
      <p:sp>
        <p:nvSpPr>
          <p:cNvPr id="11" name="Text Placeholder 10"/>
          <p:cNvSpPr>
            <a:spLocks noGrp="1"/>
          </p:cNvSpPr>
          <p:nvPr>
            <p:ph type="body" sz="quarter" idx="13"/>
          </p:nvPr>
        </p:nvSpPr>
        <p:spPr>
          <a:xfrm>
            <a:off x="1275744" y="795485"/>
            <a:ext cx="9784733" cy="7779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p:cNvPicPr>
            <a:picLocks noChangeAspect="1"/>
          </p:cNvPicPr>
          <p:nvPr userDrawn="1"/>
        </p:nvPicPr>
        <p:blipFill>
          <a:blip r:embed="rId2">
            <a:duotone>
              <a:prstClr val="black"/>
              <a:schemeClr val="accent6">
                <a:lumMod val="75000"/>
                <a:tint val="45000"/>
                <a:satMod val="400000"/>
              </a:schemeClr>
            </a:duotone>
          </a:blip>
          <a:stretch>
            <a:fillRect/>
          </a:stretch>
        </p:blipFill>
        <p:spPr>
          <a:xfrm>
            <a:off x="92429" y="6037994"/>
            <a:ext cx="1182183" cy="769719"/>
          </a:xfrm>
          <a:prstGeom prst="rect">
            <a:avLst/>
          </a:prstGeom>
        </p:spPr>
      </p:pic>
      <p:pic>
        <p:nvPicPr>
          <p:cNvPr id="13" name="Picture 12"/>
          <p:cNvPicPr>
            <a:picLocks noChangeAspect="1"/>
          </p:cNvPicPr>
          <p:nvPr userDrawn="1"/>
        </p:nvPicPr>
        <p:blipFill>
          <a:blip r:embed="rId3"/>
          <a:stretch>
            <a:fillRect/>
          </a:stretch>
        </p:blipFill>
        <p:spPr>
          <a:xfrm>
            <a:off x="11060477" y="6134044"/>
            <a:ext cx="1298101" cy="688696"/>
          </a:xfrm>
          <a:prstGeom prst="rect">
            <a:avLst/>
          </a:prstGeom>
        </p:spPr>
      </p:pic>
    </p:spTree>
    <p:extLst>
      <p:ext uri="{BB962C8B-B14F-4D97-AF65-F5344CB8AC3E}">
        <p14:creationId xmlns:p14="http://schemas.microsoft.com/office/powerpoint/2010/main" val="23092358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 Phan 2-Chủ đề A-Bài 1-Nội dung">
  <p:cSld name="1_8- Phan 2-Chủ đề A-Bài 1-Nội dung">
    <p:bg>
      <p:bgPr>
        <a:solidFill>
          <a:schemeClr val="lt1"/>
        </a:solidFill>
        <a:effectLst/>
      </p:bgPr>
    </p:bg>
    <p:spTree>
      <p:nvGrpSpPr>
        <p:cNvPr id="1" name="Shape 27"/>
        <p:cNvGrpSpPr/>
        <p:nvPr/>
      </p:nvGrpSpPr>
      <p:grpSpPr>
        <a:xfrm>
          <a:off x="0" y="0"/>
          <a:ext cx="0" cy="0"/>
          <a:chOff x="0" y="0"/>
          <a:chExt cx="0" cy="0"/>
        </a:xfrm>
      </p:grpSpPr>
      <p:sp>
        <p:nvSpPr>
          <p:cNvPr id="28" name="Google Shape;28;p21"/>
          <p:cNvSpPr txBox="1">
            <a:spLocks noGrp="1"/>
          </p:cNvSpPr>
          <p:nvPr>
            <p:ph type="dt" idx="10"/>
          </p:nvPr>
        </p:nvSpPr>
        <p:spPr>
          <a:xfrm>
            <a:off x="1202266" y="6422854"/>
            <a:ext cx="3000894" cy="365125"/>
          </a:xfrm>
          <a:prstGeom prst="rect">
            <a:avLst/>
          </a:prstGeom>
          <a:noFill/>
          <a:ln>
            <a:noFill/>
          </a:ln>
        </p:spPr>
        <p:txBody>
          <a:bodyPr spcFirstLastPara="1" wrap="square" lIns="91425" tIns="45700" rIns="45700"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1"/>
          <p:cNvSpPr txBox="1">
            <a:spLocks noGrp="1"/>
          </p:cNvSpPr>
          <p:nvPr>
            <p:ph type="ftr" idx="11"/>
          </p:nvPr>
        </p:nvSpPr>
        <p:spPr>
          <a:xfrm>
            <a:off x="5596471" y="6422854"/>
            <a:ext cx="504444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1"/>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31" name="Google Shape;31;p21"/>
          <p:cNvSpPr/>
          <p:nvPr/>
        </p:nvSpPr>
        <p:spPr>
          <a:xfrm>
            <a:off x="0" y="-1"/>
            <a:ext cx="12192000" cy="693019"/>
          </a:xfrm>
          <a:prstGeom prst="rect">
            <a:avLst/>
          </a:prstGeom>
          <a:solidFill>
            <a:srgbClr val="33A3DC"/>
          </a:solid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 name="Google Shape;32;p21"/>
          <p:cNvSpPr txBox="1"/>
          <p:nvPr/>
        </p:nvSpPr>
        <p:spPr>
          <a:xfrm>
            <a:off x="1" y="161842"/>
            <a:ext cx="4480560"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Arial"/>
                <a:ea typeface="Arial"/>
                <a:cs typeface="Arial"/>
                <a:sym typeface="Arial"/>
              </a:rPr>
              <a:t>Chủ đề A. Internet và truyền thông số</a:t>
            </a:r>
            <a:endParaRPr sz="1400" b="0" i="0" u="none" strike="noStrike" cap="none">
              <a:solidFill>
                <a:srgbClr val="000000"/>
              </a:solidFill>
              <a:latin typeface="Arial"/>
              <a:ea typeface="Arial"/>
              <a:cs typeface="Arial"/>
              <a:sym typeface="Arial"/>
            </a:endParaRPr>
          </a:p>
        </p:txBody>
      </p:sp>
      <p:sp>
        <p:nvSpPr>
          <p:cNvPr id="33" name="Google Shape;33;p21"/>
          <p:cNvSpPr txBox="1"/>
          <p:nvPr/>
        </p:nvSpPr>
        <p:spPr>
          <a:xfrm>
            <a:off x="5535370" y="161842"/>
            <a:ext cx="665663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FFFFFF"/>
                </a:solidFill>
                <a:latin typeface="Times New Roman"/>
                <a:ea typeface="Times New Roman"/>
                <a:cs typeface="Times New Roman"/>
                <a:sym typeface="Times New Roman"/>
              </a:rPr>
              <a:t>Bài 2: Tớ liên lạc được với mọi người ở khắp mọi nơi trên thế giới</a:t>
            </a:r>
            <a:endParaRPr sz="1800" b="0" i="0" u="none" strike="noStrike" cap="none">
              <a:solidFill>
                <a:schemeClr val="lt1"/>
              </a:solidFill>
              <a:latin typeface="Times New Roman"/>
              <a:ea typeface="Times New Roman"/>
              <a:cs typeface="Times New Roman"/>
              <a:sym typeface="Times New Roman"/>
            </a:endParaRPr>
          </a:p>
        </p:txBody>
      </p:sp>
      <p:sp>
        <p:nvSpPr>
          <p:cNvPr id="34" name="Google Shape;34;p21"/>
          <p:cNvSpPr txBox="1">
            <a:spLocks noGrp="1"/>
          </p:cNvSpPr>
          <p:nvPr>
            <p:ph type="body" idx="1"/>
          </p:nvPr>
        </p:nvSpPr>
        <p:spPr>
          <a:xfrm>
            <a:off x="1275744" y="795485"/>
            <a:ext cx="9784733" cy="77799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pic>
        <p:nvPicPr>
          <p:cNvPr id="35" name="Google Shape;35;p21"/>
          <p:cNvPicPr preferRelativeResize="0"/>
          <p:nvPr/>
        </p:nvPicPr>
        <p:blipFill rotWithShape="1">
          <a:blip r:embed="rId2">
            <a:alphaModFix/>
          </a:blip>
          <a:srcRect/>
          <a:stretch/>
        </p:blipFill>
        <p:spPr>
          <a:xfrm>
            <a:off x="10894422" y="6322423"/>
            <a:ext cx="1139799" cy="513052"/>
          </a:xfrm>
          <a:prstGeom prst="rect">
            <a:avLst/>
          </a:prstGeom>
          <a:noFill/>
          <a:ln>
            <a:noFill/>
          </a:ln>
        </p:spPr>
      </p:pic>
      <p:pic>
        <p:nvPicPr>
          <p:cNvPr id="36" name="Google Shape;36;p21"/>
          <p:cNvPicPr preferRelativeResize="0"/>
          <p:nvPr/>
        </p:nvPicPr>
        <p:blipFill rotWithShape="1">
          <a:blip r:embed="rId3">
            <a:alphaModFix/>
          </a:blip>
          <a:srcRect/>
          <a:stretch/>
        </p:blipFill>
        <p:spPr>
          <a:xfrm>
            <a:off x="218985" y="5993279"/>
            <a:ext cx="1544501" cy="777996"/>
          </a:xfrm>
          <a:prstGeom prst="rect">
            <a:avLst/>
          </a:prstGeom>
          <a:noFill/>
          <a:ln>
            <a:noFill/>
          </a:ln>
        </p:spPr>
      </p:pic>
    </p:spTree>
    <p:extLst>
      <p:ext uri="{BB962C8B-B14F-4D97-AF65-F5344CB8AC3E}">
        <p14:creationId xmlns:p14="http://schemas.microsoft.com/office/powerpoint/2010/main" val="2073454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7BD2B39-EB6D-4221-8FBC-AEF76462664C}" type="datetimeFigureOut">
              <a:rPr lang="en-US" smtClean="0"/>
              <a:t>25/11/2022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C7AEF0F-3B20-4D09-BCE9-D55428049EF7}" type="slidenum">
              <a:rPr lang="en-US" smtClean="0"/>
              <a:t>‹#›</a:t>
            </a:fld>
            <a:endParaRPr lang="en-US"/>
          </a:p>
        </p:txBody>
      </p:sp>
    </p:spTree>
    <p:extLst>
      <p:ext uri="{BB962C8B-B14F-4D97-AF65-F5344CB8AC3E}">
        <p14:creationId xmlns:p14="http://schemas.microsoft.com/office/powerpoint/2010/main" val="1244372513"/>
      </p:ext>
    </p:extLst>
  </p:cSld>
  <p:clrMap bg1="dk1" tx1="lt1" bg2="dk2" tx2="lt2" accent1="accent1" accent2="accent2" accent3="accent3" accent4="accent4" accent5="accent5" accent6="accent6" hlink="hlink" folHlink="folHlink"/>
  <p:sldLayoutIdLst>
    <p:sldLayoutId id="2147483723" r:id="rId1"/>
    <p:sldLayoutId id="2147483702" r:id="rId2"/>
    <p:sldLayoutId id="2147483719" r:id="rId3"/>
    <p:sldLayoutId id="2147483720" r:id="rId4"/>
    <p:sldLayoutId id="2147483724" r:id="rId5"/>
  </p:sldLayoutIdLst>
  <p:timing>
    <p:tnLst>
      <p:par>
        <p:cTn id="1" dur="indefinite" restart="never" nodeType="tmRoot"/>
      </p:par>
    </p:tnLst>
  </p:timing>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emf"/><Relationship Id="rId5" Type="http://schemas.openxmlformats.org/officeDocument/2006/relationships/image" Target="../media/image21.emf"/><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solidFill>
                  <a:srgbClr val="099BDD"/>
                </a:solidFill>
                <a:latin typeface="UTM Duepuntozero"/>
              </a:rPr>
              <a:t>CUỘC </a:t>
            </a:r>
            <a:r>
              <a:rPr lang="en-US" sz="4000">
                <a:solidFill>
                  <a:srgbClr val="099BDD"/>
                </a:solidFill>
                <a:latin typeface="UTM Duepuntozero"/>
              </a:rPr>
              <a:t>SỐNG TRỰC TUYẾN</a:t>
            </a:r>
            <a:endParaRPr lang="en-US" sz="4000">
              <a:latin typeface="UTM Duepuntozero" panose="02040603050506020204" pitchFamily="18" charset="0"/>
            </a:endParaRPr>
          </a:p>
        </p:txBody>
      </p:sp>
      <p:sp>
        <p:nvSpPr>
          <p:cNvPr id="2" name="Subtitle 1"/>
          <p:cNvSpPr>
            <a:spLocks noGrp="1"/>
          </p:cNvSpPr>
          <p:nvPr>
            <p:ph type="subTitle" idx="1"/>
          </p:nvPr>
        </p:nvSpPr>
        <p:spPr/>
        <p:txBody>
          <a:bodyPr>
            <a:normAutofit/>
          </a:bodyPr>
          <a:lstStyle/>
          <a:p>
            <a:r>
              <a:rPr lang="en-US" sz="3000" smtClean="0">
                <a:latin typeface="UTM Duepuntozero" panose="02040603050506020204" pitchFamily="18" charset="0"/>
              </a:rPr>
              <a:t>CHỦ ĐỀ A. INTERNET VÀ TRUYỀN THÔNG SỐ</a:t>
            </a:r>
            <a:endParaRPr lang="en-US" sz="3000">
              <a:latin typeface="UTM Duepuntozero" panose="02040603050506020204" pitchFamily="18" charset="0"/>
            </a:endParaRPr>
          </a:p>
        </p:txBody>
      </p:sp>
    </p:spTree>
    <p:extLst>
      <p:ext uri="{BB962C8B-B14F-4D97-AF65-F5344CB8AC3E}">
        <p14:creationId xmlns:p14="http://schemas.microsoft.com/office/powerpoint/2010/main" val="2981968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4"/>
          <p:cNvSpPr/>
          <p:nvPr/>
        </p:nvSpPr>
        <p:spPr>
          <a:xfrm>
            <a:off x="3454400" y="926975"/>
            <a:ext cx="5648960" cy="646986"/>
          </a:xfrm>
          <a:prstGeom prst="roundRect">
            <a:avLst>
              <a:gd name="adj" fmla="val 16667"/>
            </a:avLst>
          </a:prstGeom>
          <a:solidFill>
            <a:schemeClr val="accen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ÔN TẬP KIẾN THỨC CŨ</a:t>
            </a:r>
            <a:endParaRPr sz="1400" b="0" i="0" u="none" strike="noStrike" cap="none">
              <a:solidFill>
                <a:srgbClr val="000000"/>
              </a:solidFill>
              <a:latin typeface="Arial"/>
              <a:ea typeface="Arial"/>
              <a:cs typeface="Arial"/>
              <a:sym typeface="Arial"/>
            </a:endParaRPr>
          </a:p>
        </p:txBody>
      </p:sp>
      <p:pic>
        <p:nvPicPr>
          <p:cNvPr id="148" name="Google Shape;148;p4" descr="Kiểm tra bài cũ Pick a name trong ClassPoint | Tinh hoa Công ..."/>
          <p:cNvPicPr preferRelativeResize="0"/>
          <p:nvPr/>
        </p:nvPicPr>
        <p:blipFill rotWithShape="1">
          <a:blip r:embed="rId3">
            <a:alphaModFix/>
          </a:blip>
          <a:srcRect/>
          <a:stretch/>
        </p:blipFill>
        <p:spPr>
          <a:xfrm>
            <a:off x="4836391" y="4262315"/>
            <a:ext cx="2311400" cy="2311400"/>
          </a:xfrm>
          <a:prstGeom prst="rect">
            <a:avLst/>
          </a:prstGeom>
          <a:noFill/>
          <a:ln>
            <a:noFill/>
          </a:ln>
        </p:spPr>
      </p:pic>
      <p:sp>
        <p:nvSpPr>
          <p:cNvPr id="149" name="Google Shape;149;p4"/>
          <p:cNvSpPr txBox="1"/>
          <p:nvPr/>
        </p:nvSpPr>
        <p:spPr>
          <a:xfrm>
            <a:off x="1313620" y="2228671"/>
            <a:ext cx="10146296" cy="1477287"/>
          </a:xfrm>
          <a:prstGeom prst="rect">
            <a:avLst/>
          </a:prstGeom>
          <a:noFill/>
          <a:ln>
            <a:noFill/>
          </a:ln>
        </p:spPr>
        <p:txBody>
          <a:bodyPr spcFirstLastPara="1" wrap="square" lIns="91425" tIns="45700" rIns="91425" bIns="45700" anchor="t" anchorCtr="0">
            <a:spAutoFit/>
          </a:bodyPr>
          <a:lstStyle/>
          <a:p>
            <a:r>
              <a:rPr lang="vi-VN" sz="3000" dirty="0" smtClean="0">
                <a:solidFill>
                  <a:srgbClr val="002060"/>
                </a:solidFill>
              </a:rPr>
              <a:t>1</a:t>
            </a:r>
            <a:r>
              <a:rPr lang="vi-VN" sz="3000" dirty="0">
                <a:solidFill>
                  <a:srgbClr val="002060"/>
                </a:solidFill>
              </a:rPr>
              <a:t>. Thế nào là tin nhắn tức thời?</a:t>
            </a:r>
            <a:endParaRPr lang="vi-VN" sz="3000" dirty="0">
              <a:solidFill>
                <a:srgbClr val="002060"/>
              </a:solidFill>
            </a:endParaRPr>
          </a:p>
          <a:p>
            <a:r>
              <a:rPr lang="vi-VN" sz="3000" dirty="0">
                <a:solidFill>
                  <a:srgbClr val="002060"/>
                </a:solidFill>
              </a:rPr>
              <a:t>2. Những chương trình nào được dùng để nhắn tin tức </a:t>
            </a:r>
            <a:r>
              <a:rPr lang="vi-VN" sz="3000" dirty="0" smtClean="0">
                <a:solidFill>
                  <a:srgbClr val="002060"/>
                </a:solidFill>
              </a:rPr>
              <a:t>thời</a:t>
            </a:r>
            <a:endParaRPr lang="vi-VN" sz="3000" dirty="0">
              <a:solidFill>
                <a:srgbClr val="002060"/>
              </a:solidFill>
            </a:endParaRPr>
          </a:p>
        </p:txBody>
      </p:sp>
    </p:spTree>
    <p:extLst>
      <p:ext uri="{BB962C8B-B14F-4D97-AF65-F5344CB8AC3E}">
        <p14:creationId xmlns:p14="http://schemas.microsoft.com/office/powerpoint/2010/main" val="979675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Autofit/>
          </a:bodyPr>
          <a:lstStyle/>
          <a:p>
            <a:r>
              <a:rPr lang="en-US" sz="3000" b="1" u="sng" dirty="0" err="1">
                <a:solidFill>
                  <a:srgbClr val="0070C0"/>
                </a:solidFill>
              </a:rPr>
              <a:t>Sử</a:t>
            </a:r>
            <a:r>
              <a:rPr lang="en-US" sz="3000" b="1" u="sng" dirty="0">
                <a:solidFill>
                  <a:srgbClr val="0070C0"/>
                </a:solidFill>
              </a:rPr>
              <a:t> </a:t>
            </a:r>
            <a:r>
              <a:rPr lang="en-US" sz="3000" b="1" u="sng" dirty="0" err="1">
                <a:solidFill>
                  <a:srgbClr val="0070C0"/>
                </a:solidFill>
              </a:rPr>
              <a:t>dụng</a:t>
            </a:r>
            <a:r>
              <a:rPr lang="en-US" sz="3000" b="1" u="sng" dirty="0">
                <a:solidFill>
                  <a:srgbClr val="0070C0"/>
                </a:solidFill>
              </a:rPr>
              <a:t> tin </a:t>
            </a:r>
            <a:r>
              <a:rPr lang="en-US" sz="3000" b="1" u="sng" dirty="0" err="1">
                <a:solidFill>
                  <a:srgbClr val="0070C0"/>
                </a:solidFill>
              </a:rPr>
              <a:t>nhắn</a:t>
            </a:r>
            <a:r>
              <a:rPr lang="en-US" sz="3000" b="1" u="sng" dirty="0">
                <a:solidFill>
                  <a:srgbClr val="0070C0"/>
                </a:solidFill>
              </a:rPr>
              <a:t> </a:t>
            </a:r>
            <a:r>
              <a:rPr lang="en-US" sz="3000" b="1" u="sng" dirty="0" err="1">
                <a:solidFill>
                  <a:srgbClr val="0070C0"/>
                </a:solidFill>
              </a:rPr>
              <a:t>tức</a:t>
            </a:r>
            <a:r>
              <a:rPr lang="en-US" sz="3000" b="1" u="sng" dirty="0">
                <a:solidFill>
                  <a:srgbClr val="0070C0"/>
                </a:solidFill>
              </a:rPr>
              <a:t> </a:t>
            </a:r>
            <a:r>
              <a:rPr lang="en-US" sz="3000" b="1" u="sng" dirty="0" err="1">
                <a:solidFill>
                  <a:srgbClr val="0070C0"/>
                </a:solidFill>
              </a:rPr>
              <a:t>thời</a:t>
            </a:r>
            <a:r>
              <a:rPr lang="en-US" sz="3000" b="1" u="sng" dirty="0">
                <a:solidFill>
                  <a:srgbClr val="0070C0"/>
                </a:solidFill>
              </a:rPr>
              <a:t> </a:t>
            </a:r>
            <a:r>
              <a:rPr lang="en-US" sz="3000" b="1" u="sng" dirty="0" err="1">
                <a:solidFill>
                  <a:srgbClr val="0070C0"/>
                </a:solidFill>
              </a:rPr>
              <a:t>để</a:t>
            </a:r>
            <a:r>
              <a:rPr lang="en-US" sz="3000" b="1" u="sng" dirty="0">
                <a:solidFill>
                  <a:srgbClr val="0070C0"/>
                </a:solidFill>
              </a:rPr>
              <a:t> chia </a:t>
            </a:r>
            <a:r>
              <a:rPr lang="en-US" sz="3000" b="1" u="sng" dirty="0" err="1">
                <a:solidFill>
                  <a:srgbClr val="0070C0"/>
                </a:solidFill>
              </a:rPr>
              <a:t>sẻ</a:t>
            </a:r>
            <a:r>
              <a:rPr lang="en-US" sz="3000" b="1" u="sng" dirty="0">
                <a:solidFill>
                  <a:srgbClr val="0070C0"/>
                </a:solidFill>
              </a:rPr>
              <a:t> </a:t>
            </a:r>
            <a:r>
              <a:rPr lang="en-US" sz="3000" b="1" u="sng" dirty="0" err="1">
                <a:solidFill>
                  <a:srgbClr val="0070C0"/>
                </a:solidFill>
              </a:rPr>
              <a:t>liên</a:t>
            </a:r>
            <a:r>
              <a:rPr lang="en-US" sz="3000" b="1" u="sng" dirty="0">
                <a:solidFill>
                  <a:srgbClr val="0070C0"/>
                </a:solidFill>
              </a:rPr>
              <a:t> </a:t>
            </a:r>
            <a:r>
              <a:rPr lang="en-US" sz="3000" b="1" u="sng" dirty="0" err="1">
                <a:solidFill>
                  <a:srgbClr val="0070C0"/>
                </a:solidFill>
              </a:rPr>
              <a:t>kết</a:t>
            </a:r>
            <a:r>
              <a:rPr lang="en-US" sz="3000" b="1" u="sng" dirty="0">
                <a:solidFill>
                  <a:srgbClr val="0070C0"/>
                </a:solidFill>
              </a:rPr>
              <a:t> web, </a:t>
            </a:r>
            <a:r>
              <a:rPr lang="en-US" sz="3000" b="1" u="sng" dirty="0" err="1">
                <a:solidFill>
                  <a:srgbClr val="0070C0"/>
                </a:solidFill>
              </a:rPr>
              <a:t>hình</a:t>
            </a:r>
            <a:r>
              <a:rPr lang="en-US" sz="3000" b="1" u="sng" dirty="0">
                <a:solidFill>
                  <a:srgbClr val="0070C0"/>
                </a:solidFill>
              </a:rPr>
              <a:t> </a:t>
            </a:r>
            <a:r>
              <a:rPr lang="en-US" sz="3000" b="1" u="sng" dirty="0" err="1">
                <a:solidFill>
                  <a:srgbClr val="0070C0"/>
                </a:solidFill>
              </a:rPr>
              <a:t>ảnh</a:t>
            </a:r>
            <a:r>
              <a:rPr lang="en-US" sz="3000" b="1" u="sng" dirty="0">
                <a:solidFill>
                  <a:srgbClr val="0070C0"/>
                </a:solidFill>
              </a:rPr>
              <a:t>, </a:t>
            </a:r>
            <a:r>
              <a:rPr lang="en-US" sz="3000" b="1" u="sng" dirty="0" err="1">
                <a:solidFill>
                  <a:srgbClr val="0070C0"/>
                </a:solidFill>
              </a:rPr>
              <a:t>tập</a:t>
            </a:r>
            <a:r>
              <a:rPr lang="en-US" sz="3000" b="1" u="sng" dirty="0">
                <a:solidFill>
                  <a:srgbClr val="0070C0"/>
                </a:solidFill>
              </a:rPr>
              <a:t> tin, </a:t>
            </a:r>
            <a:r>
              <a:rPr lang="en-US" sz="3000" b="1" u="sng" dirty="0" err="1">
                <a:solidFill>
                  <a:srgbClr val="0070C0"/>
                </a:solidFill>
              </a:rPr>
              <a:t>âm</a:t>
            </a:r>
            <a:r>
              <a:rPr lang="en-US" sz="3000" b="1" u="sng" dirty="0">
                <a:solidFill>
                  <a:srgbClr val="0070C0"/>
                </a:solidFill>
              </a:rPr>
              <a:t> </a:t>
            </a:r>
            <a:r>
              <a:rPr lang="en-US" sz="3000" b="1" u="sng" dirty="0" err="1">
                <a:solidFill>
                  <a:srgbClr val="0070C0"/>
                </a:solidFill>
              </a:rPr>
              <a:t>thanh</a:t>
            </a:r>
            <a:r>
              <a:rPr lang="en-US" sz="3000" b="1" u="sng" dirty="0" smtClean="0">
                <a:solidFill>
                  <a:srgbClr val="0070C0"/>
                </a:solidFill>
              </a:rPr>
              <a:t>…</a:t>
            </a:r>
            <a:endParaRPr lang="en-US" sz="3000" dirty="0">
              <a:solidFill>
                <a:srgbClr val="0070C0"/>
              </a:solidFill>
            </a:endParaRPr>
          </a:p>
        </p:txBody>
      </p:sp>
      <p:sp>
        <p:nvSpPr>
          <p:cNvPr id="3" name="Rectangle 2"/>
          <p:cNvSpPr/>
          <p:nvPr/>
        </p:nvSpPr>
        <p:spPr>
          <a:xfrm>
            <a:off x="278043" y="1950914"/>
            <a:ext cx="7801898" cy="1938992"/>
          </a:xfrm>
          <a:prstGeom prst="rect">
            <a:avLst/>
          </a:prstGeom>
        </p:spPr>
        <p:txBody>
          <a:bodyPr wrap="square">
            <a:spAutoFit/>
          </a:bodyPr>
          <a:lstStyle/>
          <a:p>
            <a:r>
              <a:rPr lang="vi-VN" sz="3000" dirty="0">
                <a:solidFill>
                  <a:srgbClr val="002060"/>
                </a:solidFill>
                <a:latin typeface="Times New Roman" panose="02020603050405020304" pitchFamily="18" charset="0"/>
                <a:cs typeface="Times New Roman" panose="02020603050405020304" pitchFamily="18" charset="0"/>
              </a:rPr>
              <a:t>B1: đăng nhập vào </a:t>
            </a:r>
            <a:r>
              <a:rPr lang="vi-VN" sz="3000" dirty="0" smtClean="0">
                <a:solidFill>
                  <a:srgbClr val="002060"/>
                </a:solidFill>
                <a:latin typeface="Times New Roman" panose="02020603050405020304" pitchFamily="18" charset="0"/>
                <a:cs typeface="Times New Roman" panose="02020603050405020304" pitchFamily="18" charset="0"/>
              </a:rPr>
              <a:t>mess</a:t>
            </a:r>
            <a:r>
              <a:rPr lang="en-US" sz="3000" dirty="0" err="1" smtClean="0">
                <a:solidFill>
                  <a:srgbClr val="002060"/>
                </a:solidFill>
                <a:latin typeface="Times New Roman" panose="02020603050405020304" pitchFamily="18" charset="0"/>
                <a:cs typeface="Times New Roman" panose="02020603050405020304" pitchFamily="18" charset="0"/>
              </a:rPr>
              <a:t>en</a:t>
            </a:r>
            <a:r>
              <a:rPr lang="vi-VN" sz="3000" dirty="0" smtClean="0">
                <a:solidFill>
                  <a:srgbClr val="002060"/>
                </a:solidFill>
                <a:latin typeface="Times New Roman" panose="02020603050405020304" pitchFamily="18" charset="0"/>
                <a:cs typeface="Times New Roman" panose="02020603050405020304" pitchFamily="18" charset="0"/>
              </a:rPr>
              <a:t>ger</a:t>
            </a:r>
            <a:r>
              <a:rPr lang="vi-VN" sz="3000" dirty="0">
                <a:solidFill>
                  <a:srgbClr val="002060"/>
                </a:solidFill>
                <a:latin typeface="Times New Roman" panose="02020603050405020304" pitchFamily="18" charset="0"/>
                <a:cs typeface="Times New Roman" panose="02020603050405020304" pitchFamily="18" charset="0"/>
              </a:rPr>
              <a:t>, zalo</a:t>
            </a:r>
          </a:p>
          <a:p>
            <a:r>
              <a:rPr lang="vi-VN" sz="3000" dirty="0">
                <a:solidFill>
                  <a:srgbClr val="002060"/>
                </a:solidFill>
                <a:latin typeface="Times New Roman" panose="02020603050405020304" pitchFamily="18" charset="0"/>
                <a:cs typeface="Times New Roman" panose="02020603050405020304" pitchFamily="18" charset="0"/>
              </a:rPr>
              <a:t>B2: tạo một cuộc hội thoại muốn gửi tài liệu cho bạn </a:t>
            </a:r>
            <a:r>
              <a:rPr lang="vi-VN" sz="3000" dirty="0" smtClean="0">
                <a:solidFill>
                  <a:srgbClr val="002060"/>
                </a:solidFill>
                <a:latin typeface="Times New Roman" panose="02020603050405020304" pitchFamily="18" charset="0"/>
                <a:cs typeface="Times New Roman" panose="02020603050405020304" pitchFamily="18" charset="0"/>
              </a:rPr>
              <a:t>bè</a:t>
            </a:r>
            <a:r>
              <a:rPr lang="en-US" sz="3000" dirty="0" smtClean="0">
                <a:solidFill>
                  <a:srgbClr val="002060"/>
                </a:solidFill>
                <a:latin typeface="Times New Roman" panose="02020603050405020304" pitchFamily="18" charset="0"/>
                <a:cs typeface="Times New Roman" panose="02020603050405020304" pitchFamily="18" charset="0"/>
              </a:rPr>
              <a:t>. </a:t>
            </a:r>
            <a:r>
              <a:rPr lang="vi-VN" sz="3000" dirty="0" smtClean="0">
                <a:solidFill>
                  <a:srgbClr val="002060"/>
                </a:solidFill>
                <a:latin typeface="Times New Roman" panose="02020603050405020304" pitchFamily="18" charset="0"/>
                <a:cs typeface="Times New Roman" panose="02020603050405020304" pitchFamily="18" charset="0"/>
              </a:rPr>
              <a:t>Nhấn </a:t>
            </a:r>
            <a:r>
              <a:rPr lang="vi-VN" sz="3000" dirty="0">
                <a:solidFill>
                  <a:srgbClr val="002060"/>
                </a:solidFill>
                <a:latin typeface="Times New Roman" panose="02020603050405020304" pitchFamily="18" charset="0"/>
                <a:cs typeface="Times New Roman" panose="02020603050405020304" pitchFamily="18" charset="0"/>
              </a:rPr>
              <a:t>biểu tượng ghim để gửi </a:t>
            </a:r>
            <a:r>
              <a:rPr lang="vi-VN" sz="3000" dirty="0" smtClean="0">
                <a:solidFill>
                  <a:srgbClr val="002060"/>
                </a:solidFill>
                <a:latin typeface="Times New Roman" panose="02020603050405020304" pitchFamily="18" charset="0"/>
                <a:cs typeface="Times New Roman" panose="02020603050405020304" pitchFamily="18" charset="0"/>
              </a:rPr>
              <a:t>file</a:t>
            </a:r>
            <a:endParaRPr lang="en-US" sz="3000" dirty="0" smtClean="0">
              <a:solidFill>
                <a:srgbClr val="002060"/>
              </a:solidFill>
              <a:latin typeface="Times New Roman" panose="02020603050405020304" pitchFamily="18" charset="0"/>
              <a:cs typeface="Times New Roman" panose="02020603050405020304" pitchFamily="18" charset="0"/>
            </a:endParaRPr>
          </a:p>
          <a:p>
            <a:r>
              <a:rPr lang="en-US" sz="3000" dirty="0" smtClean="0">
                <a:solidFill>
                  <a:srgbClr val="002060"/>
                </a:solidFill>
                <a:latin typeface="Times New Roman" panose="02020603050405020304" pitchFamily="18" charset="0"/>
                <a:cs typeface="Times New Roman" panose="02020603050405020304" pitchFamily="18" charset="0"/>
              </a:rPr>
              <a:t>B3</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chọn</a:t>
            </a:r>
            <a:r>
              <a:rPr lang="en-US" sz="3000" dirty="0">
                <a:solidFill>
                  <a:srgbClr val="002060"/>
                </a:solidFill>
                <a:latin typeface="Times New Roman" panose="02020603050405020304" pitchFamily="18" charset="0"/>
                <a:cs typeface="Times New Roman" panose="02020603050405020304" pitchFamily="18" charset="0"/>
              </a:rPr>
              <a:t> file </a:t>
            </a:r>
            <a:r>
              <a:rPr lang="en-US" sz="3000" dirty="0" err="1">
                <a:solidFill>
                  <a:srgbClr val="002060"/>
                </a:solidFill>
                <a:latin typeface="Times New Roman" panose="02020603050405020304" pitchFamily="18" charset="0"/>
                <a:cs typeface="Times New Roman" panose="02020603050405020304" pitchFamily="18" charset="0"/>
              </a:rPr>
              <a:t>để</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err="1">
                <a:solidFill>
                  <a:srgbClr val="002060"/>
                </a:solidFill>
                <a:latin typeface="Times New Roman" panose="02020603050405020304" pitchFamily="18" charset="0"/>
                <a:cs typeface="Times New Roman" panose="02020603050405020304" pitchFamily="18" charset="0"/>
              </a:rPr>
              <a:t>gửi</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smtClean="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3000" dirty="0" err="1" smtClean="0">
                <a:solidFill>
                  <a:srgbClr val="002060"/>
                </a:solidFill>
                <a:latin typeface="Times New Roman" panose="02020603050405020304" pitchFamily="18" charset="0"/>
                <a:cs typeface="Times New Roman" panose="02020603050405020304" pitchFamily="18" charset="0"/>
              </a:rPr>
              <a:t>Gửi</a:t>
            </a:r>
            <a:endParaRPr lang="en-US" sz="3000" dirty="0">
              <a:solidFill>
                <a:srgbClr val="002060"/>
              </a:solidFill>
              <a:latin typeface="Times New Roman" panose="02020603050405020304" pitchFamily="18" charset="0"/>
              <a:cs typeface="Times New Roman" panose="02020603050405020304" pitchFamily="18" charset="0"/>
            </a:endParaRPr>
          </a:p>
        </p:txBody>
      </p:sp>
      <p:pic>
        <p:nvPicPr>
          <p:cNvPr id="3074" name="Picture 2" descr="https://lh3.googleusercontent.com/O5i4OIcaUPnPYKjOjuRi6-s7Ih5-r3-gzInx-BJUaX4kHltwQ-PJd0wO-Q04-cVQR3yZMGBSl5ACtRVtA12kOhuduLGxYtzVb12o28B0eeO5faZfdcQLpWsgtVkoB29d8wQrd4TIaxvWnG4HSxLOGERpTX6E2Ebn_XveNFCTzwvJa8CghDO25t8XOofAFf_2Lo5PwZVLJ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954" y="1573481"/>
            <a:ext cx="4112059" cy="19071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lh4.googleusercontent.com/zsZ_uAETmeRGg_7TGy8g7hcpu9ItU2qDRFr3zqwnUu0OCGs6RT9IXYO5kNrL87Inb4QpiEnD0fFj_mfQS6bkENNi07pHaBnTf5gd7hxO9g4r9mSEyRDodts9PiBdp-lZSGxNxCUW-Nh4rZkq1sqecr5VEW_Y4L98clKnIwQq14muXiWSzbKkkquPsN8WficBC5MWpBL5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277" y="3889906"/>
            <a:ext cx="6327471" cy="1679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389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1275743" y="795485"/>
            <a:ext cx="9593817" cy="923330"/>
          </a:xfrm>
          <a:prstGeom prst="rect">
            <a:avLst/>
          </a:prstGeom>
        </p:spPr>
        <p:txBody>
          <a:bodyPr wrap="square">
            <a:spAutoFit/>
          </a:bodyPr>
          <a:lstStyle/>
          <a:p>
            <a:r>
              <a:rPr lang="en-US" sz="3000" b="1" u="sng" dirty="0" err="1" smtClean="0">
                <a:solidFill>
                  <a:srgbClr val="0070C0"/>
                </a:solidFill>
                <a:latin typeface="Times New Roman" panose="02020603050405020304" pitchFamily="18" charset="0"/>
              </a:rPr>
              <a:t>Thực</a:t>
            </a:r>
            <a:r>
              <a:rPr lang="en-US" sz="3000" b="1" u="sng" dirty="0" smtClean="0">
                <a:solidFill>
                  <a:srgbClr val="0070C0"/>
                </a:solidFill>
                <a:latin typeface="Times New Roman" panose="02020603050405020304" pitchFamily="18" charset="0"/>
              </a:rPr>
              <a:t> </a:t>
            </a:r>
            <a:r>
              <a:rPr lang="en-US" sz="3000" b="1" u="sng" dirty="0" err="1" smtClean="0">
                <a:solidFill>
                  <a:srgbClr val="0070C0"/>
                </a:solidFill>
                <a:latin typeface="Times New Roman" panose="02020603050405020304" pitchFamily="18" charset="0"/>
              </a:rPr>
              <a:t>hành</a:t>
            </a:r>
            <a:r>
              <a:rPr lang="en-US" sz="3000" b="1" u="sng" dirty="0" smtClean="0">
                <a:solidFill>
                  <a:srgbClr val="0070C0"/>
                </a:solidFill>
                <a:latin typeface="Times New Roman" panose="02020603050405020304" pitchFamily="18" charset="0"/>
              </a:rPr>
              <a:t> </a:t>
            </a:r>
            <a:r>
              <a:rPr lang="en-US" sz="3000" b="1" u="sng" dirty="0" err="1" smtClean="0">
                <a:solidFill>
                  <a:srgbClr val="0070C0"/>
                </a:solidFill>
                <a:latin typeface="Times New Roman" panose="02020603050405020304" pitchFamily="18" charset="0"/>
              </a:rPr>
              <a:t>Sử</a:t>
            </a:r>
            <a:r>
              <a:rPr lang="en-US" sz="3000" b="1" u="sng" dirty="0" smtClean="0">
                <a:solidFill>
                  <a:srgbClr val="0070C0"/>
                </a:solidFill>
                <a:latin typeface="Times New Roman" panose="02020603050405020304" pitchFamily="18" charset="0"/>
              </a:rPr>
              <a:t> </a:t>
            </a:r>
            <a:r>
              <a:rPr lang="en-US" sz="3000" b="1" u="sng" dirty="0" err="1">
                <a:solidFill>
                  <a:srgbClr val="0070C0"/>
                </a:solidFill>
                <a:latin typeface="Times New Roman" panose="02020603050405020304" pitchFamily="18" charset="0"/>
              </a:rPr>
              <a:t>dụng</a:t>
            </a:r>
            <a:r>
              <a:rPr lang="en-US" sz="3000" b="1" u="sng" dirty="0">
                <a:solidFill>
                  <a:srgbClr val="0070C0"/>
                </a:solidFill>
                <a:latin typeface="Times New Roman" panose="02020603050405020304" pitchFamily="18" charset="0"/>
              </a:rPr>
              <a:t> webcam, Loa… </a:t>
            </a:r>
            <a:r>
              <a:rPr lang="en-US" sz="3000" b="1" u="sng" dirty="0" err="1">
                <a:solidFill>
                  <a:srgbClr val="0070C0"/>
                </a:solidFill>
                <a:latin typeface="Times New Roman" panose="02020603050405020304" pitchFamily="18" charset="0"/>
              </a:rPr>
              <a:t>kết</a:t>
            </a:r>
            <a:r>
              <a:rPr lang="en-US" sz="3000" b="1" u="sng" dirty="0">
                <a:solidFill>
                  <a:srgbClr val="0070C0"/>
                </a:solidFill>
                <a:latin typeface="Times New Roman" panose="02020603050405020304" pitchFamily="18" charset="0"/>
              </a:rPr>
              <a:t> </a:t>
            </a:r>
            <a:r>
              <a:rPr lang="en-US" sz="3000" b="1" u="sng" dirty="0" err="1">
                <a:solidFill>
                  <a:srgbClr val="0070C0"/>
                </a:solidFill>
                <a:latin typeface="Times New Roman" panose="02020603050405020304" pitchFamily="18" charset="0"/>
              </a:rPr>
              <a:t>hợp</a:t>
            </a:r>
            <a:r>
              <a:rPr lang="en-US" sz="3000" b="1" u="sng" dirty="0">
                <a:solidFill>
                  <a:srgbClr val="0070C0"/>
                </a:solidFill>
                <a:latin typeface="Times New Roman" panose="02020603050405020304" pitchFamily="18" charset="0"/>
              </a:rPr>
              <a:t> </a:t>
            </a:r>
            <a:r>
              <a:rPr lang="en-US" sz="3000" b="1" u="sng" dirty="0" err="1">
                <a:solidFill>
                  <a:srgbClr val="0070C0"/>
                </a:solidFill>
                <a:latin typeface="Times New Roman" panose="02020603050405020304" pitchFamily="18" charset="0"/>
              </a:rPr>
              <a:t>với</a:t>
            </a:r>
            <a:r>
              <a:rPr lang="en-US" sz="3000" b="1" u="sng" dirty="0">
                <a:solidFill>
                  <a:srgbClr val="0070C0"/>
                </a:solidFill>
                <a:latin typeface="Times New Roman" panose="02020603050405020304" pitchFamily="18" charset="0"/>
              </a:rPr>
              <a:t> tin </a:t>
            </a:r>
            <a:r>
              <a:rPr lang="en-US" sz="3000" b="1" u="sng" dirty="0" err="1">
                <a:solidFill>
                  <a:srgbClr val="0070C0"/>
                </a:solidFill>
                <a:latin typeface="Times New Roman" panose="02020603050405020304" pitchFamily="18" charset="0"/>
              </a:rPr>
              <a:t>nhắn</a:t>
            </a:r>
            <a:r>
              <a:rPr lang="en-US" sz="3000" b="1" u="sng" dirty="0">
                <a:solidFill>
                  <a:srgbClr val="0070C0"/>
                </a:solidFill>
                <a:latin typeface="Times New Roman" panose="02020603050405020304" pitchFamily="18" charset="0"/>
              </a:rPr>
              <a:t> </a:t>
            </a:r>
            <a:r>
              <a:rPr lang="en-US" sz="3000" b="1" u="sng" dirty="0" err="1">
                <a:solidFill>
                  <a:srgbClr val="0070C0"/>
                </a:solidFill>
                <a:latin typeface="Times New Roman" panose="02020603050405020304" pitchFamily="18" charset="0"/>
              </a:rPr>
              <a:t>tức</a:t>
            </a:r>
            <a:r>
              <a:rPr lang="en-US" sz="3000" b="1" u="sng" dirty="0">
                <a:solidFill>
                  <a:srgbClr val="0070C0"/>
                </a:solidFill>
                <a:latin typeface="Times New Roman" panose="02020603050405020304" pitchFamily="18" charset="0"/>
              </a:rPr>
              <a:t> </a:t>
            </a:r>
            <a:r>
              <a:rPr lang="en-US" sz="3000" b="1" u="sng" dirty="0" err="1" smtClean="0">
                <a:solidFill>
                  <a:srgbClr val="0070C0"/>
                </a:solidFill>
                <a:latin typeface="Times New Roman" panose="02020603050405020304" pitchFamily="18" charset="0"/>
              </a:rPr>
              <a:t>thời</a:t>
            </a:r>
            <a:endParaRPr lang="en-US" sz="3000" dirty="0">
              <a:solidFill>
                <a:srgbClr val="0070C0"/>
              </a:solidFill>
            </a:endParaRPr>
          </a:p>
        </p:txBody>
      </p:sp>
      <p:sp>
        <p:nvSpPr>
          <p:cNvPr id="5" name="Rectangle 4"/>
          <p:cNvSpPr/>
          <p:nvPr/>
        </p:nvSpPr>
        <p:spPr>
          <a:xfrm>
            <a:off x="2263885" y="2118718"/>
            <a:ext cx="6901248" cy="553998"/>
          </a:xfrm>
          <a:prstGeom prst="rect">
            <a:avLst/>
          </a:prstGeom>
        </p:spPr>
        <p:txBody>
          <a:bodyPr wrap="none">
            <a:spAutoFit/>
          </a:bodyPr>
          <a:lstStyle/>
          <a:p>
            <a:r>
              <a:rPr lang="en-US" sz="3000" dirty="0" err="1" smtClean="0">
                <a:solidFill>
                  <a:srgbClr val="000000"/>
                </a:solidFill>
                <a:latin typeface="Times New Roman" panose="02020603050405020304" pitchFamily="18" charset="0"/>
              </a:rPr>
              <a:t>Sử</a:t>
            </a:r>
            <a:r>
              <a:rPr lang="en-US" sz="3000" dirty="0" smtClean="0">
                <a:solidFill>
                  <a:srgbClr val="000000"/>
                </a:solidFill>
                <a:latin typeface="Times New Roman" panose="02020603050405020304" pitchFamily="18" charset="0"/>
              </a:rPr>
              <a:t> </a:t>
            </a:r>
            <a:r>
              <a:rPr lang="en-US" sz="3000" dirty="0" err="1">
                <a:solidFill>
                  <a:srgbClr val="000000"/>
                </a:solidFill>
                <a:latin typeface="Times New Roman" panose="02020603050405020304" pitchFamily="18" charset="0"/>
              </a:rPr>
              <a:t>dụng</a:t>
            </a:r>
            <a:r>
              <a:rPr lang="en-US" sz="3000" dirty="0">
                <a:solidFill>
                  <a:srgbClr val="000000"/>
                </a:solidFill>
                <a:latin typeface="Times New Roman" panose="02020603050405020304" pitchFamily="18" charset="0"/>
              </a:rPr>
              <a:t> </a:t>
            </a:r>
            <a:r>
              <a:rPr lang="en-US" sz="3000" dirty="0" err="1">
                <a:solidFill>
                  <a:srgbClr val="000000"/>
                </a:solidFill>
                <a:latin typeface="Times New Roman" panose="02020603050405020304" pitchFamily="18" charset="0"/>
              </a:rPr>
              <a:t>Zalo</a:t>
            </a:r>
            <a:r>
              <a:rPr lang="en-US" sz="3000" dirty="0">
                <a:solidFill>
                  <a:srgbClr val="000000"/>
                </a:solidFill>
                <a:latin typeface="Times New Roman" panose="02020603050405020304" pitchFamily="18" charset="0"/>
              </a:rPr>
              <a:t>, Messenger </a:t>
            </a:r>
            <a:r>
              <a:rPr lang="en-US" sz="3000" dirty="0" err="1">
                <a:solidFill>
                  <a:srgbClr val="000000"/>
                </a:solidFill>
                <a:latin typeface="Times New Roman" panose="02020603050405020304" pitchFamily="18" charset="0"/>
              </a:rPr>
              <a:t>gọi</a:t>
            </a:r>
            <a:r>
              <a:rPr lang="en-US" sz="3000" dirty="0">
                <a:solidFill>
                  <a:srgbClr val="000000"/>
                </a:solidFill>
                <a:latin typeface="Times New Roman" panose="02020603050405020304" pitchFamily="18" charset="0"/>
              </a:rPr>
              <a:t> </a:t>
            </a:r>
            <a:r>
              <a:rPr lang="en-US" sz="3000" dirty="0" err="1">
                <a:solidFill>
                  <a:srgbClr val="000000"/>
                </a:solidFill>
                <a:latin typeface="Times New Roman" panose="02020603050405020304" pitchFamily="18" charset="0"/>
              </a:rPr>
              <a:t>điện</a:t>
            </a:r>
            <a:r>
              <a:rPr lang="en-US" sz="3000" dirty="0">
                <a:solidFill>
                  <a:srgbClr val="000000"/>
                </a:solidFill>
                <a:latin typeface="Times New Roman" panose="02020603050405020304" pitchFamily="18" charset="0"/>
              </a:rPr>
              <a:t> </a:t>
            </a:r>
            <a:r>
              <a:rPr lang="en-US" sz="3000" dirty="0" err="1">
                <a:solidFill>
                  <a:srgbClr val="000000"/>
                </a:solidFill>
                <a:latin typeface="Times New Roman" panose="02020603050405020304" pitchFamily="18" charset="0"/>
              </a:rPr>
              <a:t>trực</a:t>
            </a:r>
            <a:r>
              <a:rPr lang="en-US" sz="3000" dirty="0">
                <a:solidFill>
                  <a:srgbClr val="000000"/>
                </a:solidFill>
                <a:latin typeface="Times New Roman" panose="02020603050405020304" pitchFamily="18" charset="0"/>
              </a:rPr>
              <a:t> </a:t>
            </a:r>
            <a:r>
              <a:rPr lang="en-US" sz="3000" dirty="0" err="1">
                <a:solidFill>
                  <a:srgbClr val="000000"/>
                </a:solidFill>
                <a:latin typeface="Times New Roman" panose="02020603050405020304" pitchFamily="18" charset="0"/>
              </a:rPr>
              <a:t>tiếp</a:t>
            </a:r>
            <a:r>
              <a:rPr lang="en-US" sz="3000" dirty="0">
                <a:solidFill>
                  <a:srgbClr val="000000"/>
                </a:solidFill>
                <a:latin typeface="Times New Roman" panose="02020603050405020304" pitchFamily="18" charset="0"/>
              </a:rPr>
              <a:t> </a:t>
            </a:r>
            <a:endParaRPr lang="en-US" sz="3000" dirty="0"/>
          </a:p>
        </p:txBody>
      </p:sp>
      <p:pic>
        <p:nvPicPr>
          <p:cNvPr id="6" name="Picture 2" descr="https://lh5.googleusercontent.com/qubAUeGR7XEtWN4bZlPLF0l9KBx4QXIIZcerUFpqw70HpVxVCkK15TnWYOBPVMcMK9LXIETmqme4ONvRbtPEaqOuKrFqltzzkU-naZh_3Dv9_gVEs6zwrEIK63kCIaDEXDwkxAk1kjQVvXmNLUcf9mTqzj_ttGJlR9guub9bJNWrVrjP_4CNXmmYIxtcs1sxnAc5B0dwm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6610" y="3264327"/>
            <a:ext cx="1323063" cy="129985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https://lh5.googleusercontent.com/yYZdPr_15wuPzPd45OcZLD5wjdO03yeFbhetKXEaCk5Wz106F1f91THaO5LcZuS1m8O_YdLBXXJhmoPOOLSkfz8Lc8awq_iX3SxYncm2NRE53Zf5PZ_svHNkVewbFXvx6diDVNfbyTAwhcN88Tp6wJFi3RCfvj6wvT1cDoMVvVLgI7ukSsrJf_ZV3Gq_PIxmX9tHbW9i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0389" y="3334725"/>
            <a:ext cx="1176099" cy="1159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277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400" smtClean="0"/>
              <a:t>Kết thúc</a:t>
            </a:r>
            <a:endParaRPr lang="en-US" sz="440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60253901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latin typeface="UTM Duepuntozero" panose="02040603050506020204" pitchFamily="18" charset="0"/>
              </a:rPr>
              <a:t>CHỦ ĐỀ A. </a:t>
            </a:r>
            <a:br>
              <a:rPr lang="en-US" sz="4000" smtClean="0">
                <a:latin typeface="UTM Duepuntozero" panose="02040603050506020204" pitchFamily="18" charset="0"/>
              </a:rPr>
            </a:br>
            <a:r>
              <a:rPr lang="en-US" sz="4000" smtClean="0">
                <a:latin typeface="UTM Duepuntozero" panose="02040603050506020204" pitchFamily="18" charset="0"/>
              </a:rPr>
              <a:t>INTERNET </a:t>
            </a:r>
            <a:r>
              <a:rPr lang="en-US" sz="4000">
                <a:latin typeface="UTM Duepuntozero" panose="02040603050506020204" pitchFamily="18" charset="0"/>
              </a:rPr>
              <a:t>VÀ TRUYỀN THÔNG SỐ</a:t>
            </a:r>
          </a:p>
        </p:txBody>
      </p:sp>
      <p:sp>
        <p:nvSpPr>
          <p:cNvPr id="2" name="Subtitle 1"/>
          <p:cNvSpPr>
            <a:spLocks noGrp="1"/>
          </p:cNvSpPr>
          <p:nvPr>
            <p:ph type="subTitle" idx="1"/>
          </p:nvPr>
        </p:nvSpPr>
        <p:spPr>
          <a:xfrm>
            <a:off x="771525" y="3931855"/>
            <a:ext cx="10515600" cy="1309255"/>
          </a:xfrm>
        </p:spPr>
        <p:txBody>
          <a:bodyPr>
            <a:normAutofit fontScale="92500" lnSpcReduction="10000"/>
          </a:bodyPr>
          <a:lstStyle/>
          <a:p>
            <a:pPr algn="l"/>
            <a:r>
              <a:rPr lang="en-US" sz="3000" smtClean="0">
                <a:latin typeface="UTM Duepuntozero" panose="02040603050506020204" pitchFamily="18" charset="0"/>
              </a:rPr>
              <a:t>Bài 1. Thế </a:t>
            </a:r>
            <a:r>
              <a:rPr lang="en-US" sz="3000">
                <a:latin typeface="UTM Duepuntozero" panose="02040603050506020204" pitchFamily="18" charset="0"/>
              </a:rPr>
              <a:t>giới Internet thật là rộng </a:t>
            </a:r>
            <a:r>
              <a:rPr lang="en-US" sz="3000" smtClean="0">
                <a:latin typeface="UTM Duepuntozero" panose="02040603050506020204" pitchFamily="18" charset="0"/>
              </a:rPr>
              <a:t>lớn</a:t>
            </a:r>
          </a:p>
          <a:p>
            <a:pPr algn="l"/>
            <a:r>
              <a:rPr lang="en-US" sz="3000" smtClean="0">
                <a:latin typeface="UTM Duepuntozero" panose="02040603050506020204" pitchFamily="18" charset="0"/>
              </a:rPr>
              <a:t>Bài 2</a:t>
            </a:r>
            <a:r>
              <a:rPr lang="vi-VN" sz="3000" smtClean="0">
                <a:latin typeface="UTM Duepuntozero" panose="02040603050506020204" pitchFamily="18" charset="0"/>
              </a:rPr>
              <a:t>. Tớ </a:t>
            </a:r>
            <a:r>
              <a:rPr lang="vi-VN" sz="3000">
                <a:latin typeface="UTM Duepuntozero" panose="02040603050506020204" pitchFamily="18" charset="0"/>
              </a:rPr>
              <a:t>liên lạc được với mọi người ở khắp mọi nơi trên thế giới</a:t>
            </a:r>
            <a:endParaRPr lang="en-US" sz="3000">
              <a:latin typeface="UTM Duepuntozero" panose="02040603050506020204" pitchFamily="18" charset="0"/>
            </a:endParaRPr>
          </a:p>
        </p:txBody>
      </p:sp>
    </p:spTree>
    <p:extLst>
      <p:ext uri="{BB962C8B-B14F-4D97-AF65-F5344CB8AC3E}">
        <p14:creationId xmlns:p14="http://schemas.microsoft.com/office/powerpoint/2010/main" val="3497386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57933"/>
            <a:ext cx="12192000" cy="968726"/>
          </a:xfrm>
        </p:spPr>
        <p:txBody>
          <a:bodyPr>
            <a:noAutofit/>
          </a:bodyPr>
          <a:lstStyle/>
          <a:p>
            <a:r>
              <a:rPr lang="en-US" sz="2800" b="1" dirty="0" err="1" smtClean="0">
                <a:solidFill>
                  <a:srgbClr val="FFFFFF"/>
                </a:solidFill>
                <a:latin typeface="UTM Duepuntozero"/>
              </a:rPr>
              <a:t>Bài</a:t>
            </a:r>
            <a:r>
              <a:rPr lang="en-US" sz="2800" b="1" dirty="0" smtClean="0">
                <a:solidFill>
                  <a:srgbClr val="FFFFFF"/>
                </a:solidFill>
                <a:latin typeface="UTM Duepuntozero"/>
              </a:rPr>
              <a:t> </a:t>
            </a:r>
            <a:r>
              <a:rPr lang="en-US" sz="2800" b="1" dirty="0" smtClean="0">
                <a:solidFill>
                  <a:srgbClr val="FFFFFF"/>
                </a:solidFill>
                <a:latin typeface="UTM Duepuntozero"/>
              </a:rPr>
              <a:t>2. </a:t>
            </a:r>
            <a:r>
              <a:rPr lang="vi-VN" sz="2800" b="1" dirty="0" smtClean="0">
                <a:latin typeface="UTM Duepuntozero" panose="02040603050506020204" pitchFamily="18" charset="0"/>
              </a:rPr>
              <a:t>Tớ </a:t>
            </a:r>
            <a:r>
              <a:rPr lang="vi-VN" sz="2800" b="1" dirty="0">
                <a:latin typeface="UTM Duepuntozero" panose="02040603050506020204" pitchFamily="18" charset="0"/>
              </a:rPr>
              <a:t>liên lạc được với mọi người ở khắp mọi nơi trên thế giới</a:t>
            </a:r>
            <a:endParaRPr lang="en-US" sz="2800" b="1" dirty="0">
              <a:latin typeface="UTM Duepuntozero" panose="02040603050506020204" pitchFamily="18" charset="0"/>
            </a:endParaRPr>
          </a:p>
        </p:txBody>
      </p:sp>
      <p:sp>
        <p:nvSpPr>
          <p:cNvPr id="3" name="Text Placeholder 2"/>
          <p:cNvSpPr>
            <a:spLocks noGrp="1"/>
          </p:cNvSpPr>
          <p:nvPr>
            <p:ph type="body" idx="1"/>
          </p:nvPr>
        </p:nvSpPr>
        <p:spPr>
          <a:xfrm>
            <a:off x="2382240" y="3244646"/>
            <a:ext cx="7882637" cy="664914"/>
          </a:xfrm>
        </p:spPr>
        <p:txBody>
          <a:bodyPr>
            <a:noAutofit/>
          </a:bodyPr>
          <a:lstStyle/>
          <a:p>
            <a:pPr algn="l"/>
            <a:r>
              <a:rPr lang="en-US" sz="3600" b="1" dirty="0" smtClean="0">
                <a:solidFill>
                  <a:srgbClr val="FF0000"/>
                </a:solidFill>
                <a:latin typeface="UTM Duepuntozero" panose="02040603050506020204" pitchFamily="18" charset="0"/>
              </a:rPr>
              <a:t>TUẦN 14: TIN NHẮN TỨC</a:t>
            </a:r>
            <a:r>
              <a:rPr lang="en-US" sz="3600" b="1" dirty="0" smtClean="0">
                <a:solidFill>
                  <a:srgbClr val="FF0000"/>
                </a:solidFill>
                <a:latin typeface="UTM Duepuntozero" panose="02040603050506020204" pitchFamily="18" charset="0"/>
              </a:rPr>
              <a:t> THỜI</a:t>
            </a:r>
            <a:endParaRPr lang="en-US" sz="3600" b="1" dirty="0">
              <a:solidFill>
                <a:srgbClr val="FF0000"/>
              </a:solidFill>
              <a:latin typeface="UTM Duepuntozero" panose="02040603050506020204" pitchFamily="18" charset="0"/>
            </a:endParaRPr>
          </a:p>
        </p:txBody>
      </p:sp>
      <p:sp>
        <p:nvSpPr>
          <p:cNvPr id="4" name="Rectangle 3"/>
          <p:cNvSpPr/>
          <p:nvPr/>
        </p:nvSpPr>
        <p:spPr>
          <a:xfrm>
            <a:off x="1521541" y="4374196"/>
            <a:ext cx="9775723" cy="1077218"/>
          </a:xfrm>
          <a:prstGeom prst="rect">
            <a:avLst/>
          </a:prstGeom>
        </p:spPr>
        <p:txBody>
          <a:bodyPr wrap="square">
            <a:spAutoFit/>
          </a:bodyPr>
          <a:lstStyle/>
          <a:p>
            <a:pPr marL="457200" indent="-457200" fontAlgn="base">
              <a:spcBef>
                <a:spcPts val="600"/>
              </a:spcBef>
              <a:buFont typeface="Arial" panose="020B0604020202020204" pitchFamily="34" charset="0"/>
              <a:buChar char="•"/>
            </a:pPr>
            <a:r>
              <a:rPr lang="vi-VN" sz="3200" dirty="0">
                <a:solidFill>
                  <a:srgbClr val="000000"/>
                </a:solidFill>
                <a:latin typeface="Times New Roman" panose="02020603050405020304" pitchFamily="18" charset="0"/>
              </a:rPr>
              <a:t>Biết khái niệm và công dụng của tin nhắn tức thời</a:t>
            </a:r>
          </a:p>
          <a:p>
            <a:pPr marL="457200" indent="-457200" fontAlgn="base">
              <a:buFont typeface="Arial" panose="020B0604020202020204" pitchFamily="34" charset="0"/>
              <a:buChar char="•"/>
            </a:pPr>
            <a:r>
              <a:rPr lang="vi-VN" sz="3200" dirty="0">
                <a:solidFill>
                  <a:srgbClr val="000000"/>
                </a:solidFill>
                <a:latin typeface="Times New Roman" panose="02020603050405020304" pitchFamily="18" charset="0"/>
              </a:rPr>
              <a:t>Biết một số chương trình tin nhắn tức thời thông dụng</a:t>
            </a:r>
          </a:p>
        </p:txBody>
      </p:sp>
    </p:spTree>
    <p:extLst>
      <p:ext uri="{BB962C8B-B14F-4D97-AF65-F5344CB8AC3E}">
        <p14:creationId xmlns:p14="http://schemas.microsoft.com/office/powerpoint/2010/main" val="6231187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4"/>
          <p:cNvSpPr/>
          <p:nvPr/>
        </p:nvSpPr>
        <p:spPr>
          <a:xfrm>
            <a:off x="3454400" y="926975"/>
            <a:ext cx="5648960" cy="646986"/>
          </a:xfrm>
          <a:prstGeom prst="roundRect">
            <a:avLst>
              <a:gd name="adj" fmla="val 16667"/>
            </a:avLst>
          </a:prstGeom>
          <a:solidFill>
            <a:schemeClr val="accen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rgbClr val="000000"/>
                </a:solidFill>
                <a:latin typeface="Arial"/>
                <a:ea typeface="Arial"/>
                <a:cs typeface="Arial"/>
                <a:sym typeface="Arial"/>
              </a:rPr>
              <a:t>ÔN TẬP KIẾN THỨC CŨ</a:t>
            </a:r>
            <a:endParaRPr sz="1400" b="0" i="0" u="none" strike="noStrike" cap="none">
              <a:solidFill>
                <a:srgbClr val="000000"/>
              </a:solidFill>
              <a:latin typeface="Arial"/>
              <a:ea typeface="Arial"/>
              <a:cs typeface="Arial"/>
              <a:sym typeface="Arial"/>
            </a:endParaRPr>
          </a:p>
        </p:txBody>
      </p:sp>
      <p:pic>
        <p:nvPicPr>
          <p:cNvPr id="148" name="Google Shape;148;p4" descr="Kiểm tra bài cũ Pick a name trong ClassPoint | Tinh hoa Công ..."/>
          <p:cNvPicPr preferRelativeResize="0"/>
          <p:nvPr/>
        </p:nvPicPr>
        <p:blipFill rotWithShape="1">
          <a:blip r:embed="rId3">
            <a:alphaModFix/>
          </a:blip>
          <a:srcRect/>
          <a:stretch/>
        </p:blipFill>
        <p:spPr>
          <a:xfrm>
            <a:off x="4836391" y="4262315"/>
            <a:ext cx="2311400" cy="2311400"/>
          </a:xfrm>
          <a:prstGeom prst="rect">
            <a:avLst/>
          </a:prstGeom>
          <a:noFill/>
          <a:ln>
            <a:noFill/>
          </a:ln>
        </p:spPr>
      </p:pic>
      <p:sp>
        <p:nvSpPr>
          <p:cNvPr id="149" name="Google Shape;149;p4"/>
          <p:cNvSpPr txBox="1"/>
          <p:nvPr/>
        </p:nvSpPr>
        <p:spPr>
          <a:xfrm>
            <a:off x="1313620" y="2228671"/>
            <a:ext cx="10146296" cy="1015622"/>
          </a:xfrm>
          <a:prstGeom prst="rect">
            <a:avLst/>
          </a:prstGeom>
          <a:noFill/>
          <a:ln>
            <a:noFill/>
          </a:ln>
        </p:spPr>
        <p:txBody>
          <a:bodyPr spcFirstLastPara="1" wrap="square" lIns="91425" tIns="45700" rIns="91425" bIns="45700" anchor="t" anchorCtr="0">
            <a:spAutoFit/>
          </a:bodyPr>
          <a:lstStyle/>
          <a:p>
            <a:r>
              <a:rPr lang="vi-VN" sz="3000" dirty="0">
                <a:solidFill>
                  <a:schemeClr val="bg1"/>
                </a:solidFill>
              </a:rPr>
              <a:t>1. Bảo mật thư điện tử quan trọng như thế nào?</a:t>
            </a:r>
            <a:endParaRPr lang="vi-VN" sz="3000" dirty="0">
              <a:solidFill>
                <a:schemeClr val="bg1"/>
              </a:solidFill>
            </a:endParaRPr>
          </a:p>
          <a:p>
            <a:r>
              <a:rPr lang="vi-VN" sz="3000" dirty="0">
                <a:solidFill>
                  <a:schemeClr val="bg1"/>
                </a:solidFill>
              </a:rPr>
              <a:t>2. Nhắc lại các thao tác đổi mật khẩu trên </a:t>
            </a:r>
            <a:r>
              <a:rPr lang="vi-VN" sz="3000" dirty="0" smtClean="0">
                <a:solidFill>
                  <a:schemeClr val="bg1"/>
                </a:solidFill>
              </a:rPr>
              <a:t>gmail</a:t>
            </a:r>
            <a:endParaRPr lang="vi-VN" sz="3000" dirty="0">
              <a:solidFill>
                <a:schemeClr val="bg1"/>
              </a:solidFill>
            </a:endParaRPr>
          </a:p>
        </p:txBody>
      </p:sp>
    </p:spTree>
    <p:extLst>
      <p:ext uri="{BB962C8B-B14F-4D97-AF65-F5344CB8AC3E}">
        <p14:creationId xmlns:p14="http://schemas.microsoft.com/office/powerpoint/2010/main" val="791453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p:cNvSpPr>
          <p:nvPr/>
        </p:nvSpPr>
        <p:spPr>
          <a:xfrm>
            <a:off x="1606822" y="841883"/>
            <a:ext cx="9784733" cy="625810"/>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gn="ctr"/>
            <a:r>
              <a:rPr lang="en-US" sz="3200" b="1" dirty="0">
                <a:solidFill>
                  <a:schemeClr val="bg2"/>
                </a:solidFill>
                <a:latin typeface="UTM Duepuntozero" panose="02040603050506020204" pitchFamily="18" charset="0"/>
              </a:rPr>
              <a:t>Tin </a:t>
            </a:r>
            <a:r>
              <a:rPr lang="en-US" sz="3200" b="1" dirty="0" err="1">
                <a:solidFill>
                  <a:schemeClr val="bg2"/>
                </a:solidFill>
                <a:latin typeface="UTM Duepuntozero" panose="02040603050506020204" pitchFamily="18" charset="0"/>
              </a:rPr>
              <a:t>nhắn</a:t>
            </a:r>
            <a:r>
              <a:rPr lang="en-US" sz="3200" b="1" dirty="0">
                <a:solidFill>
                  <a:schemeClr val="bg2"/>
                </a:solidFill>
                <a:latin typeface="UTM Duepuntozero" panose="02040603050506020204" pitchFamily="18" charset="0"/>
              </a:rPr>
              <a:t> </a:t>
            </a:r>
            <a:r>
              <a:rPr lang="en-US" sz="3200" b="1" dirty="0" err="1">
                <a:solidFill>
                  <a:schemeClr val="bg2"/>
                </a:solidFill>
                <a:latin typeface="UTM Duepuntozero" panose="02040603050506020204" pitchFamily="18" charset="0"/>
              </a:rPr>
              <a:t>tức</a:t>
            </a:r>
            <a:r>
              <a:rPr lang="en-US" sz="3200" b="1" dirty="0">
                <a:solidFill>
                  <a:schemeClr val="bg2"/>
                </a:solidFill>
                <a:latin typeface="UTM Duepuntozero" panose="02040603050506020204" pitchFamily="18" charset="0"/>
              </a:rPr>
              <a:t> </a:t>
            </a:r>
            <a:r>
              <a:rPr lang="en-US" sz="3200" b="1" dirty="0" err="1">
                <a:solidFill>
                  <a:schemeClr val="bg2"/>
                </a:solidFill>
                <a:latin typeface="UTM Duepuntozero" panose="02040603050506020204" pitchFamily="18" charset="0"/>
              </a:rPr>
              <a:t>thời</a:t>
            </a:r>
            <a:endParaRPr lang="en-US" sz="3200" b="1" dirty="0">
              <a:solidFill>
                <a:schemeClr val="bg2"/>
              </a:solidFill>
              <a:latin typeface="UTM Duepuntozero" panose="02040603050506020204" pitchFamily="18" charset="0"/>
            </a:endParaRPr>
          </a:p>
        </p:txBody>
      </p:sp>
      <p:sp>
        <p:nvSpPr>
          <p:cNvPr id="14" name="TextBox 13"/>
          <p:cNvSpPr txBox="1"/>
          <p:nvPr/>
        </p:nvSpPr>
        <p:spPr>
          <a:xfrm>
            <a:off x="309716" y="3158611"/>
            <a:ext cx="11592231" cy="2308324"/>
          </a:xfrm>
          <a:prstGeom prst="rect">
            <a:avLst/>
          </a:prstGeom>
          <a:solidFill>
            <a:schemeClr val="tx1"/>
          </a:solidFill>
        </p:spPr>
        <p:txBody>
          <a:bodyPr wrap="square" rtlCol="0">
            <a:spAutoFit/>
          </a:bodyPr>
          <a:lstStyle/>
          <a:p>
            <a:pPr marL="285750" indent="-285750" algn="just">
              <a:buFont typeface="Wingdings" panose="05000000000000000000" pitchFamily="2" charset="2"/>
              <a:buChar char="v"/>
            </a:pPr>
            <a:r>
              <a:rPr lang="en-US" sz="2400" b="1" dirty="0" err="1" smtClean="0">
                <a:solidFill>
                  <a:schemeClr val="bg2"/>
                </a:solidFill>
                <a:latin typeface="UTM Duepuntozero" panose="02040603050506020204" pitchFamily="18" charset="0"/>
              </a:rPr>
              <a:t>Công</a:t>
            </a:r>
            <a:r>
              <a:rPr lang="en-US" sz="2400" b="1" dirty="0" smtClean="0">
                <a:solidFill>
                  <a:schemeClr val="bg2"/>
                </a:solidFill>
                <a:latin typeface="UTM Duepuntozero" panose="02040603050506020204" pitchFamily="18" charset="0"/>
              </a:rPr>
              <a:t> </a:t>
            </a:r>
            <a:r>
              <a:rPr lang="en-US" sz="2400" b="1" dirty="0" err="1" smtClean="0">
                <a:solidFill>
                  <a:schemeClr val="bg2"/>
                </a:solidFill>
                <a:latin typeface="UTM Duepuntozero" panose="02040603050506020204" pitchFamily="18" charset="0"/>
              </a:rPr>
              <a:t>dụng</a:t>
            </a:r>
            <a:r>
              <a:rPr lang="en-US" sz="2400" b="1" dirty="0" smtClean="0">
                <a:solidFill>
                  <a:schemeClr val="bg2"/>
                </a:solidFill>
                <a:latin typeface="UTM Duepuntozero" panose="02040603050506020204" pitchFamily="18" charset="0"/>
              </a:rPr>
              <a:t>: </a:t>
            </a:r>
          </a:p>
          <a:p>
            <a:pPr marL="342900" indent="-342900" algn="just">
              <a:buFont typeface="Arial" panose="020B0604020202020204" pitchFamily="34" charset="0"/>
              <a:buChar char="•"/>
            </a:pPr>
            <a:r>
              <a:rPr lang="vi-VN" sz="2400" dirty="0" smtClean="0">
                <a:solidFill>
                  <a:schemeClr val="bg2"/>
                </a:solidFill>
                <a:latin typeface="UTM Duepuntozero" panose="02040603050506020204" pitchFamily="18" charset="0"/>
              </a:rPr>
              <a:t>Các </a:t>
            </a:r>
            <a:r>
              <a:rPr lang="vi-VN" sz="2400" dirty="0">
                <a:solidFill>
                  <a:schemeClr val="bg2"/>
                </a:solidFill>
                <a:latin typeface="UTM Duepuntozero" panose="02040603050506020204" pitchFamily="18" charset="0"/>
              </a:rPr>
              <a:t>chương trình tin nhắn tức thời chẳng hạn như Windows Live Messenger, ICQ, Gmail Chat, hoặc Yahoo! Messenger </a:t>
            </a:r>
            <a:r>
              <a:rPr lang="vi-VN" sz="2400" b="1" dirty="0">
                <a:solidFill>
                  <a:schemeClr val="bg2"/>
                </a:solidFill>
                <a:latin typeface="UTM Duepuntozero" panose="02040603050506020204" pitchFamily="18" charset="0"/>
              </a:rPr>
              <a:t>cho phép </a:t>
            </a:r>
            <a:r>
              <a:rPr lang="vi-VN" sz="2400" dirty="0">
                <a:solidFill>
                  <a:schemeClr val="bg2"/>
                </a:solidFill>
                <a:latin typeface="UTM Duepuntozero" panose="02040603050506020204" pitchFamily="18" charset="0"/>
              </a:rPr>
              <a:t>mọi người "</a:t>
            </a:r>
            <a:r>
              <a:rPr lang="vi-VN" sz="2400" b="1" dirty="0">
                <a:solidFill>
                  <a:schemeClr val="bg2"/>
                </a:solidFill>
                <a:latin typeface="UTM Duepuntozero" panose="02040603050506020204" pitchFamily="18" charset="0"/>
              </a:rPr>
              <a:t>trò chuyện</a:t>
            </a:r>
            <a:r>
              <a:rPr lang="vi-VN" sz="2400" dirty="0">
                <a:solidFill>
                  <a:schemeClr val="bg2"/>
                </a:solidFill>
                <a:latin typeface="UTM Duepuntozero" panose="02040603050506020204" pitchFamily="18" charset="0"/>
              </a:rPr>
              <a:t>" với nhau, cho dù họ </a:t>
            </a:r>
            <a:r>
              <a:rPr lang="vi-VN" sz="2400" b="1" dirty="0">
                <a:solidFill>
                  <a:schemeClr val="bg2"/>
                </a:solidFill>
                <a:latin typeface="UTM Duepuntozero" panose="02040603050506020204" pitchFamily="18" charset="0"/>
              </a:rPr>
              <a:t>ở bất kỳ đâu</a:t>
            </a:r>
            <a:r>
              <a:rPr lang="vi-VN" sz="2400" dirty="0" smtClean="0">
                <a:solidFill>
                  <a:schemeClr val="bg2"/>
                </a:solidFill>
                <a:latin typeface="UTM Duepuntozero" panose="02040603050506020204" pitchFamily="18" charset="0"/>
              </a:rPr>
              <a:t>.</a:t>
            </a:r>
            <a:endParaRPr lang="en-US" sz="2400" dirty="0" smtClean="0">
              <a:solidFill>
                <a:schemeClr val="bg2"/>
              </a:solidFill>
              <a:latin typeface="UTM Duepuntozero" panose="02040603050506020204" pitchFamily="18" charset="0"/>
            </a:endParaRPr>
          </a:p>
          <a:p>
            <a:pPr marL="342900" indent="-342900" algn="just">
              <a:buFont typeface="Arial" panose="020B0604020202020204" pitchFamily="34" charset="0"/>
              <a:buChar char="•"/>
            </a:pPr>
            <a:r>
              <a:rPr lang="vi-VN" sz="2400" dirty="0" smtClean="0">
                <a:solidFill>
                  <a:schemeClr val="bg2"/>
                </a:solidFill>
                <a:latin typeface="UTM Duepuntozero" panose="02040603050506020204" pitchFamily="18" charset="0"/>
              </a:rPr>
              <a:t>Hầu </a:t>
            </a:r>
            <a:r>
              <a:rPr lang="vi-VN" sz="2400" dirty="0">
                <a:solidFill>
                  <a:schemeClr val="bg2"/>
                </a:solidFill>
                <a:latin typeface="UTM Duepuntozero" panose="02040603050506020204" pitchFamily="18" charset="0"/>
              </a:rPr>
              <a:t>hết các chương trình IM cho phép bạn </a:t>
            </a:r>
            <a:r>
              <a:rPr lang="vi-VN" sz="2400" b="1" dirty="0">
                <a:solidFill>
                  <a:schemeClr val="bg2"/>
                </a:solidFill>
                <a:latin typeface="UTM Duepuntozero" panose="02040603050506020204" pitchFamily="18" charset="0"/>
              </a:rPr>
              <a:t>trao đổi thông tin âm thanh </a:t>
            </a:r>
            <a:r>
              <a:rPr lang="vi-VN" sz="2400" dirty="0">
                <a:solidFill>
                  <a:schemeClr val="bg2"/>
                </a:solidFill>
                <a:latin typeface="UTM Duepuntozero" panose="02040603050506020204" pitchFamily="18" charset="0"/>
              </a:rPr>
              <a:t>và </a:t>
            </a:r>
            <a:r>
              <a:rPr lang="vi-VN" sz="2400" b="1" dirty="0">
                <a:solidFill>
                  <a:schemeClr val="bg2"/>
                </a:solidFill>
                <a:latin typeface="UTM Duepuntozero" panose="02040603050506020204" pitchFamily="18" charset="0"/>
              </a:rPr>
              <a:t>video trực tiếp theo thời gian thực</a:t>
            </a:r>
            <a:r>
              <a:rPr lang="vi-VN" sz="2400" dirty="0">
                <a:solidFill>
                  <a:schemeClr val="bg2"/>
                </a:solidFill>
                <a:latin typeface="UTM Duepuntozero" panose="02040603050506020204" pitchFamily="18" charset="0"/>
              </a:rPr>
              <a:t>.</a:t>
            </a:r>
            <a:endParaRPr lang="en-US" sz="2400" dirty="0">
              <a:solidFill>
                <a:schemeClr val="bg2"/>
              </a:solidFill>
              <a:latin typeface="UTM Duepuntozero" panose="02040603050506020204" pitchFamily="18" charset="0"/>
            </a:endParaRPr>
          </a:p>
        </p:txBody>
      </p:sp>
      <p:sp>
        <p:nvSpPr>
          <p:cNvPr id="2" name="Rectangle 1"/>
          <p:cNvSpPr/>
          <p:nvPr/>
        </p:nvSpPr>
        <p:spPr>
          <a:xfrm>
            <a:off x="309716" y="1435067"/>
            <a:ext cx="11882284" cy="1692771"/>
          </a:xfrm>
          <a:prstGeom prst="rect">
            <a:avLst/>
          </a:prstGeom>
        </p:spPr>
        <p:txBody>
          <a:bodyPr wrap="square">
            <a:spAutoFit/>
          </a:bodyPr>
          <a:lstStyle/>
          <a:p>
            <a:pPr marL="342900" indent="-342900">
              <a:buFont typeface="Wingdings" panose="05000000000000000000" pitchFamily="2" charset="2"/>
              <a:buChar char="v"/>
            </a:pPr>
            <a:r>
              <a:rPr lang="en-US" sz="2600" b="1" dirty="0" err="1">
                <a:solidFill>
                  <a:schemeClr val="bg2"/>
                </a:solidFill>
                <a:latin typeface="UTM Duepuntozero" panose="02040603050506020204" pitchFamily="18" charset="0"/>
              </a:rPr>
              <a:t>Khái</a:t>
            </a:r>
            <a:r>
              <a:rPr lang="en-US" sz="2600" b="1" dirty="0">
                <a:solidFill>
                  <a:schemeClr val="bg2"/>
                </a:solidFill>
                <a:latin typeface="UTM Duepuntozero" panose="02040603050506020204" pitchFamily="18" charset="0"/>
              </a:rPr>
              <a:t> </a:t>
            </a:r>
            <a:r>
              <a:rPr lang="en-US" sz="2600" b="1" dirty="0" err="1">
                <a:solidFill>
                  <a:schemeClr val="bg2"/>
                </a:solidFill>
                <a:latin typeface="UTM Duepuntozero" panose="02040603050506020204" pitchFamily="18" charset="0"/>
              </a:rPr>
              <a:t>niệm</a:t>
            </a:r>
            <a:r>
              <a:rPr lang="en-US" sz="2600" b="1" dirty="0">
                <a:solidFill>
                  <a:schemeClr val="bg2"/>
                </a:solidFill>
                <a:latin typeface="UTM Duepuntozero" panose="02040603050506020204" pitchFamily="18" charset="0"/>
              </a:rPr>
              <a:t>: </a:t>
            </a:r>
            <a:r>
              <a:rPr lang="en-US" sz="2600" dirty="0">
                <a:solidFill>
                  <a:schemeClr val="bg2"/>
                </a:solidFill>
                <a:latin typeface="UTM Duepuntozero" panose="02040603050506020204" pitchFamily="18" charset="0"/>
              </a:rPr>
              <a:t>Tin </a:t>
            </a:r>
            <a:r>
              <a:rPr lang="en-US" sz="2600" dirty="0" err="1">
                <a:solidFill>
                  <a:schemeClr val="bg2"/>
                </a:solidFill>
                <a:latin typeface="UTM Duepuntozero" panose="02040603050506020204" pitchFamily="18" charset="0"/>
              </a:rPr>
              <a:t>nhắn</a:t>
            </a:r>
            <a:r>
              <a:rPr lang="en-US" sz="2600" dirty="0">
                <a:solidFill>
                  <a:schemeClr val="bg2"/>
                </a:solidFill>
                <a:latin typeface="UTM Duepuntozero" panose="02040603050506020204" pitchFamily="18" charset="0"/>
              </a:rPr>
              <a:t> </a:t>
            </a:r>
            <a:r>
              <a:rPr lang="en-US" sz="2600" dirty="0" err="1">
                <a:solidFill>
                  <a:schemeClr val="bg2"/>
                </a:solidFill>
                <a:latin typeface="UTM Duepuntozero" panose="02040603050506020204" pitchFamily="18" charset="0"/>
              </a:rPr>
              <a:t>tức</a:t>
            </a:r>
            <a:r>
              <a:rPr lang="en-US" sz="2600" dirty="0">
                <a:solidFill>
                  <a:schemeClr val="bg2"/>
                </a:solidFill>
                <a:latin typeface="UTM Duepuntozero" panose="02040603050506020204" pitchFamily="18" charset="0"/>
              </a:rPr>
              <a:t> </a:t>
            </a:r>
            <a:r>
              <a:rPr lang="en-US" sz="2600" dirty="0" err="1">
                <a:solidFill>
                  <a:schemeClr val="bg2"/>
                </a:solidFill>
                <a:latin typeface="UTM Duepuntozero" panose="02040603050506020204" pitchFamily="18" charset="0"/>
              </a:rPr>
              <a:t>thời</a:t>
            </a:r>
            <a:r>
              <a:rPr lang="en-US" sz="2600" dirty="0">
                <a:solidFill>
                  <a:schemeClr val="bg2"/>
                </a:solidFill>
                <a:latin typeface="UTM Duepuntozero" panose="02040603050506020204" pitchFamily="18" charset="0"/>
              </a:rPr>
              <a:t> đ</a:t>
            </a:r>
            <a:r>
              <a:rPr lang="vi-VN" sz="2600" dirty="0">
                <a:solidFill>
                  <a:schemeClr val="bg2"/>
                </a:solidFill>
                <a:latin typeface="UTM Duepuntozero" panose="02040603050506020204" pitchFamily="18" charset="0"/>
              </a:rPr>
              <a:t>ôi </a:t>
            </a:r>
            <a:r>
              <a:rPr lang="vi-VN" sz="2600" dirty="0">
                <a:solidFill>
                  <a:schemeClr val="bg2"/>
                </a:solidFill>
                <a:latin typeface="UTM Duepuntozero" panose="02040603050506020204" pitchFamily="18" charset="0"/>
              </a:rPr>
              <a:t>khi được gọi là </a:t>
            </a:r>
            <a:r>
              <a:rPr lang="en-US" sz="2600" b="1" dirty="0">
                <a:solidFill>
                  <a:schemeClr val="bg2"/>
                </a:solidFill>
                <a:latin typeface="UTM Duepuntozero" panose="02040603050506020204" pitchFamily="18" charset="0"/>
              </a:rPr>
              <a:t>I</a:t>
            </a:r>
            <a:r>
              <a:rPr lang="vi-VN" sz="2600" b="1" dirty="0">
                <a:solidFill>
                  <a:schemeClr val="bg2"/>
                </a:solidFill>
                <a:latin typeface="UTM Duepuntozero" panose="02040603050506020204" pitchFamily="18" charset="0"/>
              </a:rPr>
              <a:t>M</a:t>
            </a:r>
            <a:r>
              <a:rPr lang="vi-VN" sz="2600" dirty="0">
                <a:solidFill>
                  <a:schemeClr val="bg2"/>
                </a:solidFill>
                <a:latin typeface="UTM Duepuntozero" panose="02040603050506020204" pitchFamily="18" charset="0"/>
              </a:rPr>
              <a:t> </a:t>
            </a:r>
            <a:r>
              <a:rPr lang="vi-VN" sz="2600" dirty="0">
                <a:solidFill>
                  <a:schemeClr val="bg2"/>
                </a:solidFill>
                <a:latin typeface="UTM Duepuntozero" panose="02040603050506020204" pitchFamily="18" charset="0"/>
              </a:rPr>
              <a:t>(Instance Message), hình thức truyền thông điện tử này cho phép hai hoặc nhiều người tham gia “trò chuyện” với nhau theo thời gian thực bằng cách nhập các tin nhắn vào trong một cửa sổ của chương trình tin nhắn tức </a:t>
            </a:r>
            <a:r>
              <a:rPr lang="vi-VN" sz="2600" dirty="0" smtClean="0">
                <a:solidFill>
                  <a:schemeClr val="bg2"/>
                </a:solidFill>
                <a:latin typeface="UTM Duepuntozero" panose="02040603050506020204" pitchFamily="18" charset="0"/>
              </a:rPr>
              <a:t>thời</a:t>
            </a:r>
            <a:r>
              <a:rPr lang="en-US" sz="2600" dirty="0">
                <a:solidFill>
                  <a:schemeClr val="bg2"/>
                </a:solidFill>
                <a:latin typeface="UTM Duepuntozero" panose="02040603050506020204" pitchFamily="18" charset="0"/>
              </a:rPr>
              <a:t>.</a:t>
            </a:r>
            <a:endParaRPr lang="en-US" sz="2600" dirty="0">
              <a:solidFill>
                <a:schemeClr val="bg2"/>
              </a:solidFill>
              <a:latin typeface="UTM Duepuntozero" panose="02040603050506020204" pitchFamily="18" charset="0"/>
            </a:endParaRPr>
          </a:p>
        </p:txBody>
      </p:sp>
    </p:spTree>
    <p:extLst>
      <p:ext uri="{BB962C8B-B14F-4D97-AF65-F5344CB8AC3E}">
        <p14:creationId xmlns:p14="http://schemas.microsoft.com/office/powerpoint/2010/main" val="29302652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p:cNvSpPr>
          <p:nvPr/>
        </p:nvSpPr>
        <p:spPr>
          <a:xfrm>
            <a:off x="1606822" y="917240"/>
            <a:ext cx="9784733" cy="511812"/>
          </a:xfrm>
          <a:prstGeom prst="rect">
            <a:avLst/>
          </a:prstGeom>
        </p:spPr>
        <p:txBody>
          <a:bodyPr vert="horz" lIns="91440" tIns="45720" rIns="91440" bIns="45720" rtlCol="0">
            <a:normAutofit lnSpcReduction="10000"/>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gn="ctr"/>
            <a:r>
              <a:rPr lang="en-US" sz="3200" b="1" dirty="0">
                <a:solidFill>
                  <a:schemeClr val="bg2"/>
                </a:solidFill>
                <a:latin typeface="UTM Duepuntozero" panose="02040603050506020204" pitchFamily="18" charset="0"/>
              </a:rPr>
              <a:t>Tin </a:t>
            </a:r>
            <a:r>
              <a:rPr lang="en-US" sz="3200" b="1" dirty="0" err="1">
                <a:solidFill>
                  <a:schemeClr val="bg2"/>
                </a:solidFill>
                <a:latin typeface="UTM Duepuntozero" panose="02040603050506020204" pitchFamily="18" charset="0"/>
              </a:rPr>
              <a:t>nhắn</a:t>
            </a:r>
            <a:r>
              <a:rPr lang="en-US" sz="3200" b="1" dirty="0">
                <a:solidFill>
                  <a:schemeClr val="bg2"/>
                </a:solidFill>
                <a:latin typeface="UTM Duepuntozero" panose="02040603050506020204" pitchFamily="18" charset="0"/>
              </a:rPr>
              <a:t> </a:t>
            </a:r>
            <a:r>
              <a:rPr lang="en-US" sz="3200" b="1" dirty="0" err="1">
                <a:solidFill>
                  <a:schemeClr val="bg2"/>
                </a:solidFill>
                <a:latin typeface="UTM Duepuntozero" panose="02040603050506020204" pitchFamily="18" charset="0"/>
              </a:rPr>
              <a:t>tức</a:t>
            </a:r>
            <a:r>
              <a:rPr lang="en-US" sz="3200" b="1" dirty="0">
                <a:solidFill>
                  <a:schemeClr val="bg2"/>
                </a:solidFill>
                <a:latin typeface="UTM Duepuntozero" panose="02040603050506020204" pitchFamily="18" charset="0"/>
              </a:rPr>
              <a:t> </a:t>
            </a:r>
            <a:r>
              <a:rPr lang="en-US" sz="3200" b="1" dirty="0" err="1">
                <a:solidFill>
                  <a:schemeClr val="bg2"/>
                </a:solidFill>
                <a:latin typeface="UTM Duepuntozero" panose="02040603050506020204" pitchFamily="18" charset="0"/>
              </a:rPr>
              <a:t>thời</a:t>
            </a:r>
            <a:endParaRPr lang="en-US" sz="3200" b="1" dirty="0">
              <a:solidFill>
                <a:schemeClr val="bg2"/>
              </a:solidFill>
              <a:latin typeface="UTM Duepuntozero" panose="02040603050506020204" pitchFamily="18" charset="0"/>
            </a:endParaRPr>
          </a:p>
        </p:txBody>
      </p:sp>
      <p:sp>
        <p:nvSpPr>
          <p:cNvPr id="2" name="TextBox 1"/>
          <p:cNvSpPr txBox="1"/>
          <p:nvPr/>
        </p:nvSpPr>
        <p:spPr>
          <a:xfrm>
            <a:off x="594013" y="1429052"/>
            <a:ext cx="10297046" cy="3631763"/>
          </a:xfrm>
          <a:prstGeom prst="rect">
            <a:avLst/>
          </a:prstGeom>
          <a:noFill/>
        </p:spPr>
        <p:txBody>
          <a:bodyPr wrap="square" rtlCol="0">
            <a:spAutoFit/>
          </a:bodyPr>
          <a:lstStyle/>
          <a:p>
            <a:r>
              <a:rPr lang="vi-VN" sz="2000" b="1" u="sng">
                <a:solidFill>
                  <a:schemeClr val="bg2"/>
                </a:solidFill>
                <a:latin typeface="UTM Duepuntozero" panose="02040603050506020204" pitchFamily="18" charset="0"/>
              </a:rPr>
              <a:t>Ngoài việc gửi các tin nhắn tức thời, hầu hết các chương trình IM cho phép bạn:</a:t>
            </a: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Tạo </a:t>
            </a:r>
            <a:r>
              <a:rPr lang="vi-VN" sz="2000">
                <a:solidFill>
                  <a:schemeClr val="bg2"/>
                </a:solidFill>
                <a:latin typeface="UTM Duepuntozero" panose="02040603050506020204" pitchFamily="18" charset="0"/>
              </a:rPr>
              <a:t>các phòng trò chuyện</a:t>
            </a: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Chia </a:t>
            </a:r>
            <a:r>
              <a:rPr lang="vi-VN" sz="2000">
                <a:solidFill>
                  <a:schemeClr val="bg2"/>
                </a:solidFill>
                <a:latin typeface="UTM Duepuntozero" panose="02040603050506020204" pitchFamily="18" charset="0"/>
              </a:rPr>
              <a:t>sẻ các liên kết Web </a:t>
            </a: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Gửi </a:t>
            </a:r>
            <a:r>
              <a:rPr lang="vi-VN" sz="2000">
                <a:solidFill>
                  <a:schemeClr val="bg2"/>
                </a:solidFill>
                <a:latin typeface="UTM Duepuntozero" panose="02040603050506020204" pitchFamily="18" charset="0"/>
              </a:rPr>
              <a:t>video hoặc trò chuyện có hình ảnh thực của người đối diện nếu họ có webcam. </a:t>
            </a: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Gửi </a:t>
            </a:r>
            <a:r>
              <a:rPr lang="vi-VN" sz="2000">
                <a:solidFill>
                  <a:schemeClr val="bg2"/>
                </a:solidFill>
                <a:latin typeface="UTM Duepuntozero" panose="02040603050506020204" pitchFamily="18" charset="0"/>
              </a:rPr>
              <a:t>ảnh</a:t>
            </a: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Gửi tập tin</a:t>
            </a:r>
            <a:endParaRPr lang="vi-VN" sz="2000">
              <a:solidFill>
                <a:schemeClr val="bg2"/>
              </a:solidFill>
              <a:latin typeface="UTM Duepuntozero" panose="02040603050506020204" pitchFamily="18" charset="0"/>
            </a:endParaRP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Gửi </a:t>
            </a:r>
            <a:r>
              <a:rPr lang="vi-VN" sz="2000">
                <a:solidFill>
                  <a:schemeClr val="bg2"/>
                </a:solidFill>
                <a:latin typeface="UTM Duepuntozero" panose="02040603050506020204" pitchFamily="18" charset="0"/>
              </a:rPr>
              <a:t>âm thanh</a:t>
            </a:r>
          </a:p>
          <a:p>
            <a:pPr marL="342900" indent="-342900">
              <a:lnSpc>
                <a:spcPct val="150000"/>
              </a:lnSpc>
              <a:buFont typeface="Wingdings" panose="05000000000000000000" pitchFamily="2" charset="2"/>
              <a:buChar char="v"/>
            </a:pPr>
            <a:r>
              <a:rPr lang="vi-VN" sz="2000" smtClean="0">
                <a:solidFill>
                  <a:schemeClr val="bg2"/>
                </a:solidFill>
                <a:latin typeface="UTM Duepuntozero" panose="02040603050506020204" pitchFamily="18" charset="0"/>
              </a:rPr>
              <a:t>Sử </a:t>
            </a:r>
            <a:r>
              <a:rPr lang="vi-VN" sz="2000">
                <a:solidFill>
                  <a:schemeClr val="bg2"/>
                </a:solidFill>
                <a:latin typeface="UTM Duepuntozero" panose="02040603050506020204" pitchFamily="18" charset="0"/>
              </a:rPr>
              <a:t>dụng máy tính như điện thoại (nếu bạn có tai nghe</a:t>
            </a:r>
            <a:r>
              <a:rPr lang="vi-VN" sz="2000" smtClean="0">
                <a:solidFill>
                  <a:schemeClr val="bg2"/>
                </a:solidFill>
                <a:latin typeface="UTM Duepuntozero" panose="02040603050506020204" pitchFamily="18" charset="0"/>
              </a:rPr>
              <a:t>)</a:t>
            </a:r>
            <a:endParaRPr lang="vi-VN" sz="2000">
              <a:solidFill>
                <a:schemeClr val="bg2"/>
              </a:solidFill>
              <a:latin typeface="UTM Duepuntozero" panose="02040603050506020204" pitchFamily="18" charset="0"/>
            </a:endParaRPr>
          </a:p>
        </p:txBody>
      </p:sp>
      <p:pic>
        <p:nvPicPr>
          <p:cNvPr id="4" name="Picture 3"/>
          <p:cNvPicPr>
            <a:picLocks noChangeAspect="1"/>
          </p:cNvPicPr>
          <p:nvPr/>
        </p:nvPicPr>
        <p:blipFill>
          <a:blip r:embed="rId3"/>
          <a:stretch>
            <a:fillRect/>
          </a:stretch>
        </p:blipFill>
        <p:spPr>
          <a:xfrm rot="20691331">
            <a:off x="7274007" y="3424266"/>
            <a:ext cx="2848856" cy="2798370"/>
          </a:xfrm>
          <a:prstGeom prst="rect">
            <a:avLst/>
          </a:prstGeom>
        </p:spPr>
      </p:pic>
    </p:spTree>
    <p:extLst>
      <p:ext uri="{BB962C8B-B14F-4D97-AF65-F5344CB8AC3E}">
        <p14:creationId xmlns:p14="http://schemas.microsoft.com/office/powerpoint/2010/main" val="128271181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75745" y="1956845"/>
            <a:ext cx="10551726" cy="1709235"/>
          </a:xfrm>
          <a:prstGeom prst="rect">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1"/>
          <p:cNvSpPr txBox="1">
            <a:spLocks/>
          </p:cNvSpPr>
          <p:nvPr/>
        </p:nvSpPr>
        <p:spPr>
          <a:xfrm>
            <a:off x="1606822" y="917240"/>
            <a:ext cx="9784733" cy="777996"/>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gn="ctr"/>
            <a:endParaRPr lang="en-US">
              <a:solidFill>
                <a:schemeClr val="bg2"/>
              </a:solidFill>
            </a:endParaRPr>
          </a:p>
        </p:txBody>
      </p:sp>
      <p:pic>
        <p:nvPicPr>
          <p:cNvPr id="5" name="Picture 4"/>
          <p:cNvPicPr>
            <a:picLocks noChangeAspect="1"/>
          </p:cNvPicPr>
          <p:nvPr/>
        </p:nvPicPr>
        <p:blipFill>
          <a:blip r:embed="rId3"/>
          <a:stretch>
            <a:fillRect/>
          </a:stretch>
        </p:blipFill>
        <p:spPr>
          <a:xfrm>
            <a:off x="302152" y="1956845"/>
            <a:ext cx="1851425" cy="1757285"/>
          </a:xfrm>
          <a:prstGeom prst="rect">
            <a:avLst/>
          </a:prstGeom>
        </p:spPr>
      </p:pic>
      <p:sp>
        <p:nvSpPr>
          <p:cNvPr id="7" name="TextBox 6"/>
          <p:cNvSpPr txBox="1"/>
          <p:nvPr/>
        </p:nvSpPr>
        <p:spPr>
          <a:xfrm>
            <a:off x="3400422" y="2173767"/>
            <a:ext cx="8427045" cy="1323439"/>
          </a:xfrm>
          <a:prstGeom prst="rect">
            <a:avLst/>
          </a:prstGeom>
          <a:noFill/>
        </p:spPr>
        <p:txBody>
          <a:bodyPr wrap="square" rtlCol="0">
            <a:spAutoFit/>
          </a:bodyPr>
          <a:lstStyle/>
          <a:p>
            <a:pPr algn="just"/>
            <a:r>
              <a:rPr lang="vi-VN" sz="2000" dirty="0">
                <a:latin typeface="UTM Duepuntozero" panose="02040603050506020204" pitchFamily="18" charset="0"/>
              </a:rPr>
              <a:t>Bạn cần chú ý không được cung cấp mật khẩu hoặc số thẻ tín dụng trong một tin nhắn tức thời xuất hiện trên cửa sổ nhắn tin. Việc trao đổi thông tin qua các chương trình tin nhắn tức thời sẽ được gửi qua </a:t>
            </a:r>
            <a:r>
              <a:rPr lang="vi-VN" sz="2000" dirty="0" smtClean="0">
                <a:latin typeface="UTM Duepuntozero" panose="02040603050506020204" pitchFamily="18" charset="0"/>
              </a:rPr>
              <a:t>Internet </a:t>
            </a:r>
            <a:r>
              <a:rPr lang="vi-VN" sz="2000" dirty="0">
                <a:latin typeface="UTM Duepuntozero" panose="02040603050506020204" pitchFamily="18" charset="0"/>
              </a:rPr>
              <a:t>và những </a:t>
            </a:r>
            <a:r>
              <a:rPr lang="en-US" sz="2000" dirty="0" err="1" smtClean="0">
                <a:latin typeface="UTM Duepuntozero" panose="02040603050506020204" pitchFamily="18" charset="0"/>
              </a:rPr>
              <a:t>thông</a:t>
            </a:r>
            <a:r>
              <a:rPr lang="en-US" sz="2000" dirty="0" smtClean="0">
                <a:latin typeface="UTM Duepuntozero" panose="02040603050506020204" pitchFamily="18" charset="0"/>
              </a:rPr>
              <a:t> tin</a:t>
            </a:r>
            <a:r>
              <a:rPr lang="vi-VN" sz="2000" dirty="0" smtClean="0">
                <a:latin typeface="UTM Duepuntozero" panose="02040603050506020204" pitchFamily="18" charset="0"/>
              </a:rPr>
              <a:t> </a:t>
            </a:r>
            <a:r>
              <a:rPr lang="vi-VN" sz="2000" dirty="0">
                <a:latin typeface="UTM Duepuntozero" panose="02040603050506020204" pitchFamily="18" charset="0"/>
              </a:rPr>
              <a:t>này là không bảo mật.</a:t>
            </a:r>
            <a:endParaRPr lang="en-US" sz="2000" dirty="0">
              <a:latin typeface="UTM Duepuntozero" panose="02040603050506020204" pitchFamily="18" charset="0"/>
            </a:endParaRPr>
          </a:p>
        </p:txBody>
      </p:sp>
      <p:sp>
        <p:nvSpPr>
          <p:cNvPr id="10" name="TextBox 9"/>
          <p:cNvSpPr txBox="1"/>
          <p:nvPr/>
        </p:nvSpPr>
        <p:spPr>
          <a:xfrm>
            <a:off x="2042737" y="2571839"/>
            <a:ext cx="1357685" cy="584775"/>
          </a:xfrm>
          <a:prstGeom prst="rect">
            <a:avLst/>
          </a:prstGeom>
          <a:noFill/>
        </p:spPr>
        <p:txBody>
          <a:bodyPr wrap="square" rtlCol="0">
            <a:spAutoFit/>
          </a:bodyPr>
          <a:lstStyle/>
          <a:p>
            <a:r>
              <a:rPr lang="en-US" sz="3200">
                <a:latin typeface="UTM Duepuntozero" panose="02040603050506020204" pitchFamily="18" charset="0"/>
              </a:rPr>
              <a:t>Chú ý</a:t>
            </a:r>
          </a:p>
        </p:txBody>
      </p:sp>
      <p:sp>
        <p:nvSpPr>
          <p:cNvPr id="2" name="Text Placeholder 1"/>
          <p:cNvSpPr>
            <a:spLocks noGrp="1"/>
          </p:cNvSpPr>
          <p:nvPr>
            <p:ph type="body" sz="quarter" idx="13"/>
          </p:nvPr>
        </p:nvSpPr>
        <p:spPr/>
        <p:txBody>
          <a:bodyPr>
            <a:normAutofit/>
          </a:bodyPr>
          <a:lstStyle/>
          <a:p>
            <a:pPr algn="ctr"/>
            <a:r>
              <a:rPr lang="en-US" sz="3200" smtClean="0">
                <a:solidFill>
                  <a:schemeClr val="bg2"/>
                </a:solidFill>
                <a:latin typeface="UTM Duepuntozero" panose="02040603050506020204" pitchFamily="18" charset="0"/>
              </a:rPr>
              <a:t>Tin nhắn tức thời</a:t>
            </a:r>
            <a:endParaRPr lang="en-US" sz="3200">
              <a:solidFill>
                <a:schemeClr val="bg2"/>
              </a:solidFill>
              <a:latin typeface="UTM Duepuntozero" panose="02040603050506020204" pitchFamily="18" charset="0"/>
            </a:endParaRPr>
          </a:p>
        </p:txBody>
      </p:sp>
    </p:spTree>
    <p:extLst>
      <p:ext uri="{BB962C8B-B14F-4D97-AF65-F5344CB8AC3E}">
        <p14:creationId xmlns:p14="http://schemas.microsoft.com/office/powerpoint/2010/main" val="3196173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76982" y="795485"/>
            <a:ext cx="10883496" cy="777996"/>
          </a:xfrm>
        </p:spPr>
        <p:txBody>
          <a:bodyPr>
            <a:normAutofit/>
          </a:bodyPr>
          <a:lstStyle/>
          <a:p>
            <a:r>
              <a:rPr lang="vi-VN" sz="2800" b="1" u="sng" dirty="0">
                <a:solidFill>
                  <a:srgbClr val="000000"/>
                </a:solidFill>
                <a:latin typeface="Times New Roman" panose="02020603050405020304" pitchFamily="18" charset="0"/>
              </a:rPr>
              <a:t>Một số chương trình tin nhắn tức thời thông </a:t>
            </a:r>
            <a:r>
              <a:rPr lang="vi-VN" sz="2800" b="1" u="sng" dirty="0" smtClean="0">
                <a:solidFill>
                  <a:srgbClr val="000000"/>
                </a:solidFill>
                <a:latin typeface="Times New Roman" panose="02020603050405020304" pitchFamily="18" charset="0"/>
              </a:rPr>
              <a:t>dụng</a:t>
            </a:r>
            <a:endParaRPr lang="en-US" sz="2800" dirty="0"/>
          </a:p>
        </p:txBody>
      </p:sp>
      <p:sp>
        <p:nvSpPr>
          <p:cNvPr id="4" name="Rectangle 3"/>
          <p:cNvSpPr/>
          <p:nvPr/>
        </p:nvSpPr>
        <p:spPr>
          <a:xfrm>
            <a:off x="914400" y="4411251"/>
            <a:ext cx="10412360" cy="1815882"/>
          </a:xfrm>
          <a:prstGeom prst="rect">
            <a:avLst/>
          </a:prstGeom>
        </p:spPr>
        <p:txBody>
          <a:bodyPr wrap="square">
            <a:spAutoFit/>
          </a:bodyPr>
          <a:lstStyle/>
          <a:p>
            <a:pPr algn="just"/>
            <a:r>
              <a:rPr lang="vi-VN" sz="2800" dirty="0" smtClean="0">
                <a:solidFill>
                  <a:srgbClr val="002060"/>
                </a:solidFill>
                <a:latin typeface="Times New Roman" panose="02020603050405020304" pitchFamily="18" charset="0"/>
              </a:rPr>
              <a:t>Các </a:t>
            </a:r>
            <a:r>
              <a:rPr lang="vi-VN" sz="2800" dirty="0">
                <a:solidFill>
                  <a:srgbClr val="002060"/>
                </a:solidFill>
                <a:latin typeface="Times New Roman" panose="02020603050405020304" pitchFamily="18" charset="0"/>
              </a:rPr>
              <a:t>chương trình tin nhắn tức thời chẳng hạn như Windows Live Messenger, ICQ, Gmail Chat, hoặc Yahoo! Messenger, zalo, viber, … cho phép mọi người "trò chuyện" nhắn tin miễn phí đơn giản nhanh chóng thông qua internet, cho dù họ ở bất kỳ đâu</a:t>
            </a:r>
            <a:r>
              <a:rPr lang="vi-VN" sz="2800" dirty="0" smtClean="0">
                <a:solidFill>
                  <a:srgbClr val="002060"/>
                </a:solidFill>
                <a:latin typeface="Times New Roman" panose="02020603050405020304" pitchFamily="18" charset="0"/>
              </a:rPr>
              <a:t>.</a:t>
            </a:r>
            <a:endParaRPr lang="en-US" sz="2800" dirty="0">
              <a:solidFill>
                <a:srgbClr val="002060"/>
              </a:solidFill>
            </a:endParaRPr>
          </a:p>
        </p:txBody>
      </p:sp>
      <p:pic>
        <p:nvPicPr>
          <p:cNvPr id="5" name="Picture 4"/>
          <p:cNvPicPr>
            <a:picLocks noChangeAspect="1"/>
          </p:cNvPicPr>
          <p:nvPr/>
        </p:nvPicPr>
        <p:blipFill rotWithShape="1">
          <a:blip r:embed="rId2"/>
          <a:srcRect l="8864" t="19231" r="36671" b="19231"/>
          <a:stretch/>
        </p:blipFill>
        <p:spPr>
          <a:xfrm>
            <a:off x="5065179" y="1310575"/>
            <a:ext cx="1379866" cy="1273772"/>
          </a:xfrm>
          <a:prstGeom prst="rect">
            <a:avLst/>
          </a:prstGeom>
        </p:spPr>
      </p:pic>
      <p:pic>
        <p:nvPicPr>
          <p:cNvPr id="6" name="Picture 5"/>
          <p:cNvPicPr>
            <a:picLocks noChangeAspect="1"/>
          </p:cNvPicPr>
          <p:nvPr/>
        </p:nvPicPr>
        <p:blipFill>
          <a:blip r:embed="rId3"/>
          <a:stretch>
            <a:fillRect/>
          </a:stretch>
        </p:blipFill>
        <p:spPr>
          <a:xfrm>
            <a:off x="2882999" y="1573263"/>
            <a:ext cx="1454955" cy="748395"/>
          </a:xfrm>
          <a:prstGeom prst="rect">
            <a:avLst/>
          </a:prstGeom>
        </p:spPr>
      </p:pic>
      <p:pic>
        <p:nvPicPr>
          <p:cNvPr id="7" name="Picture 6"/>
          <p:cNvPicPr>
            <a:picLocks noChangeAspect="1"/>
          </p:cNvPicPr>
          <p:nvPr/>
        </p:nvPicPr>
        <p:blipFill rotWithShape="1">
          <a:blip r:embed="rId4"/>
          <a:srcRect r="56223"/>
          <a:stretch/>
        </p:blipFill>
        <p:spPr>
          <a:xfrm>
            <a:off x="8177440" y="1161744"/>
            <a:ext cx="1706939" cy="1271911"/>
          </a:xfrm>
          <a:prstGeom prst="rect">
            <a:avLst/>
          </a:prstGeom>
        </p:spPr>
      </p:pic>
      <p:pic>
        <p:nvPicPr>
          <p:cNvPr id="8" name="Picture 7"/>
          <p:cNvPicPr>
            <a:picLocks noChangeAspect="1"/>
          </p:cNvPicPr>
          <p:nvPr/>
        </p:nvPicPr>
        <p:blipFill>
          <a:blip r:embed="rId5"/>
          <a:stretch>
            <a:fillRect/>
          </a:stretch>
        </p:blipFill>
        <p:spPr>
          <a:xfrm>
            <a:off x="589358" y="1605830"/>
            <a:ext cx="1946250" cy="1946250"/>
          </a:xfrm>
          <a:prstGeom prst="rect">
            <a:avLst/>
          </a:prstGeom>
        </p:spPr>
      </p:pic>
      <p:pic>
        <p:nvPicPr>
          <p:cNvPr id="9" name="Picture 8"/>
          <p:cNvPicPr>
            <a:picLocks noChangeAspect="1"/>
          </p:cNvPicPr>
          <p:nvPr/>
        </p:nvPicPr>
        <p:blipFill rotWithShape="1">
          <a:blip r:embed="rId6"/>
          <a:srcRect t="37255" b="29588"/>
          <a:stretch/>
        </p:blipFill>
        <p:spPr>
          <a:xfrm>
            <a:off x="4851860" y="3129192"/>
            <a:ext cx="2632500" cy="872836"/>
          </a:xfrm>
          <a:prstGeom prst="rect">
            <a:avLst/>
          </a:prstGeom>
        </p:spPr>
      </p:pic>
      <p:pic>
        <p:nvPicPr>
          <p:cNvPr id="2050" name="Picture 2" descr="https://lh5.googleusercontent.com/qubAUeGR7XEtWN4bZlPLF0l9KBx4QXIIZcerUFpqw70HpVxVCkK15TnWYOBPVMcMK9LXIETmqme4ONvRbtPEaqOuKrFqltzzkU-naZh_3Dv9_gVEs6zwrEIK63kCIaDEXDwkxAk1kjQVvXmNLUcf9mTqzj_ttGJlR9guub9bJNWrVrjP_4CNXmmYIxtcs1sxnAc5B0dwmw"/>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56263" y="2664404"/>
            <a:ext cx="1323063" cy="12998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lh4.googleusercontent.com/WJZvL-eHrUxQ5hsQwGo_cfke1WkS6AxhJ4YI3koNEQ9QyP8Dr7Pg-5R2wgUC7hU7UO7NmYysHFdleHbOHzIWnKYuR_UCXVMOawjZ0TIKtvBIQdWgP2cnOIxD1DI-aubS8Y0jRQ3tsMsCjrDaV6LxjG0cxdNnTqPEhLQ4jpMLOZDDGTUpwnrfili4jBOrpcHjJuCQtT_bY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42454" y="2664404"/>
            <a:ext cx="1269282" cy="128534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lh6.googleusercontent.com/EOsLIIaEJj1rLvpyMsoOyhLdo0yciyGUYK131XysVCSSS9V8nFx43fluQSQM4JZjdr1slordG3qkn7tPGtuMpiX74o3VQq614TMiNSfYwj6q1k2rSXyJtvgvApsld7R0xBl8ou599JAvpJyZXO8wg3bCtXFu0dB-eKyaHAPbmP0g22O6cWUSIqwiU61Ry9pVnw2D6GA8Tw"/>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226332" y="2584348"/>
            <a:ext cx="1223781" cy="128205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lh5.googleusercontent.com/yYZdPr_15wuPzPd45OcZLD5wjdO03yeFbhetKXEaCk5Wz106F1f91THaO5LcZuS1m8O_YdLBXXJhmoPOOLSkfz8Lc8awq_iX3SxYncm2NRE53Zf5PZ_svHNkVewbFXvx6diDVNfbyTAwhcN88Tp6wJFi3RCfvj6wvT1cDoMVvVLgI7ukSsrJf_ZV3Gq_PIxmX9tHbW9inA"/>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94353" y="1173918"/>
            <a:ext cx="1176099" cy="1159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515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57933"/>
            <a:ext cx="12192000" cy="968726"/>
          </a:xfrm>
        </p:spPr>
        <p:txBody>
          <a:bodyPr>
            <a:noAutofit/>
          </a:bodyPr>
          <a:lstStyle/>
          <a:p>
            <a:r>
              <a:rPr lang="en-US" sz="2800" b="1" dirty="0" err="1" smtClean="0">
                <a:solidFill>
                  <a:srgbClr val="FFFFFF"/>
                </a:solidFill>
                <a:latin typeface="UTM Duepuntozero"/>
              </a:rPr>
              <a:t>Bài</a:t>
            </a:r>
            <a:r>
              <a:rPr lang="en-US" sz="2800" b="1" dirty="0" smtClean="0">
                <a:solidFill>
                  <a:srgbClr val="FFFFFF"/>
                </a:solidFill>
                <a:latin typeface="UTM Duepuntozero"/>
              </a:rPr>
              <a:t> </a:t>
            </a:r>
            <a:r>
              <a:rPr lang="en-US" sz="2800" b="1" dirty="0" smtClean="0">
                <a:solidFill>
                  <a:srgbClr val="FFFFFF"/>
                </a:solidFill>
                <a:latin typeface="UTM Duepuntozero"/>
              </a:rPr>
              <a:t>2. </a:t>
            </a:r>
            <a:r>
              <a:rPr lang="vi-VN" sz="2800" b="1" dirty="0" smtClean="0">
                <a:latin typeface="UTM Duepuntozero" panose="02040603050506020204" pitchFamily="18" charset="0"/>
              </a:rPr>
              <a:t>Tớ </a:t>
            </a:r>
            <a:r>
              <a:rPr lang="vi-VN" sz="2800" b="1" dirty="0">
                <a:latin typeface="UTM Duepuntozero" panose="02040603050506020204" pitchFamily="18" charset="0"/>
              </a:rPr>
              <a:t>liên lạc được với mọi người ở khắp mọi nơi trên thế giới</a:t>
            </a:r>
            <a:endParaRPr lang="en-US" sz="2800" b="1" dirty="0">
              <a:latin typeface="UTM Duepuntozero" panose="02040603050506020204" pitchFamily="18" charset="0"/>
            </a:endParaRPr>
          </a:p>
        </p:txBody>
      </p:sp>
      <p:sp>
        <p:nvSpPr>
          <p:cNvPr id="3" name="Text Placeholder 2"/>
          <p:cNvSpPr>
            <a:spLocks noGrp="1"/>
          </p:cNvSpPr>
          <p:nvPr>
            <p:ph type="body" idx="1"/>
          </p:nvPr>
        </p:nvSpPr>
        <p:spPr>
          <a:xfrm>
            <a:off x="1521542" y="3244646"/>
            <a:ext cx="8743336" cy="664914"/>
          </a:xfrm>
        </p:spPr>
        <p:txBody>
          <a:bodyPr>
            <a:noAutofit/>
          </a:bodyPr>
          <a:lstStyle/>
          <a:p>
            <a:pPr algn="l"/>
            <a:r>
              <a:rPr lang="en-US" sz="3600" b="1" dirty="0" smtClean="0">
                <a:solidFill>
                  <a:srgbClr val="FF0000"/>
                </a:solidFill>
                <a:latin typeface="UTM Duepuntozero" panose="02040603050506020204" pitchFamily="18" charset="0"/>
              </a:rPr>
              <a:t>TUẦN 14: TIN NHẮN TỨC</a:t>
            </a:r>
            <a:r>
              <a:rPr lang="en-US" sz="3600" b="1" dirty="0" smtClean="0">
                <a:solidFill>
                  <a:srgbClr val="FF0000"/>
                </a:solidFill>
                <a:latin typeface="UTM Duepuntozero" panose="02040603050506020204" pitchFamily="18" charset="0"/>
              </a:rPr>
              <a:t> THỜI (</a:t>
            </a:r>
            <a:r>
              <a:rPr lang="en-US" sz="3600" b="1" dirty="0" err="1" smtClean="0">
                <a:solidFill>
                  <a:srgbClr val="FF0000"/>
                </a:solidFill>
                <a:latin typeface="UTM Duepuntozero" panose="02040603050506020204" pitchFamily="18" charset="0"/>
              </a:rPr>
              <a:t>tiếp</a:t>
            </a:r>
            <a:r>
              <a:rPr lang="en-US" sz="3600" b="1" dirty="0" smtClean="0">
                <a:solidFill>
                  <a:srgbClr val="FF0000"/>
                </a:solidFill>
                <a:latin typeface="UTM Duepuntozero" panose="02040603050506020204" pitchFamily="18" charset="0"/>
              </a:rPr>
              <a:t>)</a:t>
            </a:r>
            <a:endParaRPr lang="en-US" sz="3600" b="1" dirty="0">
              <a:solidFill>
                <a:srgbClr val="FF0000"/>
              </a:solidFill>
              <a:latin typeface="UTM Duepuntozero" panose="02040603050506020204" pitchFamily="18" charset="0"/>
            </a:endParaRPr>
          </a:p>
        </p:txBody>
      </p:sp>
      <p:sp>
        <p:nvSpPr>
          <p:cNvPr id="4" name="Rectangle 3"/>
          <p:cNvSpPr/>
          <p:nvPr/>
        </p:nvSpPr>
        <p:spPr>
          <a:xfrm>
            <a:off x="1208138" y="4182467"/>
            <a:ext cx="10679062" cy="2246769"/>
          </a:xfrm>
          <a:prstGeom prst="rect">
            <a:avLst/>
          </a:prstGeom>
        </p:spPr>
        <p:txBody>
          <a:bodyPr wrap="square">
            <a:spAutoFit/>
          </a:bodyPr>
          <a:lstStyle/>
          <a:p>
            <a:pPr marL="285750" indent="-285750" fontAlgn="base">
              <a:buFont typeface="Arial" panose="020B0604020202020204" pitchFamily="34" charset="0"/>
              <a:buChar char="•"/>
            </a:pPr>
            <a:r>
              <a:rPr lang="vi-VN" sz="2800" dirty="0"/>
              <a:t>Biết cách sử dụng chương trình tin nhắn tức thời để:</a:t>
            </a:r>
          </a:p>
          <a:p>
            <a:pPr marL="742950" lvl="1" indent="-285750" fontAlgn="base">
              <a:buFont typeface="Wingdings" panose="05000000000000000000" pitchFamily="2" charset="2"/>
              <a:buChar char="§"/>
            </a:pPr>
            <a:r>
              <a:rPr lang="vi-VN" sz="2800" dirty="0"/>
              <a:t>Chia sẻ các liên kết Web</a:t>
            </a:r>
          </a:p>
          <a:p>
            <a:pPr marL="742950" lvl="1" indent="-285750" fontAlgn="base">
              <a:buFont typeface="Wingdings" panose="05000000000000000000" pitchFamily="2" charset="2"/>
              <a:buChar char="§"/>
            </a:pPr>
            <a:r>
              <a:rPr lang="vi-VN" sz="2800" dirty="0"/>
              <a:t>Gửi ảnh, tập tin, âm thanh, ... </a:t>
            </a:r>
          </a:p>
          <a:p>
            <a:pPr marL="285750" indent="-285750" fontAlgn="base">
              <a:buFont typeface="Arial" panose="020B0604020202020204" pitchFamily="34" charset="0"/>
              <a:buChar char="•"/>
            </a:pPr>
            <a:r>
              <a:rPr lang="vi-VN" sz="2800" dirty="0"/>
              <a:t>Biết sử dụng phần cứng thích hợp như Webcam, Micro, loa kết hợp với chương trình tin nhắn tức </a:t>
            </a:r>
            <a:r>
              <a:rPr lang="vi-VN" sz="2800" dirty="0" smtClean="0"/>
              <a:t>thời</a:t>
            </a:r>
            <a:r>
              <a:rPr lang="en-US" sz="2800" dirty="0" smtClean="0"/>
              <a:t>.</a:t>
            </a:r>
            <a:endParaRPr lang="vi-VN" sz="2800" dirty="0"/>
          </a:p>
        </p:txBody>
      </p:sp>
    </p:spTree>
    <p:extLst>
      <p:ext uri="{BB962C8B-B14F-4D97-AF65-F5344CB8AC3E}">
        <p14:creationId xmlns:p14="http://schemas.microsoft.com/office/powerpoint/2010/main" val="41044491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2384</TotalTime>
  <Words>636</Words>
  <Application>Microsoft Office PowerPoint</Application>
  <PresentationFormat>Widescreen</PresentationFormat>
  <Paragraphs>52</Paragraphs>
  <Slides>13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Times New Roman</vt:lpstr>
      <vt:lpstr>UTM Duepuntozero</vt:lpstr>
      <vt:lpstr>Wingdings</vt:lpstr>
      <vt:lpstr>Banded</vt:lpstr>
      <vt:lpstr>CUỘC SỐNG TRỰC TUYẾN</vt:lpstr>
      <vt:lpstr>CHỦ ĐỀ A.  INTERNET VÀ TRUYỀN THÔNG SỐ</vt:lpstr>
      <vt:lpstr>Bài 2. Tớ liên lạc được với mọi người ở khắp mọi nơi trên thế giới</vt:lpstr>
      <vt:lpstr>PowerPoint Presentation</vt:lpstr>
      <vt:lpstr>PowerPoint Presentation</vt:lpstr>
      <vt:lpstr>PowerPoint Presentation</vt:lpstr>
      <vt:lpstr>PowerPoint Presentation</vt:lpstr>
      <vt:lpstr>PowerPoint Presentation</vt:lpstr>
      <vt:lpstr>Bài 2. Tớ liên lạc được với mọi người ở khắp mọi nơi trên thế giới</vt:lpstr>
      <vt:lpstr>PowerPoint Presentation</vt:lpstr>
      <vt:lpstr>PowerPoint Presentation</vt:lpstr>
      <vt:lpstr>PowerPoint Presentation</vt:lpstr>
      <vt:lpstr>Kết thúc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TOPICA</cp:lastModifiedBy>
  <cp:revision>131</cp:revision>
  <dcterms:created xsi:type="dcterms:W3CDTF">2014-06-09T03:12:12Z</dcterms:created>
  <dcterms:modified xsi:type="dcterms:W3CDTF">2022-11-25T05:10:14Z</dcterms:modified>
</cp:coreProperties>
</file>