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  <p:embeddedFontLst>
    <p:embeddedFont>
      <p:font typeface="Tahoma" pitchFamily="34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qIO3pQydP1xc99zMrJSXGnOn2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56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092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6" name="Google Shape;1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Windows\system32\notepad.ex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C:\Windows\system32\notepad.exe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Windows\system32\notepad.ex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file:///C:\Windows\system32\notepad.ex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Windows\system32\notepad.ex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TIN HỌC </a:t>
            </a:r>
            <a:r>
              <a:rPr lang="en-US" b="1" smtClean="0">
                <a:solidFill>
                  <a:srgbClr val="FF0000"/>
                </a:solidFill>
              </a:rPr>
              <a:t>3 – </a:t>
            </a:r>
            <a:r>
              <a:rPr lang="en-US" b="1">
                <a:solidFill>
                  <a:srgbClr val="FF0000"/>
                </a:solidFill>
              </a:rPr>
              <a:t>TUẦN </a:t>
            </a:r>
            <a:r>
              <a:rPr lang="en-US" b="1" smtClean="0">
                <a:solidFill>
                  <a:srgbClr val="FF0000"/>
                </a:solidFill>
              </a:rPr>
              <a:t>10</a:t>
            </a:r>
            <a:endParaRPr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2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vi-VN" sz="3200" dirty="0"/>
              <a:t>Khu vực chính của bàn phím gồm: hàng phím số và kí hiệu, hàng phím trên, hàng phím cơ sở, hàng phím dưới và hàng phím dưới cùng.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758" y="382136"/>
            <a:ext cx="3915196" cy="79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1273629" y="1567542"/>
            <a:ext cx="9666514" cy="4033157"/>
          </a:xfrm>
          <a:prstGeom prst="cloud">
            <a:avLst/>
          </a:prstGeom>
          <a:solidFill>
            <a:srgbClr val="CC00CC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xòe các bàn tay ra và nói tên của các ngón tay.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3067" y="270933"/>
            <a:ext cx="9296400" cy="623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12191999" y="2556933"/>
            <a:ext cx="557106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Yêu cầu: 1 HS </a:t>
            </a: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lên gõ </a:t>
            </a:r>
            <a:r>
              <a:rPr lang="en-US" sz="3200" b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họ và </a:t>
            </a:r>
            <a:r>
              <a:rPr lang="en-US" sz="3200" b="1" i="0" u="none" strike="noStrike" cap="none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tên </a:t>
            </a: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cô giáo, các </a:t>
            </a:r>
            <a:r>
              <a:rPr lang="en-US" sz="3200" b="1" i="0" u="none" strike="noStrike" cap="none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HS </a:t>
            </a: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khác quan sát thật kỹ cách bạn đặt ngón tay khi gõ phím.</a:t>
            </a: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Forward or Next 1">
            <a:hlinkClick r:id="rId4" action="ppaction://program" highlightClick="1"/>
          </p:cNvPr>
          <p:cNvSpPr/>
          <p:nvPr/>
        </p:nvSpPr>
        <p:spPr>
          <a:xfrm>
            <a:off x="9787467" y="5588000"/>
            <a:ext cx="1405466" cy="6434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71524 -0.0659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8" y="-331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7127" y="295836"/>
            <a:ext cx="3420802" cy="644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6"/>
          <p:cNvGrpSpPr/>
          <p:nvPr/>
        </p:nvGrpSpPr>
        <p:grpSpPr>
          <a:xfrm>
            <a:off x="833417" y="913825"/>
            <a:ext cx="5031548" cy="572494"/>
            <a:chOff x="676256" y="1379897"/>
            <a:chExt cx="5031548" cy="572494"/>
          </a:xfrm>
        </p:grpSpPr>
        <p:grpSp>
          <p:nvGrpSpPr>
            <p:cNvPr id="116" name="Google Shape;116;p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6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19" name="Google Shape;119;p6"/>
            <p:cNvSpPr txBox="1"/>
            <p:nvPr/>
          </p:nvSpPr>
          <p:spPr>
            <a:xfrm>
              <a:off x="1100452" y="1459948"/>
              <a:ext cx="4607352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Nhiệm vụ của từng ngón tay</a:t>
              </a:r>
              <a:endParaRPr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178" y="2919128"/>
            <a:ext cx="6176221" cy="3370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6"/>
          <p:cNvGrpSpPr/>
          <p:nvPr/>
        </p:nvGrpSpPr>
        <p:grpSpPr>
          <a:xfrm>
            <a:off x="673121" y="1607951"/>
            <a:ext cx="10568620" cy="1420199"/>
            <a:chOff x="-302484" y="1189491"/>
            <a:chExt cx="14757938" cy="1221052"/>
          </a:xfrm>
        </p:grpSpPr>
        <p:pic>
          <p:nvPicPr>
            <p:cNvPr id="122" name="Google Shape;122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07914" y="1202187"/>
              <a:ext cx="825608" cy="643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-302484" y="1189491"/>
              <a:ext cx="14757938" cy="122105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6"/>
          <p:cNvSpPr/>
          <p:nvPr/>
        </p:nvSpPr>
        <p:spPr>
          <a:xfrm>
            <a:off x="1514223" y="1643196"/>
            <a:ext cx="963338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quan sát hình sau xem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màu sắc tương ứng 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mỗi ngón tay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sẽ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gõ những phím 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nào trên bàn phím và tự điền vào phiếu học tập, sau đó chia sẻ nhóm đôi.</a:t>
            </a:r>
            <a:endParaRPr sz="28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7757" y="3200399"/>
            <a:ext cx="4761219" cy="285782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7127" y="295836"/>
            <a:ext cx="3420802" cy="644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7"/>
          <p:cNvGrpSpPr/>
          <p:nvPr/>
        </p:nvGrpSpPr>
        <p:grpSpPr>
          <a:xfrm>
            <a:off x="833417" y="913825"/>
            <a:ext cx="5031548" cy="572494"/>
            <a:chOff x="676256" y="1379897"/>
            <a:chExt cx="5031548" cy="572494"/>
          </a:xfrm>
        </p:grpSpPr>
        <p:grpSp>
          <p:nvGrpSpPr>
            <p:cNvPr id="132" name="Google Shape;132;p7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33" name="Google Shape;133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7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5" name="Google Shape;135;p7"/>
            <p:cNvSpPr txBox="1"/>
            <p:nvPr/>
          </p:nvSpPr>
          <p:spPr>
            <a:xfrm>
              <a:off x="1100452" y="1459948"/>
              <a:ext cx="4607352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Nhiệm vụ của từng ngón tay</a:t>
              </a:r>
              <a:endParaRPr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7642" y="1573277"/>
            <a:ext cx="8962841" cy="300111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/>
          <p:nvPr/>
        </p:nvSpPr>
        <p:spPr>
          <a:xfrm>
            <a:off x="489857" y="3788229"/>
            <a:ext cx="5633357" cy="2592525"/>
          </a:xfrm>
          <a:prstGeom prst="cloud">
            <a:avLst/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Tại sao hàng ở giữa trong khu vực chính của bàn phím lại có tên là hàng phím cơ sở ?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7127" y="295836"/>
            <a:ext cx="3420802" cy="644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8"/>
          <p:cNvGrpSpPr/>
          <p:nvPr/>
        </p:nvGrpSpPr>
        <p:grpSpPr>
          <a:xfrm>
            <a:off x="833417" y="913825"/>
            <a:ext cx="5031548" cy="572494"/>
            <a:chOff x="676256" y="1379897"/>
            <a:chExt cx="5031548" cy="572494"/>
          </a:xfrm>
        </p:grpSpPr>
        <p:grpSp>
          <p:nvGrpSpPr>
            <p:cNvPr id="144" name="Google Shape;144;p8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8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7" name="Google Shape;147;p8"/>
            <p:cNvSpPr txBox="1"/>
            <p:nvPr/>
          </p:nvSpPr>
          <p:spPr>
            <a:xfrm>
              <a:off x="1100452" y="1459948"/>
              <a:ext cx="4607352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Nhiệm vụ của từng ngón tay</a:t>
              </a:r>
              <a:endParaRPr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8657" y="1486319"/>
            <a:ext cx="9011827" cy="308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853739" y="4206240"/>
            <a:ext cx="5555191" cy="1816374"/>
          </a:xfrm>
          <a:prstGeom prst="cloud">
            <a:avLst/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sym typeface="Arial"/>
              </a:rPr>
              <a:t>H</a:t>
            </a: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ngón trỏ luôn đặt lên trên hai phím gì?</a:t>
            </a:r>
            <a:endParaRPr sz="2800" b="1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7127" y="295836"/>
            <a:ext cx="3420802" cy="644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9"/>
          <p:cNvGrpSpPr/>
          <p:nvPr/>
        </p:nvGrpSpPr>
        <p:grpSpPr>
          <a:xfrm>
            <a:off x="869993" y="962593"/>
            <a:ext cx="5207878" cy="572494"/>
            <a:chOff x="676256" y="1379897"/>
            <a:chExt cx="5207878" cy="572494"/>
          </a:xfrm>
        </p:grpSpPr>
        <p:grpSp>
          <p:nvGrpSpPr>
            <p:cNvPr id="156" name="Google Shape;156;p9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159" name="Google Shape;159;p9"/>
            <p:cNvSpPr txBox="1"/>
            <p:nvPr/>
          </p:nvSpPr>
          <p:spPr>
            <a:xfrm>
              <a:off x="1100452" y="1459948"/>
              <a:ext cx="4783682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Gõ phím bằng mười ngón tay</a:t>
              </a:r>
              <a:endParaRPr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555428" y="1548512"/>
            <a:ext cx="10744200" cy="4843029"/>
            <a:chOff x="-302484" y="1330452"/>
            <a:chExt cx="13232686" cy="3322930"/>
          </a:xfrm>
        </p:grpSpPr>
        <p:pic>
          <p:nvPicPr>
            <p:cNvPr id="161" name="Google Shape;16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56027" y="1400567"/>
              <a:ext cx="825607" cy="5791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9"/>
            <p:cNvSpPr/>
            <p:nvPr/>
          </p:nvSpPr>
          <p:spPr>
            <a:xfrm>
              <a:off x="-302484" y="1330452"/>
              <a:ext cx="13232686" cy="332293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9"/>
          <p:cNvSpPr/>
          <p:nvPr/>
        </p:nvSpPr>
        <p:spPr>
          <a:xfrm>
            <a:off x="1388600" y="1548512"/>
            <a:ext cx="9747485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 hãy tập gõ phím </a:t>
            </a:r>
            <a:r>
              <a:rPr lang="en-US" sz="3600" b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trên Notepad theo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hướng dẫn sau: 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317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US" sz="3600" smtClean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Đặt </a:t>
            </a:r>
            <a:r>
              <a:rPr lang="en-US" sz="36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những ngón tay trên hàng phím cơ sở; </a:t>
            </a:r>
            <a:endParaRPr sz="36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317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US" sz="3600" smtClean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Nhìn </a:t>
            </a:r>
            <a:r>
              <a:rPr lang="en-US" sz="36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thẳng vào màn hình; </a:t>
            </a:r>
            <a:endParaRPr sz="36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317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US" sz="3600" smtClean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Gõ </a:t>
            </a:r>
            <a:r>
              <a:rPr lang="en-US" sz="36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nhẹ, dứt khoát</a:t>
            </a:r>
            <a:r>
              <a:rPr lang="en-US" sz="36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smtClean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q </a:t>
            </a:r>
            <a:r>
              <a:rPr lang="en-US" sz="36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s f n l x m d p o u y h c i</a:t>
            </a:r>
            <a:endParaRPr sz="3600" b="1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3088" marR="0" lvl="0" indent="-341313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US" sz="3600" smtClean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Mỗi </a:t>
            </a:r>
            <a:r>
              <a:rPr lang="en-US" sz="36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ngón tay chỉ gõ một số phím có màu tương ứng với màu ngón </a:t>
            </a:r>
            <a:r>
              <a:rPr lang="en-US" sz="3600" smtClean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tay.</a:t>
            </a:r>
            <a:endParaRPr sz="32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Action Button: Forward or Next 11">
            <a:hlinkClick r:id="rId5" action="ppaction://program" highlightClick="1"/>
          </p:cNvPr>
          <p:cNvSpPr/>
          <p:nvPr/>
        </p:nvSpPr>
        <p:spPr>
          <a:xfrm>
            <a:off x="10261599" y="5943600"/>
            <a:ext cx="702733" cy="4479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515" y="319711"/>
            <a:ext cx="3640665" cy="76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 rotWithShape="1">
          <a:blip r:embed="rId4">
            <a:alphaModFix/>
          </a:blip>
          <a:srcRect l="1813" r="1780"/>
          <a:stretch/>
        </p:blipFill>
        <p:spPr>
          <a:xfrm>
            <a:off x="5522976" y="2173723"/>
            <a:ext cx="5803392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536747" y="930729"/>
            <a:ext cx="4835353" cy="3318669"/>
          </a:xfrm>
          <a:prstGeom prst="cloud">
            <a:avLst/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Hãy nêu cách đặt tay và các ngón tay trên hàng phím cơ sở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6747" y="1238524"/>
            <a:ext cx="4986229" cy="4247876"/>
            <a:chOff x="982015" y="2173723"/>
            <a:chExt cx="4205941" cy="3052938"/>
          </a:xfrm>
        </p:grpSpPr>
        <p:grpSp>
          <p:nvGrpSpPr>
            <p:cNvPr id="171" name="Google Shape;171;p10"/>
            <p:cNvGrpSpPr/>
            <p:nvPr/>
          </p:nvGrpSpPr>
          <p:grpSpPr>
            <a:xfrm>
              <a:off x="982015" y="2173723"/>
              <a:ext cx="4205941" cy="2703077"/>
              <a:chOff x="-557345" y="1457281"/>
              <a:chExt cx="6763138" cy="2811923"/>
            </a:xfrm>
          </p:grpSpPr>
          <p:pic>
            <p:nvPicPr>
              <p:cNvPr id="172" name="Google Shape;172;p1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61940" y="1867130"/>
                <a:ext cx="825608" cy="5791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3" name="Google Shape;173;p10"/>
              <p:cNvSpPr/>
              <p:nvPr/>
            </p:nvSpPr>
            <p:spPr>
              <a:xfrm>
                <a:off x="-557345" y="1457281"/>
                <a:ext cx="6763138" cy="2811923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10"/>
            <p:cNvSpPr/>
            <p:nvPr/>
          </p:nvSpPr>
          <p:spPr>
            <a:xfrm>
              <a:off x="1715740" y="2628667"/>
              <a:ext cx="3356132" cy="2597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thực hiện gõ: </a:t>
              </a:r>
              <a:r>
                <a:rPr lang="en-US" sz="32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as, sa, as, as, sa, sa, as, dk, kd, kd, kd, ls, sl, ls, ls; g;, g;, ;g, ;g, ha, ah, ha, ha, ah.</a:t>
              </a:r>
              <a:endParaRPr sz="1800"/>
            </a:p>
          </p:txBody>
        </p:sp>
      </p:grpSp>
      <p:sp>
        <p:nvSpPr>
          <p:cNvPr id="10" name="Action Button: Forward or Next 9">
            <a:hlinkClick r:id="rId6" action="ppaction://program" highlightClick="1"/>
          </p:cNvPr>
          <p:cNvSpPr/>
          <p:nvPr/>
        </p:nvSpPr>
        <p:spPr>
          <a:xfrm>
            <a:off x="9787467" y="5588000"/>
            <a:ext cx="1405466" cy="6434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515" y="319711"/>
            <a:ext cx="3640665" cy="76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186" y="1616529"/>
            <a:ext cx="5610945" cy="272603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>
            <a:off x="6020564" y="1257300"/>
            <a:ext cx="5229822" cy="3165023"/>
          </a:xfrm>
          <a:prstGeom prst="cloud">
            <a:avLst/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Khi chờ gõ phím ở </a:t>
            </a:r>
            <a:r>
              <a:rPr lang="en-US" sz="3200" b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hàng </a:t>
            </a: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phím trên thì tay các em đặt ở đâu?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515" y="319711"/>
            <a:ext cx="3640665" cy="767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2"/>
          <p:cNvGrpSpPr/>
          <p:nvPr/>
        </p:nvGrpSpPr>
        <p:grpSpPr>
          <a:xfrm>
            <a:off x="6675679" y="1087259"/>
            <a:ext cx="4509392" cy="2619110"/>
            <a:chOff x="-557345" y="1457283"/>
            <a:chExt cx="6763138" cy="2368020"/>
          </a:xfrm>
        </p:grpSpPr>
        <p:pic>
          <p:nvPicPr>
            <p:cNvPr id="190" name="Google Shape;190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1545" y="1651520"/>
              <a:ext cx="825608" cy="5791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2"/>
            <p:cNvSpPr/>
            <p:nvPr/>
          </p:nvSpPr>
          <p:spPr>
            <a:xfrm>
              <a:off x="-557345" y="1457283"/>
              <a:ext cx="6763138" cy="236802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2"/>
          <p:cNvSpPr/>
          <p:nvPr/>
        </p:nvSpPr>
        <p:spPr>
          <a:xfrm>
            <a:off x="7410054" y="1332475"/>
            <a:ext cx="361173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sym typeface="Arial"/>
              </a:rPr>
              <a:t>Em hãy gõ: </a:t>
            </a:r>
            <a:r>
              <a:rPr lang="en-US" sz="2800">
                <a:solidFill>
                  <a:srgbClr val="3333CC"/>
                </a:solidFill>
                <a:sym typeface="Arial"/>
              </a:rPr>
              <a:t>qw, qw, wq, wq, ur, ur, ru, ru, ur, ei, ei, ie, ei, ie, tp, pt, tp, tp, pt, tp, oy, yo, oy, yo, oy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rgbClr val="3333CC"/>
              </a:solidFill>
              <a:sym typeface="Arial"/>
            </a:endParaRPr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67" y="1332475"/>
            <a:ext cx="5437192" cy="241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707" y="4038779"/>
            <a:ext cx="5498152" cy="2392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2"/>
          <p:cNvGrpSpPr/>
          <p:nvPr/>
        </p:nvGrpSpPr>
        <p:grpSpPr>
          <a:xfrm>
            <a:off x="6669583" y="3902529"/>
            <a:ext cx="4515488" cy="2315391"/>
            <a:chOff x="-557345" y="1457283"/>
            <a:chExt cx="6763138" cy="2044604"/>
          </a:xfrm>
        </p:grpSpPr>
        <p:pic>
          <p:nvPicPr>
            <p:cNvPr id="196" name="Google Shape;19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1545" y="1651520"/>
              <a:ext cx="825608" cy="5791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2"/>
            <p:cNvSpPr/>
            <p:nvPr/>
          </p:nvSpPr>
          <p:spPr>
            <a:xfrm>
              <a:off x="-557345" y="1457283"/>
              <a:ext cx="6763138" cy="2044604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2"/>
          <p:cNvSpPr/>
          <p:nvPr/>
        </p:nvSpPr>
        <p:spPr>
          <a:xfrm>
            <a:off x="7410054" y="4152303"/>
            <a:ext cx="335613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gõ: 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xm, xm, xm, mx, c, c, c, c, bv, bv, vb, vb, vn, vn, nv, nv, vn.</a:t>
            </a:r>
            <a:endParaRPr sz="1600"/>
          </a:p>
        </p:txBody>
      </p:sp>
      <p:sp>
        <p:nvSpPr>
          <p:cNvPr id="13" name="Action Button: Forward or Next 12">
            <a:hlinkClick r:id="rId7" action="ppaction://program" highlightClick="1"/>
          </p:cNvPr>
          <p:cNvSpPr/>
          <p:nvPr/>
        </p:nvSpPr>
        <p:spPr>
          <a:xfrm>
            <a:off x="5741470" y="6270414"/>
            <a:ext cx="772754" cy="3217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506070" y="2097741"/>
            <a:ext cx="9045815" cy="3160059"/>
          </a:xfrm>
          <a:prstGeom prst="cloud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33CC"/>
                </a:solidFill>
                <a:sym typeface="Arial"/>
              </a:rPr>
              <a:t>Em hãy n</a:t>
            </a:r>
            <a:r>
              <a:rPr lang="en-US" sz="3600" b="1" i="0" u="none" strike="noStrike" cap="non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êu </a:t>
            </a:r>
            <a:r>
              <a:rPr lang="en-US" sz="3600" b="1" i="0" u="none" strike="noStrike" cap="none">
                <a:solidFill>
                  <a:srgbClr val="3333CC"/>
                </a:solidFill>
                <a:sym typeface="Arial"/>
              </a:rPr>
              <a:t>quy tắc an toàn điện và đề phòng an toàn điện khi sử dụng máy tính?</a:t>
            </a:r>
            <a:endParaRPr sz="1800"/>
          </a:p>
        </p:txBody>
      </p:sp>
      <p:sp>
        <p:nvSpPr>
          <p:cNvPr id="89" name="Google Shape;89;p1"/>
          <p:cNvSpPr/>
          <p:nvPr/>
        </p:nvSpPr>
        <p:spPr>
          <a:xfrm>
            <a:off x="3865174" y="334358"/>
            <a:ext cx="4353220" cy="687617"/>
          </a:xfrm>
          <a:prstGeom prst="roundRect">
            <a:avLst>
              <a:gd name="adj" fmla="val 16667"/>
            </a:avLst>
          </a:prstGeom>
          <a:solidFill>
            <a:srgbClr val="CC00C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ÔN BÀI CŨ</a:t>
            </a:r>
            <a:endParaRPr sz="32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651" y="293788"/>
            <a:ext cx="3657995" cy="76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 txBox="1"/>
          <p:nvPr/>
        </p:nvSpPr>
        <p:spPr>
          <a:xfrm>
            <a:off x="2157202" y="1139200"/>
            <a:ext cx="77492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CUỘC THI: </a:t>
            </a:r>
            <a:r>
              <a:rPr lang="en-US" sz="32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AI GÕ NHANH, GÕ ĐÚNG</a:t>
            </a:r>
            <a:endParaRPr sz="3200" b="1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767443" y="1554698"/>
            <a:ext cx="10499271" cy="4731802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LUẬT CHƠI</a:t>
            </a:r>
            <a:endParaRPr sz="1800"/>
          </a:p>
          <a:p>
            <a:pPr marL="401638" marR="0" lvl="0" indent="-292100" algn="just" rtl="0">
              <a:spcBef>
                <a:spcPts val="1200"/>
              </a:spcBef>
              <a:spcAft>
                <a:spcPts val="0"/>
              </a:spcAft>
              <a:buClr>
                <a:srgbClr val="3333CC"/>
              </a:buClr>
              <a:buSzPts val="2200"/>
              <a:buFont typeface="Arial"/>
              <a:buChar char="•"/>
            </a:pPr>
            <a:r>
              <a:rPr lang="en-US" sz="2800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Lớp chia 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làm các nhóm 2 HS: </a:t>
            </a: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1 HS thực hiện gõ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1 HS trực tiếp giám sát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, kiểm tra, tính giờ theo đồng hồ của máy tính. (Sau đó đổi lại vai trò cho nhau)</a:t>
            </a:r>
            <a:endParaRPr sz="28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0" indent="-292100" algn="just" rtl="0">
              <a:spcBef>
                <a:spcPts val="1000"/>
              </a:spcBef>
              <a:spcAft>
                <a:spcPts val="0"/>
              </a:spcAft>
              <a:buClr>
                <a:srgbClr val="3333CC"/>
              </a:buClr>
              <a:buSzPts val="2200"/>
              <a:buFont typeface="Arial"/>
              <a:buChar char="•"/>
            </a:pP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GV đọc cho HS thực hiện gõ trên phần mềm Notepad.</a:t>
            </a:r>
            <a:endParaRPr sz="1800"/>
          </a:p>
          <a:p>
            <a:pPr marL="401638" marR="0" lvl="0" indent="-292100" algn="just" rtl="0">
              <a:spcBef>
                <a:spcPts val="1000"/>
              </a:spcBef>
              <a:spcAft>
                <a:spcPts val="0"/>
              </a:spcAft>
              <a:buClr>
                <a:srgbClr val="3333CC"/>
              </a:buClr>
              <a:buSzPts val="2200"/>
              <a:buFont typeface="Arial"/>
              <a:buChar char="•"/>
            </a:pP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Người chiến thắng thông qua kết quả của người giám sát: bạn gõ đúng nhiều nhất với thời gian ngắn nhất.</a:t>
            </a:r>
            <a:endParaRPr sz="1800"/>
          </a:p>
        </p:txBody>
      </p:sp>
      <p:sp>
        <p:nvSpPr>
          <p:cNvPr id="5" name="Action Button: Forward or Next 4">
            <a:hlinkClick r:id="rId4" action="ppaction://program" highlightClick="1"/>
          </p:cNvPr>
          <p:cNvSpPr/>
          <p:nvPr/>
        </p:nvSpPr>
        <p:spPr>
          <a:xfrm>
            <a:off x="10254343" y="5964766"/>
            <a:ext cx="653143" cy="3217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 l="10315" t="2710" r="1862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/>
          <p:nvPr/>
        </p:nvSpPr>
        <p:spPr>
          <a:xfrm>
            <a:off x="3158007" y="1681843"/>
            <a:ext cx="7903693" cy="3131457"/>
          </a:xfrm>
          <a:prstGeom prst="horizontalScroll">
            <a:avLst>
              <a:gd name="adj" fmla="val 12500"/>
            </a:avLst>
          </a:prstGeom>
          <a:solidFill>
            <a:srgbClr val="3333CC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9538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Mỗi ngón tay được phân công gõ một số phím. Khi chờ gõ phím, những ngón tay đặt trên hàng phím cơ sở. 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3333CC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3333CC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3758025" y="563414"/>
            <a:ext cx="4353220" cy="64535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>
                <a:solidFill>
                  <a:srgbClr val="C00000"/>
                </a:solidFill>
                <a:sym typeface="Arial"/>
              </a:rPr>
              <a:t>GHI NHỚ</a:t>
            </a:r>
            <a:endParaRPr sz="4000" b="1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CHÀO TẠM BIỆT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CÁC EM!</a:t>
            </a:r>
            <a:endParaRPr/>
          </a:p>
        </p:txBody>
      </p:sp>
      <p:pic>
        <p:nvPicPr>
          <p:cNvPr id="221" name="Google Shape;2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2068" y="6537279"/>
            <a:ext cx="1751108" cy="229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CHƯƠNG 1</a:t>
            </a:r>
            <a:endParaRPr sz="2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MÁY TÍNH VÀ EM</a:t>
            </a:r>
            <a:endParaRPr sz="3600" b="1" i="0" u="none" strike="noStrike" cap="none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1467843" y="2228850"/>
            <a:ext cx="9374328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BÀI 10</a:t>
            </a:r>
            <a:r>
              <a:rPr lang="en-US" sz="3600" b="1" smtClean="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. BÀN </a:t>
            </a:r>
            <a:r>
              <a:rPr lang="en-US" sz="36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PHÍM MÁY TÍNH </a:t>
            </a:r>
            <a:endParaRPr lang="en-US" sz="3600" b="1" smtClean="0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smtClean="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BÀI 11. CÁCH </a:t>
            </a:r>
            <a:r>
              <a:rPr lang="en-US" sz="3600" b="1" i="0" u="none" strike="noStrike" cap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ĐẶT NGÓN TAY GÕ PHÍM</a:t>
            </a:r>
            <a:endParaRPr sz="3600" b="1" i="0" u="none" strike="noStrike" cap="none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2068" y="6537279"/>
            <a:ext cx="1751108" cy="229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491220" y="1303615"/>
            <a:ext cx="8776272" cy="3060510"/>
          </a:xfrm>
          <a:prstGeom prst="cloud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9435" y="3081652"/>
            <a:ext cx="998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Chuột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bàn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phím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màn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cảm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ứng</a:t>
            </a:r>
            <a:r>
              <a:rPr lang="en-US" sz="4400" dirty="0" smtClean="0">
                <a:solidFill>
                  <a:srgbClr val="FF0000"/>
                </a:solidFill>
              </a:rPr>
              <a:t>…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89583 0.256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2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5800" y="1453243"/>
            <a:ext cx="10499271" cy="4343400"/>
            <a:chOff x="1218733" y="1855695"/>
            <a:chExt cx="9321246" cy="3696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2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715" y="0"/>
            <a:ext cx="3582456" cy="691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53"/>
          <a:stretch/>
        </p:blipFill>
        <p:spPr>
          <a:xfrm>
            <a:off x="620486" y="1837618"/>
            <a:ext cx="10701937" cy="4261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1118" y="6076153"/>
            <a:ext cx="539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10.1.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5462" y="803083"/>
            <a:ext cx="10576961" cy="944865"/>
            <a:chOff x="745463" y="1189491"/>
            <a:chExt cx="10576961" cy="944865"/>
          </a:xfrm>
        </p:grpSpPr>
        <p:grpSp>
          <p:nvGrpSpPr>
            <p:cNvPr id="13" name="Group 12"/>
            <p:cNvGrpSpPr/>
            <p:nvPr/>
          </p:nvGrpSpPr>
          <p:grpSpPr>
            <a:xfrm>
              <a:off x="745463" y="1189491"/>
              <a:ext cx="10576961" cy="896173"/>
              <a:chOff x="745463" y="1189491"/>
              <a:chExt cx="10576961" cy="89617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076" y="1189491"/>
                <a:ext cx="652672" cy="643980"/>
              </a:xfrm>
              <a:prstGeom prst="rect">
                <a:avLst/>
              </a:prstGeom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745463" y="1189491"/>
                <a:ext cx="10576961" cy="896173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311864" y="1235199"/>
              <a:ext cx="9914155" cy="89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8275" algn="just">
                <a:lnSpc>
                  <a:spcPct val="114000"/>
                </a:lnSpc>
              </a:pP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10.1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36814" y="1464737"/>
            <a:ext cx="10564586" cy="4913124"/>
            <a:chOff x="1438476" y="2162683"/>
            <a:chExt cx="8401050" cy="39134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8476" y="2170903"/>
              <a:ext cx="8401050" cy="3905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3695900" y="2162683"/>
              <a:ext cx="5789293" cy="17027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624133" y="298800"/>
            <a:ext cx="8446638" cy="1379704"/>
            <a:chOff x="2264885" y="266823"/>
            <a:chExt cx="7684085" cy="1753085"/>
          </a:xfrm>
        </p:grpSpPr>
        <p:grpSp>
          <p:nvGrpSpPr>
            <p:cNvPr id="18" name="Group 17"/>
            <p:cNvGrpSpPr/>
            <p:nvPr/>
          </p:nvGrpSpPr>
          <p:grpSpPr>
            <a:xfrm>
              <a:off x="2264885" y="266823"/>
              <a:ext cx="7374716" cy="1753085"/>
              <a:chOff x="1332010" y="1189491"/>
              <a:chExt cx="9990413" cy="18236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5734" y="1201874"/>
                <a:ext cx="825607" cy="643980"/>
              </a:xfrm>
              <a:prstGeom prst="rect">
                <a:avLst/>
              </a:prstGeom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1332010" y="1189491"/>
                <a:ext cx="9990413" cy="182367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935247" y="278727"/>
              <a:ext cx="7013723" cy="1722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6263" indent="-407988" algn="just">
                <a:lnSpc>
                  <a:spcPct val="114000"/>
                </a:lnSpc>
              </a:pP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10.2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76263" indent="-407988" algn="just">
                <a:lnSpc>
                  <a:spcPct val="114000"/>
                </a:lnSpc>
                <a:buFontTx/>
                <a:buChar char="-"/>
              </a:pP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khu vực chính có những hàng phím nào?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6263" indent="-407988" algn="just">
                <a:lnSpc>
                  <a:spcPct val="114000"/>
                </a:lnSpc>
                <a:buFontTx/>
                <a:buChar char="-"/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gai 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58892" y="6031571"/>
            <a:ext cx="498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10.2.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89546" y="1208314"/>
            <a:ext cx="9491368" cy="5192486"/>
            <a:chOff x="1255594" y="1569488"/>
            <a:chExt cx="9144000" cy="4612943"/>
          </a:xfrm>
        </p:grpSpPr>
        <p:sp>
          <p:nvSpPr>
            <p:cNvPr id="10" name="Rounded Rectangle 9"/>
            <p:cNvSpPr/>
            <p:nvPr/>
          </p:nvSpPr>
          <p:spPr>
            <a:xfrm>
              <a:off x="1255594" y="1856091"/>
              <a:ext cx="9144000" cy="43263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3575957" y="1569488"/>
              <a:ext cx="4653643" cy="5732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75231" y="2452154"/>
              <a:ext cx="8315180" cy="107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508" y="3390056"/>
              <a:ext cx="8461661" cy="248794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5785" y="2456235"/>
              <a:ext cx="609446" cy="619053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4307515" y="3965862"/>
            <a:ext cx="1847628" cy="7665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07515" y="4657862"/>
            <a:ext cx="1847628" cy="801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07515" y="4019262"/>
            <a:ext cx="1847628" cy="1565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293788"/>
            <a:ext cx="3657995" cy="7612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05269" y="1730829"/>
            <a:ext cx="9676462" cy="3802784"/>
            <a:chOff x="1255594" y="1651924"/>
            <a:chExt cx="9676462" cy="3516383"/>
          </a:xfrm>
        </p:grpSpPr>
        <p:sp>
          <p:nvSpPr>
            <p:cNvPr id="12" name="Rounded Rectangle 11"/>
            <p:cNvSpPr/>
            <p:nvPr/>
          </p:nvSpPr>
          <p:spPr>
            <a:xfrm>
              <a:off x="1255594" y="1651924"/>
              <a:ext cx="9676462" cy="35163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72145" y="1911739"/>
              <a:ext cx="8846634" cy="304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2699" y="1905145"/>
              <a:ext cx="609446" cy="619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2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116&quot;&gt;&lt;/object&gt;&lt;object type=&quot;2&quot; unique_id=&quot;10117&quot;&gt;&lt;object type=&quot;3&quot; unique_id=&quot;10118&quot;&gt;&lt;property id=&quot;20148&quot; value=&quot;5&quot;/&gt;&lt;property id=&quot;20300&quot; value=&quot;Slide 2&quot;/&gt;&lt;property id=&quot;20307&quot; value=&quot;256&quot;/&gt;&lt;/object&gt;&lt;object type=&quot;3&quot; unique_id=&quot;10119&quot;&gt;&lt;property id=&quot;20148&quot; value=&quot;5&quot;/&gt;&lt;property id=&quot;20300&quot; value=&quot;Slide 3&quot;/&gt;&lt;property id=&quot;20307&quot; value=&quot;257&quot;/&gt;&lt;/object&gt;&lt;object type=&quot;3&quot; unique_id=&quot;10120&quot;&gt;&lt;property id=&quot;20148&quot; value=&quot;5&quot;/&gt;&lt;property id=&quot;20300&quot; value=&quot;Slide 4&quot;/&gt;&lt;property id=&quot;20307&quot; value=&quot;270&quot;/&gt;&lt;/object&gt;&lt;object type=&quot;3&quot; unique_id=&quot;10121&quot;&gt;&lt;property id=&quot;20148&quot; value=&quot;5&quot;/&gt;&lt;property id=&quot;20300&quot; value=&quot;Slide 5&quot;/&gt;&lt;property id=&quot;20307&quot; value=&quot;271&quot;/&gt;&lt;/object&gt;&lt;object type=&quot;3&quot; unique_id=&quot;10122&quot;&gt;&lt;property id=&quot;20148&quot; value=&quot;5&quot;/&gt;&lt;property id=&quot;20300&quot; value=&quot;Slide 6&quot;/&gt;&lt;property id=&quot;20307&quot; value=&quot;272&quot;/&gt;&lt;/object&gt;&lt;object type=&quot;3&quot; unique_id=&quot;10123&quot;&gt;&lt;property id=&quot;20148&quot; value=&quot;5&quot;/&gt;&lt;property id=&quot;20300&quot; value=&quot;Slide 7&quot;/&gt;&lt;property id=&quot;20307&quot; value=&quot;273&quot;/&gt;&lt;/object&gt;&lt;object type=&quot;3&quot; unique_id=&quot;10124&quot;&gt;&lt;property id=&quot;20148&quot; value=&quot;5&quot;/&gt;&lt;property id=&quot;20300&quot; value=&quot;Slide 8&quot;/&gt;&lt;property id=&quot;20307&quot; value=&quot;274&quot;/&gt;&lt;/object&gt;&lt;object type=&quot;3&quot; unique_id=&quot;10125&quot;&gt;&lt;property id=&quot;20148&quot; value=&quot;5&quot;/&gt;&lt;property id=&quot;20300&quot; value=&quot;Slide 9&quot;/&gt;&lt;property id=&quot;20307&quot; value=&quot;275&quot;/&gt;&lt;/object&gt;&lt;object type=&quot;3&quot; unique_id=&quot;10126&quot;&gt;&lt;property id=&quot;20148&quot; value=&quot;5&quot;/&gt;&lt;property id=&quot;20300&quot; value=&quot;Slide 10&quot;/&gt;&lt;property id=&quot;20307&quot; value=&quot;276&quot;/&gt;&lt;/object&gt;&lt;object type=&quot;3&quot; unique_id=&quot;10127&quot;&gt;&lt;property id=&quot;20148&quot; value=&quot;5&quot;/&gt;&lt;property id=&quot;20300&quot; value=&quot;Slide 11&quot;/&gt;&lt;property id=&quot;20307&quot; value=&quot;258&quot;/&gt;&lt;/object&gt;&lt;object type=&quot;3&quot; unique_id=&quot;10128&quot;&gt;&lt;property id=&quot;20148&quot; value=&quot;5&quot;/&gt;&lt;property id=&quot;20300&quot; value=&quot;Slide 12&quot;/&gt;&lt;property id=&quot;20307&quot; value=&quot;259&quot;/&gt;&lt;/object&gt;&lt;object type=&quot;3&quot; unique_id=&quot;10129&quot;&gt;&lt;property id=&quot;20148&quot; value=&quot;5&quot;/&gt;&lt;property id=&quot;20300&quot; value=&quot;Slide 13&quot;/&gt;&lt;property id=&quot;20307&quot; value=&quot;260&quot;/&gt;&lt;/object&gt;&lt;object type=&quot;3&quot; unique_id=&quot;10130&quot;&gt;&lt;property id=&quot;20148&quot; value=&quot;5&quot;/&gt;&lt;property id=&quot;20300&quot; value=&quot;Slide 14&quot;/&gt;&lt;property id=&quot;20307&quot; value=&quot;261&quot;/&gt;&lt;/object&gt;&lt;object type=&quot;3&quot; unique_id=&quot;10131&quot;&gt;&lt;property id=&quot;20148&quot; value=&quot;5&quot;/&gt;&lt;property id=&quot;20300&quot; value=&quot;Slide 15&quot;/&gt;&lt;property id=&quot;20307&quot; value=&quot;262&quot;/&gt;&lt;/object&gt;&lt;object type=&quot;3&quot; unique_id=&quot;10132&quot;&gt;&lt;property id=&quot;20148&quot; value=&quot;5&quot;/&gt;&lt;property id=&quot;20300&quot; value=&quot;Slide 16&quot;/&gt;&lt;property id=&quot;20307&quot; value=&quot;263&quot;/&gt;&lt;/object&gt;&lt;object type=&quot;3&quot; unique_id=&quot;10133&quot;&gt;&lt;property id=&quot;20148&quot; value=&quot;5&quot;/&gt;&lt;property id=&quot;20300&quot; value=&quot;Slide 17&quot;/&gt;&lt;property id=&quot;20307&quot; value=&quot;264&quot;/&gt;&lt;/object&gt;&lt;object type=&quot;3&quot; unique_id=&quot;10134&quot;&gt;&lt;property id=&quot;20148&quot; value=&quot;5&quot;/&gt;&lt;property id=&quot;20300&quot; value=&quot;Slide 18&quot;/&gt;&lt;property id=&quot;20307&quot; value=&quot;265&quot;/&gt;&lt;/object&gt;&lt;object type=&quot;3&quot; unique_id=&quot;10135&quot;&gt;&lt;property id=&quot;20148&quot; value=&quot;5&quot;/&gt;&lt;property id=&quot;20300&quot; value=&quot;Slide 19&quot;/&gt;&lt;property id=&quot;20307&quot; value=&quot;266&quot;/&gt;&lt;/object&gt;&lt;object type=&quot;3&quot; unique_id=&quot;10136&quot;&gt;&lt;property id=&quot;20148&quot; value=&quot;5&quot;/&gt;&lt;property id=&quot;20300&quot; value=&quot;Slide 20&quot;/&gt;&lt;property id=&quot;20307&quot; value=&quot;267&quot;/&gt;&lt;/object&gt;&lt;object type=&quot;3&quot; unique_id=&quot;10137&quot;&gt;&lt;property id=&quot;20148&quot; value=&quot;5&quot;/&gt;&lt;property id=&quot;20300&quot; value=&quot;Slide 21&quot;/&gt;&lt;property id=&quot;20307&quot; value=&quot;268&quot;/&gt;&lt;/object&gt;&lt;object type=&quot;3&quot; unique_id=&quot;10138&quot;&gt;&lt;property id=&quot;20148&quot; value=&quot;5&quot;/&gt;&lt;property id=&quot;20300&quot; value=&quot;Slide 22&quot;/&gt;&lt;property id=&quot;20307&quot; value=&quot;269&quot;/&gt;&lt;/object&gt;&lt;object type=&quot;3&quot; unique_id=&quot;10876&quot;&gt;&lt;property id=&quot;20148&quot; value=&quot;5&quot;/&gt;&lt;property id=&quot;20300&quot; value=&quot;Slide 1 - &amp;quot;TIN HỌC 3 – TUẦN 10&amp;quot;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770</Words>
  <Application>Microsoft Office PowerPoint</Application>
  <PresentationFormat>Custom</PresentationFormat>
  <Paragraphs>58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Tahoma</vt:lpstr>
      <vt:lpstr>Calibri</vt:lpstr>
      <vt:lpstr>Office Theme</vt:lpstr>
      <vt:lpstr>TIN HỌC 3 – TUẦN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12</cp:revision>
  <dcterms:created xsi:type="dcterms:W3CDTF">2022-01-27T15:18:21Z</dcterms:created>
  <dcterms:modified xsi:type="dcterms:W3CDTF">2023-10-18T06:34:35Z</dcterms:modified>
</cp:coreProperties>
</file>