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56" r:id="rId3"/>
    <p:sldId id="257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  <a:srgbClr val="FFFFFF"/>
    <a:srgbClr val="FFF6DD"/>
    <a:srgbClr val="FFA7D2"/>
    <a:srgbClr val="FF66FF"/>
    <a:srgbClr val="FFCCFF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11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237B7-D10A-4C12-A0AF-56F3B939FF3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506D-59DC-41D7-8D4D-676FC346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4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3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4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6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2230-08C6-4671-B9C9-81E86C1F116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2EA3-D7D6-4D33-9E44-35D81B16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3" Type="http://schemas.openxmlformats.org/officeDocument/2006/relationships/tags" Target="../tags/tag5.xml"/><Relationship Id="rId21" Type="http://schemas.microsoft.com/office/2007/relationships/hdphoto" Target="../media/hdphoto9.wdp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microsoft.com/office/2007/relationships/hdphoto" Target="../media/hdphoto7.wdp"/><Relationship Id="rId2" Type="http://schemas.openxmlformats.org/officeDocument/2006/relationships/tags" Target="../tags/tag4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audio" Target="../media/audio2.wav"/><Relationship Id="rId10" Type="http://schemas.openxmlformats.org/officeDocument/2006/relationships/tags" Target="../tags/tag12.xml"/><Relationship Id="rId19" Type="http://schemas.microsoft.com/office/2007/relationships/hdphoto" Target="../media/hdphoto8.wdp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4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hyperlink" Target="https://www.youtube.com/watch?v=U9UXxM4Wfqs&amp;t=28s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2.png"/><Relationship Id="rId42" Type="http://schemas.openxmlformats.org/officeDocument/2006/relationships/image" Target="NUL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274319" y="2166364"/>
            <a:ext cx="8603775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TIN HỌC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– TUẦN 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dirty="0"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1143000" y="3996250"/>
            <a:ext cx="6858000" cy="130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0349" y="466218"/>
            <a:ext cx="4574387" cy="505379"/>
            <a:chOff x="462939" y="1433163"/>
            <a:chExt cx="5290161" cy="505379"/>
          </a:xfrm>
        </p:grpSpPr>
        <p:grpSp>
          <p:nvGrpSpPr>
            <p:cNvPr id="5" name="Group 4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84566" y="1446099"/>
              <a:ext cx="48685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quyền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 rotWithShape="1">
          <a:blip r:embed="rId2"/>
          <a:srcRect t="30236"/>
          <a:stretch/>
        </p:blipFill>
        <p:spPr>
          <a:xfrm>
            <a:off x="7128499" y="4791832"/>
            <a:ext cx="1652430" cy="183469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368899" y="1680882"/>
            <a:ext cx="6641289" cy="3110950"/>
            <a:chOff x="1211792" y="1680882"/>
            <a:chExt cx="6641289" cy="3110950"/>
          </a:xfrm>
        </p:grpSpPr>
        <p:sp>
          <p:nvSpPr>
            <p:cNvPr id="3" name="Cloud 2"/>
            <p:cNvSpPr/>
            <p:nvPr/>
          </p:nvSpPr>
          <p:spPr>
            <a:xfrm>
              <a:off x="1211792" y="1680882"/>
              <a:ext cx="6641289" cy="3110950"/>
            </a:xfrm>
            <a:prstGeom prst="cloud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3557" y="2476770"/>
              <a:ext cx="4677757" cy="1306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3225">
            <a:off x="913883" y="4327222"/>
            <a:ext cx="1108762" cy="16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630" y="1180237"/>
            <a:ext cx="7942442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 máy tính là sản phẩm trí tuệ của tác giả, tức là người tạo ra phần mềm đó. </a:t>
            </a:r>
            <a:endParaRPr lang="en-US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</a:t>
            </a:r>
            <a:r>
              <a:rPr lang="vi-VN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có quyền đối với phần mềm của mình gọi là quyền tác giả hay bản quyền</a:t>
            </a: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đã được tác giả cho phép sử dụng gọi là phần mềm có bản quyền. </a:t>
            </a:r>
            <a:endParaRPr lang="en-US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0000CC"/>
                </a:solidFill>
              </a:rPr>
              <a:t>Chỉ sử dụng phần mềm khi được tác giả cho </a:t>
            </a:r>
            <a:r>
              <a:rPr lang="vi-VN" sz="2400" dirty="0" smtClean="0">
                <a:solidFill>
                  <a:srgbClr val="0000CC"/>
                </a:solidFill>
              </a:rPr>
              <a:t>phép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  <a:endParaRPr lang="en-US" sz="2400" dirty="0">
              <a:solidFill>
                <a:srgbClr val="0000CC"/>
              </a:solidFill>
              <a:latin typeface="MyriadPro-Regular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0349" y="466218"/>
            <a:ext cx="4574387" cy="505379"/>
            <a:chOff x="462939" y="1433163"/>
            <a:chExt cx="5290161" cy="505379"/>
          </a:xfrm>
        </p:grpSpPr>
        <p:grpSp>
          <p:nvGrpSpPr>
            <p:cNvPr id="6" name="Group 5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84566" y="1446099"/>
              <a:ext cx="48685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quyền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40289" y="4963784"/>
            <a:ext cx="1102083" cy="16966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279640">
            <a:off x="282966" y="5759912"/>
            <a:ext cx="615326" cy="92879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41206" y="4758556"/>
            <a:ext cx="6641289" cy="1343261"/>
            <a:chOff x="802957" y="2508903"/>
            <a:chExt cx="6641289" cy="3546885"/>
          </a:xfrm>
        </p:grpSpPr>
        <p:sp>
          <p:nvSpPr>
            <p:cNvPr id="21" name="Cloud 20"/>
            <p:cNvSpPr/>
            <p:nvPr/>
          </p:nvSpPr>
          <p:spPr>
            <a:xfrm>
              <a:off x="802957" y="2508903"/>
              <a:ext cx="6641289" cy="3546885"/>
            </a:xfrm>
            <a:prstGeom prst="cloud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13620" y="3050809"/>
              <a:ext cx="4677757" cy="22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Vậy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chỉ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sử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3092">
            <a:off x="785509" y="4692409"/>
            <a:ext cx="934077" cy="14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2575" y="2195929"/>
            <a:ext cx="8108565" cy="693594"/>
            <a:chOff x="1522751" y="2954455"/>
            <a:chExt cx="8925607" cy="710662"/>
          </a:xfrm>
        </p:grpSpPr>
        <p:grpSp>
          <p:nvGrpSpPr>
            <p:cNvPr id="9" name="组合 6">
              <a:extLst>
                <a:ext uri="{FF2B5EF4-FFF2-40B4-BE49-F238E27FC236}">
                  <a16:creationId xmlns=""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1522751" y="2954455"/>
              <a:ext cx="8925607" cy="710662"/>
              <a:chOff x="1602565" y="1500188"/>
              <a:chExt cx="4974674" cy="414984"/>
            </a:xfrm>
          </p:grpSpPr>
          <p:sp>
            <p:nvSpPr>
              <p:cNvPr id="11" name="MH_Other_5">
                <a:extLst>
                  <a:ext uri="{FF2B5EF4-FFF2-40B4-BE49-F238E27FC236}">
                    <a16:creationId xmlns=""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180496" y="1501708"/>
                <a:ext cx="396743" cy="4134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2" name="MH_SubTitle_1">
                <a:extLst>
                  <a:ext uri="{FF2B5EF4-FFF2-40B4-BE49-F238E27FC236}">
                    <a16:creationId xmlns=""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998734" y="1500188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2800" smtClean="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MH_Other_6">
                <a:extLst>
                  <a:ext uri="{FF2B5EF4-FFF2-40B4-BE49-F238E27FC236}">
                    <a16:creationId xmlns=""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602565" y="1510828"/>
                <a:ext cx="410633" cy="3952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396894" y="3041808"/>
              <a:ext cx="6757005" cy="5045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Windows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2575" y="3289062"/>
            <a:ext cx="8108571" cy="677820"/>
            <a:chOff x="1568328" y="4086907"/>
            <a:chExt cx="8880037" cy="842951"/>
          </a:xfrm>
        </p:grpSpPr>
        <p:grpSp>
          <p:nvGrpSpPr>
            <p:cNvPr id="15" name="组合 4">
              <a:extLst>
                <a:ext uri="{FF2B5EF4-FFF2-40B4-BE49-F238E27FC236}">
                  <a16:creationId xmlns=""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568328" y="4086907"/>
              <a:ext cx="8880037" cy="842951"/>
              <a:chOff x="1602833" y="2685857"/>
              <a:chExt cx="4974406" cy="476177"/>
            </a:xfrm>
          </p:grpSpPr>
          <p:sp>
            <p:nvSpPr>
              <p:cNvPr id="17" name="MH_Other_3">
                <a:extLst>
                  <a:ext uri="{FF2B5EF4-FFF2-40B4-BE49-F238E27FC236}">
                    <a16:creationId xmlns=""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80496" y="2687377"/>
                <a:ext cx="396743" cy="4746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8" name="MH_SubTitle_2">
                <a:extLst>
                  <a:ext uri="{FF2B5EF4-FFF2-40B4-BE49-F238E27FC236}">
                    <a16:creationId xmlns=""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98734" y="2685857"/>
                <a:ext cx="4143760" cy="476177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mtClean="0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MH_Other_4">
                <a:extLst>
                  <a:ext uri="{FF2B5EF4-FFF2-40B4-BE49-F238E27FC236}">
                    <a16:creationId xmlns=""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02833" y="2696497"/>
                <a:ext cx="410630" cy="465537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404096" y="4212753"/>
              <a:ext cx="7443740" cy="593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Notepad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Paint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2576" y="4410633"/>
            <a:ext cx="8108564" cy="645453"/>
            <a:chOff x="1550871" y="5266095"/>
            <a:chExt cx="8888530" cy="793308"/>
          </a:xfrm>
        </p:grpSpPr>
        <p:grpSp>
          <p:nvGrpSpPr>
            <p:cNvPr id="21" name="组合 4">
              <a:extLst>
                <a:ext uri="{FF2B5EF4-FFF2-40B4-BE49-F238E27FC236}">
                  <a16:creationId xmlns=""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550871" y="5266095"/>
              <a:ext cx="8888530" cy="793308"/>
              <a:chOff x="1598075" y="2715413"/>
              <a:chExt cx="4979164" cy="426832"/>
            </a:xfrm>
          </p:grpSpPr>
          <p:sp>
            <p:nvSpPr>
              <p:cNvPr id="23" name="MH_Other_3">
                <a:extLst>
                  <a:ext uri="{FF2B5EF4-FFF2-40B4-BE49-F238E27FC236}">
                    <a16:creationId xmlns=""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80496" y="2715413"/>
                <a:ext cx="396743" cy="4151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4" name="MH_SubTitle_2">
                <a:extLst>
                  <a:ext uri="{FF2B5EF4-FFF2-40B4-BE49-F238E27FC236}">
                    <a16:creationId xmlns=""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98734" y="2715413"/>
                <a:ext cx="4143760" cy="426831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mtClean="0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MH_Other_4">
                <a:extLst>
                  <a:ext uri="{FF2B5EF4-FFF2-40B4-BE49-F238E27FC236}">
                    <a16:creationId xmlns=""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598075" y="2720245"/>
                <a:ext cx="415389" cy="422000"/>
              </a:xfrm>
              <a:prstGeom prst="ellipse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 smtClean="0">
                    <a:solidFill>
                      <a:srgbClr val="92D05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92D05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435581" y="5360629"/>
              <a:ext cx="7207564" cy="6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0607" y="69675"/>
            <a:ext cx="3179137" cy="6920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14353" y="127046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915" y="1286649"/>
            <a:ext cx="87014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92922" y="5322516"/>
            <a:ext cx="8108564" cy="663831"/>
            <a:chOff x="1550871" y="5243511"/>
            <a:chExt cx="8888530" cy="815896"/>
          </a:xfrm>
        </p:grpSpPr>
        <p:grpSp>
          <p:nvGrpSpPr>
            <p:cNvPr id="30" name="组合 4">
              <a:extLst>
                <a:ext uri="{FF2B5EF4-FFF2-40B4-BE49-F238E27FC236}">
                  <a16:creationId xmlns=""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550871" y="5243511"/>
              <a:ext cx="8888530" cy="815896"/>
              <a:chOff x="1598075" y="2703260"/>
              <a:chExt cx="4979164" cy="438985"/>
            </a:xfrm>
          </p:grpSpPr>
          <p:sp>
            <p:nvSpPr>
              <p:cNvPr id="32" name="MH_Other_3">
                <a:extLst>
                  <a:ext uri="{FF2B5EF4-FFF2-40B4-BE49-F238E27FC236}">
                    <a16:creationId xmlns=""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180496" y="2703260"/>
                <a:ext cx="396743" cy="427321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3" name="MH_SubTitle_2">
                <a:extLst>
                  <a:ext uri="{FF2B5EF4-FFF2-40B4-BE49-F238E27FC236}">
                    <a16:creationId xmlns=""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98734" y="2715413"/>
                <a:ext cx="4143760" cy="426831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mtClean="0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MH_Other_4">
                <a:extLst>
                  <a:ext uri="{FF2B5EF4-FFF2-40B4-BE49-F238E27FC236}">
                    <a16:creationId xmlns=""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598075" y="2720245"/>
                <a:ext cx="415389" cy="422000"/>
              </a:xfrm>
              <a:prstGeom prst="ellipse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D</a:t>
                </a:r>
                <a:endParaRPr lang="zh-CN" altLang="en-US" sz="2800" b="1" dirty="0">
                  <a:solidFill>
                    <a:srgbClr val="CC00CC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435581" y="5360629"/>
              <a:ext cx="7207564" cy="6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TuxTyping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146" b="98171" l="9268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504" y="5322515"/>
            <a:ext cx="748960" cy="6318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0348" y="2217369"/>
            <a:ext cx="692734" cy="6481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504" y="4380569"/>
            <a:ext cx="754085" cy="7055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146" b="98171" l="9268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2526" y="3288686"/>
            <a:ext cx="748960" cy="6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0607" y="69675"/>
            <a:ext cx="3179137" cy="692052"/>
            <a:chOff x="3120607" y="69675"/>
            <a:chExt cx="3179137" cy="6920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20" b="100000" l="0" r="9936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0607" y="69675"/>
              <a:ext cx="3179137" cy="6920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81588" y="127046"/>
              <a:ext cx="22349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03412" y="1185626"/>
            <a:ext cx="8337176" cy="370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</a:rPr>
              <a:t>Em cùng bạn thảo luận và cho biết:</a:t>
            </a:r>
          </a:p>
          <a:p>
            <a:pPr marL="806450" indent="-523875" algn="just">
              <a:lnSpc>
                <a:spcPct val="114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CC"/>
                </a:solidFill>
              </a:rPr>
              <a:t>1. 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Tên </a:t>
            </a:r>
            <a:r>
              <a:rPr lang="vi-VN" sz="2800" dirty="0">
                <a:solidFill>
                  <a:srgbClr val="0000CC"/>
                </a:solidFill>
              </a:rPr>
              <a:t>và chức năng của một vài phần mềm mà em đã sử dụng.</a:t>
            </a:r>
          </a:p>
          <a:p>
            <a:pPr marL="806450" indent="-523875" algn="just">
              <a:lnSpc>
                <a:spcPct val="114000"/>
              </a:lnSpc>
              <a:spcAft>
                <a:spcPts val="800"/>
              </a:spcAft>
            </a:pPr>
            <a:r>
              <a:rPr lang="vi-VN" sz="2800" dirty="0" smtClean="0">
                <a:solidFill>
                  <a:srgbClr val="0000CC"/>
                </a:solidFill>
              </a:rPr>
              <a:t>2.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Có </a:t>
            </a:r>
            <a:r>
              <a:rPr lang="vi-VN" sz="2800" dirty="0">
                <a:solidFill>
                  <a:srgbClr val="0000CC"/>
                </a:solidFill>
              </a:rPr>
              <a:t>người nói rằng sử dụng phần mềm </a:t>
            </a:r>
            <a:r>
              <a:rPr lang="vi-VN" sz="2800" b="1" dirty="0">
                <a:solidFill>
                  <a:srgbClr val="FF0000"/>
                </a:solidFill>
              </a:rPr>
              <a:t>PowerPoint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“bẻ khoá” vẫn đủ </a:t>
            </a:r>
            <a:r>
              <a:rPr lang="vi-VN" sz="2800" dirty="0" smtClean="0">
                <a:solidFill>
                  <a:srgbClr val="0000CC"/>
                </a:solidFill>
              </a:rPr>
              <a:t>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tính </a:t>
            </a:r>
            <a:r>
              <a:rPr lang="vi-VN" sz="2800" dirty="0">
                <a:solidFill>
                  <a:srgbClr val="0000CC"/>
                </a:solidFill>
              </a:rPr>
              <a:t>năng cơ bản mà lại không phải trả tiền. Như vậy nên hay không nên? 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2912648" y="5237399"/>
            <a:ext cx="3548460" cy="13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68188" y="2163186"/>
            <a:ext cx="703734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vi-VN" sz="3000" dirty="0">
                <a:solidFill>
                  <a:srgbClr val="FF0000"/>
                </a:solidFill>
              </a:rPr>
              <a:t>Có những phần mềm miễn phí như </a:t>
            </a:r>
            <a:r>
              <a:rPr lang="vi-VN" sz="3000" b="1" dirty="0">
                <a:solidFill>
                  <a:srgbClr val="FF0000"/>
                </a:solidFill>
              </a:rPr>
              <a:t>TuxTyping </a:t>
            </a:r>
            <a:r>
              <a:rPr lang="vi-VN" sz="3000" dirty="0">
                <a:solidFill>
                  <a:srgbClr val="FF0000"/>
                </a:solidFill>
              </a:rPr>
              <a:t>và những phần mềm không miễn phí như </a:t>
            </a:r>
            <a:r>
              <a:rPr lang="vi-VN" sz="3000" b="1" dirty="0">
                <a:solidFill>
                  <a:srgbClr val="FF0000"/>
                </a:solidFill>
              </a:rPr>
              <a:t>Windows</a:t>
            </a:r>
            <a:r>
              <a:rPr lang="vi-VN" sz="3000" dirty="0">
                <a:solidFill>
                  <a:srgbClr val="FF0000"/>
                </a:solidFill>
              </a:rPr>
              <a:t>, </a:t>
            </a:r>
            <a:r>
              <a:rPr lang="vi-VN" sz="3000" b="1" dirty="0">
                <a:solidFill>
                  <a:srgbClr val="FF0000"/>
                </a:solidFill>
              </a:rPr>
              <a:t>PowerPoint</a:t>
            </a:r>
            <a:r>
              <a:rPr lang="vi-VN" sz="3000" dirty="0" smtClean="0">
                <a:solidFill>
                  <a:srgbClr val="FF0000"/>
                </a:solidFill>
              </a:rPr>
              <a:t>,…</a:t>
            </a:r>
            <a:endParaRPr lang="vi-VN" sz="3000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vi-VN" sz="3000" dirty="0">
                <a:solidFill>
                  <a:srgbClr val="FF0000"/>
                </a:solidFill>
              </a:rPr>
              <a:t>Chỉ sử dụng phần mềm khi được tác giả cho phép</a:t>
            </a:r>
            <a:r>
              <a:rPr lang="vi-VN" sz="3000" i="1" dirty="0">
                <a:solidFill>
                  <a:srgbClr val="FF0000"/>
                </a:solidFill>
              </a:rPr>
              <a:t>.</a:t>
            </a:r>
            <a:r>
              <a:rPr lang="vi-VN" sz="3000" dirty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16049" y="1026793"/>
            <a:ext cx="3179137" cy="692052"/>
            <a:chOff x="3120607" y="69675"/>
            <a:chExt cx="3179137" cy="6920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20" b="100000" l="0" r="9936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0607" y="69675"/>
              <a:ext cx="3179137" cy="6920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69846" y="127046"/>
              <a:ext cx="185980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  <a:endPara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3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1" y="2664574"/>
            <a:ext cx="5217459" cy="1325563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HỌC SINH!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4"/>
          <p:cNvSpPr/>
          <p:nvPr/>
        </p:nvSpPr>
        <p:spPr>
          <a:xfrm>
            <a:off x="227536" y="2575245"/>
            <a:ext cx="8659906" cy="3018732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altLang="zh-C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 ĐỨC, PHÁP LUẬT VÀ VĂN HÓA TRONG MÔI TRƯỜNG SỐ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61151" y="913830"/>
            <a:ext cx="1902382" cy="1871003"/>
            <a:chOff x="3809069" y="1323397"/>
            <a:chExt cx="1902382" cy="1871003"/>
          </a:xfrm>
        </p:grpSpPr>
        <p:sp>
          <p:nvSpPr>
            <p:cNvPr id="10" name="MH_Other_2"/>
            <p:cNvSpPr/>
            <p:nvPr>
              <p:custDataLst>
                <p:tags r:id="rId1"/>
              </p:custDataLst>
            </p:nvPr>
          </p:nvSpPr>
          <p:spPr>
            <a:xfrm>
              <a:off x="3809069" y="1323397"/>
              <a:ext cx="1902382" cy="1871003"/>
            </a:xfrm>
            <a:prstGeom prst="ellipse">
              <a:avLst/>
            </a:prstGeom>
            <a:solidFill>
              <a:srgbClr val="008DF6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7022" y="1906734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3701" y="2061483"/>
              <a:ext cx="51311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3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13848"/>
            <a:ext cx="7073153" cy="1650346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MIỄN PHÍ VÀ KHÔNG MIỄN PHÍ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94364" y="1940807"/>
            <a:ext cx="2347532" cy="7481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1961" y="2192360"/>
            <a:ext cx="412324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VẬT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31" l="2733" r="993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5074" y="2595282"/>
            <a:ext cx="2525852" cy="19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43" y="3018781"/>
            <a:ext cx="3029996" cy="1049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48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4800" b="1" dirty="0" smtClean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47564" y="900953"/>
            <a:ext cx="4074459" cy="5056094"/>
          </a:xfrm>
          <a:prstGeom prst="roundRect">
            <a:avLst/>
          </a:prstGeom>
          <a:solidFill>
            <a:srgbClr val="FFA7D2"/>
          </a:solidFill>
          <a:ln>
            <a:solidFill>
              <a:srgbClr val="FFA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710" y="1263279"/>
            <a:ext cx="4015678" cy="433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0000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6042" t="17821" r="15799" b="8934"/>
          <a:stretch/>
        </p:blipFill>
        <p:spPr>
          <a:xfrm>
            <a:off x="910798" y="2672164"/>
            <a:ext cx="3062569" cy="2632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131" l="2733" r="993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1475" y="2672164"/>
            <a:ext cx="2525852" cy="1933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51" b="97549" l="1093" r="99454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75850">
            <a:off x="1393766" y="2067822"/>
            <a:ext cx="871538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99010" l="9735" r="893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1824" y="2031828"/>
            <a:ext cx="700516" cy="626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339" y="6046744"/>
            <a:ext cx="829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Link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r>
              <a:rPr lang="en-US" dirty="0" smtClean="0"/>
              <a:t>: </a:t>
            </a:r>
            <a:r>
              <a:rPr lang="en-US" dirty="0" smtClean="0">
                <a:hlinkClick r:id="rId13"/>
              </a:rPr>
              <a:t>https</a:t>
            </a:r>
            <a:r>
              <a:rPr lang="en-US" dirty="0">
                <a:hlinkClick r:id="rId13"/>
              </a:rPr>
              <a:t>://</a:t>
            </a:r>
            <a:r>
              <a:rPr lang="en-US" dirty="0" smtClean="0">
                <a:hlinkClick r:id="rId13"/>
              </a:rPr>
              <a:t>www.youtube.com/watch?v=U9UXxM4Wfqs&amp;t=28s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Mike Williams - Bambini (Official Music Vide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57327" y="2353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3924" y="1317811"/>
            <a:ext cx="8511432" cy="4280563"/>
            <a:chOff x="423924" y="1156447"/>
            <a:chExt cx="8511432" cy="4280563"/>
          </a:xfrm>
        </p:grpSpPr>
        <p:sp>
          <p:nvSpPr>
            <p:cNvPr id="2" name="Rounded Rectangle 1"/>
            <p:cNvSpPr/>
            <p:nvPr/>
          </p:nvSpPr>
          <p:spPr>
            <a:xfrm>
              <a:off x="423924" y="1156447"/>
              <a:ext cx="8299501" cy="4280563"/>
            </a:xfrm>
            <a:prstGeom prst="roundRect">
              <a:avLst/>
            </a:prstGeom>
            <a:solidFill>
              <a:srgbClr val="FFF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81011" y="1524139"/>
              <a:ext cx="795434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rồi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bảng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  <a:endParaRPr lang="en-US" sz="2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3925" y="1412202"/>
              <a:ext cx="708497" cy="64714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56220" y="466218"/>
            <a:ext cx="8606030" cy="505379"/>
            <a:chOff x="462939" y="1433163"/>
            <a:chExt cx="9952661" cy="505379"/>
          </a:xfrm>
        </p:grpSpPr>
        <p:grpSp>
          <p:nvGrpSpPr>
            <p:cNvPr id="5" name="Group 4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06811" y="1446099"/>
              <a:ext cx="96087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39650"/>
              </p:ext>
            </p:extLst>
          </p:nvPr>
        </p:nvGraphicFramePr>
        <p:xfrm>
          <a:off x="1542028" y="2460811"/>
          <a:ext cx="6025762" cy="260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482"/>
                <a:gridCol w="2973280"/>
              </a:tblGrid>
              <a:tr h="849996"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endParaRPr lang="en-US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endParaRPr lang="en-US" sz="2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5529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8222179" y="5954065"/>
            <a:ext cx="428575" cy="646906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864571">
            <a:off x="546956" y="5799001"/>
            <a:ext cx="671255" cy="727647"/>
          </a:xfrm>
          <a:prstGeom prst="rect">
            <a:avLst/>
          </a:prstGeom>
        </p:spPr>
      </p:pic>
      <p:pic>
        <p:nvPicPr>
          <p:cNvPr id="15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3686654" y="5682058"/>
            <a:ext cx="1651828" cy="8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5253" y="1666315"/>
            <a:ext cx="6734175" cy="201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56220" y="466218"/>
            <a:ext cx="8606030" cy="505379"/>
            <a:chOff x="462939" y="1433163"/>
            <a:chExt cx="9952661" cy="505379"/>
          </a:xfrm>
        </p:grpSpPr>
        <p:grpSp>
          <p:nvGrpSpPr>
            <p:cNvPr id="6" name="Group 5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06811" y="1446099"/>
              <a:ext cx="96087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77182" y="4014740"/>
            <a:ext cx="8007850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sz="2600" b="1" dirty="0">
                <a:solidFill>
                  <a:srgbClr val="FF0000"/>
                </a:solidFill>
              </a:rPr>
              <a:t>TuxTyping</a:t>
            </a:r>
            <a:r>
              <a:rPr lang="vi-VN" sz="2600" b="1" dirty="0">
                <a:solidFill>
                  <a:srgbClr val="0000CC"/>
                </a:solidFill>
              </a:rPr>
              <a:t> </a:t>
            </a:r>
            <a:r>
              <a:rPr lang="vi-VN" sz="2600" dirty="0">
                <a:solidFill>
                  <a:srgbClr val="0000CC"/>
                </a:solidFill>
              </a:rPr>
              <a:t>là phần mềm miễn phí. Người dùng có thể tải về từ Internet, sử dụng mà không phải trả tiền</a:t>
            </a:r>
            <a:r>
              <a:rPr lang="vi-VN" sz="2600" dirty="0" smtClean="0">
                <a:solidFill>
                  <a:srgbClr val="0000CC"/>
                </a:solidFill>
              </a:rPr>
              <a:t>.</a:t>
            </a:r>
            <a:endParaRPr lang="en-US" sz="2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6220" y="466218"/>
            <a:ext cx="8606030" cy="505379"/>
            <a:chOff x="462939" y="1433163"/>
            <a:chExt cx="9952661" cy="505379"/>
          </a:xfrm>
        </p:grpSpPr>
        <p:grpSp>
          <p:nvGrpSpPr>
            <p:cNvPr id="6" name="Group 5"/>
            <p:cNvGrpSpPr/>
            <p:nvPr/>
          </p:nvGrpSpPr>
          <p:grpSpPr>
            <a:xfrm>
              <a:off x="462939" y="1433163"/>
              <a:ext cx="497311" cy="492443"/>
              <a:chOff x="855701" y="1433103"/>
              <a:chExt cx="497311" cy="49244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869465" y="1472666"/>
                <a:ext cx="483547" cy="41253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5701" y="1433103"/>
                <a:ext cx="3244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06811" y="1446099"/>
              <a:ext cx="96087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miễn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77182" y="4660199"/>
            <a:ext cx="800785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</a:rPr>
              <a:t>PowerPoint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là phần mềm không miễn phí. Để được sử dụng người sử dụng phải trả một khoản tiền để mua quyền sử dụng. </a:t>
            </a:r>
            <a:endParaRPr lang="en-US" sz="2600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707" y="1084589"/>
            <a:ext cx="4876800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6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253&quot;&gt;&lt;/object&gt;&lt;object type=&quot;2&quot; unique_id=&quot;10254&quot;&gt;&lt;object type=&quot;3&quot; unique_id=&quot;10255&quot;&gt;&lt;property id=&quot;20148&quot; value=&quot;5&quot;/&gt;&lt;property id=&quot;20300&quot; value=&quot;Slide 1 - &amp;quot;TIN HỌC 4 – TUẦN 12&amp;quot;&quot;/&gt;&lt;property id=&quot;20307&quot; value=&quot;272&quot;/&gt;&lt;/object&gt;&lt;object type=&quot;3&quot; unique_id=&quot;10256&quot;&gt;&lt;property id=&quot;20148&quot; value=&quot;5&quot;/&gt;&lt;property id=&quot;20300&quot; value=&quot;Slide 2&quot;/&gt;&lt;property id=&quot;20307&quot; value=&quot;256&quot;/&gt;&lt;/object&gt;&lt;object type=&quot;3&quot; unique_id=&quot;10257&quot;&gt;&lt;property id=&quot;20148&quot; value=&quot;5&quot;/&gt;&lt;property id=&quot;20300&quot; value=&quot;Slide 3 - &amp;quot;PHẦN MỀM MIỄN PHÍ VÀ KHÔNG MIỄN PHÍ &amp;quot;&quot;/&gt;&lt;property id=&quot;20307&quot; value=&quot;257&quot;/&gt;&lt;/object&gt;&lt;object type=&quot;3&quot; unique_id=&quot;10258&quot;&gt;&lt;property id=&quot;20148&quot; value=&quot;5&quot;/&gt;&lt;property id=&quot;20300&quot; value=&quot;Slide 4&quot;/&gt;&lt;property id=&quot;20307&quot; value=&quot;259&quot;/&gt;&lt;/object&gt;&lt;object type=&quot;3&quot; unique_id=&quot;10259&quot;&gt;&lt;property id=&quot;20148&quot; value=&quot;5&quot;/&gt;&lt;property id=&quot;20300&quot; value=&quot;Slide 5&quot;/&gt;&lt;property id=&quot;20307&quot; value=&quot;260&quot;/&gt;&lt;/object&gt;&lt;object type=&quot;3&quot; unique_id=&quot;10260&quot;&gt;&lt;property id=&quot;20148&quot; value=&quot;5&quot;/&gt;&lt;property id=&quot;20300&quot; value=&quot;Slide 6&quot;/&gt;&lt;property id=&quot;20307&quot; value=&quot;263&quot;/&gt;&lt;/object&gt;&lt;object type=&quot;3&quot; unique_id=&quot;10261&quot;&gt;&lt;property id=&quot;20148&quot; value=&quot;5&quot;/&gt;&lt;property id=&quot;20300&quot; value=&quot;Slide 7&quot;/&gt;&lt;property id=&quot;20307&quot; value=&quot;261&quot;/&gt;&lt;/object&gt;&lt;object type=&quot;3&quot; unique_id=&quot;10262&quot;&gt;&lt;property id=&quot;20148&quot; value=&quot;5&quot;/&gt;&lt;property id=&quot;20300&quot; value=&quot;Slide 8&quot;/&gt;&lt;property id=&quot;20307&quot; value=&quot;264&quot;/&gt;&lt;/object&gt;&lt;object type=&quot;3&quot; unique_id=&quot;10263&quot;&gt;&lt;property id=&quot;20148&quot; value=&quot;5&quot;/&gt;&lt;property id=&quot;20300&quot; value=&quot;Slide 9&quot;/&gt;&lt;property id=&quot;20307&quot; value=&quot;265&quot;/&gt;&lt;/object&gt;&lt;object type=&quot;3&quot; unique_id=&quot;10264&quot;&gt;&lt;property id=&quot;20148&quot; value=&quot;5&quot;/&gt;&lt;property id=&quot;20300&quot; value=&quot;Slide 10&quot;/&gt;&lt;property id=&quot;20307&quot; value=&quot;266&quot;/&gt;&lt;/object&gt;&lt;object type=&quot;3&quot; unique_id=&quot;10265&quot;&gt;&lt;property id=&quot;20148&quot; value=&quot;5&quot;/&gt;&lt;property id=&quot;20300&quot; value=&quot;Slide 11&quot;/&gt;&lt;property id=&quot;20307&quot; value=&quot;267&quot;/&gt;&lt;/object&gt;&lt;object type=&quot;3&quot; unique_id=&quot;10266&quot;&gt;&lt;property id=&quot;20148&quot; value=&quot;5&quot;/&gt;&lt;property id=&quot;20300&quot; value=&quot;Slide 12&quot;/&gt;&lt;property id=&quot;20307&quot; value=&quot;268&quot;/&gt;&lt;/object&gt;&lt;object type=&quot;3&quot; unique_id=&quot;10267&quot;&gt;&lt;property id=&quot;20148&quot; value=&quot;5&quot;/&gt;&lt;property id=&quot;20300&quot; value=&quot;Slide 13&quot;/&gt;&lt;property id=&quot;20307&quot; value=&quot;269&quot;/&gt;&lt;/object&gt;&lt;object type=&quot;3&quot; unique_id=&quot;10268&quot;&gt;&lt;property id=&quot;20148&quot; value=&quot;5&quot;/&gt;&lt;property id=&quot;20300&quot; value=&quot;Slide 14&quot;/&gt;&lt;property id=&quot;20307&quot; value=&quot;271&quot;/&gt;&lt;/object&gt;&lt;object type=&quot;3&quot; unique_id=&quot;10269&quot;&gt;&lt;property id=&quot;20148&quot; value=&quot;5&quot;/&gt;&lt;property id=&quot;20300&quot; value=&quot;Slide 15 - &amp;quot;CẢM ƠN CÁC EM HỌC SINH!&amp;quot;&quot;/&gt;&lt;property id=&quot;20307&quot; value=&quot;270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455</Words>
  <Application>Microsoft Office PowerPoint</Application>
  <PresentationFormat>On-screen Show (4:3)</PresentationFormat>
  <Paragraphs>57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TIN HỌC 4 – TUẦN 12</vt:lpstr>
      <vt:lpstr>PowerPoint Presentation</vt:lpstr>
      <vt:lpstr>PHẦN MỀM MIỄN PHÍ VÀ KHÔNG MIỄN PHÍ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HỌC SINH!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34</cp:revision>
  <dcterms:created xsi:type="dcterms:W3CDTF">2023-03-23T03:15:55Z</dcterms:created>
  <dcterms:modified xsi:type="dcterms:W3CDTF">2023-11-08T06:23:51Z</dcterms:modified>
</cp:coreProperties>
</file>