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embeddedFontLst>
    <p:embeddedFont>
      <p:font typeface="Tahoma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hX2+8a5GeiimC6MTmPzlIVWo8J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Tahoma-bold.fntdata"/><Relationship Id="rId16" Type="http://schemas.openxmlformats.org/officeDocument/2006/relationships/font" Target="fonts/Tahoma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2877671" y="1546412"/>
            <a:ext cx="8095129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CHƯƠNG 3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TỔ CHỨC LƯU TRỮ, TÌM KIẾM VÀ TRAO ĐỔI THÔNG TIN</a:t>
            </a:r>
            <a:endParaRPr b="1" i="0" sz="4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"/>
          <p:cNvSpPr/>
          <p:nvPr/>
        </p:nvSpPr>
        <p:spPr>
          <a:xfrm>
            <a:off x="4057737" y="320545"/>
            <a:ext cx="4353220" cy="701545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GHI NHỚ</a:t>
            </a:r>
            <a:endParaRPr b="1" sz="3200">
              <a:solidFill>
                <a:srgbClr val="C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8" name="Google Shape;178;p10"/>
          <p:cNvSpPr/>
          <p:nvPr/>
        </p:nvSpPr>
        <p:spPr>
          <a:xfrm>
            <a:off x="1894359" y="1913117"/>
            <a:ext cx="8679975" cy="3423157"/>
          </a:xfrm>
          <a:prstGeom prst="horizontalScroll">
            <a:avLst>
              <a:gd fmla="val 12500" name="adj"/>
            </a:avLst>
          </a:prstGeom>
          <a:solidFill>
            <a:srgbClr val="C00000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Thư mục có thể chứa thư mục con và tệp. Để tìm tệp trong một thư mục cần nháy đúp chuột vào thư mục đó.</a:t>
            </a:r>
            <a:endParaRPr b="1" sz="2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23838"/>
            <a:ext cx="12192000" cy="730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/>
          <p:nvPr/>
        </p:nvSpPr>
        <p:spPr>
          <a:xfrm>
            <a:off x="4545460" y="639866"/>
            <a:ext cx="3457933" cy="595983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</a:rPr>
              <a:t>ÔN</a:t>
            </a: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BÀI CŨ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"/>
          <p:cNvSpPr/>
          <p:nvPr/>
        </p:nvSpPr>
        <p:spPr>
          <a:xfrm>
            <a:off x="2035927" y="2339788"/>
            <a:ext cx="8156943" cy="2675965"/>
          </a:xfrm>
          <a:prstGeom prst="cloud">
            <a:avLst/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 hãy nêu vai trò của cây thư mục?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3"/>
          <p:cNvGrpSpPr/>
          <p:nvPr/>
        </p:nvGrpSpPr>
        <p:grpSpPr>
          <a:xfrm>
            <a:off x="3865174" y="249383"/>
            <a:ext cx="4353220" cy="626201"/>
            <a:chOff x="3865174" y="249383"/>
            <a:chExt cx="4353220" cy="626201"/>
          </a:xfrm>
        </p:grpSpPr>
        <p:sp>
          <p:nvSpPr>
            <p:cNvPr id="96" name="Google Shape;96;p3"/>
            <p:cNvSpPr/>
            <p:nvPr/>
          </p:nvSpPr>
          <p:spPr>
            <a:xfrm>
              <a:off x="3865174" y="249383"/>
              <a:ext cx="4353220" cy="626201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b="1" i="0" lang="en-US" sz="3200" u="none" cap="none" strike="noStrike">
                  <a:solidFill>
                    <a:srgbClr val="3333CC"/>
                  </a:solidFill>
                  <a:latin typeface="Tahoma"/>
                  <a:ea typeface="Tahoma"/>
                  <a:cs typeface="Tahoma"/>
                  <a:sym typeface="Tahoma"/>
                </a:rPr>
                <a:t>MỞ ĐẦU</a:t>
              </a:r>
              <a:endParaRPr b="1" i="0" sz="3200" u="none" cap="none" strike="noStrike">
                <a:solidFill>
                  <a:srgbClr val="3333CC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97" name="Google Shape;97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28621" y="249783"/>
              <a:ext cx="633088" cy="60089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8" name="Google Shape;9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02248" y="1323542"/>
            <a:ext cx="3506881" cy="496407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"/>
          <p:cNvSpPr/>
          <p:nvPr/>
        </p:nvSpPr>
        <p:spPr>
          <a:xfrm>
            <a:off x="6539326" y="2780211"/>
            <a:ext cx="4675522" cy="2050739"/>
          </a:xfrm>
          <a:prstGeom prst="cloud">
            <a:avLst/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 hãy kể tên các bộ phận của cây.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/>
          <p:nvPr/>
        </p:nvSpPr>
        <p:spPr>
          <a:xfrm>
            <a:off x="2737223" y="1914225"/>
            <a:ext cx="8431305" cy="1794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BÀI 20</a:t>
            </a:r>
            <a:endParaRPr b="1" i="0" sz="4000" u="sng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CẤU TRÚC CÂY THƯ MỤC</a:t>
            </a:r>
            <a:endParaRPr b="1" i="0" sz="4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5"/>
          <p:cNvGrpSpPr/>
          <p:nvPr/>
        </p:nvGrpSpPr>
        <p:grpSpPr>
          <a:xfrm>
            <a:off x="1292713" y="1229847"/>
            <a:ext cx="5211862" cy="553998"/>
            <a:chOff x="689904" y="1379897"/>
            <a:chExt cx="5211862" cy="553998"/>
          </a:xfrm>
        </p:grpSpPr>
        <p:grpSp>
          <p:nvGrpSpPr>
            <p:cNvPr id="110" name="Google Shape;110;p5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11" name="Google Shape;111;p5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30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1</a:t>
                </a:r>
                <a:endParaRPr b="1" sz="30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13" name="Google Shape;113;p5"/>
            <p:cNvSpPr txBox="1"/>
            <p:nvPr/>
          </p:nvSpPr>
          <p:spPr>
            <a:xfrm>
              <a:off x="1100452" y="1445277"/>
              <a:ext cx="4801314" cy="4770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Cấu trúc cây của một thư mục</a:t>
              </a:r>
              <a:endParaRPr b="1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" name="Google Shape;114;p5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15" name="Google Shape;115;p5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b="1" lang="en-US" sz="3200">
                  <a:solidFill>
                    <a:srgbClr val="CC0066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b="1" sz="3200">
                <a:solidFill>
                  <a:srgbClr val="CC006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16" name="Google Shape;116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7" name="Google Shape;11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60401" y="1853081"/>
            <a:ext cx="3545632" cy="4125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87295" y="5975705"/>
            <a:ext cx="3371320" cy="37970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5"/>
          <p:cNvSpPr/>
          <p:nvPr/>
        </p:nvSpPr>
        <p:spPr>
          <a:xfrm>
            <a:off x="5802828" y="2661314"/>
            <a:ext cx="5470221" cy="2201778"/>
          </a:xfrm>
          <a:prstGeom prst="cloud">
            <a:avLst/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 sát hình bên và cho biết: Thư mục </a:t>
            </a: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Hoa</a:t>
            </a: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chứa các thư mục con nào? 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6"/>
          <p:cNvGrpSpPr/>
          <p:nvPr/>
        </p:nvGrpSpPr>
        <p:grpSpPr>
          <a:xfrm>
            <a:off x="1292713" y="1229847"/>
            <a:ext cx="5211862" cy="553998"/>
            <a:chOff x="689904" y="1379897"/>
            <a:chExt cx="5211862" cy="553998"/>
          </a:xfrm>
        </p:grpSpPr>
        <p:grpSp>
          <p:nvGrpSpPr>
            <p:cNvPr id="125" name="Google Shape;125;p6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26" name="Google Shape;126;p6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6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0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1</a:t>
                </a:r>
                <a:endParaRPr b="1" sz="30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28" name="Google Shape;128;p6"/>
            <p:cNvSpPr txBox="1"/>
            <p:nvPr/>
          </p:nvSpPr>
          <p:spPr>
            <a:xfrm>
              <a:off x="1100452" y="1445277"/>
              <a:ext cx="4801314" cy="4770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Cấu trúc cây của một thư mục</a:t>
              </a:r>
              <a:endParaRPr b="1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" name="Google Shape;129;p6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0" name="Google Shape;130;p6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b="1" lang="en-US" sz="3200">
                  <a:solidFill>
                    <a:srgbClr val="CC0066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b="1" sz="3200">
                <a:solidFill>
                  <a:srgbClr val="CC006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31" name="Google Shape;131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2" name="Google Shape;13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60401" y="1853081"/>
            <a:ext cx="3545632" cy="4125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87295" y="5975705"/>
            <a:ext cx="3371320" cy="37970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6"/>
          <p:cNvSpPr/>
          <p:nvPr/>
        </p:nvSpPr>
        <p:spPr>
          <a:xfrm>
            <a:off x="5771380" y="2944381"/>
            <a:ext cx="5279154" cy="1942471"/>
          </a:xfrm>
          <a:prstGeom prst="cloud">
            <a:avLst/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Thư mục </a:t>
            </a: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Toan</a:t>
            </a: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chứa các thư mục con và tệp nào? 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7"/>
          <p:cNvGrpSpPr/>
          <p:nvPr/>
        </p:nvGrpSpPr>
        <p:grpSpPr>
          <a:xfrm>
            <a:off x="1292713" y="1229847"/>
            <a:ext cx="4019228" cy="553998"/>
            <a:chOff x="689904" y="1379897"/>
            <a:chExt cx="4019228" cy="553998"/>
          </a:xfrm>
        </p:grpSpPr>
        <p:grpSp>
          <p:nvGrpSpPr>
            <p:cNvPr id="140" name="Google Shape;140;p7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1" name="Google Shape;141;p7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7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0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2</a:t>
                </a:r>
                <a:endParaRPr/>
              </a:p>
            </p:txBody>
          </p:sp>
        </p:grpSp>
        <p:sp>
          <p:nvSpPr>
            <p:cNvPr id="143" name="Google Shape;143;p7"/>
            <p:cNvSpPr txBox="1"/>
            <p:nvPr/>
          </p:nvSpPr>
          <p:spPr>
            <a:xfrm>
              <a:off x="1100452" y="1445277"/>
              <a:ext cx="3608680" cy="4770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Tìm tệp trong thư mục</a:t>
              </a:r>
              <a:endParaRPr b="1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" name="Google Shape;144;p7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45" name="Google Shape;145;p7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b="1" lang="en-US" sz="3200">
                  <a:solidFill>
                    <a:srgbClr val="CC0066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b="1" sz="3200">
                <a:solidFill>
                  <a:srgbClr val="CC006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46" name="Google Shape;146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7" name="Google Shape;147;p7"/>
          <p:cNvGrpSpPr/>
          <p:nvPr/>
        </p:nvGrpSpPr>
        <p:grpSpPr>
          <a:xfrm>
            <a:off x="3780429" y="2004474"/>
            <a:ext cx="5145205" cy="4164313"/>
            <a:chOff x="7972538" y="2475168"/>
            <a:chExt cx="3911121" cy="6821367"/>
          </a:xfrm>
        </p:grpSpPr>
        <p:sp>
          <p:nvSpPr>
            <p:cNvPr id="148" name="Google Shape;148;p7"/>
            <p:cNvSpPr/>
            <p:nvPr/>
          </p:nvSpPr>
          <p:spPr>
            <a:xfrm>
              <a:off x="8003663" y="3478849"/>
              <a:ext cx="3786631" cy="5712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463550" lvl="0" marL="463550" marR="0" rtl="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2300"/>
                <a:buFont typeface="Noto Sans Symbols"/>
                <a:buChar char="❖"/>
              </a:pPr>
              <a:r>
                <a:rPr lang="en-US" sz="23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Trong ổ đĩa D: của một máy tính có thư mục </a:t>
              </a:r>
              <a:r>
                <a:rPr b="1" lang="en-US" sz="23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Truyện thiếu nhi. </a:t>
              </a:r>
              <a:r>
                <a:rPr lang="en-US" sz="23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Thư mục này có các tệp: Cóc kiện trời, Sơn Tinh và Thủy Tinh, Hai con dê. </a:t>
              </a:r>
              <a:endParaRPr sz="23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463550" lvl="0" marL="463550" marR="0" rtl="0" algn="just">
                <a:lnSpc>
                  <a:spcPct val="13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3333CC"/>
                </a:buClr>
                <a:buSzPts val="2300"/>
                <a:buFont typeface="Noto Sans Symbols"/>
                <a:buChar char="❖"/>
              </a:pPr>
              <a:r>
                <a:rPr lang="en-US" sz="23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Em hãy cùng bạn tìm </a:t>
              </a:r>
              <a:r>
                <a:rPr b="1" lang="en-US" sz="23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tệp Sơn   Tinh và Thủy Tinh</a:t>
              </a:r>
              <a:r>
                <a:rPr b="1" lang="en-US" sz="24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7972538" y="2784139"/>
              <a:ext cx="3911121" cy="6512396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8960586" y="2475168"/>
              <a:ext cx="1936773" cy="6511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Nhóm đôi</a:t>
              </a:r>
              <a:endParaRPr b="1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"/>
          <p:cNvSpPr/>
          <p:nvPr/>
        </p:nvSpPr>
        <p:spPr>
          <a:xfrm>
            <a:off x="4057737" y="320545"/>
            <a:ext cx="4353220" cy="701545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rPr>
              <a:t>      </a:t>
            </a:r>
            <a:r>
              <a:rPr b="1" lang="en-US" sz="3200">
                <a:solidFill>
                  <a:srgbClr val="548135"/>
                </a:solidFill>
                <a:latin typeface="Tahoma"/>
                <a:ea typeface="Tahoma"/>
                <a:cs typeface="Tahoma"/>
                <a:sym typeface="Tahoma"/>
              </a:rPr>
              <a:t>LUYỆN TẬP</a:t>
            </a:r>
            <a:endParaRPr b="1" sz="3200">
              <a:solidFill>
                <a:srgbClr val="54813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56" name="Google Shape;15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2572" y="347467"/>
            <a:ext cx="695325" cy="647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7" name="Google Shape;157;p8"/>
          <p:cNvGrpSpPr/>
          <p:nvPr/>
        </p:nvGrpSpPr>
        <p:grpSpPr>
          <a:xfrm>
            <a:off x="1422581" y="1290918"/>
            <a:ext cx="3945316" cy="4823279"/>
            <a:chOff x="1718506" y="1625929"/>
            <a:chExt cx="3287120" cy="4508728"/>
          </a:xfrm>
        </p:grpSpPr>
        <p:pic>
          <p:nvPicPr>
            <p:cNvPr id="158" name="Google Shape;158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718506" y="1625929"/>
              <a:ext cx="3287120" cy="3986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845672" y="5655135"/>
              <a:ext cx="3114675" cy="4795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0" name="Google Shape;160;p8"/>
          <p:cNvGrpSpPr/>
          <p:nvPr/>
        </p:nvGrpSpPr>
        <p:grpSpPr>
          <a:xfrm>
            <a:off x="5868539" y="1477090"/>
            <a:ext cx="4967785" cy="4351943"/>
            <a:chOff x="5786651" y="1627218"/>
            <a:chExt cx="4967785" cy="4351943"/>
          </a:xfrm>
        </p:grpSpPr>
        <p:sp>
          <p:nvSpPr>
            <p:cNvPr id="161" name="Google Shape;161;p8"/>
            <p:cNvSpPr/>
            <p:nvPr/>
          </p:nvSpPr>
          <p:spPr>
            <a:xfrm>
              <a:off x="5786651" y="1627218"/>
              <a:ext cx="4967785" cy="4351943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2" name="Google Shape;162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749282" y="1681118"/>
              <a:ext cx="1069817" cy="10610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3" name="Google Shape;163;p8"/>
            <p:cNvSpPr/>
            <p:nvPr/>
          </p:nvSpPr>
          <p:spPr>
            <a:xfrm>
              <a:off x="5975897" y="2823393"/>
              <a:ext cx="4655709" cy="3019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Em hãy trao đổi với bạn và cho biết: </a:t>
              </a:r>
              <a:endParaRPr b="1" sz="23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49250" lvl="0" marL="349250" marR="0" rtl="0" algn="just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• Trong thư mục </a:t>
              </a:r>
              <a:r>
                <a:rPr b="1" lang="en-US" sz="23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LAN 3B </a:t>
              </a:r>
              <a:r>
                <a:rPr lang="en-US" sz="23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có những thư mục nào?</a:t>
              </a:r>
              <a:endParaRPr sz="23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49250" lvl="0" marL="349250" marR="0" rtl="0" algn="just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•  Trong thư mục </a:t>
              </a:r>
              <a:r>
                <a:rPr b="1" lang="en-US" sz="23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Toan</a:t>
              </a:r>
              <a:r>
                <a:rPr lang="en-US" sz="23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 có những tệp nào? Thư mục nào?</a:t>
              </a:r>
              <a:endParaRPr sz="23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"/>
          <p:cNvSpPr/>
          <p:nvPr/>
        </p:nvSpPr>
        <p:spPr>
          <a:xfrm>
            <a:off x="4057737" y="320545"/>
            <a:ext cx="4353220" cy="701545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rPr>
              <a:t>       </a:t>
            </a:r>
            <a:r>
              <a:rPr b="1" lang="en-US" sz="320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VẬN DỤNG</a:t>
            </a:r>
            <a:endParaRPr b="1" sz="3200">
              <a:solidFill>
                <a:srgbClr val="C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69" name="Google Shape;16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4959" y="326765"/>
            <a:ext cx="723900" cy="695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0" name="Google Shape;170;p9"/>
          <p:cNvGrpSpPr/>
          <p:nvPr/>
        </p:nvGrpSpPr>
        <p:grpSpPr>
          <a:xfrm>
            <a:off x="2306473" y="2029322"/>
            <a:ext cx="7956643" cy="3293305"/>
            <a:chOff x="6942331" y="2784139"/>
            <a:chExt cx="6048232" cy="5394610"/>
          </a:xfrm>
        </p:grpSpPr>
        <p:sp>
          <p:nvSpPr>
            <p:cNvPr id="171" name="Google Shape;171;p9"/>
            <p:cNvSpPr/>
            <p:nvPr/>
          </p:nvSpPr>
          <p:spPr>
            <a:xfrm>
              <a:off x="7191313" y="3168538"/>
              <a:ext cx="5550265" cy="46205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Các em hãy thực hiện:</a:t>
              </a:r>
              <a:endParaRPr/>
            </a:p>
            <a:p>
              <a:pPr indent="-463550" lvl="0" marL="463550" marR="0" rtl="0" algn="just">
                <a:lnSpc>
                  <a:spcPct val="13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3333CC"/>
                </a:buClr>
                <a:buSzPts val="2400"/>
                <a:buFont typeface="Noto Sans Symbols"/>
                <a:buChar char="❖"/>
              </a:pPr>
              <a:r>
                <a:rPr b="1" lang="en-US" sz="24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Cá nhân:</a:t>
              </a:r>
              <a:r>
                <a:rPr lang="en-US" sz="24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Tìm tên một thư mục có trong ổ đĩa </a:t>
              </a:r>
              <a:r>
                <a:rPr b="1"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D: </a:t>
              </a: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trên máy tính em đang thực hành.</a:t>
              </a:r>
              <a:endParaRPr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463550" lvl="0" marL="463550" marR="0" rtl="0" algn="just">
                <a:lnSpc>
                  <a:spcPct val="13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3333CC"/>
                </a:buClr>
                <a:buSzPts val="2400"/>
                <a:buFont typeface="Noto Sans Symbols"/>
                <a:buChar char="❖"/>
              </a:pPr>
              <a:r>
                <a:rPr b="1" lang="en-US" sz="24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Nhóm đôi: </a:t>
              </a: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Kể cho bạn cùng nhóm biết những tệp và thư mục có trong thư mục đó.</a:t>
              </a:r>
              <a:endParaRPr b="1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6942331" y="2784139"/>
              <a:ext cx="6048232" cy="539461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2022-01-27T15:18:21Z</dcterms:created>
  <dc:creator>Admin</dc:creator>
</cp:coreProperties>
</file>