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9" r:id="rId2"/>
    <p:sldId id="295" r:id="rId3"/>
    <p:sldId id="348" r:id="rId4"/>
    <p:sldId id="257" r:id="rId5"/>
    <p:sldId id="301" r:id="rId6"/>
    <p:sldId id="347" r:id="rId7"/>
    <p:sldId id="345" r:id="rId8"/>
    <p:sldId id="349" r:id="rId9"/>
    <p:sldId id="285" r:id="rId10"/>
    <p:sldId id="265" r:id="rId11"/>
    <p:sldId id="304" r:id="rId12"/>
    <p:sldId id="320" r:id="rId13"/>
  </p:sldIdLst>
  <p:sldSz cx="12192000" cy="6858000"/>
  <p:notesSz cx="6858000" cy="9144000"/>
  <p:custDataLst>
    <p:tags r:id="rId1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1" clrIdx="0">
    <p:extLst>
      <p:ext uri="{19B8F6BF-5375-455C-9EA6-DF929625EA0E}">
        <p15:presenceInfo xmlns:p15="http://schemas.microsoft.com/office/powerpoint/2012/main" xmlns="" userId="Adm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3333CC"/>
    <a:srgbClr val="FF0000"/>
    <a:srgbClr val="FF0066"/>
    <a:srgbClr val="CC0066"/>
    <a:srgbClr val="FF00FF"/>
    <a:srgbClr val="FFCCFF"/>
    <a:srgbClr val="CC00CC"/>
    <a:srgbClr val="9900CC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-9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E907CA-8C46-46C3-AE5A-20978CE22B24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EDB108-CF2B-4BA7-9F7A-E3008B0160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704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6745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9316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2647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5027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3089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7629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2917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5751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4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1656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6580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240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064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999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976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312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411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831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981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267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855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373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A2CF3-161D-4290-9691-8A065EC2791C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558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5626130" y="3092823"/>
            <a:ext cx="6021200" cy="13674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32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CHƯƠNG 4</a:t>
            </a:r>
          </a:p>
          <a:p>
            <a:pPr algn="ctr">
              <a:lnSpc>
                <a:spcPct val="130000"/>
              </a:lnSpc>
            </a:pPr>
            <a:r>
              <a:rPr lang="en-US" sz="36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ỨNG DỤNG CỦA TIN HỌC</a:t>
            </a:r>
          </a:p>
        </p:txBody>
      </p:sp>
    </p:spTree>
    <p:extLst>
      <p:ext uri="{BB962C8B-B14F-4D97-AF65-F5344CB8AC3E}">
        <p14:creationId xmlns:p14="http://schemas.microsoft.com/office/powerpoint/2010/main" val="4209400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929145" y="428625"/>
            <a:ext cx="4353220" cy="59346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41719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</a:t>
            </a:r>
            <a:r>
              <a:rPr lang="en-US" sz="32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VẬN DỤNG</a:t>
            </a:r>
            <a:endParaRPr lang="en-US" sz="3200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7808" y="454019"/>
            <a:ext cx="591416" cy="568071"/>
          </a:xfrm>
          <a:prstGeom prst="rect">
            <a:avLst/>
          </a:prstGeom>
        </p:spPr>
      </p:pic>
      <p:grpSp>
        <p:nvGrpSpPr>
          <p:cNvPr id="6" name="Group 5"/>
          <p:cNvGrpSpPr/>
          <p:nvPr/>
        </p:nvGrpSpPr>
        <p:grpSpPr>
          <a:xfrm>
            <a:off x="2071688" y="1529390"/>
            <a:ext cx="7943850" cy="4714246"/>
            <a:chOff x="2028824" y="1500817"/>
            <a:chExt cx="7943850" cy="4714246"/>
          </a:xfrm>
        </p:grpSpPr>
        <p:grpSp>
          <p:nvGrpSpPr>
            <p:cNvPr id="10" name="Group 9"/>
            <p:cNvGrpSpPr/>
            <p:nvPr/>
          </p:nvGrpSpPr>
          <p:grpSpPr>
            <a:xfrm>
              <a:off x="2028824" y="1743074"/>
              <a:ext cx="7943850" cy="4471989"/>
              <a:chOff x="4902669" y="1621740"/>
              <a:chExt cx="7038370" cy="4471989"/>
            </a:xfrm>
          </p:grpSpPr>
          <p:sp>
            <p:nvSpPr>
              <p:cNvPr id="12" name="Rounded Rectangle 11"/>
              <p:cNvSpPr/>
              <p:nvPr/>
            </p:nvSpPr>
            <p:spPr>
              <a:xfrm>
                <a:off x="4902669" y="1621740"/>
                <a:ext cx="7038370" cy="4471989"/>
              </a:xfrm>
              <a:prstGeom prst="roundRect">
                <a:avLst/>
              </a:prstGeom>
              <a:noFill/>
              <a:ln w="28575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5092552" y="2371297"/>
                <a:ext cx="6620625" cy="34860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 algn="just">
                  <a:lnSpc>
                    <a:spcPct val="130000"/>
                  </a:lnSpc>
                  <a:spcAft>
                    <a:spcPts val="1000"/>
                  </a:spcAft>
                  <a:buFont typeface="Wingdings" panose="05000000000000000000" pitchFamily="2" charset="2"/>
                  <a:buChar char="v"/>
                </a:pPr>
                <a:r>
                  <a:rPr lang="en-US" sz="2400" b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vi-VN" sz="2500" b="1" dirty="0">
                    <a:solidFill>
                      <a:srgbClr val="FF0000"/>
                    </a:solidFill>
                  </a:rPr>
                  <a:t>Em hãy thực hiện:</a:t>
                </a:r>
                <a:r>
                  <a:rPr lang="vi-VN" sz="2500" b="1" dirty="0">
                    <a:solidFill>
                      <a:srgbClr val="3333CC"/>
                    </a:solidFill>
                  </a:rPr>
                  <a:t> </a:t>
                </a:r>
                <a:endParaRPr lang="en-US" sz="2500" b="1" dirty="0" smtClean="0">
                  <a:solidFill>
                    <a:srgbClr val="3333CC"/>
                  </a:solidFill>
                </a:endParaRPr>
              </a:p>
              <a:p>
                <a:pPr marL="457200" indent="-228600" algn="just">
                  <a:lnSpc>
                    <a:spcPct val="130000"/>
                  </a:lnSpc>
                  <a:spcAft>
                    <a:spcPts val="800"/>
                  </a:spcAft>
                </a:pPr>
                <a:r>
                  <a:rPr lang="vi-VN" sz="2400" dirty="0" smtClean="0">
                    <a:solidFill>
                      <a:srgbClr val="FF0000"/>
                    </a:solidFill>
                  </a:rPr>
                  <a:t>•</a:t>
                </a:r>
                <a:r>
                  <a:rPr lang="vi-VN" sz="2400" dirty="0" smtClean="0">
                    <a:solidFill>
                      <a:srgbClr val="3333CC"/>
                    </a:solidFill>
                  </a:rPr>
                  <a:t> </a:t>
                </a:r>
                <a:r>
                  <a:rPr lang="en-US" sz="2400" dirty="0" smtClean="0">
                    <a:solidFill>
                      <a:srgbClr val="3333CC"/>
                    </a:solidFill>
                  </a:rPr>
                  <a:t> </a:t>
                </a:r>
                <a:r>
                  <a:rPr lang="vi-VN" sz="2400" dirty="0" smtClean="0">
                    <a:solidFill>
                      <a:srgbClr val="3333CC"/>
                    </a:solidFill>
                  </a:rPr>
                  <a:t>Tạo </a:t>
                </a:r>
                <a:r>
                  <a:rPr lang="vi-VN" sz="2400" dirty="0">
                    <a:solidFill>
                      <a:srgbClr val="3333CC"/>
                    </a:solidFill>
                  </a:rPr>
                  <a:t>trang trình chiếu giới thiệu bản thân em gồm: </a:t>
                </a:r>
                <a:r>
                  <a:rPr lang="vi-VN" sz="2400" b="1" i="1" dirty="0">
                    <a:solidFill>
                      <a:srgbClr val="3333CC"/>
                    </a:solidFill>
                  </a:rPr>
                  <a:t>họ và tên, tuổi, sở thích</a:t>
                </a:r>
                <a:r>
                  <a:rPr lang="vi-VN" sz="2400" dirty="0">
                    <a:solidFill>
                      <a:srgbClr val="3333CC"/>
                    </a:solidFill>
                  </a:rPr>
                  <a:t>; </a:t>
                </a:r>
                <a:endParaRPr lang="en-US" sz="2400" dirty="0" smtClean="0">
                  <a:solidFill>
                    <a:srgbClr val="3333CC"/>
                  </a:solidFill>
                </a:endParaRPr>
              </a:p>
              <a:p>
                <a:pPr marL="457200" indent="-228600" algn="just">
                  <a:lnSpc>
                    <a:spcPct val="130000"/>
                  </a:lnSpc>
                  <a:spcAft>
                    <a:spcPts val="800"/>
                  </a:spcAft>
                </a:pPr>
                <a:r>
                  <a:rPr lang="vi-VN" sz="2400" dirty="0" smtClean="0">
                    <a:solidFill>
                      <a:srgbClr val="FF0000"/>
                    </a:solidFill>
                  </a:rPr>
                  <a:t>•</a:t>
                </a:r>
                <a:r>
                  <a:rPr lang="vi-VN" sz="2400" dirty="0" smtClean="0">
                    <a:solidFill>
                      <a:srgbClr val="3333CC"/>
                    </a:solidFill>
                  </a:rPr>
                  <a:t> </a:t>
                </a:r>
                <a:r>
                  <a:rPr lang="en-US" sz="2400" dirty="0" smtClean="0">
                    <a:solidFill>
                      <a:srgbClr val="3333CC"/>
                    </a:solidFill>
                  </a:rPr>
                  <a:t> </a:t>
                </a:r>
                <a:r>
                  <a:rPr lang="vi-VN" sz="2400" dirty="0" smtClean="0">
                    <a:solidFill>
                      <a:srgbClr val="3333CC"/>
                    </a:solidFill>
                  </a:rPr>
                  <a:t>Thực </a:t>
                </a:r>
                <a:r>
                  <a:rPr lang="vi-VN" sz="2400" dirty="0">
                    <a:solidFill>
                      <a:srgbClr val="3333CC"/>
                    </a:solidFill>
                  </a:rPr>
                  <a:t>hiện trình chiếu; </a:t>
                </a:r>
                <a:endParaRPr lang="en-US" sz="2400" dirty="0" smtClean="0">
                  <a:solidFill>
                    <a:srgbClr val="3333CC"/>
                  </a:solidFill>
                </a:endParaRPr>
              </a:p>
              <a:p>
                <a:pPr marL="457200" indent="-228600" algn="just">
                  <a:lnSpc>
                    <a:spcPct val="130000"/>
                  </a:lnSpc>
                  <a:spcAft>
                    <a:spcPts val="800"/>
                  </a:spcAft>
                </a:pPr>
                <a:r>
                  <a:rPr lang="vi-VN" sz="2400" dirty="0" smtClean="0">
                    <a:solidFill>
                      <a:srgbClr val="FF0000"/>
                    </a:solidFill>
                  </a:rPr>
                  <a:t>•</a:t>
                </a:r>
                <a:r>
                  <a:rPr lang="vi-VN" sz="2400" dirty="0" smtClean="0">
                    <a:solidFill>
                      <a:srgbClr val="3333CC"/>
                    </a:solidFill>
                  </a:rPr>
                  <a:t> </a:t>
                </a:r>
                <a:r>
                  <a:rPr lang="en-US" sz="2400" dirty="0" smtClean="0">
                    <a:solidFill>
                      <a:srgbClr val="3333CC"/>
                    </a:solidFill>
                  </a:rPr>
                  <a:t> </a:t>
                </a:r>
                <a:r>
                  <a:rPr lang="vi-VN" sz="2400" dirty="0" smtClean="0">
                    <a:solidFill>
                      <a:srgbClr val="3333CC"/>
                    </a:solidFill>
                  </a:rPr>
                  <a:t>Lưu </a:t>
                </a:r>
                <a:r>
                  <a:rPr lang="vi-VN" sz="2400" dirty="0">
                    <a:solidFill>
                      <a:srgbClr val="3333CC"/>
                    </a:solidFill>
                  </a:rPr>
                  <a:t>tệp với tên của em; </a:t>
                </a:r>
                <a:endParaRPr lang="en-US" sz="2400" dirty="0" smtClean="0">
                  <a:solidFill>
                    <a:srgbClr val="3333CC"/>
                  </a:solidFill>
                </a:endParaRPr>
              </a:p>
              <a:p>
                <a:pPr marL="457200" indent="-228600" algn="just">
                  <a:lnSpc>
                    <a:spcPct val="130000"/>
                  </a:lnSpc>
                  <a:spcAft>
                    <a:spcPts val="800"/>
                  </a:spcAft>
                </a:pPr>
                <a:r>
                  <a:rPr lang="vi-VN" sz="2400" dirty="0" smtClean="0">
                    <a:solidFill>
                      <a:srgbClr val="FF0000"/>
                    </a:solidFill>
                  </a:rPr>
                  <a:t>•</a:t>
                </a:r>
                <a:r>
                  <a:rPr lang="vi-VN" sz="2400" dirty="0" smtClean="0">
                    <a:solidFill>
                      <a:srgbClr val="3333CC"/>
                    </a:solidFill>
                  </a:rPr>
                  <a:t> </a:t>
                </a:r>
                <a:r>
                  <a:rPr lang="en-US" sz="2400" dirty="0" smtClean="0">
                    <a:solidFill>
                      <a:srgbClr val="3333CC"/>
                    </a:solidFill>
                  </a:rPr>
                  <a:t> </a:t>
                </a:r>
                <a:r>
                  <a:rPr lang="vi-VN" sz="2400" dirty="0" smtClean="0">
                    <a:solidFill>
                      <a:srgbClr val="3333CC"/>
                    </a:solidFill>
                  </a:rPr>
                  <a:t>Thoát </a:t>
                </a:r>
                <a:r>
                  <a:rPr lang="vi-VN" sz="2400" dirty="0">
                    <a:solidFill>
                      <a:srgbClr val="3333CC"/>
                    </a:solidFill>
                  </a:rPr>
                  <a:t>khỏi phần mềm trình chiếu. </a:t>
                </a:r>
                <a:endParaRPr lang="en-US" sz="23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1" name="Oval 10"/>
            <p:cNvSpPr/>
            <p:nvPr/>
          </p:nvSpPr>
          <p:spPr>
            <a:xfrm>
              <a:off x="3908792" y="1500817"/>
              <a:ext cx="4353220" cy="484514"/>
            </a:xfrm>
            <a:prstGeom prst="ellipse">
              <a:avLst/>
            </a:prstGeom>
            <a:solidFill>
              <a:srgbClr val="00B050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500" b="1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Nhóm</a:t>
              </a:r>
              <a:r>
                <a:rPr lang="en-US" sz="25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đôi</a:t>
              </a:r>
              <a:endParaRPr lang="en-US" sz="2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3143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4502727" y="460628"/>
            <a:ext cx="3726873" cy="553786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GHI NHỚ</a:t>
            </a:r>
            <a:endParaRPr lang="en-US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Horizontal Scroll 2"/>
          <p:cNvSpPr/>
          <p:nvPr/>
        </p:nvSpPr>
        <p:spPr>
          <a:xfrm>
            <a:off x="1300164" y="1913117"/>
            <a:ext cx="10072686" cy="3423157"/>
          </a:xfrm>
          <a:prstGeom prst="horizontalScroll">
            <a:avLst/>
          </a:prstGeom>
          <a:solidFill>
            <a:srgbClr val="3333FF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</a:pPr>
            <a:r>
              <a:rPr lang="vi-VN" sz="2800" dirty="0"/>
              <a:t>Mỗi khi cần trình chiếu bằng phần mềm trình chiếu PowerPoint, </a:t>
            </a:r>
            <a:r>
              <a:rPr lang="vi-VN" sz="2800" b="1" dirty="0"/>
              <a:t>em tạo tệp trình chiếu; nhập văn bản; thực hiện trình chiếu và lưu tệp</a:t>
            </a:r>
            <a:r>
              <a:rPr lang="vi-VN" sz="2800" dirty="0"/>
              <a:t>.</a:t>
            </a:r>
            <a:endParaRPr lang="en-US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7260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04813" y="-80963"/>
            <a:ext cx="13001625" cy="7019925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727125" y="1633684"/>
            <a:ext cx="5452134" cy="3590629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en-US" sz="66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XIN CHÀO CÁC EM</a:t>
            </a:r>
            <a:endParaRPr lang="en-US" sz="66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3936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4374004" y="451184"/>
            <a:ext cx="3457933" cy="595983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ÔN</a:t>
            </a:r>
            <a:r>
              <a:rPr lang="en-US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 CŨ</a:t>
            </a:r>
            <a:endParaRPr lang="en-US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457445" y="2257922"/>
            <a:ext cx="7258051" cy="2728416"/>
            <a:chOff x="6037441" y="2784139"/>
            <a:chExt cx="7552142" cy="4484323"/>
          </a:xfrm>
        </p:grpSpPr>
        <p:sp>
          <p:nvSpPr>
            <p:cNvPr id="7" name="Rectangle 6"/>
            <p:cNvSpPr/>
            <p:nvPr/>
          </p:nvSpPr>
          <p:spPr>
            <a:xfrm>
              <a:off x="6334407" y="3402837"/>
              <a:ext cx="7072959" cy="33082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30000"/>
                </a:lnSpc>
                <a:spcAft>
                  <a:spcPts val="1200"/>
                </a:spcAft>
              </a:pPr>
              <a:r>
                <a:rPr lang="en-US" sz="32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Em</a:t>
              </a:r>
              <a:r>
                <a:rPr lang="en-US" sz="32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hãy</a:t>
              </a:r>
              <a:r>
                <a:rPr lang="en-US" sz="32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thực</a:t>
              </a:r>
              <a:r>
                <a:rPr lang="en-US" sz="32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hiện</a:t>
              </a:r>
              <a:r>
                <a:rPr lang="en-US" sz="32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khởi</a:t>
              </a:r>
              <a:r>
                <a:rPr lang="en-US" sz="32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động</a:t>
              </a:r>
              <a:r>
                <a:rPr lang="en-US" sz="32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phần</a:t>
              </a:r>
              <a:r>
                <a:rPr lang="en-US" sz="32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mềm</a:t>
              </a:r>
              <a:r>
                <a:rPr lang="en-US" sz="32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trình</a:t>
              </a:r>
              <a:r>
                <a:rPr lang="en-US" sz="32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chiếu</a:t>
              </a:r>
              <a:r>
                <a:rPr lang="en-US" sz="32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và</a:t>
              </a:r>
              <a:r>
                <a:rPr lang="en-US" sz="32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thoát</a:t>
              </a:r>
              <a:r>
                <a:rPr lang="en-US" sz="32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khỏi</a:t>
              </a:r>
              <a:r>
                <a:rPr lang="en-US" sz="32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phần</a:t>
              </a:r>
              <a:r>
                <a:rPr lang="en-US" sz="32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mềm</a:t>
              </a:r>
              <a:r>
                <a:rPr lang="en-US" sz="32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trình</a:t>
              </a:r>
              <a:r>
                <a:rPr lang="en-US" sz="32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chiếu</a:t>
              </a:r>
              <a:r>
                <a:rPr lang="en-US" sz="32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  <a:endParaRPr lang="en-US" sz="3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6037441" y="2784139"/>
              <a:ext cx="7552142" cy="4484323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71130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28724"/>
            <a:ext cx="10515600" cy="1325563"/>
          </a:xfrm>
        </p:spPr>
        <p:txBody>
          <a:bodyPr/>
          <a:lstStyle/>
          <a:p>
            <a:pPr algn="ctr"/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 VOI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28880"/>
            <a:ext cx="10515600" cy="3390899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Nang </a:t>
            </a:r>
            <a:r>
              <a:rPr lang="en-US" dirty="0" err="1"/>
              <a:t>khoang</a:t>
            </a:r>
            <a:r>
              <a:rPr lang="en-US" dirty="0"/>
              <a:t> 6000 kg 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Cao </a:t>
            </a:r>
            <a:r>
              <a:rPr lang="en-US" dirty="0" err="1"/>
              <a:t>khoang</a:t>
            </a:r>
            <a:r>
              <a:rPr lang="en-US" dirty="0"/>
              <a:t> 3 m 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Song </a:t>
            </a:r>
            <a:r>
              <a:rPr lang="en-US" dirty="0"/>
              <a:t>den 70 </a:t>
            </a:r>
            <a:r>
              <a:rPr lang="en-US" dirty="0" err="1"/>
              <a:t>nam</a:t>
            </a:r>
            <a:r>
              <a:rPr lang="en-US" dirty="0"/>
              <a:t> 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An </a:t>
            </a:r>
            <a:r>
              <a:rPr lang="en-US" dirty="0" err="1"/>
              <a:t>thuc</a:t>
            </a:r>
            <a:r>
              <a:rPr lang="en-US" dirty="0"/>
              <a:t> vat</a:t>
            </a:r>
          </a:p>
        </p:txBody>
      </p:sp>
    </p:spTree>
    <p:extLst>
      <p:ext uri="{BB962C8B-B14F-4D97-AF65-F5344CB8AC3E}">
        <p14:creationId xmlns:p14="http://schemas.microsoft.com/office/powerpoint/2010/main" val="3430047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D05E2FA4-701D-4C92-898E-7EE4AF07FEBA}"/>
              </a:ext>
            </a:extLst>
          </p:cNvPr>
          <p:cNvSpPr txBox="1"/>
          <p:nvPr/>
        </p:nvSpPr>
        <p:spPr>
          <a:xfrm>
            <a:off x="2664945" y="1878928"/>
            <a:ext cx="8431305" cy="187435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vi-VN" sz="4000" b="1" u="sng" dirty="0">
                <a:ln w="28575">
                  <a:noFill/>
                </a:ln>
                <a:solidFill>
                  <a:srgbClr val="3333CC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BÀI </a:t>
            </a:r>
            <a:r>
              <a:rPr lang="en-US" sz="4000" b="1" u="sng" dirty="0" smtClean="0">
                <a:ln w="28575">
                  <a:noFill/>
                </a:ln>
                <a:solidFill>
                  <a:srgbClr val="3333CC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23</a:t>
            </a:r>
            <a:endParaRPr lang="vi-VN" sz="4000" b="1" u="sng" dirty="0">
              <a:ln w="28575">
                <a:noFill/>
              </a:ln>
              <a:solidFill>
                <a:srgbClr val="3333CC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20000"/>
              </a:lnSpc>
              <a:spcBef>
                <a:spcPts val="1200"/>
              </a:spcBef>
            </a:pPr>
            <a:r>
              <a:rPr lang="en-US" sz="44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TRANG TRÌNH CHIẾU CỦA EM</a:t>
            </a:r>
            <a:endParaRPr lang="vi-VN" sz="4400" b="1" dirty="0">
              <a:ln w="28575">
                <a:noFill/>
              </a:ln>
              <a:solidFill>
                <a:srgbClr val="3333CC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9439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734169" y="1137134"/>
            <a:ext cx="3785190" cy="553998"/>
            <a:chOff x="689904" y="1379897"/>
            <a:chExt cx="3785190" cy="553998"/>
          </a:xfrm>
        </p:grpSpPr>
        <p:grpSp>
          <p:nvGrpSpPr>
            <p:cNvPr id="10" name="Group 9"/>
            <p:cNvGrpSpPr/>
            <p:nvPr/>
          </p:nvGrpSpPr>
          <p:grpSpPr>
            <a:xfrm>
              <a:off x="689904" y="1379897"/>
              <a:ext cx="429926" cy="553998"/>
              <a:chOff x="1082666" y="1379837"/>
              <a:chExt cx="429926" cy="55399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089340" y="1470217"/>
                <a:ext cx="400792" cy="398384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082666" y="1379837"/>
                <a:ext cx="429926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b="1" dirty="0" smtClean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  <a:endParaRPr lang="en-US" sz="3000" b="1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100452" y="1445277"/>
              <a:ext cx="3374642" cy="477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Tạo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trang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trình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chiếu</a:t>
              </a:r>
              <a:endParaRPr lang="en-US" sz="25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3934565" y="422671"/>
            <a:ext cx="4306335" cy="641127"/>
            <a:chOff x="4168573" y="1295284"/>
            <a:chExt cx="4353220" cy="701545"/>
          </a:xfrm>
          <a:noFill/>
        </p:grpSpPr>
        <p:sp>
          <p:nvSpPr>
            <p:cNvPr id="13" name="Rounded Rectangle 12"/>
            <p:cNvSpPr/>
            <p:nvPr/>
          </p:nvSpPr>
          <p:spPr>
            <a:xfrm>
              <a:off x="4168573" y="1295284"/>
              <a:ext cx="4353220" cy="701545"/>
            </a:xfrm>
            <a:prstGeom prst="roundRect">
              <a:avLst/>
            </a:pr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41719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</a:t>
              </a:r>
              <a:r>
                <a:rPr lang="en-US" sz="3200" b="1" dirty="0" smtClean="0">
                  <a:solidFill>
                    <a:srgbClr val="3333C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KHÁM PHÁ</a:t>
              </a:r>
              <a:endParaRPr lang="en-US" sz="3200" b="1" dirty="0"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764401" y="1309140"/>
              <a:ext cx="641786" cy="665379"/>
            </a:xfrm>
            <a:prstGeom prst="rect">
              <a:avLst/>
            </a:prstGeom>
            <a:grpFill/>
            <a:ln>
              <a:noFill/>
            </a:ln>
          </p:spPr>
        </p:pic>
      </p:grpSp>
      <p:sp>
        <p:nvSpPr>
          <p:cNvPr id="29" name="Rectangle 28"/>
          <p:cNvSpPr/>
          <p:nvPr/>
        </p:nvSpPr>
        <p:spPr>
          <a:xfrm>
            <a:off x="727563" y="1704456"/>
            <a:ext cx="9902337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0050" indent="-400050" algn="just">
              <a:lnSpc>
                <a:spcPct val="130000"/>
              </a:lnSpc>
              <a:spcAft>
                <a:spcPts val="600"/>
              </a:spcAft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sz="23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23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hãy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kích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hoạt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phần</a:t>
            </a:r>
            <a:r>
              <a:rPr lang="en-US" sz="23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mềm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PowerPoint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chọn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trang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chiếu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Blank Presentation</a:t>
            </a:r>
            <a:r>
              <a:rPr lang="en-US" sz="23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00050" indent="-400050" algn="just">
              <a:lnSpc>
                <a:spcPct val="130000"/>
              </a:lnSpc>
              <a:spcBef>
                <a:spcPts val="300"/>
              </a:spcBef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vi-VN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Thực hiện theo hướng dẫn sau: </a:t>
            </a:r>
            <a:endParaRPr lang="en-US" sz="2300" dirty="0" smtClean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285750" algn="just">
              <a:lnSpc>
                <a:spcPct val="130000"/>
              </a:lnSpc>
              <a:buClr>
                <a:srgbClr val="FF0000"/>
              </a:buClr>
            </a:pPr>
            <a:r>
              <a:rPr lang="en-US" sz="23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[1]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Nháy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chuột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to add title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nhập</a:t>
            </a:r>
            <a:r>
              <a:rPr lang="en-US" sz="23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dòng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chữ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 VOI; </a:t>
            </a:r>
            <a:endParaRPr lang="en-US" sz="2300" dirty="0" smtClean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285750" algn="just">
              <a:lnSpc>
                <a:spcPct val="130000"/>
              </a:lnSpc>
              <a:spcBef>
                <a:spcPts val="600"/>
              </a:spcBef>
              <a:buClr>
                <a:srgbClr val="FF0000"/>
              </a:buClr>
            </a:pPr>
            <a:r>
              <a:rPr lang="en-US" sz="23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US" sz="23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2]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Nháy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chuột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to add subtitle</a:t>
            </a:r>
            <a:r>
              <a:rPr lang="en-US" sz="23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indent="628650" algn="just">
              <a:lnSpc>
                <a:spcPct val="130000"/>
              </a:lnSpc>
              <a:buClr>
                <a:srgbClr val="FF0000"/>
              </a:buClr>
            </a:pPr>
            <a:r>
              <a:rPr lang="en-US" sz="23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nhập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dòng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en-US" sz="2300" dirty="0" smtClean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1257300" algn="just">
              <a:lnSpc>
                <a:spcPct val="130000"/>
              </a:lnSpc>
              <a:buClr>
                <a:srgbClr val="FF0000"/>
              </a:buClr>
            </a:pPr>
            <a:r>
              <a:rPr lang="en-US" sz="23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Nang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khoang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6000 kg </a:t>
            </a:r>
            <a:endParaRPr lang="en-US" sz="2300" dirty="0" smtClean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1257300" algn="just">
              <a:lnSpc>
                <a:spcPct val="130000"/>
              </a:lnSpc>
              <a:buClr>
                <a:srgbClr val="FF0000"/>
              </a:buClr>
            </a:pPr>
            <a:r>
              <a:rPr lang="en-US" sz="23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Cao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khoang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 m </a:t>
            </a:r>
            <a:endParaRPr lang="en-US" sz="2300" dirty="0" smtClean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1257300" algn="just">
              <a:lnSpc>
                <a:spcPct val="130000"/>
              </a:lnSpc>
              <a:buClr>
                <a:srgbClr val="FF0000"/>
              </a:buClr>
            </a:pPr>
            <a:r>
              <a:rPr lang="en-US" sz="23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Song 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 70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300" dirty="0" smtClean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1257300" algn="just">
              <a:lnSpc>
                <a:spcPct val="130000"/>
              </a:lnSpc>
              <a:buClr>
                <a:srgbClr val="FF0000"/>
              </a:buClr>
            </a:pPr>
            <a:r>
              <a:rPr lang="en-US" sz="23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thuc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vat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9873" y="3700089"/>
            <a:ext cx="5317536" cy="2778107"/>
          </a:xfrm>
          <a:prstGeom prst="rect">
            <a:avLst/>
          </a:prstGeom>
        </p:spPr>
      </p:pic>
      <p:cxnSp>
        <p:nvCxnSpPr>
          <p:cNvPr id="15" name="Straight Arrow Connector 14"/>
          <p:cNvCxnSpPr/>
          <p:nvPr/>
        </p:nvCxnSpPr>
        <p:spPr>
          <a:xfrm>
            <a:off x="5533693" y="3606692"/>
            <a:ext cx="3500733" cy="1464396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4738054" y="4130828"/>
            <a:ext cx="4193013" cy="1643814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4148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758521" y="1257783"/>
            <a:ext cx="3888606" cy="553998"/>
            <a:chOff x="689904" y="1379897"/>
            <a:chExt cx="3888606" cy="553998"/>
          </a:xfrm>
        </p:grpSpPr>
        <p:grpSp>
          <p:nvGrpSpPr>
            <p:cNvPr id="10" name="Group 9"/>
            <p:cNvGrpSpPr/>
            <p:nvPr/>
          </p:nvGrpSpPr>
          <p:grpSpPr>
            <a:xfrm>
              <a:off x="689904" y="1379897"/>
              <a:ext cx="429926" cy="553998"/>
              <a:chOff x="1082666" y="1379837"/>
              <a:chExt cx="429926" cy="55399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089340" y="1470217"/>
                <a:ext cx="400792" cy="398384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082666" y="1379837"/>
                <a:ext cx="429926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b="1" dirty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2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114100" y="1445277"/>
              <a:ext cx="3464410" cy="477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Thực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hiện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trình</a:t>
              </a:r>
              <a:r>
                <a:rPr lang="en-US" sz="25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chiếu</a:t>
              </a:r>
              <a:endParaRPr lang="en-US" sz="25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3934565" y="422671"/>
            <a:ext cx="4306335" cy="641127"/>
            <a:chOff x="4168573" y="1295284"/>
            <a:chExt cx="4353220" cy="701545"/>
          </a:xfrm>
          <a:noFill/>
        </p:grpSpPr>
        <p:sp>
          <p:nvSpPr>
            <p:cNvPr id="19" name="Rounded Rectangle 18"/>
            <p:cNvSpPr/>
            <p:nvPr/>
          </p:nvSpPr>
          <p:spPr>
            <a:xfrm>
              <a:off x="4168573" y="1295284"/>
              <a:ext cx="4353220" cy="701545"/>
            </a:xfrm>
            <a:prstGeom prst="roundRect">
              <a:avLst/>
            </a:pr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41719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</a:t>
              </a:r>
              <a:r>
                <a:rPr lang="en-US" sz="3200" b="1" dirty="0" smtClean="0">
                  <a:solidFill>
                    <a:srgbClr val="3333C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KHÁM PHÁ</a:t>
              </a:r>
              <a:endParaRPr lang="en-US" sz="3200" b="1" dirty="0"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pic>
          <p:nvPicPr>
            <p:cNvPr id="27" name="Picture 2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764401" y="1309140"/>
              <a:ext cx="641786" cy="665379"/>
            </a:xfrm>
            <a:prstGeom prst="rect">
              <a:avLst/>
            </a:prstGeom>
            <a:grpFill/>
            <a:ln>
              <a:noFill/>
            </a:ln>
          </p:spPr>
        </p:pic>
      </p:grpSp>
      <p:sp>
        <p:nvSpPr>
          <p:cNvPr id="3" name="Rectangle 2"/>
          <p:cNvSpPr/>
          <p:nvPr/>
        </p:nvSpPr>
        <p:spPr>
          <a:xfrm>
            <a:off x="1108105" y="2033402"/>
            <a:ext cx="8093045" cy="11808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95288" indent="-395288">
              <a:lnSpc>
                <a:spcPct val="130000"/>
              </a:lnSpc>
              <a:spcAft>
                <a:spcPts val="1000"/>
              </a:spcAft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sz="24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24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gõ</a:t>
            </a:r>
            <a:r>
              <a:rPr lang="en-US" sz="24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phím</a:t>
            </a:r>
            <a:r>
              <a:rPr lang="en-US" sz="24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F5 </a:t>
            </a:r>
            <a:r>
              <a:rPr lang="en-US" sz="24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24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4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chiếu</a:t>
            </a:r>
            <a:r>
              <a:rPr lang="en-US" sz="24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95288" indent="-395288">
              <a:lnSpc>
                <a:spcPct val="130000"/>
              </a:lnSpc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quay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lại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màn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soạn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thảo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gõ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phím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Esc</a:t>
            </a:r>
            <a:r>
              <a:rPr lang="en-US" sz="2400" dirty="0">
                <a:solidFill>
                  <a:srgbClr val="3333CC"/>
                </a:solidFill>
              </a:rPr>
              <a:t>.</a:t>
            </a:r>
            <a:endParaRPr lang="en-US" sz="2400" b="1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1014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801385" y="1243495"/>
            <a:ext cx="3532739" cy="553998"/>
            <a:chOff x="689904" y="1379897"/>
            <a:chExt cx="3532739" cy="553998"/>
          </a:xfrm>
        </p:grpSpPr>
        <p:grpSp>
          <p:nvGrpSpPr>
            <p:cNvPr id="20" name="Group 19"/>
            <p:cNvGrpSpPr/>
            <p:nvPr/>
          </p:nvGrpSpPr>
          <p:grpSpPr>
            <a:xfrm>
              <a:off x="689904" y="1379897"/>
              <a:ext cx="429926" cy="553998"/>
              <a:chOff x="1082666" y="1379837"/>
              <a:chExt cx="429926" cy="553998"/>
            </a:xfrm>
          </p:grpSpPr>
          <p:sp>
            <p:nvSpPr>
              <p:cNvPr id="22" name="Rectangle 21"/>
              <p:cNvSpPr/>
              <p:nvPr/>
            </p:nvSpPr>
            <p:spPr>
              <a:xfrm>
                <a:off x="1089340" y="1470217"/>
                <a:ext cx="400792" cy="398384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1082666" y="1379837"/>
                <a:ext cx="429926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b="1" dirty="0" smtClean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3</a:t>
                </a:r>
                <a:endParaRPr lang="en-US" sz="3000" b="1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  <p:sp>
          <p:nvSpPr>
            <p:cNvPr id="21" name="TextBox 20"/>
            <p:cNvSpPr txBox="1"/>
            <p:nvPr/>
          </p:nvSpPr>
          <p:spPr>
            <a:xfrm>
              <a:off x="1114100" y="1445277"/>
              <a:ext cx="3108543" cy="477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Lưu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tệp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trình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chiếu</a:t>
              </a:r>
              <a:endParaRPr lang="en-US" sz="25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3934565" y="422671"/>
            <a:ext cx="4306335" cy="641127"/>
            <a:chOff x="4168573" y="1295284"/>
            <a:chExt cx="4353220" cy="701545"/>
          </a:xfrm>
          <a:noFill/>
        </p:grpSpPr>
        <p:sp>
          <p:nvSpPr>
            <p:cNvPr id="25" name="Rounded Rectangle 24"/>
            <p:cNvSpPr/>
            <p:nvPr/>
          </p:nvSpPr>
          <p:spPr>
            <a:xfrm>
              <a:off x="4168573" y="1295284"/>
              <a:ext cx="4353220" cy="701545"/>
            </a:xfrm>
            <a:prstGeom prst="roundRect">
              <a:avLst/>
            </a:pr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41719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</a:t>
              </a:r>
              <a:r>
                <a:rPr lang="en-US" sz="3200" b="1" dirty="0" smtClean="0">
                  <a:solidFill>
                    <a:srgbClr val="3333C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KHÁM PHÁ</a:t>
              </a:r>
              <a:endParaRPr lang="en-US" sz="3200" b="1" dirty="0"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pic>
          <p:nvPicPr>
            <p:cNvPr id="26" name="Picture 2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764401" y="1309140"/>
              <a:ext cx="641786" cy="665379"/>
            </a:xfrm>
            <a:prstGeom prst="rect">
              <a:avLst/>
            </a:prstGeom>
            <a:grpFill/>
            <a:ln>
              <a:noFill/>
            </a:ln>
          </p:spPr>
        </p:pic>
      </p:grpSp>
      <p:sp>
        <p:nvSpPr>
          <p:cNvPr id="18" name="Rectangle 17"/>
          <p:cNvSpPr/>
          <p:nvPr/>
        </p:nvSpPr>
        <p:spPr>
          <a:xfrm>
            <a:off x="1742303" y="2031252"/>
            <a:ext cx="8933935" cy="121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28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28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hãy</a:t>
            </a:r>
            <a:r>
              <a:rPr lang="en-US" sz="28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lưu</a:t>
            </a:r>
            <a:r>
              <a:rPr lang="en-US" sz="28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8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8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chiếu</a:t>
            </a:r>
            <a:r>
              <a:rPr lang="en-US" sz="28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8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tên</a:t>
            </a:r>
            <a:r>
              <a:rPr lang="en-US" sz="28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CONVOI</a:t>
            </a:r>
            <a:r>
              <a:rPr lang="en-US" sz="28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sz="28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thư</a:t>
            </a:r>
            <a:r>
              <a:rPr lang="en-US" sz="28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mục</a:t>
            </a:r>
            <a:r>
              <a:rPr lang="en-US" sz="28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 </a:t>
            </a:r>
            <a:r>
              <a:rPr lang="en-US" sz="2800" b="1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8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8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thư</a:t>
            </a:r>
            <a:r>
              <a:rPr lang="en-US" sz="28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mục</a:t>
            </a:r>
            <a:r>
              <a:rPr lang="en-US" sz="28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800" b="1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ên</a:t>
            </a:r>
            <a:r>
              <a:rPr lang="en-US" sz="28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28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đã</a:t>
            </a:r>
            <a:r>
              <a:rPr lang="en-US" sz="28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tạo</a:t>
            </a:r>
            <a:r>
              <a:rPr lang="en-US" sz="28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ở</a:t>
            </a:r>
            <a:r>
              <a:rPr lang="en-US" sz="28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ổ </a:t>
            </a:r>
            <a:r>
              <a:rPr lang="en-US" sz="28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đĩa</a:t>
            </a:r>
            <a:r>
              <a:rPr lang="en-US" sz="28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D:</a:t>
            </a:r>
            <a:endParaRPr lang="en-US" sz="2800" b="1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9852" y="3447778"/>
            <a:ext cx="6878797" cy="2409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2829696" y="3447778"/>
            <a:ext cx="3315412" cy="35810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749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537" y="3346359"/>
            <a:ext cx="5847213" cy="3511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0333" y="2746996"/>
            <a:ext cx="6082166" cy="4068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9846" y="2797494"/>
            <a:ext cx="5918566" cy="39679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442913" y="256170"/>
            <a:ext cx="11301414" cy="96949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457200" indent="-457200">
              <a:lnSpc>
                <a:spcPct val="114000"/>
              </a:lnSpc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sz="2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lưu </a:t>
            </a:r>
            <a:r>
              <a:rPr lang="vi-VN" sz="2500" b="1" dirty="0">
                <a:latin typeface="Arial" panose="020B0604020202020204" pitchFamily="34" charset="0"/>
                <a:cs typeface="Arial" panose="020B0604020202020204" pitchFamily="34" charset="0"/>
              </a:rPr>
              <a:t>tệp </a:t>
            </a:r>
            <a:r>
              <a:rPr lang="vi-VN" sz="25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 VOI </a:t>
            </a:r>
            <a:r>
              <a:rPr lang="vi-VN" sz="2500" b="1" dirty="0">
                <a:latin typeface="Arial" panose="020B0604020202020204" pitchFamily="34" charset="0"/>
                <a:cs typeface="Arial" panose="020B0604020202020204" pitchFamily="34" charset="0"/>
              </a:rPr>
              <a:t>vào thư mục 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Tin </a:t>
            </a:r>
            <a:r>
              <a:rPr lang="en-US" sz="2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thư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mục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tên</a:t>
            </a:r>
            <a:r>
              <a:rPr lang="en-US" sz="25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25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ở </a:t>
            </a:r>
            <a:r>
              <a:rPr lang="vi-VN" sz="2500" b="1" dirty="0">
                <a:latin typeface="Arial" panose="020B0604020202020204" pitchFamily="34" charset="0"/>
                <a:cs typeface="Arial" panose="020B0604020202020204" pitchFamily="34" charset="0"/>
              </a:rPr>
              <a:t>ổ đĩa </a:t>
            </a:r>
            <a:r>
              <a:rPr lang="vi-VN" sz="25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vi-VN" sz="25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ta </a:t>
            </a:r>
            <a:r>
              <a:rPr lang="en-US" sz="2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bước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2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14346" y="1127882"/>
            <a:ext cx="11596702" cy="1685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vi-VN" sz="2300" dirty="0" smtClean="0">
                <a:solidFill>
                  <a:srgbClr val="3333CC"/>
                </a:solidFill>
              </a:rPr>
              <a:t>Nháy </a:t>
            </a:r>
            <a:r>
              <a:rPr lang="vi-VN" sz="2300" dirty="0">
                <a:solidFill>
                  <a:srgbClr val="3333CC"/>
                </a:solidFill>
              </a:rPr>
              <a:t>chuột vào biểu </a:t>
            </a:r>
            <a:r>
              <a:rPr lang="vi-VN" sz="2300" dirty="0" smtClean="0">
                <a:solidFill>
                  <a:srgbClr val="3333CC"/>
                </a:solidFill>
              </a:rPr>
              <a:t>tượng</a:t>
            </a:r>
            <a:r>
              <a:rPr lang="en-US" sz="2300" dirty="0" smtClean="0">
                <a:solidFill>
                  <a:srgbClr val="3333CC"/>
                </a:solidFill>
              </a:rPr>
              <a:t> </a:t>
            </a:r>
            <a:endParaRPr lang="en-US" sz="2300" dirty="0" smtClean="0">
              <a:solidFill>
                <a:srgbClr val="3333CC"/>
              </a:solidFill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vi-VN" sz="2300" dirty="0" smtClean="0">
                <a:solidFill>
                  <a:srgbClr val="3333CC"/>
                </a:solidFill>
              </a:rPr>
              <a:t>Chọn </a:t>
            </a:r>
            <a:r>
              <a:rPr lang="vi-VN" sz="2300" dirty="0">
                <a:solidFill>
                  <a:srgbClr val="3333CC"/>
                </a:solidFill>
              </a:rPr>
              <a:t>ổ đĩa </a:t>
            </a:r>
            <a:r>
              <a:rPr lang="vi-VN" sz="2300" b="1" dirty="0">
                <a:solidFill>
                  <a:srgbClr val="3333CC"/>
                </a:solidFill>
              </a:rPr>
              <a:t>D:</a:t>
            </a:r>
            <a:r>
              <a:rPr lang="vi-VN" sz="2300" dirty="0">
                <a:solidFill>
                  <a:srgbClr val="3333CC"/>
                </a:solidFill>
              </a:rPr>
              <a:t>; nháy chuột </a:t>
            </a:r>
            <a:r>
              <a:rPr lang="vi-VN" sz="2300" dirty="0" smtClean="0">
                <a:solidFill>
                  <a:srgbClr val="3333CC"/>
                </a:solidFill>
              </a:rPr>
              <a:t>vào </a:t>
            </a:r>
            <a:r>
              <a:rPr lang="vi-VN" sz="2300" dirty="0">
                <a:solidFill>
                  <a:srgbClr val="3333CC"/>
                </a:solidFill>
              </a:rPr>
              <a:t>thư mục </a:t>
            </a:r>
            <a:r>
              <a:rPr lang="en-US" sz="2300" b="1" dirty="0" err="1" smtClean="0">
                <a:solidFill>
                  <a:srgbClr val="3333CC"/>
                </a:solidFill>
              </a:rPr>
              <a:t>Tên</a:t>
            </a:r>
            <a:r>
              <a:rPr lang="en-US" sz="2300" b="1" dirty="0" smtClean="0">
                <a:solidFill>
                  <a:srgbClr val="3333CC"/>
                </a:solidFill>
              </a:rPr>
              <a:t> </a:t>
            </a:r>
            <a:r>
              <a:rPr lang="en-US" sz="2300" b="1" dirty="0" err="1" smtClean="0">
                <a:solidFill>
                  <a:srgbClr val="3333CC"/>
                </a:solidFill>
              </a:rPr>
              <a:t>em</a:t>
            </a:r>
            <a:r>
              <a:rPr lang="vi-VN" sz="2300" dirty="0" smtClean="0">
                <a:solidFill>
                  <a:srgbClr val="3333CC"/>
                </a:solidFill>
              </a:rPr>
              <a:t>; </a:t>
            </a:r>
            <a:r>
              <a:rPr lang="vi-VN" sz="2300" dirty="0">
                <a:solidFill>
                  <a:srgbClr val="3333CC"/>
                </a:solidFill>
              </a:rPr>
              <a:t>nháy chuột vào nút lệnh </a:t>
            </a:r>
            <a:r>
              <a:rPr lang="vi-VN" sz="2300" b="1" dirty="0">
                <a:solidFill>
                  <a:srgbClr val="3333CC"/>
                </a:solidFill>
              </a:rPr>
              <a:t>Open</a:t>
            </a:r>
            <a:r>
              <a:rPr lang="vi-VN" sz="2300" dirty="0">
                <a:solidFill>
                  <a:srgbClr val="3333CC"/>
                </a:solidFill>
              </a:rPr>
              <a:t>; </a:t>
            </a:r>
            <a:endParaRPr lang="en-US" sz="2300" dirty="0" smtClean="0">
              <a:solidFill>
                <a:srgbClr val="3333CC"/>
              </a:solidFill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vi-VN" sz="2300" dirty="0">
                <a:solidFill>
                  <a:srgbClr val="3333CC"/>
                </a:solidFill>
              </a:rPr>
              <a:t>nháy </a:t>
            </a:r>
            <a:r>
              <a:rPr lang="vi-VN" sz="2300" dirty="0" smtClean="0">
                <a:solidFill>
                  <a:srgbClr val="3333CC"/>
                </a:solidFill>
              </a:rPr>
              <a:t>chuột</a:t>
            </a:r>
            <a:r>
              <a:rPr lang="en-US" sz="2300" dirty="0" smtClean="0">
                <a:solidFill>
                  <a:srgbClr val="3333CC"/>
                </a:solidFill>
              </a:rPr>
              <a:t> </a:t>
            </a:r>
            <a:r>
              <a:rPr lang="vi-VN" sz="2300" dirty="0" smtClean="0">
                <a:solidFill>
                  <a:srgbClr val="3333CC"/>
                </a:solidFill>
              </a:rPr>
              <a:t> </a:t>
            </a:r>
            <a:r>
              <a:rPr lang="vi-VN" sz="2300" dirty="0">
                <a:solidFill>
                  <a:srgbClr val="3333CC"/>
                </a:solidFill>
              </a:rPr>
              <a:t>vào thư mục </a:t>
            </a:r>
            <a:r>
              <a:rPr lang="en-US" sz="2300" b="1" dirty="0" smtClean="0">
                <a:solidFill>
                  <a:srgbClr val="3333CC"/>
                </a:solidFill>
              </a:rPr>
              <a:t>Tin </a:t>
            </a:r>
            <a:r>
              <a:rPr lang="en-US" sz="2300" b="1" dirty="0" err="1" smtClean="0">
                <a:solidFill>
                  <a:srgbClr val="3333CC"/>
                </a:solidFill>
              </a:rPr>
              <a:t>học</a:t>
            </a:r>
            <a:r>
              <a:rPr lang="vi-VN" sz="2300" dirty="0" smtClean="0">
                <a:solidFill>
                  <a:srgbClr val="3333CC"/>
                </a:solidFill>
              </a:rPr>
              <a:t>; </a:t>
            </a:r>
            <a:r>
              <a:rPr lang="vi-VN" sz="2300" dirty="0">
                <a:solidFill>
                  <a:srgbClr val="3333CC"/>
                </a:solidFill>
              </a:rPr>
              <a:t>nháy chuột vào nút lệnh </a:t>
            </a:r>
            <a:r>
              <a:rPr lang="vi-VN" sz="2300" b="1" dirty="0">
                <a:solidFill>
                  <a:srgbClr val="3333CC"/>
                </a:solidFill>
              </a:rPr>
              <a:t>Open</a:t>
            </a:r>
            <a:r>
              <a:rPr lang="vi-VN" sz="2300" dirty="0">
                <a:solidFill>
                  <a:srgbClr val="3333CC"/>
                </a:solidFill>
              </a:rPr>
              <a:t>;</a:t>
            </a:r>
            <a:endParaRPr lang="en-US" sz="2300" dirty="0" smtClean="0">
              <a:solidFill>
                <a:srgbClr val="3333CC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97461" y="1090023"/>
            <a:ext cx="673443" cy="519112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414337" y="2797494"/>
            <a:ext cx="8158162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vi-VN" sz="2300" dirty="0" smtClean="0">
                <a:solidFill>
                  <a:srgbClr val="3333CC"/>
                </a:solidFill>
              </a:rPr>
              <a:t>Trong </a:t>
            </a:r>
            <a:r>
              <a:rPr lang="vi-VN" sz="2300" dirty="0">
                <a:solidFill>
                  <a:srgbClr val="3333CC"/>
                </a:solidFill>
              </a:rPr>
              <a:t>ô </a:t>
            </a:r>
            <a:r>
              <a:rPr lang="vi-VN" sz="2300" b="1" dirty="0">
                <a:solidFill>
                  <a:srgbClr val="3333CC"/>
                </a:solidFill>
              </a:rPr>
              <a:t>File name </a:t>
            </a:r>
            <a:r>
              <a:rPr lang="vi-VN" sz="2300" dirty="0">
                <a:solidFill>
                  <a:srgbClr val="3333CC"/>
                </a:solidFill>
              </a:rPr>
              <a:t>nhập tên tệp, ví dụ nhập CON VOI; </a:t>
            </a:r>
            <a:endParaRPr lang="en-US" sz="2300" dirty="0">
              <a:solidFill>
                <a:srgbClr val="3333CC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FF0000"/>
                </a:solidFill>
              </a:rPr>
              <a:t> </a:t>
            </a:r>
            <a:r>
              <a:rPr lang="en-US" sz="2300" dirty="0" smtClean="0">
                <a:solidFill>
                  <a:srgbClr val="FF0000"/>
                </a:solidFill>
              </a:rPr>
              <a:t>     </a:t>
            </a:r>
            <a:r>
              <a:rPr lang="vi-VN" sz="2300" dirty="0" smtClean="0">
                <a:solidFill>
                  <a:srgbClr val="3333CC"/>
                </a:solidFill>
              </a:rPr>
              <a:t>Nháy </a:t>
            </a:r>
            <a:r>
              <a:rPr lang="vi-VN" sz="2300" dirty="0">
                <a:solidFill>
                  <a:srgbClr val="3333CC"/>
                </a:solidFill>
              </a:rPr>
              <a:t>chuột vào nút lệnh </a:t>
            </a:r>
            <a:r>
              <a:rPr lang="vi-VN" sz="2300" b="1" dirty="0">
                <a:solidFill>
                  <a:srgbClr val="3333CC"/>
                </a:solidFill>
              </a:rPr>
              <a:t>Save</a:t>
            </a:r>
            <a:r>
              <a:rPr lang="vi-VN" sz="2300" dirty="0">
                <a:solidFill>
                  <a:srgbClr val="3333CC"/>
                </a:solidFill>
              </a:rPr>
              <a:t>.</a:t>
            </a:r>
            <a:endParaRPr lang="en-US" sz="2300" dirty="0">
              <a:solidFill>
                <a:srgbClr val="3333CC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715548" y="4977138"/>
            <a:ext cx="1144965" cy="22278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4042587" y="3951656"/>
            <a:ext cx="4340220" cy="20986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6088786" y="5743622"/>
            <a:ext cx="6103214" cy="27735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9959123" y="6428154"/>
            <a:ext cx="810574" cy="33728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6649405" y="6401975"/>
            <a:ext cx="824459" cy="22485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991750" y="4191419"/>
            <a:ext cx="4340220" cy="20986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953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28" grpId="0" animBg="1"/>
      <p:bldP spid="28" grpId="1" animBg="1"/>
      <p:bldP spid="30" grpId="0" animBg="1"/>
      <p:bldP spid="31" grpId="0" animBg="1"/>
      <p:bldP spid="29" grpId="0" animBg="1"/>
      <p:bldP spid="29" grpId="1" animBg="1"/>
      <p:bldP spid="18" grpId="0" animBg="1"/>
      <p:bldP spid="18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4000585" y="439651"/>
            <a:ext cx="4353220" cy="62530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41719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</a:t>
            </a:r>
            <a:r>
              <a:rPr lang="en-US" sz="3200" b="1" dirty="0" smtClean="0"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LUYỆN TẬP</a:t>
            </a:r>
            <a:endParaRPr lang="en-US" sz="3200" b="1" dirty="0">
              <a:solidFill>
                <a:srgbClr val="3333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2573" y="453939"/>
            <a:ext cx="642378" cy="598380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542926" y="1243007"/>
            <a:ext cx="11072813" cy="5143505"/>
            <a:chOff x="542926" y="1557343"/>
            <a:chExt cx="11072813" cy="5143505"/>
          </a:xfrm>
        </p:grpSpPr>
        <p:grpSp>
          <p:nvGrpSpPr>
            <p:cNvPr id="6" name="Group 5"/>
            <p:cNvGrpSpPr/>
            <p:nvPr/>
          </p:nvGrpSpPr>
          <p:grpSpPr>
            <a:xfrm>
              <a:off x="542926" y="1743074"/>
              <a:ext cx="11072813" cy="4957774"/>
              <a:chOff x="3586140" y="1621740"/>
              <a:chExt cx="9810678" cy="4957774"/>
            </a:xfrm>
          </p:grpSpPr>
          <p:sp>
            <p:nvSpPr>
              <p:cNvPr id="21" name="Rounded Rectangle 20"/>
              <p:cNvSpPr/>
              <p:nvPr/>
            </p:nvSpPr>
            <p:spPr>
              <a:xfrm>
                <a:off x="3586140" y="1621740"/>
                <a:ext cx="9810678" cy="4957774"/>
              </a:xfrm>
              <a:prstGeom prst="round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3788682" y="1799153"/>
                <a:ext cx="9608136" cy="477361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 algn="just">
                  <a:lnSpc>
                    <a:spcPct val="130000"/>
                  </a:lnSpc>
                  <a:spcAft>
                    <a:spcPts val="300"/>
                  </a:spcAft>
                  <a:buClr>
                    <a:srgbClr val="FF0000"/>
                  </a:buClr>
                  <a:buFont typeface="Wingdings" panose="05000000000000000000" pitchFamily="2" charset="2"/>
                  <a:buChar char="v"/>
                </a:pPr>
                <a:r>
                  <a:rPr lang="en-US" sz="2400" b="1" dirty="0" smtClean="0">
                    <a:solidFill>
                      <a:srgbClr val="33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vi-VN" sz="2400" b="1" dirty="0">
                    <a:solidFill>
                      <a:srgbClr val="3333CC"/>
                    </a:solidFill>
                  </a:rPr>
                  <a:t>Em hãy thực hiện các công việc sau: </a:t>
                </a:r>
                <a:endParaRPr lang="en-US" sz="2400" b="1" dirty="0" smtClean="0">
                  <a:solidFill>
                    <a:srgbClr val="3333CC"/>
                  </a:solidFill>
                </a:endParaRPr>
              </a:p>
              <a:p>
                <a:pPr algn="just">
                  <a:lnSpc>
                    <a:spcPct val="120000"/>
                  </a:lnSpc>
                  <a:spcAft>
                    <a:spcPts val="300"/>
                  </a:spcAft>
                </a:pPr>
                <a:r>
                  <a:rPr lang="vi-VN" sz="2300" dirty="0" smtClean="0">
                    <a:solidFill>
                      <a:srgbClr val="FF0000"/>
                    </a:solidFill>
                  </a:rPr>
                  <a:t>• </a:t>
                </a:r>
                <a:r>
                  <a:rPr lang="vi-VN" sz="2300" dirty="0">
                    <a:solidFill>
                      <a:srgbClr val="3333CC"/>
                    </a:solidFill>
                  </a:rPr>
                  <a:t>Kích hoạt phần mềm trình chiếu </a:t>
                </a:r>
                <a:r>
                  <a:rPr lang="vi-VN" sz="2300" dirty="0">
                    <a:solidFill>
                      <a:srgbClr val="FF0000"/>
                    </a:solidFill>
                  </a:rPr>
                  <a:t>PowerPoint</a:t>
                </a:r>
                <a:r>
                  <a:rPr lang="vi-VN" sz="2300" dirty="0">
                    <a:solidFill>
                      <a:srgbClr val="3333CC"/>
                    </a:solidFill>
                  </a:rPr>
                  <a:t> và tạo trang trình chiếu theo gợi </a:t>
                </a:r>
                <a:r>
                  <a:rPr lang="vi-VN" sz="2300" dirty="0" smtClean="0">
                    <a:solidFill>
                      <a:srgbClr val="3333CC"/>
                    </a:solidFill>
                  </a:rPr>
                  <a:t>ý</a:t>
                </a:r>
                <a:r>
                  <a:rPr lang="en-US" sz="2300" dirty="0" smtClean="0">
                    <a:solidFill>
                      <a:srgbClr val="3333CC"/>
                    </a:solidFill>
                  </a:rPr>
                  <a:t> </a:t>
                </a:r>
                <a:r>
                  <a:rPr lang="vi-VN" sz="2300" dirty="0" smtClean="0">
                    <a:solidFill>
                      <a:srgbClr val="3333CC"/>
                    </a:solidFill>
                  </a:rPr>
                  <a:t>hình </a:t>
                </a:r>
                <a:r>
                  <a:rPr lang="vi-VN" sz="2300" dirty="0">
                    <a:solidFill>
                      <a:srgbClr val="3333CC"/>
                    </a:solidFill>
                  </a:rPr>
                  <a:t>23.3; </a:t>
                </a:r>
                <a:endParaRPr lang="en-US" sz="2300" dirty="0" smtClean="0">
                  <a:solidFill>
                    <a:srgbClr val="3333CC"/>
                  </a:solidFill>
                </a:endParaRPr>
              </a:p>
              <a:p>
                <a:pPr algn="just">
                  <a:lnSpc>
                    <a:spcPct val="120000"/>
                  </a:lnSpc>
                  <a:spcAft>
                    <a:spcPts val="300"/>
                  </a:spcAft>
                </a:pPr>
                <a:endParaRPr lang="en-US" sz="2300" dirty="0">
                  <a:solidFill>
                    <a:srgbClr val="3333CC"/>
                  </a:solidFill>
                </a:endParaRPr>
              </a:p>
              <a:p>
                <a:pPr algn="just">
                  <a:lnSpc>
                    <a:spcPct val="120000"/>
                  </a:lnSpc>
                  <a:spcAft>
                    <a:spcPts val="300"/>
                  </a:spcAft>
                </a:pPr>
                <a:endParaRPr lang="en-US" sz="2300" dirty="0" smtClean="0">
                  <a:solidFill>
                    <a:srgbClr val="3333CC"/>
                  </a:solidFill>
                </a:endParaRPr>
              </a:p>
              <a:p>
                <a:pPr algn="just">
                  <a:lnSpc>
                    <a:spcPct val="120000"/>
                  </a:lnSpc>
                  <a:spcAft>
                    <a:spcPts val="300"/>
                  </a:spcAft>
                </a:pPr>
                <a:endParaRPr lang="en-US" sz="2300" dirty="0">
                  <a:solidFill>
                    <a:srgbClr val="3333CC"/>
                  </a:solidFill>
                </a:endParaRPr>
              </a:p>
              <a:p>
                <a:pPr algn="just">
                  <a:lnSpc>
                    <a:spcPct val="120000"/>
                  </a:lnSpc>
                  <a:spcAft>
                    <a:spcPts val="300"/>
                  </a:spcAft>
                </a:pPr>
                <a:endParaRPr lang="en-US" sz="2300" dirty="0" smtClean="0">
                  <a:solidFill>
                    <a:srgbClr val="3333CC"/>
                  </a:solidFill>
                </a:endParaRPr>
              </a:p>
              <a:p>
                <a:pPr algn="just">
                  <a:lnSpc>
                    <a:spcPct val="120000"/>
                  </a:lnSpc>
                  <a:spcAft>
                    <a:spcPts val="300"/>
                  </a:spcAft>
                </a:pPr>
                <a:endParaRPr lang="en-US" sz="2300" dirty="0" smtClean="0">
                  <a:solidFill>
                    <a:srgbClr val="3333CC"/>
                  </a:solidFill>
                </a:endParaRPr>
              </a:p>
              <a:p>
                <a:pPr algn="just">
                  <a:lnSpc>
                    <a:spcPct val="130000"/>
                  </a:lnSpc>
                  <a:spcAft>
                    <a:spcPts val="300"/>
                  </a:spcAft>
                </a:pPr>
                <a:r>
                  <a:rPr lang="vi-VN" sz="2300" dirty="0" smtClean="0">
                    <a:solidFill>
                      <a:srgbClr val="FF0000"/>
                    </a:solidFill>
                  </a:rPr>
                  <a:t>•</a:t>
                </a:r>
                <a:r>
                  <a:rPr lang="vi-VN" sz="2300" dirty="0" smtClean="0"/>
                  <a:t> </a:t>
                </a:r>
                <a:r>
                  <a:rPr lang="vi-VN" sz="2300" dirty="0">
                    <a:solidFill>
                      <a:srgbClr val="3333CC"/>
                    </a:solidFill>
                  </a:rPr>
                  <a:t>Thực hiện trình chiếu; </a:t>
                </a:r>
                <a:endParaRPr lang="en-US" sz="2300" dirty="0" smtClean="0">
                  <a:solidFill>
                    <a:srgbClr val="3333CC"/>
                  </a:solidFill>
                </a:endParaRPr>
              </a:p>
              <a:p>
                <a:pPr algn="just">
                  <a:lnSpc>
                    <a:spcPct val="130000"/>
                  </a:lnSpc>
                  <a:spcAft>
                    <a:spcPts val="300"/>
                  </a:spcAft>
                </a:pPr>
                <a:r>
                  <a:rPr lang="vi-VN" sz="2300" dirty="0" smtClean="0">
                    <a:solidFill>
                      <a:srgbClr val="FF0000"/>
                    </a:solidFill>
                  </a:rPr>
                  <a:t>•</a:t>
                </a:r>
                <a:r>
                  <a:rPr lang="vi-VN" sz="2300" dirty="0" smtClean="0">
                    <a:solidFill>
                      <a:srgbClr val="3333CC"/>
                    </a:solidFill>
                  </a:rPr>
                  <a:t> </a:t>
                </a:r>
                <a:r>
                  <a:rPr lang="vi-VN" sz="2300" dirty="0">
                    <a:solidFill>
                      <a:srgbClr val="3333CC"/>
                    </a:solidFill>
                  </a:rPr>
                  <a:t>Lưu tệp trình chiếu với tên </a:t>
                </a:r>
                <a:r>
                  <a:rPr lang="vi-VN" sz="2300" dirty="0" smtClean="0">
                    <a:solidFill>
                      <a:srgbClr val="3333CC"/>
                    </a:solidFill>
                  </a:rPr>
                  <a:t>là</a:t>
                </a:r>
                <a:r>
                  <a:rPr lang="en-US" sz="2300" dirty="0" smtClean="0">
                    <a:solidFill>
                      <a:srgbClr val="3333CC"/>
                    </a:solidFill>
                  </a:rPr>
                  <a:t> </a:t>
                </a:r>
                <a:r>
                  <a:rPr lang="vi-VN" sz="2300" dirty="0" smtClean="0">
                    <a:solidFill>
                      <a:srgbClr val="FF0000"/>
                    </a:solidFill>
                  </a:rPr>
                  <a:t>chucnammoi</a:t>
                </a:r>
                <a:r>
                  <a:rPr lang="vi-VN" sz="2300" dirty="0" smtClean="0">
                    <a:solidFill>
                      <a:srgbClr val="3333CC"/>
                    </a:solidFill>
                  </a:rPr>
                  <a:t> </a:t>
                </a:r>
                <a:r>
                  <a:rPr lang="vi-VN" sz="2300" dirty="0">
                    <a:solidFill>
                      <a:srgbClr val="3333CC"/>
                    </a:solidFill>
                  </a:rPr>
                  <a:t>vào thư mục </a:t>
                </a:r>
                <a:r>
                  <a:rPr lang="vi-VN" sz="2300" dirty="0">
                    <a:solidFill>
                      <a:srgbClr val="FF0000"/>
                    </a:solidFill>
                  </a:rPr>
                  <a:t>Tin hoc </a:t>
                </a:r>
                <a:r>
                  <a:rPr lang="vi-VN" sz="2300" dirty="0">
                    <a:solidFill>
                      <a:srgbClr val="3333CC"/>
                    </a:solidFill>
                  </a:rPr>
                  <a:t>ở ổ đĩa </a:t>
                </a:r>
                <a:r>
                  <a:rPr lang="vi-VN" sz="2300" dirty="0">
                    <a:solidFill>
                      <a:srgbClr val="FF0000"/>
                    </a:solidFill>
                  </a:rPr>
                  <a:t>D</a:t>
                </a:r>
                <a:r>
                  <a:rPr lang="vi-VN" sz="2300" dirty="0" smtClean="0">
                    <a:solidFill>
                      <a:srgbClr val="FF0000"/>
                    </a:solidFill>
                  </a:rPr>
                  <a:t>:</a:t>
                </a:r>
                <a:endParaRPr lang="en-US" sz="23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9" name="Oval 8"/>
            <p:cNvSpPr/>
            <p:nvPr/>
          </p:nvSpPr>
          <p:spPr>
            <a:xfrm>
              <a:off x="4023096" y="1557343"/>
              <a:ext cx="4353220" cy="370835"/>
            </a:xfrm>
            <a:prstGeom prst="ellipse">
              <a:avLst/>
            </a:prstGeom>
            <a:solidFill>
              <a:srgbClr val="FF0000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500" b="1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Nhóm</a:t>
              </a:r>
              <a:r>
                <a:rPr lang="en-US" sz="25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đôi</a:t>
              </a:r>
              <a:endParaRPr lang="en-US" sz="2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/>
          <a:srcRect r="1155"/>
          <a:stretch/>
        </p:blipFill>
        <p:spPr>
          <a:xfrm>
            <a:off x="2628357" y="2668557"/>
            <a:ext cx="6115593" cy="2619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5616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79&quot;/&gt;&lt;/object&gt;&lt;object type=&quot;3&quot; unique_id=&quot;10005&quot;&gt;&lt;property id=&quot;20148&quot; value=&quot;5&quot;/&gt;&lt;property id=&quot;20300&quot; value=&quot;Slide 2&quot;/&gt;&lt;property id=&quot;20307&quot; value=&quot;295&quot;/&gt;&lt;/object&gt;&lt;object type=&quot;3&quot; unique_id=&quot;10006&quot;&gt;&lt;property id=&quot;20148&quot; value=&quot;5&quot;/&gt;&lt;property id=&quot;20300&quot; value=&quot;Slide 3 - &amp;quot;CON VOI&amp;quot;&quot;/&gt;&lt;property id=&quot;20307&quot; value=&quot;348&quot;/&gt;&lt;/object&gt;&lt;object type=&quot;3&quot; unique_id=&quot;10007&quot;&gt;&lt;property id=&quot;20148&quot; value=&quot;5&quot;/&gt;&lt;property id=&quot;20300&quot; value=&quot;Slide 4&quot;/&gt;&lt;property id=&quot;20307&quot; value=&quot;257&quot;/&gt;&lt;/object&gt;&lt;object type=&quot;3&quot; unique_id=&quot;10008&quot;&gt;&lt;property id=&quot;20148&quot; value=&quot;5&quot;/&gt;&lt;property id=&quot;20300&quot; value=&quot;Slide 5&quot;/&gt;&lt;property id=&quot;20307&quot; value=&quot;301&quot;/&gt;&lt;/object&gt;&lt;object type=&quot;3&quot; unique_id=&quot;10009&quot;&gt;&lt;property id=&quot;20148&quot; value=&quot;5&quot;/&gt;&lt;property id=&quot;20300&quot; value=&quot;Slide 6&quot;/&gt;&lt;property id=&quot;20307&quot; value=&quot;347&quot;/&gt;&lt;/object&gt;&lt;object type=&quot;3&quot; unique_id=&quot;10010&quot;&gt;&lt;property id=&quot;20148&quot; value=&quot;5&quot;/&gt;&lt;property id=&quot;20300&quot; value=&quot;Slide 7&quot;/&gt;&lt;property id=&quot;20307&quot; value=&quot;345&quot;/&gt;&lt;/object&gt;&lt;object type=&quot;3&quot; unique_id=&quot;10011&quot;&gt;&lt;property id=&quot;20148&quot; value=&quot;5&quot;/&gt;&lt;property id=&quot;20300&quot; value=&quot;Slide 8&quot;/&gt;&lt;property id=&quot;20307&quot; value=&quot;349&quot;/&gt;&lt;/object&gt;&lt;object type=&quot;3&quot; unique_id=&quot;10012&quot;&gt;&lt;property id=&quot;20148&quot; value=&quot;5&quot;/&gt;&lt;property id=&quot;20300&quot; value=&quot;Slide 9&quot;/&gt;&lt;property id=&quot;20307&quot; value=&quot;285&quot;/&gt;&lt;/object&gt;&lt;object type=&quot;3&quot; unique_id=&quot;10013&quot;&gt;&lt;property id=&quot;20148&quot; value=&quot;5&quot;/&gt;&lt;property id=&quot;20300&quot; value=&quot;Slide 10&quot;/&gt;&lt;property id=&quot;20307&quot; value=&quot;265&quot;/&gt;&lt;/object&gt;&lt;object type=&quot;3&quot; unique_id=&quot;10014&quot;&gt;&lt;property id=&quot;20148&quot; value=&quot;5&quot;/&gt;&lt;property id=&quot;20300&quot; value=&quot;Slide 11&quot;/&gt;&lt;property id=&quot;20307&quot; value=&quot;304&quot;/&gt;&lt;/object&gt;&lt;object type=&quot;3&quot; unique_id=&quot;10015&quot;&gt;&lt;property id=&quot;20148&quot; value=&quot;5&quot;/&gt;&lt;property id=&quot;20300&quot; value=&quot;Slide 12&quot;/&gt;&lt;property id=&quot;20307&quot; value=&quot;320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2619</TotalTime>
  <Words>445</Words>
  <Application>Microsoft Office PowerPoint</Application>
  <PresentationFormat>Custom</PresentationFormat>
  <Paragraphs>70</Paragraphs>
  <Slides>12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CON VOI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Admin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MTC</cp:lastModifiedBy>
  <cp:revision>465</cp:revision>
  <dcterms:created xsi:type="dcterms:W3CDTF">2022-01-27T15:18:21Z</dcterms:created>
  <dcterms:modified xsi:type="dcterms:W3CDTF">2023-02-17T09:57:47Z</dcterms:modified>
</cp:coreProperties>
</file>