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358" r:id="rId3"/>
    <p:sldId id="372" r:id="rId4"/>
    <p:sldId id="257" r:id="rId5"/>
    <p:sldId id="375" r:id="rId6"/>
    <p:sldId id="378" r:id="rId7"/>
    <p:sldId id="350" r:id="rId8"/>
    <p:sldId id="368" r:id="rId9"/>
    <p:sldId id="373" r:id="rId10"/>
    <p:sldId id="374" r:id="rId11"/>
    <p:sldId id="370" r:id="rId12"/>
    <p:sldId id="379" r:id="rId13"/>
    <p:sldId id="3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33CC"/>
    <a:srgbClr val="FFFF99"/>
    <a:srgbClr val="F7FF93"/>
    <a:srgbClr val="F9FFAB"/>
    <a:srgbClr val="FCFFD9"/>
    <a:srgbClr val="FBFFCD"/>
    <a:srgbClr val="ECFEDE"/>
    <a:srgbClr val="FFE1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907CA-8C46-46C3-AE5A-20978CE22B24}" type="datetimeFigureOut">
              <a:rPr lang="en-US" smtClean="0"/>
              <a:t>31/03/2023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DB108-CF2B-4BA7-9F7A-E3008B01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0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4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76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08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85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28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0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31/03/2023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31/03/2023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31/03/2023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31/03/2023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31/03/2023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31/03/2023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31/03/2023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31/03/2023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31/03/2023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31/03/2023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31/03/2023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31/03/2023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486401" y="943428"/>
            <a:ext cx="1335314" cy="1242252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99108" y="2226021"/>
            <a:ext cx="7858240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QUYẾT VẤN ĐỀ VỚI </a:t>
            </a:r>
            <a:endParaRPr lang="en-US" sz="4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 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TRỢ GIÚP CỦA MÁY TÍNH </a:t>
            </a: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85032" y="617500"/>
            <a:ext cx="4353220" cy="70154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220" y="650123"/>
            <a:ext cx="695325" cy="647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5277" y="1617406"/>
            <a:ext cx="6522626" cy="2269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 algn="just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b="1" dirty="0" err="1" smtClean="0">
                <a:solidFill>
                  <a:srgbClr val="FF0000"/>
                </a:solidFill>
                <a:latin typeface="AriL"/>
                <a:cs typeface="Arial" panose="020B0604020202020204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AriL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L"/>
                <a:cs typeface="Arial" panose="020B0604020202020204" pitchFamily="34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AriL"/>
                <a:cs typeface="Arial" panose="020B0604020202020204" pitchFamily="34" charset="0"/>
              </a:rPr>
              <a:t> 2: 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Dùng</a:t>
            </a:r>
            <a:r>
              <a:rPr lang="en-US" sz="2400" b="1" dirty="0">
                <a:solidFill>
                  <a:srgbClr val="3333CC"/>
                </a:solidFill>
                <a:latin typeface="AriL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cách</a:t>
            </a:r>
            <a:r>
              <a:rPr lang="en-US" sz="2400" b="1" dirty="0">
                <a:solidFill>
                  <a:srgbClr val="3333CC"/>
                </a:solidFill>
                <a:latin typeface="AriL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nói</a:t>
            </a:r>
            <a:r>
              <a:rPr lang="en-US" sz="2400" b="1" dirty="0">
                <a:solidFill>
                  <a:srgbClr val="3333CC"/>
                </a:solidFill>
                <a:latin typeface="AriL"/>
              </a:rPr>
              <a:t> "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Nếu</a:t>
            </a:r>
            <a:r>
              <a:rPr lang="en-US" sz="2400" b="1" dirty="0">
                <a:solidFill>
                  <a:srgbClr val="3333CC"/>
                </a:solidFill>
                <a:latin typeface="AriL"/>
              </a:rPr>
              <a:t> … 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thì</a:t>
            </a:r>
            <a:r>
              <a:rPr lang="en-US" sz="2400" b="1" dirty="0">
                <a:solidFill>
                  <a:srgbClr val="3333CC"/>
                </a:solidFill>
                <a:latin typeface="AriL"/>
              </a:rPr>
              <a:t> …" 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diễn</a:t>
            </a:r>
            <a:r>
              <a:rPr lang="en-US" sz="2400" b="1" dirty="0">
                <a:solidFill>
                  <a:srgbClr val="3333CC"/>
                </a:solidFill>
                <a:latin typeface="AriL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đạt</a:t>
            </a:r>
            <a:r>
              <a:rPr lang="en-US" sz="2400" b="1" dirty="0">
                <a:solidFill>
                  <a:srgbClr val="3333CC"/>
                </a:solidFill>
                <a:latin typeface="AriL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câu</a:t>
            </a:r>
            <a:r>
              <a:rPr lang="en-US" sz="2400" b="1" dirty="0">
                <a:solidFill>
                  <a:srgbClr val="3333CC"/>
                </a:solidFill>
                <a:latin typeface="AriL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tục</a:t>
            </a:r>
            <a:r>
              <a:rPr lang="en-US" sz="2400" b="1" dirty="0">
                <a:solidFill>
                  <a:srgbClr val="3333CC"/>
                </a:solidFill>
                <a:latin typeface="AriL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ngữ</a:t>
            </a:r>
            <a:r>
              <a:rPr lang="en-US" sz="2400" b="1" dirty="0" smtClean="0">
                <a:solidFill>
                  <a:srgbClr val="3333CC"/>
                </a:solidFill>
                <a:latin typeface="AriL"/>
              </a:rPr>
              <a:t>:</a:t>
            </a:r>
          </a:p>
          <a:p>
            <a:pPr algn="ctr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b="1" dirty="0">
                <a:latin typeface="AriL"/>
              </a:rPr>
              <a:t>"</a:t>
            </a:r>
            <a:r>
              <a:rPr lang="en-US" sz="2400" b="1" dirty="0" err="1">
                <a:latin typeface="AriL"/>
              </a:rPr>
              <a:t>Bao</a:t>
            </a:r>
            <a:r>
              <a:rPr lang="en-US" sz="2400" b="1" dirty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giờ</a:t>
            </a:r>
            <a:r>
              <a:rPr lang="en-US" sz="2400" b="1" dirty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đom</a:t>
            </a:r>
            <a:r>
              <a:rPr lang="en-US" sz="2400" b="1" dirty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đóm</a:t>
            </a:r>
            <a:r>
              <a:rPr lang="en-US" sz="2400" b="1" dirty="0">
                <a:latin typeface="AriL"/>
              </a:rPr>
              <a:t> bay </a:t>
            </a:r>
            <a:r>
              <a:rPr lang="en-US" sz="2400" b="1" dirty="0" err="1">
                <a:latin typeface="AriL"/>
              </a:rPr>
              <a:t>ra</a:t>
            </a:r>
            <a:r>
              <a:rPr lang="en-US" sz="2400" b="1" dirty="0">
                <a:latin typeface="AriL"/>
              </a:rPr>
              <a:t>, </a:t>
            </a:r>
            <a:endParaRPr lang="en-US" sz="2400" b="1" dirty="0" smtClean="0">
              <a:latin typeface="AriL"/>
            </a:endParaRPr>
          </a:p>
          <a:p>
            <a:pPr algn="ctr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b="1" dirty="0" err="1" smtClean="0">
                <a:latin typeface="AriL"/>
              </a:rPr>
              <a:t>Hoa</a:t>
            </a:r>
            <a:r>
              <a:rPr lang="en-US" sz="2400" b="1" dirty="0" smtClean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gạo</a:t>
            </a:r>
            <a:r>
              <a:rPr lang="en-US" sz="2400" b="1" dirty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rụng</a:t>
            </a:r>
            <a:r>
              <a:rPr lang="en-US" sz="2400" b="1" dirty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xuống</a:t>
            </a:r>
            <a:r>
              <a:rPr lang="en-US" sz="2400" b="1" dirty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thì</a:t>
            </a:r>
            <a:r>
              <a:rPr lang="en-US" sz="2400" b="1" dirty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tra</a:t>
            </a:r>
            <a:r>
              <a:rPr lang="en-US" sz="2400" b="1" dirty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hạt</a:t>
            </a:r>
            <a:r>
              <a:rPr lang="en-US" sz="2400" b="1" dirty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vừng</a:t>
            </a:r>
            <a:r>
              <a:rPr lang="en-US" sz="2400" b="1" dirty="0">
                <a:latin typeface="AriL"/>
              </a:rPr>
              <a:t>".</a:t>
            </a:r>
            <a:endParaRPr lang="en-US" sz="2400" b="1" dirty="0" smtClean="0">
              <a:solidFill>
                <a:srgbClr val="3333CC"/>
              </a:solidFill>
              <a:latin typeface="AriL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28045" y="4490113"/>
            <a:ext cx="6359857" cy="150125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đom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đóm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vừng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086" y="1846664"/>
            <a:ext cx="3962187" cy="1427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438" y="3337351"/>
            <a:ext cx="3948539" cy="230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0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57737" y="593505"/>
            <a:ext cx="4353220" cy="7015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959" y="599725"/>
            <a:ext cx="723900" cy="695325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119117" y="1828802"/>
            <a:ext cx="10044752" cy="4244453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49847" y="2888112"/>
            <a:ext cx="6333841" cy="3077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 algn="just">
              <a:lnSpc>
                <a:spcPct val="13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3333CC"/>
                </a:solidFill>
              </a:rPr>
              <a:t>Có 4 que tính cho em và bạn lần lượt bốc. </a:t>
            </a:r>
            <a:endParaRPr lang="en-US" sz="2400" dirty="0" smtClean="0">
              <a:solidFill>
                <a:srgbClr val="3333CC"/>
              </a:solidFill>
            </a:endParaRPr>
          </a:p>
          <a:p>
            <a:pPr marL="342900" indent="-342900" algn="just">
              <a:lnSpc>
                <a:spcPct val="13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400" dirty="0" smtClean="0">
                <a:solidFill>
                  <a:srgbClr val="3333CC"/>
                </a:solidFill>
              </a:rPr>
              <a:t>Đến </a:t>
            </a:r>
            <a:r>
              <a:rPr lang="vi-VN" sz="2400" dirty="0">
                <a:solidFill>
                  <a:srgbClr val="3333CC"/>
                </a:solidFill>
              </a:rPr>
              <a:t>lượt ai, người đó bốc một hoặc hai que. Ai bốc que cuối cùng là thua. </a:t>
            </a:r>
            <a:endParaRPr lang="en-US" sz="2400" dirty="0" smtClean="0">
              <a:solidFill>
                <a:srgbClr val="3333CC"/>
              </a:solidFill>
            </a:endParaRPr>
          </a:p>
          <a:p>
            <a:pPr marL="342900" indent="-342900" algn="just">
              <a:lnSpc>
                <a:spcPct val="13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400" dirty="0" smtClean="0">
                <a:solidFill>
                  <a:srgbClr val="3333CC"/>
                </a:solidFill>
              </a:rPr>
              <a:t>Khi </a:t>
            </a:r>
            <a:r>
              <a:rPr lang="vi-VN" sz="2400" dirty="0">
                <a:solidFill>
                  <a:srgbClr val="3333CC"/>
                </a:solidFill>
              </a:rPr>
              <a:t>bạn bốc trước, em tìm cách chơi để bao giờ cũng thắng.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7072" y="2059742"/>
            <a:ext cx="49088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</a:t>
            </a: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“BỐC QUE TÍNH”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339" y="2844505"/>
            <a:ext cx="2971276" cy="269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5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67550" y="566018"/>
            <a:ext cx="2989697" cy="6584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4235621" y="1815354"/>
            <a:ext cx="7167485" cy="2606522"/>
          </a:xfrm>
          <a:prstGeom prst="horizontalScroll">
            <a:avLst/>
          </a:prstGeom>
          <a:solidFill>
            <a:srgbClr val="CC00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/>
              <a:t>Nếu điều kiện thoả mãn thì quyết định được thực hiện.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9707" y="1815353"/>
            <a:ext cx="3216608" cy="4270161"/>
            <a:chOff x="1082437" y="1224464"/>
            <a:chExt cx="3216608" cy="45114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2437" y="1224464"/>
              <a:ext cx="3216608" cy="4511429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3739488" y="1624083"/>
              <a:ext cx="450376" cy="464025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182206" y="1924335"/>
              <a:ext cx="297976" cy="302526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70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38951" y="555760"/>
            <a:ext cx="3379662" cy="74860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19618" y="1992574"/>
            <a:ext cx="8639033" cy="3330054"/>
            <a:chOff x="1719618" y="1992574"/>
            <a:chExt cx="8639033" cy="3330054"/>
          </a:xfrm>
        </p:grpSpPr>
        <p:sp>
          <p:nvSpPr>
            <p:cNvPr id="9" name="Rounded Rectangle 8"/>
            <p:cNvSpPr/>
            <p:nvPr/>
          </p:nvSpPr>
          <p:spPr>
            <a:xfrm>
              <a:off x="1719618" y="1992574"/>
              <a:ext cx="8639033" cy="333005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047165" y="2960933"/>
              <a:ext cx="7997587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Về</a:t>
              </a:r>
              <a:r>
                <a:rPr lang="en-US" sz="2800" dirty="0" smtClean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nhà</a:t>
              </a:r>
              <a:r>
                <a:rPr lang="en-US" sz="2800" dirty="0" smtClean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800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en-US" sz="2800" dirty="0" smtClean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hãy</a:t>
              </a:r>
              <a:r>
                <a:rPr lang="en-US" sz="2800" dirty="0" smtClean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lang="en-US" sz="2800" dirty="0" smtClean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dụng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câu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lệnh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“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Nếu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...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...”. 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để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diễn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đạt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câu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khác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cho</a:t>
              </a:r>
              <a:r>
                <a:rPr lang="en-US" sz="2800" dirty="0" smtClean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gia</a:t>
              </a:r>
              <a:r>
                <a:rPr lang="en-US" sz="2800" dirty="0" smtClean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đình</a:t>
              </a:r>
              <a:r>
                <a:rPr lang="en-US" sz="2800" dirty="0" smtClean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800" dirty="0">
                <a:solidFill>
                  <a:srgbClr val="3333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762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934565" y="584035"/>
            <a:ext cx="4306335" cy="641127"/>
            <a:chOff x="3934565" y="422671"/>
            <a:chExt cx="4306335" cy="641127"/>
          </a:xfrm>
        </p:grpSpPr>
        <p:sp>
          <p:nvSpPr>
            <p:cNvPr id="9" name="Rounded Rectangle 8"/>
            <p:cNvSpPr/>
            <p:nvPr/>
          </p:nvSpPr>
          <p:spPr>
            <a:xfrm>
              <a:off x="3934565" y="422671"/>
              <a:ext cx="4306335" cy="641127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9004" y="427149"/>
              <a:ext cx="680058" cy="63664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353236" y="2551247"/>
            <a:ext cx="7570694" cy="2173401"/>
            <a:chOff x="5716091" y="4570199"/>
            <a:chExt cx="7877453" cy="3572120"/>
          </a:xfrm>
          <a:solidFill>
            <a:srgbClr val="92D050"/>
          </a:solidFill>
        </p:grpSpPr>
        <p:sp>
          <p:nvSpPr>
            <p:cNvPr id="13" name="Rounded Rectangle 12"/>
            <p:cNvSpPr/>
            <p:nvPr/>
          </p:nvSpPr>
          <p:spPr>
            <a:xfrm>
              <a:off x="5716091" y="4570199"/>
              <a:ext cx="7877453" cy="3572120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32734" y="5622776"/>
              <a:ext cx="7282375" cy="14669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1200"/>
                </a:spcAft>
              </a:pPr>
              <a:r>
                <a:rPr lang="en-US" sz="40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 CHƠI:  </a:t>
              </a:r>
              <a:r>
                <a:rPr lang="en-US" sz="4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 … THÌ …”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1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90918" y="1034009"/>
            <a:ext cx="9372600" cy="4780547"/>
            <a:chOff x="5398369" y="971470"/>
            <a:chExt cx="8663274" cy="7857129"/>
          </a:xfrm>
        </p:grpSpPr>
        <p:sp>
          <p:nvSpPr>
            <p:cNvPr id="5" name="Rectangle 4"/>
            <p:cNvSpPr/>
            <p:nvPr/>
          </p:nvSpPr>
          <p:spPr>
            <a:xfrm>
              <a:off x="6220177" y="1184890"/>
              <a:ext cx="7072959" cy="1094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1200"/>
                </a:spcAft>
              </a:pP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LUẬT CHƠI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398369" y="971470"/>
              <a:ext cx="8663274" cy="785712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514733" y="2100142"/>
            <a:ext cx="8982634" cy="344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indent="-403225" algn="just"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 3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225" indent="-403225" algn="just">
              <a:lnSpc>
                <a:spcPct val="130000"/>
              </a:lnSpc>
              <a:spcBef>
                <a:spcPts val="600"/>
              </a:spcBef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+	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225" indent="-403225" algn="just"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03225" indent="-403225" algn="just"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109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92374" y="1570674"/>
            <a:ext cx="6916404" cy="26868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vi-VN" sz="4000" b="1" dirty="0">
                <a:ln w="28575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</a:t>
            </a:r>
            <a:r>
              <a:rPr lang="en-US" sz="4000" b="1" dirty="0" smtClean="0">
                <a:ln w="28575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29</a:t>
            </a:r>
            <a:endParaRPr lang="vi-VN" sz="4000" b="1" dirty="0">
              <a:ln w="28575">
                <a:noFill/>
              </a:ln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CÁCH NÓI “NẾU … THÌ…”</a:t>
            </a:r>
            <a:endParaRPr lang="vi-VN" sz="44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874962" y="642896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0" y="1310006"/>
              <a:ext cx="722412" cy="66537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875856" y="1558806"/>
            <a:ext cx="4250061" cy="553998"/>
            <a:chOff x="689904" y="1379897"/>
            <a:chExt cx="4250061" cy="553998"/>
          </a:xfrm>
        </p:grpSpPr>
        <p:grpSp>
          <p:nvGrpSpPr>
            <p:cNvPr id="14" name="Group 13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100452" y="1445277"/>
              <a:ext cx="383951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"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…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…"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5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172197" y="615096"/>
            <a:ext cx="5275878" cy="4070211"/>
            <a:chOff x="6201178" y="2957117"/>
            <a:chExt cx="5113693" cy="4070211"/>
          </a:xfrm>
        </p:grpSpPr>
        <p:sp>
          <p:nvSpPr>
            <p:cNvPr id="5" name="Rounded Rectangle 4"/>
            <p:cNvSpPr/>
            <p:nvPr/>
          </p:nvSpPr>
          <p:spPr>
            <a:xfrm>
              <a:off x="6201178" y="2957117"/>
              <a:ext cx="5113693" cy="4070211"/>
            </a:xfrm>
            <a:prstGeom prst="roundRect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35603" y="3105095"/>
              <a:ext cx="4797593" cy="8993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9250" indent="-349250" algn="just">
                <a:lnSpc>
                  <a:spcPct val="114000"/>
                </a:lnSpc>
              </a:pPr>
              <a:r>
                <a:rPr lang="en-US" sz="2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An: "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bảo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chợ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nhé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".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2095" t="1504" r="1503" b="3410"/>
            <a:stretch/>
          </p:blipFill>
          <p:spPr>
            <a:xfrm>
              <a:off x="6630790" y="4170817"/>
              <a:ext cx="4258102" cy="272531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" name="Group 7"/>
          <p:cNvGrpSpPr/>
          <p:nvPr/>
        </p:nvGrpSpPr>
        <p:grpSpPr>
          <a:xfrm>
            <a:off x="747530" y="615096"/>
            <a:ext cx="5255861" cy="4074230"/>
            <a:chOff x="5744101" y="1666599"/>
            <a:chExt cx="5255861" cy="4074230"/>
          </a:xfrm>
        </p:grpSpPr>
        <p:sp>
          <p:nvSpPr>
            <p:cNvPr id="9" name="Rounded Rectangle 8"/>
            <p:cNvSpPr/>
            <p:nvPr/>
          </p:nvSpPr>
          <p:spPr>
            <a:xfrm>
              <a:off x="5744101" y="1666599"/>
              <a:ext cx="5255861" cy="4074230"/>
            </a:xfrm>
            <a:prstGeom prst="round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53850" y="1721191"/>
              <a:ext cx="4788435" cy="1302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1313" indent="-341313" algn="just">
                <a:lnSpc>
                  <a:spcPct val="114000"/>
                </a:lnSpc>
              </a:pPr>
              <a:r>
                <a:rPr lang="en-US" sz="2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</a:t>
              </a:r>
              <a:r>
                <a:rPr lang="en-US" sz="23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cửa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rạp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phim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nghe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soát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vé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"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vé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phim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"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4872" y="3105936"/>
              <a:ext cx="4367285" cy="2506329"/>
            </a:xfrm>
            <a:prstGeom prst="rect">
              <a:avLst/>
            </a:prstGeom>
          </p:spPr>
        </p:pic>
      </p:grpSp>
      <p:sp>
        <p:nvSpPr>
          <p:cNvPr id="13" name="Rounded Rectangle 12"/>
          <p:cNvSpPr/>
          <p:nvPr/>
        </p:nvSpPr>
        <p:spPr>
          <a:xfrm>
            <a:off x="1555850" y="4835435"/>
            <a:ext cx="9184941" cy="1360646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vi-VN" sz="2400" dirty="0"/>
              <a:t>Em hãy trao đổi với bạn và cho biết trong hai trường hợp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vi-VN" sz="2400" dirty="0"/>
              <a:t>: </a:t>
            </a:r>
            <a:endParaRPr lang="en-US" sz="2400" dirty="0"/>
          </a:p>
          <a:p>
            <a:pPr marL="968375" indent="-341313" algn="just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vi-VN" sz="2400" dirty="0" smtClean="0"/>
              <a:t>Điều </a:t>
            </a:r>
            <a:r>
              <a:rPr lang="vi-VN" sz="2400" dirty="0"/>
              <a:t>kiện cần thoả mãn là </a:t>
            </a:r>
            <a:r>
              <a:rPr lang="vi-VN" sz="2400" dirty="0" smtClean="0"/>
              <a:t>gì?</a:t>
            </a:r>
            <a:endParaRPr lang="en-US" sz="2400" dirty="0"/>
          </a:p>
          <a:p>
            <a:pPr marL="968375" indent="-341313" algn="just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vi-VN" sz="2400" dirty="0" smtClean="0"/>
              <a:t>Quyết định thực hiện là gì?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33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930054" y="1062200"/>
            <a:ext cx="6422130" cy="553998"/>
            <a:chOff x="689904" y="1379897"/>
            <a:chExt cx="6422130" cy="553998"/>
          </a:xfrm>
        </p:grpSpPr>
        <p:grpSp>
          <p:nvGrpSpPr>
            <p:cNvPr id="20" name="Group 1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100452" y="1445277"/>
              <a:ext cx="601158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"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…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…"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874962" y="233456"/>
            <a:ext cx="4353220" cy="701545"/>
            <a:chOff x="4168573" y="1295284"/>
            <a:chExt cx="4353220" cy="701545"/>
          </a:xfrm>
        </p:grpSpPr>
        <p:sp>
          <p:nvSpPr>
            <p:cNvPr id="28" name="Rounded Rectangle 27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0" y="1310006"/>
              <a:ext cx="722412" cy="665379"/>
            </a:xfrm>
            <a:prstGeom prst="rect">
              <a:avLst/>
            </a:prstGeom>
          </p:spPr>
        </p:pic>
      </p:grpSp>
      <p:sp>
        <p:nvSpPr>
          <p:cNvPr id="34" name="Rounded Rectangle 33"/>
          <p:cNvSpPr/>
          <p:nvPr/>
        </p:nvSpPr>
        <p:spPr>
          <a:xfrm>
            <a:off x="999365" y="1825348"/>
            <a:ext cx="6282870" cy="4336302"/>
          </a:xfrm>
          <a:prstGeom prst="roundRect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317" y="3123343"/>
            <a:ext cx="4310852" cy="2984689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1070228" y="1967905"/>
            <a:ext cx="6216831" cy="1073685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marL="342900" indent="-342900" algn="just">
              <a:lnSpc>
                <a:spcPct val="130000"/>
              </a:lnSpc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vi-VN" sz="2400" dirty="0"/>
              <a:t>Tục ngữ nói về cơn mưa như sau: </a:t>
            </a:r>
            <a:endParaRPr lang="en-US" sz="2400" dirty="0" smtClean="0"/>
          </a:p>
          <a:p>
            <a:pPr algn="just">
              <a:lnSpc>
                <a:spcPct val="130000"/>
              </a:lnSpc>
            </a:pPr>
            <a:r>
              <a:rPr lang="en-US" sz="2400" dirty="0" smtClean="0"/>
              <a:t>           </a:t>
            </a:r>
            <a:r>
              <a:rPr lang="vi-VN" sz="2400" dirty="0" smtClean="0"/>
              <a:t>"</a:t>
            </a:r>
            <a:r>
              <a:rPr lang="vi-VN" sz="2400" dirty="0">
                <a:solidFill>
                  <a:srgbClr val="FF0000"/>
                </a:solidFill>
              </a:rPr>
              <a:t>Cơn đằng đông vừa trông vừa chạy</a:t>
            </a:r>
            <a:r>
              <a:rPr lang="vi-VN" sz="2400" dirty="0"/>
              <a:t>".</a:t>
            </a:r>
            <a:endParaRPr lang="en-US" sz="2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8953862" y="2602525"/>
            <a:ext cx="1062329" cy="1364568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7807570" y="3784214"/>
            <a:ext cx="3277771" cy="23633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Vertical Scroll 7"/>
          <p:cNvSpPr/>
          <p:nvPr/>
        </p:nvSpPr>
        <p:spPr>
          <a:xfrm>
            <a:off x="7347953" y="1903649"/>
            <a:ext cx="4215690" cy="4282684"/>
          </a:xfrm>
          <a:prstGeom prst="verticalScroll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6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41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85032" y="617500"/>
            <a:ext cx="4353220" cy="70154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220" y="650123"/>
            <a:ext cx="695325" cy="647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56347" y="1576462"/>
            <a:ext cx="1033035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5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vi-VN" sz="2500" b="1" dirty="0">
                <a:solidFill>
                  <a:srgbClr val="3333CC"/>
                </a:solidFill>
              </a:rPr>
              <a:t>Ghép mỗi ý ở cột A với một ý ở cột B trong bảng dưới đây để có câu nói: "Nếu … thì …" hợp lí</a:t>
            </a:r>
            <a:endParaRPr lang="en-US" sz="25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670955"/>
              </p:ext>
            </p:extLst>
          </p:nvPr>
        </p:nvGraphicFramePr>
        <p:xfrm>
          <a:off x="929342" y="2790515"/>
          <a:ext cx="10339294" cy="320687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458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1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80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589">
                <a:tc>
                  <a:txBody>
                    <a:bodyPr/>
                    <a:lstStyle/>
                    <a:p>
                      <a:pPr marL="0" indent="53975"/>
                      <a:r>
                        <a:rPr lang="vi-VN" sz="2400" dirty="0" smtClean="0"/>
                        <a:t>1. Nếu chưa hiểu bài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4625"/>
                      <a:r>
                        <a:rPr lang="vi-VN" sz="2400" dirty="0" smtClean="0"/>
                        <a:t>a. thì đi gọn vào bên phải đường. 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906">
                <a:tc>
                  <a:txBody>
                    <a:bodyPr/>
                    <a:lstStyle/>
                    <a:p>
                      <a:pPr marL="0" indent="53975"/>
                      <a:r>
                        <a:rPr lang="vi-VN" sz="2400" dirty="0" smtClean="0"/>
                        <a:t>2. Nếu mắc khuyết điểm 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74625"/>
                      <a:r>
                        <a:rPr lang="vi-VN" sz="2400" dirty="0" smtClean="0"/>
                        <a:t>b. thì đi gặp bác sĩ.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247">
                <a:tc>
                  <a:txBody>
                    <a:bodyPr/>
                    <a:lstStyle/>
                    <a:p>
                      <a:pPr marL="0" indent="53975"/>
                      <a:r>
                        <a:rPr lang="vi-VN" sz="2400" dirty="0" smtClean="0"/>
                        <a:t>3. Nếu nghe tiếng còi ô tô ở đằng sau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4625"/>
                      <a:r>
                        <a:rPr lang="vi-VN" sz="2400" dirty="0" smtClean="0"/>
                        <a:t>c. thì hỏi thầy cô. 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012">
                <a:tc>
                  <a:txBody>
                    <a:bodyPr/>
                    <a:lstStyle/>
                    <a:p>
                      <a:pPr marL="0" indent="53975"/>
                      <a:r>
                        <a:rPr lang="vi-VN" sz="2400" dirty="0" smtClean="0"/>
                        <a:t>4. Nếu bị ốm 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74625"/>
                      <a:r>
                        <a:rPr lang="vi-VN" sz="2400" dirty="0" smtClean="0"/>
                        <a:t>d. thì tự giác nhận lỗi.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85032" y="617500"/>
            <a:ext cx="4353220" cy="70154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220" y="650123"/>
            <a:ext cx="695325" cy="6477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024308"/>
              </p:ext>
            </p:extLst>
          </p:nvPr>
        </p:nvGraphicFramePr>
        <p:xfrm>
          <a:off x="929342" y="2790515"/>
          <a:ext cx="10339294" cy="320687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339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780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Đáp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án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589">
                <a:tc>
                  <a:txBody>
                    <a:bodyPr/>
                    <a:lstStyle/>
                    <a:p>
                      <a:pPr marL="0" marR="0" indent="53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 smtClean="0">
                          <a:solidFill>
                            <a:srgbClr val="FF0000"/>
                          </a:solidFill>
                        </a:rPr>
                        <a:t>1. c. </a:t>
                      </a:r>
                      <a:r>
                        <a:rPr lang="vi-VN" sz="2400" dirty="0" smtClean="0"/>
                        <a:t>Nếu chưa hiểu bài</a:t>
                      </a:r>
                      <a:r>
                        <a:rPr lang="en-US" sz="2400" dirty="0" smtClean="0"/>
                        <a:t> </a:t>
                      </a:r>
                      <a:r>
                        <a:rPr lang="vi-VN" sz="2400" dirty="0" smtClean="0"/>
                        <a:t>thì hỏi thầy cô. </a:t>
                      </a: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906">
                <a:tc>
                  <a:txBody>
                    <a:bodyPr/>
                    <a:lstStyle/>
                    <a:p>
                      <a:pPr marL="0" marR="0" indent="53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 smtClean="0">
                          <a:solidFill>
                            <a:srgbClr val="FF0000"/>
                          </a:solidFill>
                        </a:rPr>
                        <a:t>2. d. </a:t>
                      </a:r>
                      <a:r>
                        <a:rPr lang="vi-VN" sz="2400" dirty="0" smtClean="0"/>
                        <a:t>Nếu mắc khuyết điểm thì tự giác nhận lỗi.</a:t>
                      </a: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247">
                <a:tc>
                  <a:txBody>
                    <a:bodyPr/>
                    <a:lstStyle/>
                    <a:p>
                      <a:pPr marL="0" marR="0" indent="53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 smtClean="0">
                          <a:solidFill>
                            <a:srgbClr val="FF0000"/>
                          </a:solidFill>
                        </a:rPr>
                        <a:t>3. a. </a:t>
                      </a:r>
                      <a:r>
                        <a:rPr lang="vi-VN" sz="2400" dirty="0" smtClean="0"/>
                        <a:t>Nếu nghe tiếng còi ô tô ở đằng sau</a:t>
                      </a:r>
                      <a:r>
                        <a:rPr lang="en-US" sz="2400" dirty="0" smtClean="0"/>
                        <a:t> </a:t>
                      </a:r>
                      <a:r>
                        <a:rPr lang="vi-VN" sz="2400" dirty="0" smtClean="0"/>
                        <a:t>thì đi gọn vào bên phải đường. </a:t>
                      </a: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012">
                <a:tc>
                  <a:txBody>
                    <a:bodyPr/>
                    <a:lstStyle/>
                    <a:p>
                      <a:pPr marL="0" marR="0" indent="53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 smtClean="0">
                          <a:solidFill>
                            <a:srgbClr val="FF0000"/>
                          </a:solidFill>
                        </a:rPr>
                        <a:t>4. b. </a:t>
                      </a:r>
                      <a:r>
                        <a:rPr lang="vi-VN" sz="2400" dirty="0" smtClean="0"/>
                        <a:t>Nếu bị ốm thì đi gặp bác sĩ.</a:t>
                      </a: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56347" y="1576462"/>
            <a:ext cx="1033035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5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vi-VN" sz="2500" b="1" dirty="0">
                <a:solidFill>
                  <a:srgbClr val="3333CC"/>
                </a:solidFill>
              </a:rPr>
              <a:t>Ghép mỗi ý ở cột A với một ý ở cột B trong bảng dưới đây để có câu nói: "Nếu … thì …" hợp lí</a:t>
            </a:r>
            <a:endParaRPr lang="en-US" sz="25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3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3623</TotalTime>
  <Words>540</Words>
  <Application>Microsoft Office PowerPoint</Application>
  <PresentationFormat>Widescreen</PresentationFormat>
  <Paragraphs>66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AriL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TOPICA</cp:lastModifiedBy>
  <cp:revision>617</cp:revision>
  <dcterms:created xsi:type="dcterms:W3CDTF">2022-01-27T15:18:21Z</dcterms:created>
  <dcterms:modified xsi:type="dcterms:W3CDTF">2023-03-31T06:11:37Z</dcterms:modified>
</cp:coreProperties>
</file>