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387" r:id="rId3"/>
    <p:sldId id="257" r:id="rId4"/>
    <p:sldId id="376" r:id="rId5"/>
    <p:sldId id="391" r:id="rId6"/>
    <p:sldId id="379" r:id="rId7"/>
    <p:sldId id="388" r:id="rId8"/>
    <p:sldId id="389" r:id="rId9"/>
    <p:sldId id="393" r:id="rId10"/>
    <p:sldId id="368" r:id="rId11"/>
    <p:sldId id="392" r:id="rId12"/>
    <p:sldId id="370" r:id="rId13"/>
    <p:sldId id="3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33CC"/>
    <a:srgbClr val="FFE1FF"/>
    <a:srgbClr val="FCFFD9"/>
    <a:srgbClr val="F9FFAB"/>
    <a:srgbClr val="FBFFCD"/>
    <a:srgbClr val="ECFEDE"/>
    <a:srgbClr val="FFFF99"/>
    <a:srgbClr val="F7FF9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1402" autoAdjust="0"/>
  </p:normalViewPr>
  <p:slideViewPr>
    <p:cSldViewPr snapToGrid="0">
      <p:cViewPr varScale="1">
        <p:scale>
          <a:sx n="48" d="100"/>
          <a:sy n="48" d="100"/>
        </p:scale>
        <p:origin x="15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907CA-8C46-46C3-AE5A-20978CE22B24}" type="datetimeFigureOut">
              <a:rPr lang="en-US" smtClean="0"/>
              <a:t>03/05/2023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B108-CF2B-4BA7-9F7A-E3008B01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0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4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Chia nhỏ công việc tạo trang trình chiếu có ảnh hoa</a:t>
            </a:r>
            <a:b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 vàng và dòng chữ </a:t>
            </a:r>
            <a:r>
              <a:rPr lang="vi-VN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 vang ruc ro mua xuan </a:t>
            </a:r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ở</a:t>
            </a:r>
            <a:b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 ảnh</a:t>
            </a:r>
            <a:r>
              <a:rPr lang="vi-VN" dirty="0" smtClean="0"/>
              <a:t> </a:t>
            </a:r>
            <a:br>
              <a:rPr lang="vi-VN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96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09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53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08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53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Nhờ bố tra cứu Internet cách giữ hoa tươi lâu, chuẩn bị</a:t>
            </a:r>
            <a:b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 hướng dẫn (nếu có)</a:t>
            </a:r>
            <a:b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Lấy nước vào bình cắm hoa</a:t>
            </a:r>
            <a:b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Cắm hoa vào bình, nếu cần thiết dùng kéo cắt bỏ phần</a:t>
            </a:r>
            <a:b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cành thừa</a:t>
            </a:r>
            <a:b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Thực hiện theo hướng dẫn của bố</a:t>
            </a:r>
            <a:r>
              <a:rPr lang="vi-VN" dirty="0" smtClean="0"/>
              <a:t> </a:t>
            </a:r>
            <a:br>
              <a:rPr lang="vi-VN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01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50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42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35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Tìm kiếm trên Internet cách làm món đùi gà chiên. 2. Chuẩn bị các vật liệu.</a:t>
            </a:r>
            <a:b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vi-V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Thực hiện theo cách làm đã tìm kiếm được</a:t>
            </a:r>
            <a:r>
              <a:rPr lang="vi-VN" dirty="0" smtClean="0"/>
              <a:t> </a:t>
            </a:r>
            <a:br>
              <a:rPr lang="vi-VN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0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03/05/2023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03/05/2023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03/05/2023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03/05/2023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03/05/2023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03/05/2023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03/05/2023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03/05/2023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03/05/2023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03/05/2023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03/05/2023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03/05/2023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486401" y="943428"/>
            <a:ext cx="1335314" cy="1242252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99108" y="2226021"/>
            <a:ext cx="7858240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QUYẾT VẤN ĐỀ VỚI </a:t>
            </a:r>
            <a:endParaRPr lang="en-US" sz="4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 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TRỢ GIÚP CỦA MÁY TÍNH </a:t>
            </a: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85032" y="267878"/>
            <a:ext cx="4353220" cy="70154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220" y="300501"/>
            <a:ext cx="695325" cy="6477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17443" y="928323"/>
            <a:ext cx="5808545" cy="5224799"/>
            <a:chOff x="888911" y="1544396"/>
            <a:chExt cx="5436233" cy="4904425"/>
          </a:xfrm>
        </p:grpSpPr>
        <p:sp>
          <p:nvSpPr>
            <p:cNvPr id="22" name="Round Diagonal Corner Rectangle 21"/>
            <p:cNvSpPr/>
            <p:nvPr/>
          </p:nvSpPr>
          <p:spPr>
            <a:xfrm>
              <a:off x="888911" y="1544396"/>
              <a:ext cx="5436233" cy="4904425"/>
            </a:xfrm>
            <a:prstGeom prst="round2DiagRect">
              <a:avLst/>
            </a:prstGeom>
            <a:solidFill>
              <a:schemeClr val="bg1"/>
            </a:solidFill>
            <a:ln w="28575">
              <a:noFill/>
            </a:ln>
            <a:effectLst>
              <a:glow rad="139700">
                <a:srgbClr val="FF33CC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38598" y="1602364"/>
              <a:ext cx="5246778" cy="1997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30000"/>
                </a:lnSpc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vi-VN" sz="2600" dirty="0">
                  <a:solidFill>
                    <a:srgbClr val="3333CC"/>
                  </a:solidFill>
                </a:rPr>
                <a:t>Chị Lan giao cho Minh tạo trang trình chiếu có ảnh hoa mai vàng và dòng văn bản ở dưới ảnh như sau: </a:t>
              </a:r>
              <a:r>
                <a:rPr lang="vi-VN" sz="2600" dirty="0" smtClean="0">
                  <a:solidFill>
                    <a:srgbClr val="FF0000"/>
                  </a:solidFill>
                </a:rPr>
                <a:t>Mai </a:t>
              </a:r>
              <a:r>
                <a:rPr lang="vi-VN" sz="2600" dirty="0">
                  <a:solidFill>
                    <a:srgbClr val="FF0000"/>
                  </a:solidFill>
                </a:rPr>
                <a:t>vang ruc ro mua xuan</a:t>
              </a:r>
              <a:endParaRPr lang="en-US" sz="26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843" y="3064206"/>
            <a:ext cx="4128465" cy="306845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458448" y="1228235"/>
            <a:ext cx="4999552" cy="4944766"/>
            <a:chOff x="6458448" y="1228235"/>
            <a:chExt cx="4999552" cy="4944766"/>
          </a:xfrm>
        </p:grpSpPr>
        <p:sp>
          <p:nvSpPr>
            <p:cNvPr id="11" name="Rounded Rectangle 10"/>
            <p:cNvSpPr/>
            <p:nvPr/>
          </p:nvSpPr>
          <p:spPr>
            <a:xfrm>
              <a:off x="6458448" y="1228235"/>
              <a:ext cx="4999552" cy="49447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01249" y="1302638"/>
              <a:ext cx="1992853" cy="369332"/>
            </a:xfrm>
            <a:prstGeom prst="rect">
              <a:avLst/>
            </a:prstGeom>
            <a:solidFill>
              <a:srgbClr val="FF33CC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PHIẾU HỌC TẬP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5049" y="1809758"/>
              <a:ext cx="4486351" cy="4155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5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539" y="500062"/>
            <a:ext cx="11353800" cy="132556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nhỏ công việc tạo trang trình chiếu có ảnh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vàng và dòng chữ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vang ruc ro mua xuan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 ảnh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máy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phần mềm trình chiếu PowerPoint, chọn</a:t>
            </a:r>
            <a:b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Blank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Gõ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dòng chữ "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vang ruc ro mua xuan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ảnh hoa mai vàng trong máy tính vào trang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chỉnh kích thước, vị trí ảnh như mong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057737" y="320143"/>
            <a:ext cx="4353220" cy="701545"/>
            <a:chOff x="4057737" y="593505"/>
            <a:chExt cx="4353220" cy="701545"/>
          </a:xfrm>
        </p:grpSpPr>
        <p:sp>
          <p:nvSpPr>
            <p:cNvPr id="15" name="Rounded Rectangle 14"/>
            <p:cNvSpPr/>
            <p:nvPr/>
          </p:nvSpPr>
          <p:spPr>
            <a:xfrm>
              <a:off x="4057737" y="593505"/>
              <a:ext cx="4353220" cy="7015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</a:t>
              </a:r>
              <a:endPara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4959" y="612965"/>
              <a:ext cx="695907" cy="66843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77078" y="1441860"/>
            <a:ext cx="6649863" cy="3477064"/>
            <a:chOff x="989072" y="1489872"/>
            <a:chExt cx="6080781" cy="2981433"/>
          </a:xfrm>
        </p:grpSpPr>
        <p:sp>
          <p:nvSpPr>
            <p:cNvPr id="6" name="Round Diagonal Corner Rectangle 5"/>
            <p:cNvSpPr/>
            <p:nvPr/>
          </p:nvSpPr>
          <p:spPr>
            <a:xfrm>
              <a:off x="989072" y="1503520"/>
              <a:ext cx="6080781" cy="2967785"/>
            </a:xfrm>
            <a:prstGeom prst="round2DiagRect">
              <a:avLst/>
            </a:prstGeom>
            <a:solidFill>
              <a:schemeClr val="bg1"/>
            </a:solidFill>
            <a:ln w="28575"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89072" y="1489872"/>
              <a:ext cx="5909255" cy="2317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20000"/>
                </a:lnSpc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vi-VN" sz="2700" dirty="0">
                  <a:solidFill>
                    <a:srgbClr val="3333CC"/>
                  </a:solidFill>
                </a:rPr>
                <a:t>Mẹ giao cho An dùng phần mềm Notepad để nhập câu tục ngữ sau (không cần gõ dấu): </a:t>
              </a:r>
              <a:endParaRPr lang="en-US" sz="2700" dirty="0" smtClean="0">
                <a:solidFill>
                  <a:srgbClr val="3333CC"/>
                </a:solidFill>
              </a:endParaRPr>
            </a:p>
            <a:p>
              <a:pPr marL="349250" algn="just">
                <a:lnSpc>
                  <a:spcPct val="120000"/>
                </a:lnSpc>
                <a:spcBef>
                  <a:spcPts val="600"/>
                </a:spcBef>
                <a:buClr>
                  <a:srgbClr val="FF0000"/>
                </a:buClr>
              </a:pPr>
              <a:r>
                <a:rPr lang="en-US" sz="2700" dirty="0" smtClean="0">
                  <a:solidFill>
                    <a:srgbClr val="FF0000"/>
                  </a:solidFill>
                </a:rPr>
                <a:t>    </a:t>
              </a:r>
              <a:r>
                <a:rPr lang="vi-VN" sz="2700" dirty="0" smtClean="0">
                  <a:solidFill>
                    <a:srgbClr val="FF0000"/>
                  </a:solidFill>
                </a:rPr>
                <a:t>"</a:t>
              </a:r>
              <a:r>
                <a:rPr lang="vi-VN" sz="2700" dirty="0">
                  <a:solidFill>
                    <a:srgbClr val="FF0000"/>
                  </a:solidFill>
                </a:rPr>
                <a:t>Chuồn chuồn bay thấp thì </a:t>
              </a:r>
              <a:r>
                <a:rPr lang="vi-VN" sz="2700" dirty="0" smtClean="0">
                  <a:solidFill>
                    <a:srgbClr val="FF0000"/>
                  </a:solidFill>
                </a:rPr>
                <a:t>mưa </a:t>
              </a:r>
              <a:endParaRPr lang="en-US" sz="2700" dirty="0" smtClean="0">
                <a:solidFill>
                  <a:srgbClr val="FF0000"/>
                </a:solidFill>
              </a:endParaRPr>
            </a:p>
            <a:p>
              <a:pPr marL="349250" algn="just">
                <a:lnSpc>
                  <a:spcPct val="120000"/>
                </a:lnSpc>
                <a:spcBef>
                  <a:spcPts val="600"/>
                </a:spcBef>
                <a:buClr>
                  <a:srgbClr val="FF0000"/>
                </a:buClr>
              </a:pPr>
              <a:r>
                <a:rPr lang="en-US" sz="2700" dirty="0" smtClean="0">
                  <a:solidFill>
                    <a:srgbClr val="FF0000"/>
                  </a:solidFill>
                </a:rPr>
                <a:t>  </a:t>
              </a:r>
              <a:r>
                <a:rPr lang="vi-VN" sz="2700" dirty="0" smtClean="0">
                  <a:solidFill>
                    <a:srgbClr val="FF0000"/>
                  </a:solidFill>
                </a:rPr>
                <a:t>Bay </a:t>
              </a:r>
              <a:r>
                <a:rPr lang="vi-VN" sz="2700" dirty="0">
                  <a:solidFill>
                    <a:srgbClr val="FF0000"/>
                  </a:solidFill>
                </a:rPr>
                <a:t>cao thì nắng, bay vừa thì </a:t>
              </a:r>
              <a:r>
                <a:rPr lang="vi-VN" sz="2700" dirty="0" smtClean="0">
                  <a:solidFill>
                    <a:srgbClr val="FF0000"/>
                  </a:solidFill>
                </a:rPr>
                <a:t>râm</a:t>
              </a:r>
              <a:r>
                <a:rPr lang="en-US" sz="2700" dirty="0" smtClean="0">
                  <a:solidFill>
                    <a:srgbClr val="FF0000"/>
                  </a:solidFill>
                </a:rPr>
                <a:t>.</a:t>
              </a:r>
              <a:r>
                <a:rPr lang="vi-VN" sz="2700" dirty="0" smtClean="0">
                  <a:solidFill>
                    <a:srgbClr val="FF0000"/>
                  </a:solidFill>
                </a:rPr>
                <a:t>"</a:t>
              </a:r>
              <a:endParaRPr lang="en-US" sz="27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657" y="1419961"/>
            <a:ext cx="4146237" cy="31946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498610" y="4581190"/>
            <a:ext cx="872526" cy="122206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371136" y="4614602"/>
            <a:ext cx="6532659" cy="1079570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Theo em, An nên chia công việc mẹ giao thành những việc nhỏ hơn như thế nào?</a:t>
            </a:r>
            <a:endParaRPr lang="en-US" sz="2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371135" y="4540054"/>
            <a:ext cx="10496187" cy="1532989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Notepad</a:t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Notepad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55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38950" y="528866"/>
            <a:ext cx="3726873" cy="74814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4230803" y="2081080"/>
            <a:ext cx="6919418" cy="2791171"/>
          </a:xfrm>
          <a:prstGeom prst="horizontalScroll">
            <a:avLst/>
          </a:prstGeom>
          <a:solidFill>
            <a:srgbClr val="CC00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64069" y="1695109"/>
            <a:ext cx="3216608" cy="4511429"/>
            <a:chOff x="1082437" y="1224464"/>
            <a:chExt cx="3216608" cy="45114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2437" y="1224464"/>
              <a:ext cx="3216608" cy="4511429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3739488" y="1624083"/>
              <a:ext cx="450376" cy="464025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82206" y="1924335"/>
              <a:ext cx="297976" cy="302526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403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901856" y="233457"/>
            <a:ext cx="4353220" cy="57336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 HUỐNG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28373" y="1901087"/>
            <a:ext cx="3667878" cy="4419092"/>
            <a:chOff x="2020654" y="1445685"/>
            <a:chExt cx="3762403" cy="47215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654" y="1445685"/>
              <a:ext cx="3762403" cy="4721525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4157348" y="3254187"/>
              <a:ext cx="401203" cy="890709"/>
              <a:chOff x="8890713" y="2716305"/>
              <a:chExt cx="401203" cy="89070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890713" y="2716305"/>
                <a:ext cx="401203" cy="89070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824" b="100000" l="0" r="100000"/>
                        </a14:imgEffect>
                      </a14:imgLayer>
                    </a14:imgProps>
                  </a:ext>
                </a:extLst>
              </a:blip>
              <a:srcRect l="59082" b="11269"/>
              <a:stretch/>
            </p:blipFill>
            <p:spPr>
              <a:xfrm>
                <a:off x="8928714" y="2899161"/>
                <a:ext cx="363202" cy="524996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19214" y="3239288"/>
              <a:ext cx="395509" cy="395509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3805518" y="3254187"/>
              <a:ext cx="389831" cy="8907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ular Callout 13"/>
          <p:cNvSpPr/>
          <p:nvPr/>
        </p:nvSpPr>
        <p:spPr>
          <a:xfrm>
            <a:off x="576470" y="1223681"/>
            <a:ext cx="4051903" cy="2370066"/>
          </a:xfrm>
          <a:prstGeom prst="wedgeRoundRectCallout">
            <a:avLst>
              <a:gd name="adj1" fmla="val 72513"/>
              <a:gd name="adj2" fmla="val 4893"/>
              <a:gd name="adj3" fmla="val 1666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err="1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Mơ</a:t>
            </a:r>
            <a:r>
              <a:rPr lang="en-US" sz="2600" b="1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ơi</a:t>
            </a:r>
            <a:r>
              <a:rPr lang="en-US" sz="2600" b="1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mẹ</a:t>
            </a:r>
            <a:r>
              <a:rPr lang="en-US" sz="2600" b="1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mua</a:t>
            </a:r>
            <a:r>
              <a:rPr lang="en-US" sz="2600" b="1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được</a:t>
            </a:r>
            <a:r>
              <a:rPr lang="en-US" sz="2600" b="1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bó</a:t>
            </a:r>
            <a:r>
              <a:rPr lang="en-US" sz="2600" b="1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hoa</a:t>
            </a:r>
            <a:r>
              <a:rPr lang="en-US" sz="2600" b="1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hồng</a:t>
            </a:r>
            <a:r>
              <a:rPr lang="en-US" sz="2600" b="1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. Con </a:t>
            </a:r>
            <a:r>
              <a:rPr lang="en-US" sz="2600" b="1" dirty="0" err="1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mang</a:t>
            </a:r>
            <a:r>
              <a:rPr lang="en-US" sz="2600" b="1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vào</a:t>
            </a:r>
            <a:r>
              <a:rPr lang="en-US" sz="2600" b="1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cắm</a:t>
            </a:r>
            <a:r>
              <a:rPr lang="en-US" sz="2600" b="1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và</a:t>
            </a:r>
            <a:r>
              <a:rPr lang="en-US" sz="2600" b="1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xem</a:t>
            </a:r>
            <a:r>
              <a:rPr lang="en-US" sz="2600" b="1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có</a:t>
            </a:r>
            <a:r>
              <a:rPr lang="en-US" sz="2600" b="1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cách</a:t>
            </a:r>
            <a:r>
              <a:rPr lang="en-US" sz="2600" b="1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nào</a:t>
            </a:r>
            <a:r>
              <a:rPr lang="en-US" sz="2600" b="1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giữ</a:t>
            </a:r>
            <a:r>
              <a:rPr lang="en-US" sz="2600" b="1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hoa</a:t>
            </a:r>
            <a:r>
              <a:rPr lang="en-US" sz="2600" b="1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tươi</a:t>
            </a:r>
            <a:r>
              <a:rPr lang="en-US" sz="2600" b="1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lâu</a:t>
            </a:r>
            <a:r>
              <a:rPr lang="en-US" sz="2600" b="1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không</a:t>
            </a:r>
            <a:r>
              <a:rPr lang="en-US" sz="2600" b="1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nhé</a:t>
            </a:r>
            <a:r>
              <a:rPr lang="en-US" sz="2600" b="1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?</a:t>
            </a:r>
            <a:endParaRPr lang="en-US" sz="2600" b="1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7910771" y="2272553"/>
            <a:ext cx="1909091" cy="771538"/>
          </a:xfrm>
          <a:prstGeom prst="wedgeRoundRectCallout">
            <a:avLst>
              <a:gd name="adj1" fmla="val -52076"/>
              <a:gd name="adj2" fmla="val 87883"/>
              <a:gd name="adj3" fmla="val 1666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Vâng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ạ!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72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742536" y="1365919"/>
            <a:ext cx="8609162" cy="26868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vi-VN" sz="4000" b="1" dirty="0">
                <a:ln w="28575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</a:t>
            </a:r>
            <a:r>
              <a:rPr lang="en-US" sz="4000" b="1" dirty="0" smtClean="0">
                <a:ln w="28575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31</a:t>
            </a:r>
            <a:endParaRPr lang="vi-VN" sz="4000" b="1" dirty="0">
              <a:ln w="28575">
                <a:noFill/>
              </a:ln>
              <a:solidFill>
                <a:srgbClr val="00B05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NHỎ CÔNG VIỆC VÀ SỰ TRỢ GIÚP CỦA MÁY TÍNH</a:t>
            </a:r>
            <a:endParaRPr lang="vi-VN" sz="44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901856" y="233456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10006"/>
              <a:ext cx="722412" cy="665379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929252" y="2011804"/>
            <a:ext cx="5690209" cy="3966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>
              <a:lnSpc>
                <a:spcPct val="130000"/>
              </a:lnSpc>
              <a:spcAft>
                <a:spcPts val="800"/>
              </a:spcAft>
            </a:pPr>
            <a:r>
              <a:rPr lang="vi-VN" sz="2800" b="1" dirty="0" smtClean="0">
                <a:solidFill>
                  <a:srgbClr val="FF0000"/>
                </a:solidFill>
                <a:latin typeface="Arial (Body)"/>
              </a:rPr>
              <a:t>a. </a:t>
            </a:r>
            <a:r>
              <a:rPr lang="vi-VN" sz="2800" b="1" dirty="0" smtClean="0">
                <a:solidFill>
                  <a:srgbClr val="3333CC"/>
                </a:solidFill>
                <a:latin typeface="Arial (Body)"/>
              </a:rPr>
              <a:t>Bạn </a:t>
            </a:r>
            <a:r>
              <a:rPr lang="vi-VN" sz="2800" b="1" dirty="0">
                <a:solidFill>
                  <a:srgbClr val="3333CC"/>
                </a:solidFill>
                <a:latin typeface="Arial (Body)"/>
              </a:rPr>
              <a:t>Mơ đã chia công việc mẹ giao thành hai việc nhỏ như sau: </a:t>
            </a:r>
            <a:endParaRPr lang="en-US" sz="2800" b="1" dirty="0" smtClean="0">
              <a:solidFill>
                <a:srgbClr val="3333CC"/>
              </a:solidFill>
              <a:latin typeface="Arial (Body)"/>
            </a:endParaRPr>
          </a:p>
          <a:p>
            <a:pPr marL="627063" indent="-285750">
              <a:lnSpc>
                <a:spcPct val="130000"/>
              </a:lnSpc>
              <a:spcAft>
                <a:spcPts val="800"/>
              </a:spcAft>
              <a:buSzPct val="120000"/>
              <a:buFont typeface="Calibri" panose="020F0502020204030204" pitchFamily="34" charset="0"/>
              <a:buChar char="•"/>
            </a:pPr>
            <a:r>
              <a:rPr lang="en-US" sz="2800" dirty="0" err="1">
                <a:solidFill>
                  <a:srgbClr val="3333CC"/>
                </a:solidFill>
                <a:latin typeface="Arial (Body)"/>
                <a:cs typeface="Arial" panose="020B0604020202020204" pitchFamily="34" charset="0"/>
              </a:rPr>
              <a:t>Cắm</a:t>
            </a:r>
            <a:r>
              <a:rPr lang="en-US" sz="2800" dirty="0">
                <a:solidFill>
                  <a:srgbClr val="3333CC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 (Body)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3333CC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 (Body)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3333CC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 (Body)"/>
                <a:cs typeface="Arial" panose="020B0604020202020204" pitchFamily="34" charset="0"/>
              </a:rPr>
              <a:t>bình</a:t>
            </a:r>
            <a:r>
              <a:rPr lang="en-US" sz="2800" dirty="0">
                <a:solidFill>
                  <a:srgbClr val="3333CC"/>
                </a:solidFill>
                <a:latin typeface="Arial (Body)"/>
                <a:cs typeface="Arial" panose="020B0604020202020204" pitchFamily="34" charset="0"/>
              </a:rPr>
              <a:t>. </a:t>
            </a:r>
            <a:endParaRPr lang="en-US" sz="2800" dirty="0" smtClean="0">
              <a:solidFill>
                <a:srgbClr val="3333CC"/>
              </a:solidFill>
              <a:latin typeface="Arial (Body)"/>
              <a:cs typeface="Arial" panose="020B0604020202020204" pitchFamily="34" charset="0"/>
            </a:endParaRPr>
          </a:p>
          <a:p>
            <a:pPr marL="627063" indent="-285750">
              <a:lnSpc>
                <a:spcPct val="130000"/>
              </a:lnSpc>
              <a:spcBef>
                <a:spcPts val="2400"/>
              </a:spcBef>
              <a:spcAft>
                <a:spcPts val="800"/>
              </a:spcAft>
              <a:buSzPct val="110000"/>
              <a:buFont typeface="Calibri" panose="020F0502020204030204" pitchFamily="34" charset="0"/>
              <a:buChar char="•"/>
            </a:pPr>
            <a:r>
              <a:rPr lang="vi-VN" sz="2800" dirty="0" smtClean="0">
                <a:solidFill>
                  <a:srgbClr val="3333CC"/>
                </a:solidFill>
                <a:latin typeface="Arial (Body)"/>
              </a:rPr>
              <a:t>Nhờ </a:t>
            </a:r>
            <a:r>
              <a:rPr lang="vi-VN" sz="2800" dirty="0">
                <a:solidFill>
                  <a:srgbClr val="3333CC"/>
                </a:solidFill>
                <a:latin typeface="Arial (Body)"/>
              </a:rPr>
              <a:t>bố tìm trên Internet cách giữ cho hoa </a:t>
            </a:r>
            <a:r>
              <a:rPr lang="en-US" sz="2800" dirty="0" err="1">
                <a:solidFill>
                  <a:srgbClr val="3333CC"/>
                </a:solidFill>
                <a:latin typeface="Arial (Body)"/>
              </a:rPr>
              <a:t>hồng</a:t>
            </a:r>
            <a:r>
              <a:rPr lang="en-US" sz="2800" dirty="0">
                <a:solidFill>
                  <a:srgbClr val="3333CC"/>
                </a:solidFill>
                <a:latin typeface="Arial (Body)"/>
              </a:rPr>
              <a:t> </a:t>
            </a:r>
            <a:r>
              <a:rPr lang="vi-VN" sz="2800" dirty="0">
                <a:solidFill>
                  <a:srgbClr val="3333CC"/>
                </a:solidFill>
                <a:latin typeface="Arial (Body)"/>
              </a:rPr>
              <a:t>tươi lâu.</a:t>
            </a:r>
            <a:endParaRPr lang="en-US" sz="2800" b="1" dirty="0">
              <a:solidFill>
                <a:srgbClr val="3333CC"/>
              </a:solidFill>
              <a:latin typeface="Arial (Body)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616226" y="1657900"/>
            <a:ext cx="6858000" cy="4332562"/>
          </a:xfrm>
          <a:prstGeom prst="round2Diag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103" y="4097881"/>
            <a:ext cx="1698556" cy="12658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091" y="1632761"/>
            <a:ext cx="3833945" cy="4382840"/>
          </a:xfrm>
          <a:prstGeom prst="rect">
            <a:avLst/>
          </a:prstGeom>
          <a:ln w="952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17565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901856" y="233456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10006"/>
              <a:ext cx="722412" cy="665379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929252" y="2011804"/>
            <a:ext cx="6048017" cy="3918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>
              <a:lnSpc>
                <a:spcPct val="130000"/>
              </a:lnSpc>
              <a:spcAft>
                <a:spcPts val="800"/>
              </a:spcAft>
            </a:pPr>
            <a:r>
              <a:rPr lang="vi-VN" sz="2800" b="1" dirty="0" smtClean="0">
                <a:solidFill>
                  <a:srgbClr val="FF0000"/>
                </a:solidFill>
              </a:rPr>
              <a:t>a. </a:t>
            </a:r>
            <a:r>
              <a:rPr lang="vi-VN" sz="2800" b="1" dirty="0" smtClean="0">
                <a:solidFill>
                  <a:srgbClr val="3333CC"/>
                </a:solidFill>
              </a:rPr>
              <a:t>Bạn </a:t>
            </a:r>
            <a:r>
              <a:rPr lang="vi-VN" sz="2800" b="1" dirty="0">
                <a:solidFill>
                  <a:srgbClr val="3333CC"/>
                </a:solidFill>
              </a:rPr>
              <a:t>Mơ đã chia công việc mẹ giao thành hai việc nhỏ như sau: </a:t>
            </a:r>
            <a:endParaRPr lang="en-US" sz="2800" b="1" dirty="0" smtClean="0">
              <a:solidFill>
                <a:srgbClr val="3333CC"/>
              </a:solidFill>
            </a:endParaRPr>
          </a:p>
          <a:p>
            <a:pPr marL="627063" indent="-285750">
              <a:lnSpc>
                <a:spcPct val="130000"/>
              </a:lnSpc>
              <a:spcAft>
                <a:spcPts val="800"/>
              </a:spcAft>
              <a:buSzPct val="120000"/>
              <a:buFont typeface="Calibri" panose="020F0502020204030204" pitchFamily="34" charset="0"/>
              <a:buChar char="•"/>
            </a:pP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indent="-285750">
              <a:lnSpc>
                <a:spcPct val="130000"/>
              </a:lnSpc>
              <a:spcBef>
                <a:spcPts val="2400"/>
              </a:spcBef>
              <a:spcAft>
                <a:spcPts val="800"/>
              </a:spcAft>
              <a:buSzPct val="110000"/>
              <a:buFont typeface="Calibri" panose="020F0502020204030204" pitchFamily="34" charset="0"/>
              <a:buChar char="•"/>
            </a:pPr>
            <a:r>
              <a:rPr lang="vi-VN" sz="2800" dirty="0" smtClean="0">
                <a:solidFill>
                  <a:srgbClr val="3333CC"/>
                </a:solidFill>
              </a:rPr>
              <a:t>Nhờ </a:t>
            </a:r>
            <a:r>
              <a:rPr lang="vi-VN" sz="2800" dirty="0">
                <a:solidFill>
                  <a:srgbClr val="3333CC"/>
                </a:solidFill>
              </a:rPr>
              <a:t>bố tìm trên Internet cách giữ cho hoa tươi lâu.</a:t>
            </a:r>
            <a:endParaRPr lang="en-US" sz="2800" b="1" dirty="0">
              <a:solidFill>
                <a:srgbClr val="3333CC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888911" y="1657900"/>
            <a:ext cx="6088358" cy="4332562"/>
          </a:xfrm>
          <a:prstGeom prst="round2Diag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360" y="3354402"/>
            <a:ext cx="979470" cy="903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577" y="4293635"/>
            <a:ext cx="1698556" cy="1265869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6977269" y="1311965"/>
            <a:ext cx="4810539" cy="3816581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Nếu em được giao công việc </a:t>
            </a:r>
            <a:r>
              <a:rPr lang="vi-VN" sz="2800"/>
              <a:t>của </a:t>
            </a:r>
            <a:r>
              <a:rPr lang="vi-VN" sz="2800" smtClean="0"/>
              <a:t>bạ</a:t>
            </a:r>
            <a:r>
              <a:rPr lang="en-US" sz="2800" dirty="0" smtClean="0"/>
              <a:t> </a:t>
            </a:r>
            <a:r>
              <a:rPr lang="vi-VN" sz="2800" dirty="0" smtClean="0"/>
              <a:t>n </a:t>
            </a:r>
            <a:r>
              <a:rPr lang="vi-VN" sz="2800" dirty="0"/>
              <a:t>Mơ thì em sẽ chia công việc đó thành những việc nhỏ nào?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374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901856" y="233456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10006"/>
              <a:ext cx="722412" cy="665379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075482" y="1375015"/>
            <a:ext cx="8297839" cy="4572000"/>
            <a:chOff x="1947080" y="1375015"/>
            <a:chExt cx="8297839" cy="4572000"/>
          </a:xfrm>
        </p:grpSpPr>
        <p:sp>
          <p:nvSpPr>
            <p:cNvPr id="4" name="Round Diagonal Corner Rectangle 3"/>
            <p:cNvSpPr/>
            <p:nvPr/>
          </p:nvSpPr>
          <p:spPr>
            <a:xfrm>
              <a:off x="1947080" y="1375015"/>
              <a:ext cx="8297839" cy="457200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bg1">
                  <a:lumMod val="6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76550" y="1679815"/>
              <a:ext cx="6438900" cy="3962400"/>
            </a:xfrm>
            <a:prstGeom prst="rect">
              <a:avLst/>
            </a:prstGeom>
          </p:spPr>
        </p:pic>
      </p:grpSp>
      <p:sp>
        <p:nvSpPr>
          <p:cNvPr id="11" name="Rounded Rectangular Callout 10"/>
          <p:cNvSpPr/>
          <p:nvPr/>
        </p:nvSpPr>
        <p:spPr>
          <a:xfrm>
            <a:off x="556591" y="1375015"/>
            <a:ext cx="3941092" cy="1666359"/>
          </a:xfrm>
          <a:prstGeom prst="wedgeRoundRectCallout">
            <a:avLst>
              <a:gd name="adj1" fmla="val 58086"/>
              <a:gd name="adj2" fmla="val 30408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chiên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40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901856" y="233456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10006"/>
              <a:ext cx="722412" cy="665379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901236" y="1434650"/>
            <a:ext cx="8297839" cy="4572000"/>
            <a:chOff x="1947080" y="1375015"/>
            <a:chExt cx="8297839" cy="4572000"/>
          </a:xfrm>
        </p:grpSpPr>
        <p:sp>
          <p:nvSpPr>
            <p:cNvPr id="4" name="Round Diagonal Corner Rectangle 3"/>
            <p:cNvSpPr/>
            <p:nvPr/>
          </p:nvSpPr>
          <p:spPr>
            <a:xfrm>
              <a:off x="1947080" y="1375015"/>
              <a:ext cx="8297839" cy="457200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bg1">
                  <a:lumMod val="6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76550" y="1679815"/>
              <a:ext cx="6438900" cy="3962400"/>
            </a:xfrm>
            <a:prstGeom prst="rect">
              <a:avLst/>
            </a:prstGeom>
          </p:spPr>
        </p:pic>
      </p:grpSp>
      <p:sp>
        <p:nvSpPr>
          <p:cNvPr id="11" name="Rounded Rectangular Callout 10"/>
          <p:cNvSpPr/>
          <p:nvPr/>
        </p:nvSpPr>
        <p:spPr>
          <a:xfrm>
            <a:off x="536714" y="935001"/>
            <a:ext cx="3697356" cy="1990169"/>
          </a:xfrm>
          <a:prstGeom prst="wedgeRoundRectCallout">
            <a:avLst>
              <a:gd name="adj1" fmla="val 64000"/>
              <a:gd name="adj2" fmla="val 41395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7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901856" y="233456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10006"/>
              <a:ext cx="722412" cy="66537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003996" y="1031346"/>
            <a:ext cx="5795719" cy="5005223"/>
            <a:chOff x="856374" y="1743407"/>
            <a:chExt cx="5390865" cy="4332562"/>
          </a:xfrm>
        </p:grpSpPr>
        <p:sp>
          <p:nvSpPr>
            <p:cNvPr id="6" name="Round Diagonal Corner Rectangle 5"/>
            <p:cNvSpPr/>
            <p:nvPr/>
          </p:nvSpPr>
          <p:spPr>
            <a:xfrm>
              <a:off x="856374" y="1743407"/>
              <a:ext cx="5390865" cy="4332562"/>
            </a:xfrm>
            <a:prstGeom prst="round2DiagRect">
              <a:avLst/>
            </a:prstGeom>
            <a:solidFill>
              <a:schemeClr val="bg1"/>
            </a:solidFill>
            <a:ln w="28575">
              <a:noFill/>
            </a:ln>
            <a:effectLst>
              <a:glow rad="139700">
                <a:srgbClr val="FF33CC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30662" y="3530883"/>
              <a:ext cx="3171825" cy="219075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091821" y="1875324"/>
              <a:ext cx="5063319" cy="2284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1313" indent="-341313" algn="just">
                <a:lnSpc>
                  <a:spcPct val="130000"/>
                </a:lnSpc>
                <a:spcAft>
                  <a:spcPts val="800"/>
                </a:spcAft>
              </a:pPr>
              <a:r>
                <a:rPr lang="vi-VN" sz="2800" b="1" dirty="0">
                  <a:solidFill>
                    <a:srgbClr val="FF0000"/>
                  </a:solidFill>
                </a:rPr>
                <a:t>b. </a:t>
              </a:r>
              <a:r>
                <a:rPr lang="vi-VN" sz="2800" b="1" dirty="0">
                  <a:solidFill>
                    <a:srgbClr val="3333CC"/>
                  </a:solidFill>
                </a:rPr>
                <a:t>Mẹ bạn Nam muốn làm món gà chiên nhưng quên cách làm đã xem trên Internet</a:t>
              </a:r>
              <a:r>
                <a:rPr lang="vi-VN" sz="2800" b="1" dirty="0" smtClean="0">
                  <a:solidFill>
                    <a:srgbClr val="3333CC"/>
                  </a:solidFill>
                </a:rPr>
                <a:t>.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800" b="1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52844" y="1178685"/>
            <a:ext cx="4352380" cy="4665610"/>
            <a:chOff x="7983940" y="2437726"/>
            <a:chExt cx="3923828" cy="3623892"/>
          </a:xfrm>
        </p:grpSpPr>
        <p:grpSp>
          <p:nvGrpSpPr>
            <p:cNvPr id="16" name="Group 15"/>
            <p:cNvGrpSpPr/>
            <p:nvPr/>
          </p:nvGrpSpPr>
          <p:grpSpPr>
            <a:xfrm>
              <a:off x="7983940" y="2437726"/>
              <a:ext cx="3923828" cy="3623892"/>
              <a:chOff x="1265495" y="1791880"/>
              <a:chExt cx="4862095" cy="4287479"/>
            </a:xfrm>
            <a:solidFill>
              <a:srgbClr val="FFE1FF"/>
            </a:solidFill>
          </p:grpSpPr>
          <p:sp>
            <p:nvSpPr>
              <p:cNvPr id="18" name="Rounded Rectangle 17"/>
              <p:cNvSpPr/>
              <p:nvPr/>
            </p:nvSpPr>
            <p:spPr>
              <a:xfrm>
                <a:off x="1265495" y="1791880"/>
                <a:ext cx="4862095" cy="4287479"/>
              </a:xfrm>
              <a:prstGeom prst="roundRect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0118" y="2050341"/>
                <a:ext cx="1224825" cy="1258097"/>
              </a:xfrm>
              <a:prstGeom prst="rect">
                <a:avLst/>
              </a:prstGeom>
              <a:noFill/>
            </p:spPr>
          </p:pic>
        </p:grpSp>
        <p:sp>
          <p:nvSpPr>
            <p:cNvPr id="17" name="Rectangle 16"/>
            <p:cNvSpPr/>
            <p:nvPr/>
          </p:nvSpPr>
          <p:spPr>
            <a:xfrm>
              <a:off x="8093123" y="4045594"/>
              <a:ext cx="3693621" cy="16412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3333CC"/>
                  </a:solidFill>
                </a:rPr>
                <a:t>Theo em, công việc của </a:t>
              </a:r>
              <a:r>
                <a:rPr lang="vi-VN" sz="2800" b="1" dirty="0">
                  <a:solidFill>
                    <a:srgbClr val="3333CC"/>
                  </a:solidFill>
                </a:rPr>
                <a:t>mẹ bạn Nam </a:t>
              </a:r>
              <a:r>
                <a:rPr lang="vi-VN" sz="2800" dirty="0">
                  <a:solidFill>
                    <a:srgbClr val="3333CC"/>
                  </a:solidFill>
                </a:rPr>
                <a:t>nên chia thành những việc nhỏ hơn như thế nào?</a:t>
              </a:r>
              <a:endPara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345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vi-VN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ẹ </a:t>
            </a:r>
            <a:r>
              <a:rPr lang="vi-VN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Nam </a:t>
            </a:r>
            <a:r>
              <a:rPr lang="vi-VN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 chia thành những việc nhỏ </a:t>
            </a:r>
            <a:r>
              <a:rPr lang="vi-VN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4043"/>
            <a:ext cx="10515600" cy="368065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vi-VN" sz="3600" dirty="0" smtClean="0"/>
              <a:t>Tìm </a:t>
            </a:r>
            <a:r>
              <a:rPr lang="vi-VN" sz="3600" dirty="0"/>
              <a:t>kiếm trên Internet cách làm món đùi gà chiên. 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vi-VN" sz="3600" dirty="0" smtClean="0"/>
              <a:t>Chuẩn </a:t>
            </a:r>
            <a:r>
              <a:rPr lang="vi-VN" sz="3600" dirty="0"/>
              <a:t>bị các vật </a:t>
            </a:r>
            <a:r>
              <a:rPr lang="vi-VN" sz="3600" dirty="0" smtClean="0"/>
              <a:t>liệu.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vi-VN" sz="3600" dirty="0" smtClean="0"/>
              <a:t>Thực </a:t>
            </a:r>
            <a:r>
              <a:rPr lang="vi-VN" sz="3600" dirty="0"/>
              <a:t>hiện theo cách làm đã tìm kiếm </a:t>
            </a:r>
            <a:r>
              <a:rPr lang="vi-VN" sz="3600" dirty="0" smtClean="0"/>
              <a:t>được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02758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4159</TotalTime>
  <Words>500</Words>
  <Application>Microsoft Office PowerPoint</Application>
  <PresentationFormat>Widescreen</PresentationFormat>
  <Paragraphs>58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(Body)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Mẹ bạn Nam nên chia thành những việc nhỏ hơn: </vt:lpstr>
      <vt:lpstr>PowerPoint Presentation</vt:lpstr>
      <vt:lpstr>Minh nên: Chia nhỏ công việc tạo trang trình chiếu có ảnh hoa mai vàng và dòng chữ Mai vang ruc ro mua xuan ở dưới ảnh: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TOPICA</cp:lastModifiedBy>
  <cp:revision>675</cp:revision>
  <dcterms:created xsi:type="dcterms:W3CDTF">2022-01-27T15:18:21Z</dcterms:created>
  <dcterms:modified xsi:type="dcterms:W3CDTF">2023-05-03T11:53:36Z</dcterms:modified>
</cp:coreProperties>
</file>