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336" r:id="rId2"/>
    <p:sldId id="328" r:id="rId3"/>
    <p:sldId id="329" r:id="rId4"/>
    <p:sldId id="327" r:id="rId5"/>
    <p:sldId id="330" r:id="rId6"/>
    <p:sldId id="333" r:id="rId7"/>
    <p:sldId id="289" r:id="rId8"/>
    <p:sldId id="338" r:id="rId9"/>
    <p:sldId id="334" r:id="rId10"/>
    <p:sldId id="335" r:id="rId11"/>
    <p:sldId id="332" r:id="rId12"/>
    <p:sldId id="288" r:id="rId13"/>
    <p:sldId id="337" r:id="rId14"/>
  </p:sldIdLst>
  <p:sldSz cx="12192000" cy="6858000"/>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DBA"/>
    <a:srgbClr val="353535"/>
    <a:srgbClr val="33A3DC"/>
    <a:srgbClr val="23A5BB"/>
    <a:srgbClr val="67B458"/>
    <a:srgbClr val="FF9830"/>
    <a:srgbClr val="3ECFA0"/>
    <a:srgbClr val="4BD88A"/>
    <a:srgbClr val="EA7E7E"/>
    <a:srgbClr val="41B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434" autoAdjust="0"/>
  </p:normalViewPr>
  <p:slideViewPr>
    <p:cSldViewPr snapToGrid="0">
      <p:cViewPr>
        <p:scale>
          <a:sx n="77" d="100"/>
          <a:sy n="77" d="100"/>
        </p:scale>
        <p:origin x="-336" y="330"/>
      </p:cViewPr>
      <p:guideLst>
        <p:guide orient="horz" pos="2160"/>
        <p:guide pos="384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CFCE5D-CA8F-4F64-970C-1893990B6229}" type="datetimeFigureOut">
              <a:rPr lang="en-US" smtClean="0"/>
              <a:t>8/31/2023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B92DDC-5723-4348-B74C-D46FE223E68B}" type="slidenum">
              <a:rPr lang="en-US" smtClean="0"/>
              <a:t>‹#›</a:t>
            </a:fld>
            <a:endParaRPr lang="en-US"/>
          </a:p>
        </p:txBody>
      </p:sp>
    </p:spTree>
    <p:extLst>
      <p:ext uri="{BB962C8B-B14F-4D97-AF65-F5344CB8AC3E}">
        <p14:creationId xmlns:p14="http://schemas.microsoft.com/office/powerpoint/2010/main" val="346695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B92DDC-5723-4348-B74C-D46FE223E68B}" type="slidenum">
              <a:rPr lang="en-US" smtClean="0"/>
              <a:t>7</a:t>
            </a:fld>
            <a:endParaRPr lang="en-US"/>
          </a:p>
        </p:txBody>
      </p:sp>
    </p:spTree>
    <p:extLst>
      <p:ext uri="{BB962C8B-B14F-4D97-AF65-F5344CB8AC3E}">
        <p14:creationId xmlns:p14="http://schemas.microsoft.com/office/powerpoint/2010/main" val="1626593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B92DDC-5723-4348-B74C-D46FE223E68B}" type="slidenum">
              <a:rPr lang="en-US" smtClean="0"/>
              <a:t>12</a:t>
            </a:fld>
            <a:endParaRPr lang="en-US"/>
          </a:p>
        </p:txBody>
      </p:sp>
    </p:spTree>
    <p:extLst>
      <p:ext uri="{BB962C8B-B14F-4D97-AF65-F5344CB8AC3E}">
        <p14:creationId xmlns:p14="http://schemas.microsoft.com/office/powerpoint/2010/main" val="31850537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8.emf"/><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Chủ Đề - Mục tiêu chủ đề">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8/31/2023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pic>
        <p:nvPicPr>
          <p:cNvPr id="8" name="Picture 7"/>
          <p:cNvPicPr>
            <a:picLocks noChangeAspect="1"/>
          </p:cNvPicPr>
          <p:nvPr userDrawn="1"/>
        </p:nvPicPr>
        <p:blipFill>
          <a:blip r:embed="rId2"/>
          <a:stretch>
            <a:fillRect/>
          </a:stretch>
        </p:blipFill>
        <p:spPr>
          <a:xfrm>
            <a:off x="452980" y="262439"/>
            <a:ext cx="1289022" cy="1327500"/>
          </a:xfrm>
          <a:prstGeom prst="rect">
            <a:avLst/>
          </a:prstGeom>
        </p:spPr>
      </p:pic>
      <p:pic>
        <p:nvPicPr>
          <p:cNvPr id="9" name="Picture 8"/>
          <p:cNvPicPr>
            <a:picLocks noChangeAspect="1"/>
          </p:cNvPicPr>
          <p:nvPr userDrawn="1"/>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grpSp>
        <p:nvGrpSpPr>
          <p:cNvPr id="13" name="Group 12"/>
          <p:cNvGrpSpPr/>
          <p:nvPr userDrawn="1"/>
        </p:nvGrpSpPr>
        <p:grpSpPr>
          <a:xfrm>
            <a:off x="3517905" y="460004"/>
            <a:ext cx="4157131" cy="1475193"/>
            <a:chOff x="3634320" y="261051"/>
            <a:chExt cx="4157131" cy="1475193"/>
          </a:xfrm>
        </p:grpSpPr>
        <p:pic>
          <p:nvPicPr>
            <p:cNvPr id="11" name="Picture 10"/>
            <p:cNvPicPr>
              <a:picLocks noChangeAspect="1"/>
            </p:cNvPicPr>
            <p:nvPr userDrawn="1"/>
          </p:nvPicPr>
          <p:blipFill rotWithShape="1">
            <a:blip r:embed="rId4" cstate="screen">
              <a:duotone>
                <a:prstClr val="black"/>
                <a:schemeClr val="accent6">
                  <a:tint val="45000"/>
                  <a:satMod val="400000"/>
                </a:schemeClr>
              </a:duotone>
              <a:extLst>
                <a:ext uri="{28A0092B-C50C-407E-A947-70E740481C1C}">
                  <a14:useLocalDpi xmlns:a14="http://schemas.microsoft.com/office/drawing/2010/main"/>
                </a:ext>
              </a:extLst>
            </a:blip>
            <a:srcRect b="81730"/>
            <a:stretch/>
          </p:blipFill>
          <p:spPr>
            <a:xfrm>
              <a:off x="4095749" y="261051"/>
              <a:ext cx="3695702" cy="341046"/>
            </a:xfrm>
            <a:prstGeom prst="rect">
              <a:avLst/>
            </a:prstGeom>
          </p:spPr>
        </p:pic>
        <p:pic>
          <p:nvPicPr>
            <p:cNvPr id="12" name="Picture 11"/>
            <p:cNvPicPr>
              <a:picLocks noChangeAspect="1"/>
            </p:cNvPicPr>
            <p:nvPr userDrawn="1"/>
          </p:nvPicPr>
          <p:blipFill rotWithShape="1">
            <a:blip r:embed="rId4">
              <a:duotone>
                <a:prstClr val="black"/>
                <a:schemeClr val="accent6">
                  <a:tint val="45000"/>
                  <a:satMod val="400000"/>
                </a:schemeClr>
              </a:duotone>
            </a:blip>
            <a:srcRect t="40212"/>
            <a:stretch/>
          </p:blipFill>
          <p:spPr>
            <a:xfrm>
              <a:off x="3634320" y="620207"/>
              <a:ext cx="3695702" cy="1116037"/>
            </a:xfrm>
            <a:prstGeom prst="rect">
              <a:avLst/>
            </a:prstGeom>
          </p:spPr>
        </p:pic>
      </p:grpSp>
    </p:spTree>
    <p:extLst>
      <p:ext uri="{BB962C8B-B14F-4D97-AF65-F5344CB8AC3E}">
        <p14:creationId xmlns:p14="http://schemas.microsoft.com/office/powerpoint/2010/main" val="426478829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8_Tiêu Đề Bài 1-Quyển 3-Internet">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BD2B39-EB6D-4221-8FBC-AEF76462664C}"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pic>
        <p:nvPicPr>
          <p:cNvPr id="10" name="Picture 9"/>
          <p:cNvPicPr>
            <a:picLocks noChangeAspect="1"/>
          </p:cNvPicPr>
          <p:nvPr userDrawn="1"/>
        </p:nvPicPr>
        <p:blipFill>
          <a:blip r:embed="rId2">
            <a:duotone>
              <a:schemeClr val="accent4">
                <a:shade val="45000"/>
                <a:satMod val="135000"/>
              </a:schemeClr>
              <a:prstClr val="white"/>
            </a:duotone>
          </a:blip>
          <a:stretch>
            <a:fillRect/>
          </a:stretch>
        </p:blipFill>
        <p:spPr>
          <a:xfrm>
            <a:off x="365759" y="-15913"/>
            <a:ext cx="1943100" cy="2057026"/>
          </a:xfrm>
          <a:prstGeom prst="rect">
            <a:avLst/>
          </a:prstGeom>
        </p:spPr>
      </p:pic>
      <p:pic>
        <p:nvPicPr>
          <p:cNvPr id="12" name="Picture 11"/>
          <p:cNvPicPr>
            <a:picLocks noChangeAspect="1"/>
          </p:cNvPicPr>
          <p:nvPr userDrawn="1"/>
        </p:nvPicPr>
        <p:blipFill>
          <a:blip r:embed="rId3">
            <a:duotone>
              <a:prstClr val="black"/>
              <a:schemeClr val="accent6">
                <a:tint val="45000"/>
                <a:satMod val="400000"/>
              </a:schemeClr>
            </a:duotone>
          </a:blip>
          <a:stretch>
            <a:fillRect/>
          </a:stretch>
        </p:blipFill>
        <p:spPr>
          <a:xfrm>
            <a:off x="10325088" y="115342"/>
            <a:ext cx="1502698" cy="2118710"/>
          </a:xfrm>
          <a:prstGeom prst="rect">
            <a:avLst/>
          </a:prstGeom>
        </p:spPr>
      </p:pic>
      <p:pic>
        <p:nvPicPr>
          <p:cNvPr id="14" name="Picture 13"/>
          <p:cNvPicPr>
            <a:picLocks noChangeAspect="1"/>
          </p:cNvPicPr>
          <p:nvPr userDrawn="1"/>
        </p:nvPicPr>
        <p:blipFill>
          <a:blip r:embed="rId4">
            <a:duotone>
              <a:schemeClr val="accent2">
                <a:shade val="45000"/>
                <a:satMod val="135000"/>
              </a:schemeClr>
              <a:prstClr val="white"/>
            </a:duotone>
          </a:blip>
          <a:stretch>
            <a:fillRect/>
          </a:stretch>
        </p:blipFill>
        <p:spPr>
          <a:xfrm>
            <a:off x="9454036" y="4523280"/>
            <a:ext cx="2373750" cy="1901250"/>
          </a:xfrm>
          <a:prstGeom prst="rect">
            <a:avLst/>
          </a:prstGeom>
        </p:spPr>
      </p:pic>
      <p:pic>
        <p:nvPicPr>
          <p:cNvPr id="15" name="Picture 14"/>
          <p:cNvPicPr>
            <a:picLocks noChangeAspect="1"/>
          </p:cNvPicPr>
          <p:nvPr userDrawn="1"/>
        </p:nvPicPr>
        <p:blipFill>
          <a:blip r:embed="rId5"/>
          <a:stretch>
            <a:fillRect/>
          </a:stretch>
        </p:blipFill>
        <p:spPr>
          <a:xfrm>
            <a:off x="720976" y="5023060"/>
            <a:ext cx="1232666" cy="1232666"/>
          </a:xfrm>
          <a:prstGeom prst="rect">
            <a:avLst/>
          </a:prstGeom>
        </p:spPr>
      </p:pic>
    </p:spTree>
    <p:extLst>
      <p:ext uri="{BB962C8B-B14F-4D97-AF65-F5344CB8AC3E}">
        <p14:creationId xmlns:p14="http://schemas.microsoft.com/office/powerpoint/2010/main" val="3606574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8- Phan 2-Chủ đề A-Bài 1-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BD2B39-EB6D-4221-8FBC-AEF76462664C}"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510139" y="161842"/>
            <a:ext cx="3385863" cy="369332"/>
          </a:xfrm>
          <a:prstGeom prst="rect">
            <a:avLst/>
          </a:prstGeom>
          <a:noFill/>
        </p:spPr>
        <p:txBody>
          <a:bodyPr wrap="none" rtlCol="0">
            <a:spAutoFit/>
          </a:bodyPr>
          <a:lstStyle/>
          <a:p>
            <a:r>
              <a:rPr lang="en-US">
                <a:latin typeface="UTM Duepuntozero" panose="02040603050506020204" pitchFamily="18" charset="0"/>
              </a:rPr>
              <a:t>Chủ</a:t>
            </a:r>
            <a:r>
              <a:rPr lang="en-US" baseline="0">
                <a:latin typeface="UTM Duepuntozero" panose="02040603050506020204" pitchFamily="18" charset="0"/>
              </a:rPr>
              <a:t> đề A</a:t>
            </a:r>
            <a:r>
              <a:rPr lang="en-US">
                <a:latin typeface="UTM Duepuntozero" panose="02040603050506020204" pitchFamily="18" charset="0"/>
              </a:rPr>
              <a:t>. Internet và truyền thông số</a:t>
            </a:r>
          </a:p>
        </p:txBody>
      </p:sp>
      <p:sp>
        <p:nvSpPr>
          <p:cNvPr id="9" name="TextBox 8"/>
          <p:cNvSpPr txBox="1"/>
          <p:nvPr userDrawn="1"/>
        </p:nvSpPr>
        <p:spPr>
          <a:xfrm>
            <a:off x="7394104" y="178503"/>
            <a:ext cx="3347391" cy="369332"/>
          </a:xfrm>
          <a:prstGeom prst="rect">
            <a:avLst/>
          </a:prstGeom>
          <a:noFill/>
        </p:spPr>
        <p:txBody>
          <a:bodyPr wrap="none" rtlCol="0">
            <a:spAutoFit/>
          </a:bodyPr>
          <a:lstStyle>
            <a:defPPr>
              <a:defRPr lang="en-US"/>
            </a:defPPr>
            <a:lvl1pPr>
              <a:defRPr>
                <a:latin typeface="UTM Duepuntozero" panose="02040603050506020204" pitchFamily="18" charset="0"/>
              </a:defRPr>
            </a:lvl1pPr>
          </a:lstStyle>
          <a:p>
            <a:pPr lvl="0"/>
            <a:r>
              <a:rPr lang="en-US"/>
              <a:t>Bài 1</a:t>
            </a:r>
            <a:r>
              <a:rPr lang="vi-VN"/>
              <a:t>. Thế giới Internet thật là rộng lớn</a:t>
            </a:r>
          </a:p>
        </p:txBody>
      </p:sp>
      <p:sp>
        <p:nvSpPr>
          <p:cNvPr id="11" name="Text Placeholder 10"/>
          <p:cNvSpPr>
            <a:spLocks noGrp="1"/>
          </p:cNvSpPr>
          <p:nvPr>
            <p:ph type="body" sz="quarter" idx="13"/>
          </p:nvPr>
        </p:nvSpPr>
        <p:spPr>
          <a:xfrm>
            <a:off x="1275744" y="795485"/>
            <a:ext cx="9784733" cy="7779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p:cNvPicPr>
            <a:picLocks noChangeAspect="1"/>
          </p:cNvPicPr>
          <p:nvPr userDrawn="1"/>
        </p:nvPicPr>
        <p:blipFill>
          <a:blip r:embed="rId2"/>
          <a:stretch>
            <a:fillRect/>
          </a:stretch>
        </p:blipFill>
        <p:spPr>
          <a:xfrm>
            <a:off x="10086975" y="5597612"/>
            <a:ext cx="1600200" cy="825242"/>
          </a:xfrm>
          <a:prstGeom prst="rect">
            <a:avLst/>
          </a:prstGeom>
        </p:spPr>
      </p:pic>
      <p:pic>
        <p:nvPicPr>
          <p:cNvPr id="13" name="Picture 12"/>
          <p:cNvPicPr>
            <a:picLocks noChangeAspect="1"/>
          </p:cNvPicPr>
          <p:nvPr userDrawn="1"/>
        </p:nvPicPr>
        <p:blipFill>
          <a:blip r:embed="rId3"/>
          <a:stretch>
            <a:fillRect/>
          </a:stretch>
        </p:blipFill>
        <p:spPr>
          <a:xfrm>
            <a:off x="318818" y="5265259"/>
            <a:ext cx="2335746" cy="1489948"/>
          </a:xfrm>
          <a:prstGeom prst="rect">
            <a:avLst/>
          </a:prstGeom>
        </p:spPr>
      </p:pic>
    </p:spTree>
    <p:extLst>
      <p:ext uri="{BB962C8B-B14F-4D97-AF65-F5344CB8AC3E}">
        <p14:creationId xmlns:p14="http://schemas.microsoft.com/office/powerpoint/2010/main" val="3811873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Bài 8- Phan 2-Chủ đề B-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BD2B39-EB6D-4221-8FBC-AEF76462664C}"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510139" y="161842"/>
            <a:ext cx="3385863" cy="369332"/>
          </a:xfrm>
          <a:prstGeom prst="rect">
            <a:avLst/>
          </a:prstGeom>
          <a:noFill/>
        </p:spPr>
        <p:txBody>
          <a:bodyPr wrap="none" rtlCol="0">
            <a:spAutoFit/>
          </a:bodyPr>
          <a:lstStyle/>
          <a:p>
            <a:r>
              <a:rPr lang="en-US">
                <a:latin typeface="UTM Duepuntozero" panose="02040603050506020204" pitchFamily="18" charset="0"/>
              </a:rPr>
              <a:t>Chủ</a:t>
            </a:r>
            <a:r>
              <a:rPr lang="en-US" baseline="0">
                <a:latin typeface="UTM Duepuntozero" panose="02040603050506020204" pitchFamily="18" charset="0"/>
              </a:rPr>
              <a:t> đề A</a:t>
            </a:r>
            <a:r>
              <a:rPr lang="en-US">
                <a:latin typeface="UTM Duepuntozero" panose="02040603050506020204" pitchFamily="18" charset="0"/>
              </a:rPr>
              <a:t>. Internet và truyền thông số</a:t>
            </a:r>
          </a:p>
        </p:txBody>
      </p:sp>
      <p:sp>
        <p:nvSpPr>
          <p:cNvPr id="9" name="TextBox 8"/>
          <p:cNvSpPr txBox="1"/>
          <p:nvPr userDrawn="1"/>
        </p:nvSpPr>
        <p:spPr>
          <a:xfrm>
            <a:off x="6162675" y="161842"/>
            <a:ext cx="5402441" cy="369332"/>
          </a:xfrm>
          <a:prstGeom prst="rect">
            <a:avLst/>
          </a:prstGeom>
          <a:noFill/>
        </p:spPr>
        <p:txBody>
          <a:bodyPr wrap="none" rtlCol="0">
            <a:spAutoFit/>
          </a:bodyPr>
          <a:lstStyle>
            <a:defPPr>
              <a:defRPr lang="en-US"/>
            </a:defPPr>
            <a:lvl1pPr>
              <a:defRPr>
                <a:latin typeface="UTM Duepuntozero" panose="02040603050506020204" pitchFamily="18" charset="0"/>
              </a:defRPr>
            </a:lvl1pPr>
          </a:lstStyle>
          <a:p>
            <a:pPr lvl="0"/>
            <a:r>
              <a:rPr lang="en-US"/>
              <a:t>Bài</a:t>
            </a:r>
            <a:r>
              <a:rPr lang="en-US" baseline="0"/>
              <a:t> 2</a:t>
            </a:r>
            <a:r>
              <a:rPr lang="vi-VN"/>
              <a:t>. Tớ liên lạc được với mọi người ở khắp mọi nơi trên thế giới</a:t>
            </a:r>
          </a:p>
        </p:txBody>
      </p:sp>
      <p:sp>
        <p:nvSpPr>
          <p:cNvPr id="11" name="Text Placeholder 10"/>
          <p:cNvSpPr>
            <a:spLocks noGrp="1"/>
          </p:cNvSpPr>
          <p:nvPr>
            <p:ph type="body" sz="quarter" idx="13"/>
          </p:nvPr>
        </p:nvSpPr>
        <p:spPr>
          <a:xfrm>
            <a:off x="1275744" y="795485"/>
            <a:ext cx="9784733" cy="7779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p:cNvPicPr>
            <a:picLocks noChangeAspect="1"/>
          </p:cNvPicPr>
          <p:nvPr userDrawn="1"/>
        </p:nvPicPr>
        <p:blipFill>
          <a:blip r:embed="rId2">
            <a:duotone>
              <a:prstClr val="black"/>
              <a:schemeClr val="accent6">
                <a:lumMod val="75000"/>
                <a:tint val="45000"/>
                <a:satMod val="400000"/>
              </a:schemeClr>
            </a:duotone>
          </a:blip>
          <a:stretch>
            <a:fillRect/>
          </a:stretch>
        </p:blipFill>
        <p:spPr>
          <a:xfrm>
            <a:off x="510139" y="5094603"/>
            <a:ext cx="2600794" cy="1693376"/>
          </a:xfrm>
          <a:prstGeom prst="rect">
            <a:avLst/>
          </a:prstGeom>
        </p:spPr>
      </p:pic>
      <p:pic>
        <p:nvPicPr>
          <p:cNvPr id="13" name="Picture 12"/>
          <p:cNvPicPr>
            <a:picLocks noChangeAspect="1"/>
          </p:cNvPicPr>
          <p:nvPr userDrawn="1"/>
        </p:nvPicPr>
        <p:blipFill>
          <a:blip r:embed="rId3"/>
          <a:stretch>
            <a:fillRect/>
          </a:stretch>
        </p:blipFill>
        <p:spPr>
          <a:xfrm>
            <a:off x="9877425" y="5425844"/>
            <a:ext cx="1943100" cy="1030894"/>
          </a:xfrm>
          <a:prstGeom prst="rect">
            <a:avLst/>
          </a:prstGeom>
        </p:spPr>
      </p:pic>
    </p:spTree>
    <p:extLst>
      <p:ext uri="{BB962C8B-B14F-4D97-AF65-F5344CB8AC3E}">
        <p14:creationId xmlns:p14="http://schemas.microsoft.com/office/powerpoint/2010/main" val="23092358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47BD2B39-EB6D-4221-8FBC-AEF76462664C}" type="datetimeFigureOut">
              <a:rPr lang="en-US" smtClean="0"/>
              <a:t>8/31/2023</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AC7AEF0F-3B20-4D09-BCE9-D55428049EF7}" type="slidenum">
              <a:rPr lang="en-US" smtClean="0"/>
              <a:t>‹#›</a:t>
            </a:fld>
            <a:endParaRPr lang="en-US"/>
          </a:p>
        </p:txBody>
      </p:sp>
    </p:spTree>
    <p:extLst>
      <p:ext uri="{BB962C8B-B14F-4D97-AF65-F5344CB8AC3E}">
        <p14:creationId xmlns:p14="http://schemas.microsoft.com/office/powerpoint/2010/main" val="1244372513"/>
      </p:ext>
    </p:extLst>
  </p:cSld>
  <p:clrMap bg1="dk1" tx1="lt1" bg2="dk2" tx2="lt2" accent1="accent1" accent2="accent2" accent3="accent3" accent4="accent4" accent5="accent5" accent6="accent6" hlink="hlink" folHlink="folHlink"/>
  <p:sldLayoutIdLst>
    <p:sldLayoutId id="2147483723" r:id="rId1"/>
    <p:sldLayoutId id="2147483702" r:id="rId2"/>
    <p:sldLayoutId id="2147483719" r:id="rId3"/>
    <p:sldLayoutId id="2147483720" r:id="rId4"/>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trangnguyen.edu.vn/"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ioe.vn/" TargetMode="External"/><Relationship Id="rId2" Type="http://schemas.openxmlformats.org/officeDocument/2006/relationships/hyperlink" Target="https://trangnguyen.edu.vn/" TargetMode="External"/><Relationship Id="rId1" Type="http://schemas.openxmlformats.org/officeDocument/2006/relationships/slideLayout" Target="../slideLayouts/slideLayout3.xml"/><Relationship Id="rId5" Type="http://schemas.microsoft.com/office/2007/relationships/hdphoto" Target="../media/hdphoto1.wdp"/><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	TIN HỌC 5 – TUẦN 4</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71973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37F523A-77D0-0956-DD46-ED6956271942}"/>
              </a:ext>
            </a:extLst>
          </p:cNvPr>
          <p:cNvSpPr txBox="1"/>
          <p:nvPr/>
        </p:nvSpPr>
        <p:spPr>
          <a:xfrm>
            <a:off x="3454400" y="926975"/>
            <a:ext cx="5648960" cy="646986"/>
          </a:xfrm>
          <a:prstGeom prst="roundRect">
            <a:avLst/>
          </a:prstGeom>
          <a:solidFill>
            <a:schemeClr val="accent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a:ln>
                  <a:noFill/>
                </a:ln>
                <a:solidFill>
                  <a:sysClr val="windowText" lastClr="000000"/>
                </a:solidFill>
                <a:effectLst/>
                <a:uLnTx/>
                <a:uFillTx/>
                <a:latin typeface="UTM Duepuntozero"/>
                <a:ea typeface="+mn-ea"/>
                <a:cs typeface="+mn-cs"/>
              </a:rPr>
              <a:t>ÔN TẬP KIẾN THỨC CŨ</a:t>
            </a:r>
            <a:endParaRPr kumimoji="0" lang="en-GB" sz="3200" b="1" i="0" u="none" strike="noStrike" kern="1200" cap="none" spc="0" normalizeH="0" baseline="0" noProof="0" dirty="0">
              <a:ln>
                <a:noFill/>
              </a:ln>
              <a:solidFill>
                <a:sysClr val="windowText" lastClr="000000"/>
              </a:solidFill>
              <a:effectLst/>
              <a:uLnTx/>
              <a:uFillTx/>
              <a:latin typeface="UTM Duepuntozero"/>
              <a:ea typeface="+mn-ea"/>
              <a:cs typeface="+mn-cs"/>
            </a:endParaRPr>
          </a:p>
        </p:txBody>
      </p:sp>
      <p:sp>
        <p:nvSpPr>
          <p:cNvPr id="4" name="TextBox 3">
            <a:extLst>
              <a:ext uri="{FF2B5EF4-FFF2-40B4-BE49-F238E27FC236}">
                <a16:creationId xmlns="" xmlns:a16="http://schemas.microsoft.com/office/drawing/2014/main" id="{43780A18-A640-11B8-5232-48B8E5056B1B}"/>
              </a:ext>
            </a:extLst>
          </p:cNvPr>
          <p:cNvSpPr txBox="1"/>
          <p:nvPr/>
        </p:nvSpPr>
        <p:spPr>
          <a:xfrm>
            <a:off x="309880" y="1876291"/>
            <a:ext cx="11252200" cy="754694"/>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GB" sz="3200" b="1" i="0" u="none" strike="noStrike" kern="1200" cap="none" spc="0" normalizeH="0" baseline="0" noProof="0" dirty="0" err="1">
                <a:ln>
                  <a:noFill/>
                </a:ln>
                <a:solidFill>
                  <a:srgbClr val="2C2C2C"/>
                </a:solidFill>
                <a:effectLst/>
                <a:uLnTx/>
                <a:uFillTx/>
                <a:latin typeface="UTM Duepuntozero"/>
                <a:ea typeface="+mn-ea"/>
                <a:cs typeface="+mn-cs"/>
              </a:rPr>
              <a:t>Nêu</a:t>
            </a:r>
            <a:r>
              <a:rPr kumimoji="0" lang="en-GB" sz="3200" b="1" i="0" u="none" strike="noStrike" kern="1200" cap="none" spc="0" normalizeH="0" baseline="0" noProof="0" dirty="0">
                <a:ln>
                  <a:noFill/>
                </a:ln>
                <a:solidFill>
                  <a:srgbClr val="2C2C2C"/>
                </a:solidFill>
                <a:effectLst/>
                <a:uLnTx/>
                <a:uFillTx/>
                <a:latin typeface="UTM Duepuntozero"/>
                <a:ea typeface="+mn-ea"/>
                <a:cs typeface="+mn-cs"/>
              </a:rPr>
              <a:t> </a:t>
            </a:r>
            <a:r>
              <a:rPr kumimoji="0" lang="en-GB" sz="3200" b="1" i="0" u="none" strike="noStrike" kern="1200" cap="none" spc="0" normalizeH="0" baseline="0" noProof="0" dirty="0" err="1">
                <a:ln>
                  <a:noFill/>
                </a:ln>
                <a:solidFill>
                  <a:srgbClr val="2C2C2C"/>
                </a:solidFill>
                <a:effectLst/>
                <a:uLnTx/>
                <a:uFillTx/>
                <a:latin typeface="UTM Duepuntozero"/>
                <a:ea typeface="+mn-ea"/>
                <a:cs typeface="+mn-cs"/>
              </a:rPr>
              <a:t>các</a:t>
            </a:r>
            <a:r>
              <a:rPr kumimoji="0" lang="en-GB" sz="3200" b="1" i="0" u="none" strike="noStrike" kern="1200" cap="none" spc="0" normalizeH="0" baseline="0" noProof="0" dirty="0">
                <a:ln>
                  <a:noFill/>
                </a:ln>
                <a:solidFill>
                  <a:srgbClr val="2C2C2C"/>
                </a:solidFill>
                <a:effectLst/>
                <a:uLnTx/>
                <a:uFillTx/>
                <a:latin typeface="UTM Duepuntozero"/>
                <a:ea typeface="+mn-ea"/>
                <a:cs typeface="+mn-cs"/>
              </a:rPr>
              <a:t> </a:t>
            </a:r>
            <a:r>
              <a:rPr kumimoji="0" lang="en-GB" sz="3200" b="1" i="0" u="none" strike="noStrike" kern="1200" cap="none" spc="0" normalizeH="0" baseline="0" noProof="0" dirty="0" err="1">
                <a:ln>
                  <a:noFill/>
                </a:ln>
                <a:solidFill>
                  <a:srgbClr val="2C2C2C"/>
                </a:solidFill>
                <a:effectLst/>
                <a:uLnTx/>
                <a:uFillTx/>
                <a:latin typeface="UTM Duepuntozero"/>
                <a:ea typeface="+mn-ea"/>
                <a:cs typeface="+mn-cs"/>
              </a:rPr>
              <a:t>bước</a:t>
            </a:r>
            <a:r>
              <a:rPr kumimoji="0" lang="en-GB" sz="3200" b="1" i="0" u="none" strike="noStrike" kern="1200" cap="none" spc="0" normalizeH="0" baseline="0" noProof="0" dirty="0">
                <a:ln>
                  <a:noFill/>
                </a:ln>
                <a:solidFill>
                  <a:srgbClr val="2C2C2C"/>
                </a:solidFill>
                <a:effectLst/>
                <a:uLnTx/>
                <a:uFillTx/>
                <a:latin typeface="UTM Duepuntozero"/>
                <a:ea typeface="+mn-ea"/>
                <a:cs typeface="+mn-cs"/>
              </a:rPr>
              <a:t> </a:t>
            </a:r>
            <a:r>
              <a:rPr kumimoji="0" lang="en-GB" sz="3200" b="1" i="0" u="none" strike="noStrike" kern="1200" cap="none" spc="0" normalizeH="0" baseline="0" noProof="0" dirty="0" err="1">
                <a:ln>
                  <a:noFill/>
                </a:ln>
                <a:solidFill>
                  <a:srgbClr val="2C2C2C"/>
                </a:solidFill>
                <a:effectLst/>
                <a:uLnTx/>
                <a:uFillTx/>
                <a:latin typeface="UTM Duepuntozero"/>
                <a:ea typeface="+mn-ea"/>
                <a:cs typeface="+mn-cs"/>
              </a:rPr>
              <a:t>mở</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thẻ</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mới</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trên</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baseline="0" noProof="0" dirty="0" err="1">
                <a:ln>
                  <a:noFill/>
                </a:ln>
                <a:solidFill>
                  <a:srgbClr val="2C2C2C"/>
                </a:solidFill>
                <a:effectLst/>
                <a:uLnTx/>
                <a:uFillTx/>
                <a:latin typeface="UTM Duepuntozero"/>
                <a:ea typeface="+mn-ea"/>
                <a:cs typeface="+mn-cs"/>
              </a:rPr>
              <a:t>trình</a:t>
            </a:r>
            <a:r>
              <a:rPr kumimoji="0" lang="en-GB" sz="3200" b="1" i="0" u="none" strike="noStrike" kern="1200" cap="none" spc="0" normalizeH="0" baseline="0" noProof="0" dirty="0">
                <a:ln>
                  <a:noFill/>
                </a:ln>
                <a:solidFill>
                  <a:srgbClr val="2C2C2C"/>
                </a:solidFill>
                <a:effectLst/>
                <a:uLnTx/>
                <a:uFillTx/>
                <a:latin typeface="UTM Duepuntozero"/>
                <a:ea typeface="+mn-ea"/>
                <a:cs typeface="+mn-cs"/>
              </a:rPr>
              <a:t> </a:t>
            </a:r>
            <a:r>
              <a:rPr kumimoji="0" lang="en-GB" sz="3200" b="1" i="0" u="none" strike="noStrike" kern="1200" cap="none" spc="0" normalizeH="0" baseline="0" noProof="0" dirty="0" err="1">
                <a:ln>
                  <a:noFill/>
                </a:ln>
                <a:solidFill>
                  <a:srgbClr val="2C2C2C"/>
                </a:solidFill>
                <a:effectLst/>
                <a:uLnTx/>
                <a:uFillTx/>
                <a:latin typeface="UTM Duepuntozero"/>
                <a:ea typeface="+mn-ea"/>
                <a:cs typeface="+mn-cs"/>
              </a:rPr>
              <a:t>duyệt</a:t>
            </a:r>
            <a:r>
              <a:rPr kumimoji="0" lang="en-GB" sz="3200" b="1" i="0" u="none" strike="noStrike" kern="1200" cap="none" spc="0" normalizeH="0" baseline="0" noProof="0" dirty="0">
                <a:ln>
                  <a:noFill/>
                </a:ln>
                <a:solidFill>
                  <a:srgbClr val="2C2C2C"/>
                </a:solidFill>
                <a:effectLst/>
                <a:uLnTx/>
                <a:uFillTx/>
                <a:latin typeface="UTM Duepuntozero"/>
                <a:ea typeface="+mn-ea"/>
                <a:cs typeface="+mn-cs"/>
              </a:rPr>
              <a:t> web? </a:t>
            </a:r>
          </a:p>
        </p:txBody>
      </p:sp>
      <p:pic>
        <p:nvPicPr>
          <p:cNvPr id="7" name="Picture 2" descr="Kiểm tra bài cũ Pick a name trong ClassPoint | Tinh hoa Công ...">
            <a:extLst>
              <a:ext uri="{FF2B5EF4-FFF2-40B4-BE49-F238E27FC236}">
                <a16:creationId xmlns="" xmlns:a16="http://schemas.microsoft.com/office/drawing/2014/main" id="{EF9DA1FF-0661-CADD-7321-8080C4EA19D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40300" y="3488352"/>
            <a:ext cx="2311400" cy="231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910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5C0B5065-7554-D8DF-54C7-349345D8B637}"/>
              </a:ext>
            </a:extLst>
          </p:cNvPr>
          <p:cNvSpPr>
            <a:spLocks noGrp="1"/>
          </p:cNvSpPr>
          <p:nvPr>
            <p:ph type="body" sz="quarter" idx="13"/>
          </p:nvPr>
        </p:nvSpPr>
        <p:spPr>
          <a:xfrm>
            <a:off x="548641" y="772124"/>
            <a:ext cx="11125200" cy="1297475"/>
          </a:xfrm>
          <a:prstGeom prst="roundRect">
            <a:avLst/>
          </a:prstGeom>
          <a:solidFill>
            <a:schemeClr val="accent5">
              <a:lumMod val="20000"/>
              <a:lumOff val="80000"/>
            </a:schemeClr>
          </a:solidFill>
        </p:spPr>
        <p:txBody>
          <a:bodyPr>
            <a:normAutofit fontScale="77500" lnSpcReduction="20000"/>
          </a:bodyPr>
          <a:lstStyle/>
          <a:p>
            <a:pPr marL="0" indent="0">
              <a:lnSpc>
                <a:spcPct val="170000"/>
              </a:lnSpc>
              <a:buNone/>
            </a:pPr>
            <a:r>
              <a:rPr lang="en-GB" sz="2800" b="1" dirty="0" err="1">
                <a:solidFill>
                  <a:schemeClr val="bg1"/>
                </a:solidFill>
              </a:rPr>
              <a:t>Em</a:t>
            </a:r>
            <a:r>
              <a:rPr lang="en-GB" sz="2800" b="1" dirty="0">
                <a:solidFill>
                  <a:schemeClr val="bg1"/>
                </a:solidFill>
              </a:rPr>
              <a:t> </a:t>
            </a:r>
            <a:r>
              <a:rPr lang="en-GB" sz="2800" b="1" dirty="0" err="1">
                <a:solidFill>
                  <a:schemeClr val="bg1"/>
                </a:solidFill>
              </a:rPr>
              <a:t>hãy</a:t>
            </a:r>
            <a:r>
              <a:rPr lang="en-GB" sz="2800" b="1" dirty="0">
                <a:solidFill>
                  <a:schemeClr val="bg1"/>
                </a:solidFill>
              </a:rPr>
              <a:t> </a:t>
            </a:r>
            <a:r>
              <a:rPr lang="en-GB" sz="2800" b="1" dirty="0" err="1">
                <a:solidFill>
                  <a:schemeClr val="bg1"/>
                </a:solidFill>
              </a:rPr>
              <a:t>tìm</a:t>
            </a:r>
            <a:r>
              <a:rPr lang="en-GB" sz="2800" b="1" dirty="0">
                <a:solidFill>
                  <a:schemeClr val="bg1"/>
                </a:solidFill>
              </a:rPr>
              <a:t> </a:t>
            </a:r>
            <a:r>
              <a:rPr lang="en-GB" sz="2800" b="1" dirty="0" err="1">
                <a:solidFill>
                  <a:schemeClr val="bg1"/>
                </a:solidFill>
              </a:rPr>
              <a:t>hiểu</a:t>
            </a:r>
            <a:r>
              <a:rPr lang="en-GB" sz="2800" b="1" dirty="0">
                <a:solidFill>
                  <a:schemeClr val="bg1"/>
                </a:solidFill>
              </a:rPr>
              <a:t> </a:t>
            </a:r>
            <a:r>
              <a:rPr lang="en-GB" sz="2800" b="1" dirty="0" err="1">
                <a:solidFill>
                  <a:schemeClr val="bg1"/>
                </a:solidFill>
              </a:rPr>
              <a:t>các</a:t>
            </a:r>
            <a:r>
              <a:rPr lang="en-GB" sz="2800" b="1" dirty="0">
                <a:solidFill>
                  <a:schemeClr val="bg1"/>
                </a:solidFill>
              </a:rPr>
              <a:t> </a:t>
            </a:r>
            <a:r>
              <a:rPr lang="en-GB" sz="2800" b="1" dirty="0" err="1">
                <a:solidFill>
                  <a:schemeClr val="bg1"/>
                </a:solidFill>
              </a:rPr>
              <a:t>nút</a:t>
            </a:r>
            <a:r>
              <a:rPr lang="en-GB" sz="2800" b="1" dirty="0">
                <a:solidFill>
                  <a:schemeClr val="bg1"/>
                </a:solidFill>
              </a:rPr>
              <a:t> </a:t>
            </a:r>
            <a:r>
              <a:rPr lang="en-GB" sz="2800" b="1" dirty="0" err="1">
                <a:solidFill>
                  <a:schemeClr val="bg1"/>
                </a:solidFill>
              </a:rPr>
              <a:t>sau</a:t>
            </a:r>
            <a:r>
              <a:rPr lang="en-GB" sz="2800" b="1" dirty="0">
                <a:solidFill>
                  <a:schemeClr val="bg1"/>
                </a:solidFill>
              </a:rPr>
              <a:t> </a:t>
            </a:r>
            <a:r>
              <a:rPr lang="en-GB" sz="2800" b="1" dirty="0" err="1">
                <a:solidFill>
                  <a:schemeClr val="bg1"/>
                </a:solidFill>
              </a:rPr>
              <a:t>đây</a:t>
            </a:r>
            <a:r>
              <a:rPr lang="en-GB" sz="2800" b="1" dirty="0">
                <a:solidFill>
                  <a:schemeClr val="bg1"/>
                </a:solidFill>
              </a:rPr>
              <a:t> </a:t>
            </a:r>
            <a:r>
              <a:rPr lang="en-GB" sz="2800" b="1" dirty="0" err="1">
                <a:solidFill>
                  <a:schemeClr val="bg1"/>
                </a:solidFill>
              </a:rPr>
              <a:t>trên</a:t>
            </a:r>
            <a:r>
              <a:rPr lang="en-GB" sz="2800" b="1" dirty="0">
                <a:solidFill>
                  <a:schemeClr val="bg1"/>
                </a:solidFill>
              </a:rPr>
              <a:t> </a:t>
            </a:r>
            <a:r>
              <a:rPr lang="en-GB" sz="2800" b="1" dirty="0" err="1">
                <a:solidFill>
                  <a:schemeClr val="bg1"/>
                </a:solidFill>
              </a:rPr>
              <a:t>trình</a:t>
            </a:r>
            <a:r>
              <a:rPr lang="en-GB" sz="2800" b="1" dirty="0">
                <a:solidFill>
                  <a:schemeClr val="bg1"/>
                </a:solidFill>
              </a:rPr>
              <a:t> </a:t>
            </a:r>
            <a:r>
              <a:rPr lang="en-GB" sz="2800" b="1" dirty="0" err="1">
                <a:solidFill>
                  <a:schemeClr val="bg1"/>
                </a:solidFill>
              </a:rPr>
              <a:t>duyệt</a:t>
            </a:r>
            <a:r>
              <a:rPr lang="en-GB" sz="2800" b="1" dirty="0">
                <a:solidFill>
                  <a:schemeClr val="bg1"/>
                </a:solidFill>
              </a:rPr>
              <a:t> google </a:t>
            </a:r>
            <a:r>
              <a:rPr lang="en-GB" sz="2800" b="1" dirty="0" err="1">
                <a:solidFill>
                  <a:schemeClr val="bg1"/>
                </a:solidFill>
              </a:rPr>
              <a:t>chorme</a:t>
            </a:r>
            <a:r>
              <a:rPr lang="en-GB" sz="2800" b="1" dirty="0">
                <a:solidFill>
                  <a:schemeClr val="bg1"/>
                </a:solidFill>
              </a:rPr>
              <a:t> </a:t>
            </a:r>
            <a:r>
              <a:rPr lang="en-GB" sz="2800" b="1" dirty="0" err="1">
                <a:solidFill>
                  <a:schemeClr val="bg1"/>
                </a:solidFill>
              </a:rPr>
              <a:t>và</a:t>
            </a:r>
            <a:r>
              <a:rPr lang="en-GB" sz="2800" b="1" dirty="0">
                <a:solidFill>
                  <a:schemeClr val="bg1"/>
                </a:solidFill>
              </a:rPr>
              <a:t> </a:t>
            </a:r>
            <a:r>
              <a:rPr lang="en-GB" sz="2800" b="1" dirty="0" err="1">
                <a:solidFill>
                  <a:schemeClr val="bg1"/>
                </a:solidFill>
              </a:rPr>
              <a:t>cốc</a:t>
            </a:r>
            <a:r>
              <a:rPr lang="en-GB" sz="2800" b="1" dirty="0">
                <a:solidFill>
                  <a:schemeClr val="bg1"/>
                </a:solidFill>
              </a:rPr>
              <a:t> </a:t>
            </a:r>
            <a:r>
              <a:rPr lang="en-GB" sz="2800" b="1" dirty="0" err="1">
                <a:solidFill>
                  <a:schemeClr val="bg1"/>
                </a:solidFill>
              </a:rPr>
              <a:t>cốc</a:t>
            </a:r>
            <a:r>
              <a:rPr lang="en-GB" sz="2800" b="1" dirty="0">
                <a:solidFill>
                  <a:schemeClr val="bg1"/>
                </a:solidFill>
              </a:rPr>
              <a:t>, </a:t>
            </a:r>
            <a:r>
              <a:rPr lang="en-GB" sz="2800" b="1" dirty="0" err="1">
                <a:solidFill>
                  <a:schemeClr val="bg1"/>
                </a:solidFill>
              </a:rPr>
              <a:t>sau</a:t>
            </a:r>
            <a:r>
              <a:rPr lang="en-GB" sz="2800" b="1" dirty="0">
                <a:solidFill>
                  <a:schemeClr val="bg1"/>
                </a:solidFill>
              </a:rPr>
              <a:t> </a:t>
            </a:r>
            <a:r>
              <a:rPr lang="en-GB" sz="2800" b="1" dirty="0" err="1">
                <a:solidFill>
                  <a:schemeClr val="bg1"/>
                </a:solidFill>
              </a:rPr>
              <a:t>đó</a:t>
            </a:r>
            <a:r>
              <a:rPr lang="en-GB" sz="2800" b="1" dirty="0">
                <a:solidFill>
                  <a:schemeClr val="bg1"/>
                </a:solidFill>
              </a:rPr>
              <a:t> </a:t>
            </a:r>
            <a:r>
              <a:rPr lang="en-GB" sz="2800" b="1" dirty="0" err="1">
                <a:solidFill>
                  <a:schemeClr val="bg1"/>
                </a:solidFill>
              </a:rPr>
              <a:t>nêu</a:t>
            </a:r>
            <a:r>
              <a:rPr lang="en-GB" sz="2800" b="1" dirty="0">
                <a:solidFill>
                  <a:schemeClr val="bg1"/>
                </a:solidFill>
              </a:rPr>
              <a:t> </a:t>
            </a:r>
            <a:r>
              <a:rPr lang="en-GB" sz="2800" b="1" dirty="0" err="1">
                <a:solidFill>
                  <a:schemeClr val="bg1"/>
                </a:solidFill>
              </a:rPr>
              <a:t>tác</a:t>
            </a:r>
            <a:r>
              <a:rPr lang="en-GB" sz="2800" b="1" dirty="0">
                <a:solidFill>
                  <a:schemeClr val="bg1"/>
                </a:solidFill>
              </a:rPr>
              <a:t> </a:t>
            </a:r>
            <a:r>
              <a:rPr lang="en-GB" sz="2800" b="1" dirty="0" err="1">
                <a:solidFill>
                  <a:schemeClr val="bg1"/>
                </a:solidFill>
              </a:rPr>
              <a:t>dụng</a:t>
            </a:r>
            <a:r>
              <a:rPr lang="en-GB" sz="2800" b="1" dirty="0">
                <a:solidFill>
                  <a:schemeClr val="bg1"/>
                </a:solidFill>
              </a:rPr>
              <a:t> </a:t>
            </a:r>
            <a:r>
              <a:rPr lang="en-GB" sz="2800" b="1" dirty="0" err="1">
                <a:solidFill>
                  <a:schemeClr val="bg1"/>
                </a:solidFill>
              </a:rPr>
              <a:t>của</a:t>
            </a:r>
            <a:r>
              <a:rPr lang="en-GB" sz="2800" b="1" dirty="0">
                <a:solidFill>
                  <a:schemeClr val="bg1"/>
                </a:solidFill>
              </a:rPr>
              <a:t> </a:t>
            </a:r>
            <a:r>
              <a:rPr lang="en-GB" sz="2800" b="1" dirty="0" err="1">
                <a:solidFill>
                  <a:schemeClr val="bg1"/>
                </a:solidFill>
              </a:rPr>
              <a:t>các</a:t>
            </a:r>
            <a:r>
              <a:rPr lang="en-GB" sz="2800" b="1" dirty="0">
                <a:solidFill>
                  <a:schemeClr val="bg1"/>
                </a:solidFill>
              </a:rPr>
              <a:t> </a:t>
            </a:r>
            <a:r>
              <a:rPr lang="en-GB" sz="2800" b="1" dirty="0" err="1">
                <a:solidFill>
                  <a:schemeClr val="bg1"/>
                </a:solidFill>
              </a:rPr>
              <a:t>nút</a:t>
            </a:r>
            <a:r>
              <a:rPr lang="en-GB" sz="2800" b="1" dirty="0">
                <a:solidFill>
                  <a:schemeClr val="bg1"/>
                </a:solidFill>
              </a:rPr>
              <a:t> </a:t>
            </a:r>
            <a:r>
              <a:rPr lang="en-GB" sz="2800" b="1" dirty="0" err="1">
                <a:solidFill>
                  <a:schemeClr val="bg1"/>
                </a:solidFill>
              </a:rPr>
              <a:t>đó</a:t>
            </a:r>
            <a:r>
              <a:rPr lang="en-GB" sz="2800" b="1" dirty="0">
                <a:solidFill>
                  <a:schemeClr val="bg1"/>
                </a:solidFill>
              </a:rPr>
              <a:t>?</a:t>
            </a:r>
          </a:p>
        </p:txBody>
      </p:sp>
      <p:pic>
        <p:nvPicPr>
          <p:cNvPr id="4" name="Picture 3">
            <a:extLst>
              <a:ext uri="{FF2B5EF4-FFF2-40B4-BE49-F238E27FC236}">
                <a16:creationId xmlns="" xmlns:a16="http://schemas.microsoft.com/office/drawing/2014/main" id="{E31FF70D-3C78-156B-E819-0524A2FB59C6}"/>
              </a:ext>
            </a:extLst>
          </p:cNvPr>
          <p:cNvPicPr>
            <a:picLocks noChangeAspect="1"/>
          </p:cNvPicPr>
          <p:nvPr/>
        </p:nvPicPr>
        <p:blipFill>
          <a:blip r:embed="rId2"/>
          <a:stretch>
            <a:fillRect/>
          </a:stretch>
        </p:blipFill>
        <p:spPr>
          <a:xfrm>
            <a:off x="807393" y="2361656"/>
            <a:ext cx="7693517" cy="1751649"/>
          </a:xfrm>
          <a:prstGeom prst="rect">
            <a:avLst/>
          </a:prstGeom>
        </p:spPr>
      </p:pic>
      <p:pic>
        <p:nvPicPr>
          <p:cNvPr id="6" name="Picture 5">
            <a:extLst>
              <a:ext uri="{FF2B5EF4-FFF2-40B4-BE49-F238E27FC236}">
                <a16:creationId xmlns="" xmlns:a16="http://schemas.microsoft.com/office/drawing/2014/main" id="{23462502-84F0-588A-AA5F-BEAC9203099A}"/>
              </a:ext>
            </a:extLst>
          </p:cNvPr>
          <p:cNvPicPr>
            <a:picLocks noChangeAspect="1"/>
          </p:cNvPicPr>
          <p:nvPr/>
        </p:nvPicPr>
        <p:blipFill>
          <a:blip r:embed="rId3"/>
          <a:stretch>
            <a:fillRect/>
          </a:stretch>
        </p:blipFill>
        <p:spPr>
          <a:xfrm>
            <a:off x="6350000" y="4293602"/>
            <a:ext cx="5445760" cy="2372989"/>
          </a:xfrm>
          <a:prstGeom prst="rect">
            <a:avLst/>
          </a:prstGeom>
        </p:spPr>
      </p:pic>
    </p:spTree>
    <p:extLst>
      <p:ext uri="{BB962C8B-B14F-4D97-AF65-F5344CB8AC3E}">
        <p14:creationId xmlns:p14="http://schemas.microsoft.com/office/powerpoint/2010/main" val="2290899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3838" y="769428"/>
            <a:ext cx="11744324" cy="4524315"/>
          </a:xfrm>
          <a:prstGeom prst="rect">
            <a:avLst/>
          </a:prstGeom>
          <a:solidFill>
            <a:schemeClr val="accent1">
              <a:lumMod val="20000"/>
              <a:lumOff val="80000"/>
            </a:schemeClr>
          </a:solidFill>
        </p:spPr>
        <p:txBody>
          <a:bodyPr wrap="square" rtlCol="0">
            <a:spAutoFit/>
          </a:bodyPr>
          <a:lstStyle/>
          <a:p>
            <a:r>
              <a:rPr lang="vi-VN" sz="3200" b="1" dirty="0">
                <a:solidFill>
                  <a:schemeClr val="bg1"/>
                </a:solidFill>
                <a:latin typeface="UTM Duepuntozero" panose="02040603050506020204" pitchFamily="18" charset="0"/>
              </a:rPr>
              <a:t>Mọi trình duyệt đều chứa các nút cho phép bạn điều hướng giữa các trang Web mà bạn ghé thăm:</a:t>
            </a:r>
            <a:endParaRPr lang="en-US" sz="3200" b="1" dirty="0">
              <a:solidFill>
                <a:schemeClr val="bg1"/>
              </a:solidFill>
              <a:latin typeface="UTM Duepuntozero" panose="02040603050506020204" pitchFamily="18" charset="0"/>
            </a:endParaRPr>
          </a:p>
          <a:p>
            <a:pPr marL="342900" indent="-342900">
              <a:buFont typeface="Wingdings" panose="05000000000000000000" pitchFamily="2" charset="2"/>
              <a:buChar char="v"/>
            </a:pPr>
            <a:r>
              <a:rPr lang="vi-VN" sz="2800" b="1" dirty="0">
                <a:solidFill>
                  <a:srgbClr val="FF0000"/>
                </a:solidFill>
                <a:latin typeface="UTM Duepuntozero" panose="02040603050506020204" pitchFamily="18" charset="0"/>
              </a:rPr>
              <a:t>Nút Back </a:t>
            </a:r>
            <a:r>
              <a:rPr lang="vi-VN" sz="2800" dirty="0">
                <a:solidFill>
                  <a:schemeClr val="bg1"/>
                </a:solidFill>
                <a:latin typeface="UTM Duepuntozero" panose="02040603050506020204" pitchFamily="18" charset="0"/>
              </a:rPr>
              <a:t>quay về trước một trang. Nút Back </a:t>
            </a:r>
            <a:r>
              <a:rPr lang="en-GB" sz="2800" dirty="0" err="1">
                <a:solidFill>
                  <a:schemeClr val="bg1"/>
                </a:solidFill>
                <a:latin typeface="UTM Duepuntozero" panose="02040603050506020204" pitchFamily="18" charset="0"/>
              </a:rPr>
              <a:t>được</a:t>
            </a:r>
            <a:r>
              <a:rPr lang="en-GB" sz="2800" dirty="0">
                <a:solidFill>
                  <a:schemeClr val="bg1"/>
                </a:solidFill>
                <a:latin typeface="UTM Duepuntozero" panose="02040603050506020204" pitchFamily="18" charset="0"/>
              </a:rPr>
              <a:t> </a:t>
            </a:r>
            <a:r>
              <a:rPr lang="vi-VN" sz="2800" dirty="0">
                <a:solidFill>
                  <a:schemeClr val="bg1"/>
                </a:solidFill>
                <a:latin typeface="UTM Duepuntozero" panose="02040603050506020204" pitchFamily="18" charset="0"/>
              </a:rPr>
              <a:t>kích hoạt mỗi khi bạn nhấp chuột vào một liên kết hoặc ghé thăm một trang khác bằng cách nhập URL trong thanh địa chỉ.</a:t>
            </a:r>
          </a:p>
          <a:p>
            <a:pPr marL="342900" indent="-342900">
              <a:buFont typeface="Wingdings" panose="05000000000000000000" pitchFamily="2" charset="2"/>
              <a:buChar char="v"/>
            </a:pPr>
            <a:r>
              <a:rPr lang="vi-VN" sz="2800" b="1" dirty="0">
                <a:solidFill>
                  <a:srgbClr val="FF0000"/>
                </a:solidFill>
                <a:latin typeface="UTM Duepuntozero" panose="02040603050506020204" pitchFamily="18" charset="0"/>
              </a:rPr>
              <a:t>Nút Forward </a:t>
            </a:r>
            <a:r>
              <a:rPr lang="vi-VN" sz="2800" dirty="0">
                <a:solidFill>
                  <a:schemeClr val="bg1"/>
                </a:solidFill>
                <a:latin typeface="UTM Duepuntozero" panose="02040603050506020204" pitchFamily="18" charset="0"/>
              </a:rPr>
              <a:t>di chuyển lên trước một trang. Nút Forward </a:t>
            </a:r>
            <a:r>
              <a:rPr lang="en-GB" sz="2800" dirty="0" err="1">
                <a:solidFill>
                  <a:schemeClr val="bg1"/>
                </a:solidFill>
                <a:latin typeface="UTM Duepuntozero" panose="02040603050506020204" pitchFamily="18" charset="0"/>
              </a:rPr>
              <a:t>được</a:t>
            </a:r>
            <a:r>
              <a:rPr lang="en-GB" sz="2800" dirty="0">
                <a:solidFill>
                  <a:schemeClr val="bg1"/>
                </a:solidFill>
                <a:latin typeface="UTM Duepuntozero" panose="02040603050506020204" pitchFamily="18" charset="0"/>
              </a:rPr>
              <a:t> </a:t>
            </a:r>
            <a:r>
              <a:rPr lang="vi-VN" sz="2800" dirty="0">
                <a:solidFill>
                  <a:schemeClr val="bg1"/>
                </a:solidFill>
                <a:latin typeface="UTM Duepuntozero" panose="02040603050506020204" pitchFamily="18" charset="0"/>
              </a:rPr>
              <a:t>kích hoạt mỗi khi bạn quay về trước một trang.</a:t>
            </a:r>
          </a:p>
          <a:p>
            <a:pPr marL="342900" indent="-342900">
              <a:buFont typeface="Wingdings" panose="05000000000000000000" pitchFamily="2" charset="2"/>
              <a:buChar char="v"/>
            </a:pPr>
            <a:r>
              <a:rPr lang="vi-VN" sz="2800" b="1" dirty="0">
                <a:solidFill>
                  <a:srgbClr val="FF0000"/>
                </a:solidFill>
                <a:latin typeface="UTM Duepuntozero" panose="02040603050506020204" pitchFamily="18" charset="0"/>
              </a:rPr>
              <a:t>Nút Refresh </a:t>
            </a:r>
            <a:r>
              <a:rPr lang="vi-VN" sz="2800" dirty="0">
                <a:solidFill>
                  <a:schemeClr val="bg1"/>
                </a:solidFill>
                <a:latin typeface="UTM Duepuntozero" panose="02040603050506020204" pitchFamily="18" charset="0"/>
              </a:rPr>
              <a:t>tải lại hoặc hiển thị lại một trang. Bạn có thể muốn tải lại nếu nội dung thay đổi liên tục, hoặc một phần của trang bị lỗi không tải một cách chính xác. </a:t>
            </a:r>
            <a:endParaRPr lang="en-US" sz="2800" dirty="0">
              <a:solidFill>
                <a:schemeClr val="bg1"/>
              </a:solidFill>
              <a:latin typeface="UTM Duepuntozero" panose="02040603050506020204" pitchFamily="18" charset="0"/>
            </a:endParaRPr>
          </a:p>
        </p:txBody>
      </p:sp>
      <p:pic>
        <p:nvPicPr>
          <p:cNvPr id="3" name="Picture 2"/>
          <p:cNvPicPr>
            <a:picLocks noChangeAspect="1"/>
          </p:cNvPicPr>
          <p:nvPr/>
        </p:nvPicPr>
        <p:blipFill>
          <a:blip r:embed="rId3"/>
          <a:stretch>
            <a:fillRect/>
          </a:stretch>
        </p:blipFill>
        <p:spPr>
          <a:xfrm>
            <a:off x="2978751" y="4959004"/>
            <a:ext cx="6886968" cy="1678043"/>
          </a:xfrm>
          <a:prstGeom prst="rect">
            <a:avLst/>
          </a:prstGeom>
        </p:spPr>
      </p:pic>
    </p:spTree>
    <p:extLst>
      <p:ext uri="{BB962C8B-B14F-4D97-AF65-F5344CB8AC3E}">
        <p14:creationId xmlns:p14="http://schemas.microsoft.com/office/powerpoint/2010/main" val="23764453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r>
              <a:rPr lang="en-US" sz="2800" b="1" dirty="0" err="1" smtClean="0">
                <a:solidFill>
                  <a:srgbClr val="FF0000"/>
                </a:solidFill>
              </a:rPr>
              <a:t>Làm</a:t>
            </a:r>
            <a:r>
              <a:rPr lang="en-US" sz="2800" b="1" dirty="0" smtClean="0">
                <a:solidFill>
                  <a:srgbClr val="FF0000"/>
                </a:solidFill>
              </a:rPr>
              <a:t> </a:t>
            </a:r>
            <a:r>
              <a:rPr lang="en-US" sz="2800" b="1" dirty="0" err="1" smtClean="0">
                <a:solidFill>
                  <a:srgbClr val="FF0000"/>
                </a:solidFill>
              </a:rPr>
              <a:t>bài</a:t>
            </a:r>
            <a:r>
              <a:rPr lang="en-US" sz="2800" b="1" dirty="0" smtClean="0">
                <a:solidFill>
                  <a:srgbClr val="FF0000"/>
                </a:solidFill>
              </a:rPr>
              <a:t> </a:t>
            </a:r>
            <a:r>
              <a:rPr lang="en-US" sz="2800" b="1" dirty="0" err="1" smtClean="0">
                <a:solidFill>
                  <a:srgbClr val="FF0000"/>
                </a:solidFill>
              </a:rPr>
              <a:t>tập</a:t>
            </a:r>
            <a:r>
              <a:rPr lang="en-US" sz="2800" b="1" dirty="0" smtClean="0">
                <a:solidFill>
                  <a:srgbClr val="FF0000"/>
                </a:solidFill>
              </a:rPr>
              <a:t> 10 16/SGK</a:t>
            </a:r>
            <a:endParaRPr lang="en-US" sz="2800" b="1" dirty="0">
              <a:solidFill>
                <a:srgbClr val="FF0000"/>
              </a:solidFill>
            </a:endParaRPr>
          </a:p>
        </p:txBody>
      </p:sp>
    </p:spTree>
    <p:extLst>
      <p:ext uri="{BB962C8B-B14F-4D97-AF65-F5344CB8AC3E}">
        <p14:creationId xmlns:p14="http://schemas.microsoft.com/office/powerpoint/2010/main" val="1726473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a:solidFill>
                  <a:srgbClr val="099BDD"/>
                </a:solidFill>
                <a:latin typeface="UTM Duepuntozero"/>
              </a:rPr>
              <a:t>CUỘC SỐNG TRỰC TUYẾN</a:t>
            </a:r>
            <a:endParaRPr lang="en-US" sz="4000">
              <a:latin typeface="UTM Duepuntozero" panose="02040603050506020204" pitchFamily="18" charset="0"/>
            </a:endParaRPr>
          </a:p>
        </p:txBody>
      </p:sp>
      <p:sp>
        <p:nvSpPr>
          <p:cNvPr id="2" name="Subtitle 1"/>
          <p:cNvSpPr>
            <a:spLocks noGrp="1"/>
          </p:cNvSpPr>
          <p:nvPr>
            <p:ph type="subTitle" idx="1"/>
          </p:nvPr>
        </p:nvSpPr>
        <p:spPr/>
        <p:txBody>
          <a:bodyPr>
            <a:normAutofit/>
          </a:bodyPr>
          <a:lstStyle/>
          <a:p>
            <a:r>
              <a:rPr lang="en-US" sz="3000">
                <a:latin typeface="UTM Duepuntozero" panose="02040603050506020204" pitchFamily="18" charset="0"/>
              </a:rPr>
              <a:t>CHỦ ĐỀ A. INTERNET VÀ TRUYỀN THÔNG SỐ</a:t>
            </a:r>
          </a:p>
        </p:txBody>
      </p:sp>
    </p:spTree>
    <p:extLst>
      <p:ext uri="{BB962C8B-B14F-4D97-AF65-F5344CB8AC3E}">
        <p14:creationId xmlns:p14="http://schemas.microsoft.com/office/powerpoint/2010/main" val="645236291"/>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a:latin typeface="UTM Duepuntozero" panose="02040603050506020204" pitchFamily="18" charset="0"/>
              </a:rPr>
              <a:t>CHỦ ĐỀ A. </a:t>
            </a:r>
            <a:br>
              <a:rPr lang="en-US" sz="4000">
                <a:latin typeface="UTM Duepuntozero" panose="02040603050506020204" pitchFamily="18" charset="0"/>
              </a:rPr>
            </a:br>
            <a:r>
              <a:rPr lang="en-US" sz="4000">
                <a:latin typeface="UTM Duepuntozero" panose="02040603050506020204" pitchFamily="18" charset="0"/>
              </a:rPr>
              <a:t>INTERNET VÀ TRUYỀN THÔNG SỐ</a:t>
            </a:r>
          </a:p>
        </p:txBody>
      </p:sp>
      <p:sp>
        <p:nvSpPr>
          <p:cNvPr id="2" name="Subtitle 1"/>
          <p:cNvSpPr>
            <a:spLocks noGrp="1"/>
          </p:cNvSpPr>
          <p:nvPr>
            <p:ph type="subTitle" idx="1"/>
          </p:nvPr>
        </p:nvSpPr>
        <p:spPr>
          <a:xfrm>
            <a:off x="771525" y="3931855"/>
            <a:ext cx="10515600" cy="1309255"/>
          </a:xfrm>
        </p:spPr>
        <p:txBody>
          <a:bodyPr>
            <a:normAutofit fontScale="92500" lnSpcReduction="10000"/>
          </a:bodyPr>
          <a:lstStyle/>
          <a:p>
            <a:pPr algn="l"/>
            <a:r>
              <a:rPr lang="en-US" sz="3000">
                <a:latin typeface="UTM Duepuntozero" panose="02040603050506020204" pitchFamily="18" charset="0"/>
              </a:rPr>
              <a:t>Bài 1. Thế giới Internet thật là rộng lớn</a:t>
            </a:r>
          </a:p>
          <a:p>
            <a:pPr algn="l"/>
            <a:r>
              <a:rPr lang="en-US" sz="3000">
                <a:latin typeface="UTM Duepuntozero" panose="02040603050506020204" pitchFamily="18" charset="0"/>
              </a:rPr>
              <a:t>Bài 2</a:t>
            </a:r>
            <a:r>
              <a:rPr lang="vi-VN" sz="3000">
                <a:latin typeface="UTM Duepuntozero" panose="02040603050506020204" pitchFamily="18" charset="0"/>
              </a:rPr>
              <a:t>. Tớ liên lạc được với mọi người ở khắp mọi nơi trên thế giới</a:t>
            </a:r>
            <a:endParaRPr lang="en-US" sz="3000">
              <a:latin typeface="UTM Duepuntozero" panose="02040603050506020204" pitchFamily="18" charset="0"/>
            </a:endParaRPr>
          </a:p>
        </p:txBody>
      </p:sp>
    </p:spTree>
    <p:extLst>
      <p:ext uri="{BB962C8B-B14F-4D97-AF65-F5344CB8AC3E}">
        <p14:creationId xmlns:p14="http://schemas.microsoft.com/office/powerpoint/2010/main" val="1634351048"/>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2" y="2033347"/>
            <a:ext cx="11844337" cy="1676400"/>
          </a:xfrm>
        </p:spPr>
        <p:txBody>
          <a:bodyPr>
            <a:noAutofit/>
          </a:bodyPr>
          <a:lstStyle/>
          <a:p>
            <a:pPr>
              <a:lnSpc>
                <a:spcPct val="150000"/>
              </a:lnSpc>
            </a:pPr>
            <a:r>
              <a:rPr lang="en-US" sz="3600" b="1" dirty="0" err="1">
                <a:solidFill>
                  <a:srgbClr val="FFFFFF"/>
                </a:solidFill>
                <a:latin typeface="UTM Duepuntozero"/>
              </a:rPr>
              <a:t>Bài</a:t>
            </a:r>
            <a:r>
              <a:rPr lang="en-US" sz="3600" b="1" dirty="0">
                <a:solidFill>
                  <a:srgbClr val="FFFFFF"/>
                </a:solidFill>
                <a:latin typeface="UTM Duepuntozero"/>
              </a:rPr>
              <a:t> 1. </a:t>
            </a:r>
            <a:r>
              <a:rPr lang="en-US" sz="3600" b="1" dirty="0" err="1">
                <a:latin typeface="UTM Duepuntozero" panose="02040603050506020204" pitchFamily="18" charset="0"/>
              </a:rPr>
              <a:t>Thế</a:t>
            </a:r>
            <a:r>
              <a:rPr lang="en-US" sz="3600" b="1" dirty="0">
                <a:latin typeface="UTM Duepuntozero" panose="02040603050506020204" pitchFamily="18" charset="0"/>
              </a:rPr>
              <a:t> </a:t>
            </a:r>
            <a:r>
              <a:rPr lang="en-US" sz="3600" b="1" dirty="0" err="1">
                <a:latin typeface="UTM Duepuntozero" panose="02040603050506020204" pitchFamily="18" charset="0"/>
              </a:rPr>
              <a:t>giới</a:t>
            </a:r>
            <a:r>
              <a:rPr lang="en-US" sz="3600" b="1" dirty="0">
                <a:latin typeface="UTM Duepuntozero" panose="02040603050506020204" pitchFamily="18" charset="0"/>
              </a:rPr>
              <a:t> Internet </a:t>
            </a:r>
            <a:r>
              <a:rPr lang="en-US" sz="3600" b="1" dirty="0" err="1">
                <a:latin typeface="UTM Duepuntozero" panose="02040603050506020204" pitchFamily="18" charset="0"/>
              </a:rPr>
              <a:t>thật</a:t>
            </a:r>
            <a:r>
              <a:rPr lang="en-US" sz="3600" b="1" dirty="0">
                <a:latin typeface="UTM Duepuntozero" panose="02040603050506020204" pitchFamily="18" charset="0"/>
              </a:rPr>
              <a:t> </a:t>
            </a:r>
            <a:r>
              <a:rPr lang="en-US" sz="3600" b="1" dirty="0" err="1">
                <a:latin typeface="UTM Duepuntozero" panose="02040603050506020204" pitchFamily="18" charset="0"/>
              </a:rPr>
              <a:t>là</a:t>
            </a:r>
            <a:r>
              <a:rPr lang="en-US" sz="3600" b="1" dirty="0">
                <a:latin typeface="UTM Duepuntozero" panose="02040603050506020204" pitchFamily="18" charset="0"/>
              </a:rPr>
              <a:t> </a:t>
            </a:r>
            <a:r>
              <a:rPr lang="en-US" sz="3600" b="1" dirty="0" err="1">
                <a:latin typeface="UTM Duepuntozero" panose="02040603050506020204" pitchFamily="18" charset="0"/>
              </a:rPr>
              <a:t>rộng</a:t>
            </a:r>
            <a:r>
              <a:rPr lang="en-US" sz="3600" b="1" dirty="0">
                <a:latin typeface="UTM Duepuntozero" panose="02040603050506020204" pitchFamily="18" charset="0"/>
              </a:rPr>
              <a:t> </a:t>
            </a:r>
            <a:r>
              <a:rPr lang="en-US" sz="3600" b="1" dirty="0" err="1">
                <a:latin typeface="UTM Duepuntozero" panose="02040603050506020204" pitchFamily="18" charset="0"/>
              </a:rPr>
              <a:t>lớn</a:t>
            </a:r>
            <a:r>
              <a:rPr lang="en-US" sz="3600" b="1" dirty="0">
                <a:latin typeface="UTM Duepuntozero" panose="02040603050506020204" pitchFamily="18" charset="0"/>
              </a:rPr>
              <a:t/>
            </a:r>
            <a:br>
              <a:rPr lang="en-US" sz="3600" b="1" dirty="0">
                <a:latin typeface="UTM Duepuntozero" panose="02040603050506020204" pitchFamily="18" charset="0"/>
              </a:rPr>
            </a:br>
            <a:r>
              <a:rPr lang="en-GB" sz="2800" b="1" dirty="0" err="1">
                <a:solidFill>
                  <a:srgbClr val="FFFF00"/>
                </a:solidFill>
                <a:cs typeface="Times New Roman" panose="02020603050405020304" pitchFamily="18" charset="0"/>
              </a:rPr>
              <a:t>Tuần</a:t>
            </a:r>
            <a:r>
              <a:rPr lang="en-GB" sz="2800" b="1" dirty="0">
                <a:solidFill>
                  <a:srgbClr val="FFFF00"/>
                </a:solidFill>
                <a:cs typeface="Times New Roman" panose="02020603050405020304" pitchFamily="18" charset="0"/>
              </a:rPr>
              <a:t> 4: </a:t>
            </a:r>
            <a:r>
              <a:rPr lang="en-GB" sz="2800" b="1" dirty="0" err="1">
                <a:solidFill>
                  <a:srgbClr val="FFFF00"/>
                </a:solidFill>
                <a:cs typeface="Times New Roman" panose="02020603050405020304" pitchFamily="18" charset="0"/>
              </a:rPr>
              <a:t>Các</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tính</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năng</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chung</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trên</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trình</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duyệt</a:t>
            </a:r>
            <a:r>
              <a:rPr lang="en-GB" sz="2800" b="1" dirty="0">
                <a:solidFill>
                  <a:srgbClr val="FFFF00"/>
                </a:solidFill>
                <a:cs typeface="Times New Roman" panose="02020603050405020304" pitchFamily="18" charset="0"/>
              </a:rPr>
              <a:t> (T2)</a:t>
            </a:r>
            <a:endParaRPr lang="en-US" sz="3600" b="1" dirty="0">
              <a:solidFill>
                <a:srgbClr val="FFFF00"/>
              </a:solidFill>
            </a:endParaRPr>
          </a:p>
        </p:txBody>
      </p:sp>
      <p:sp>
        <p:nvSpPr>
          <p:cNvPr id="6" name="TextBox 5">
            <a:extLst>
              <a:ext uri="{FF2B5EF4-FFF2-40B4-BE49-F238E27FC236}">
                <a16:creationId xmlns="" xmlns:a16="http://schemas.microsoft.com/office/drawing/2014/main" id="{EFFCE1B2-0792-B812-33DC-5F327C998A55}"/>
              </a:ext>
            </a:extLst>
          </p:cNvPr>
          <p:cNvSpPr txBox="1"/>
          <p:nvPr/>
        </p:nvSpPr>
        <p:spPr>
          <a:xfrm>
            <a:off x="845820" y="4023975"/>
            <a:ext cx="7790180" cy="830997"/>
          </a:xfrm>
          <a:prstGeom prst="rect">
            <a:avLst/>
          </a:prstGeom>
          <a:noFill/>
        </p:spPr>
        <p:txBody>
          <a:bodyPr wrap="square">
            <a:spAutoFit/>
          </a:bodyPr>
          <a:lstStyle/>
          <a:p>
            <a:r>
              <a:rPr lang="vi-VN" sz="2400" dirty="0"/>
              <a:t>-</a:t>
            </a:r>
            <a:r>
              <a:rPr lang="en-GB" sz="2400" dirty="0"/>
              <a:t> </a:t>
            </a:r>
            <a:r>
              <a:rPr lang="vi-VN" sz="2400" dirty="0"/>
              <a:t>Hiểu khái niệm về các thẻ trên trình duyệt Web</a:t>
            </a:r>
          </a:p>
          <a:p>
            <a:r>
              <a:rPr lang="vi-VN" sz="2400" dirty="0"/>
              <a:t>-</a:t>
            </a:r>
            <a:r>
              <a:rPr lang="en-GB" sz="2400" dirty="0"/>
              <a:t> </a:t>
            </a:r>
            <a:r>
              <a:rPr lang="vi-VN" sz="2400" dirty="0"/>
              <a:t>Thực hiện được thao tác mở thẻ trên trình duyệt Web</a:t>
            </a:r>
          </a:p>
        </p:txBody>
      </p:sp>
    </p:spTree>
    <p:extLst>
      <p:ext uri="{BB962C8B-B14F-4D97-AF65-F5344CB8AC3E}">
        <p14:creationId xmlns:p14="http://schemas.microsoft.com/office/powerpoint/2010/main" val="7324026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37F523A-77D0-0956-DD46-ED6956271942}"/>
              </a:ext>
            </a:extLst>
          </p:cNvPr>
          <p:cNvSpPr txBox="1"/>
          <p:nvPr/>
        </p:nvSpPr>
        <p:spPr>
          <a:xfrm>
            <a:off x="3454400" y="926975"/>
            <a:ext cx="5648960" cy="646986"/>
          </a:xfrm>
          <a:prstGeom prst="roundRect">
            <a:avLst/>
          </a:prstGeom>
          <a:solidFill>
            <a:schemeClr val="accent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a:ln>
                  <a:noFill/>
                </a:ln>
                <a:solidFill>
                  <a:sysClr val="windowText" lastClr="000000"/>
                </a:solidFill>
                <a:effectLst/>
                <a:uLnTx/>
                <a:uFillTx/>
                <a:latin typeface="UTM Duepuntozero"/>
                <a:ea typeface="+mn-ea"/>
                <a:cs typeface="+mn-cs"/>
              </a:rPr>
              <a:t>ÔN TẬP KIẾN THỨC CŨ</a:t>
            </a:r>
            <a:endParaRPr kumimoji="0" lang="en-GB" sz="3200" b="1" i="0" u="none" strike="noStrike" kern="1200" cap="none" spc="0" normalizeH="0" baseline="0" noProof="0" dirty="0">
              <a:ln>
                <a:noFill/>
              </a:ln>
              <a:solidFill>
                <a:sysClr val="windowText" lastClr="000000"/>
              </a:solidFill>
              <a:effectLst/>
              <a:uLnTx/>
              <a:uFillTx/>
              <a:latin typeface="UTM Duepuntozero"/>
              <a:ea typeface="+mn-ea"/>
              <a:cs typeface="+mn-cs"/>
            </a:endParaRPr>
          </a:p>
        </p:txBody>
      </p:sp>
      <p:sp>
        <p:nvSpPr>
          <p:cNvPr id="4" name="TextBox 3">
            <a:extLst>
              <a:ext uri="{FF2B5EF4-FFF2-40B4-BE49-F238E27FC236}">
                <a16:creationId xmlns="" xmlns:a16="http://schemas.microsoft.com/office/drawing/2014/main" id="{43780A18-A640-11B8-5232-48B8E5056B1B}"/>
              </a:ext>
            </a:extLst>
          </p:cNvPr>
          <p:cNvSpPr txBox="1"/>
          <p:nvPr/>
        </p:nvSpPr>
        <p:spPr>
          <a:xfrm>
            <a:off x="309880" y="1876291"/>
            <a:ext cx="11252200" cy="1493358"/>
          </a:xfrm>
          <a:prstGeom prst="rect">
            <a:avLst/>
          </a:prstGeom>
          <a:noFill/>
        </p:spPr>
        <p:txBody>
          <a:bodyPr wrap="square" rtlCol="0">
            <a:spAutoFit/>
          </a:bodyPr>
          <a:lstStyle/>
          <a:p>
            <a:pPr lvl="0" algn="ctr">
              <a:lnSpc>
                <a:spcPct val="150000"/>
              </a:lnSpc>
            </a:pPr>
            <a:r>
              <a:rPr kumimoji="0" lang="en-GB" sz="3200" b="1" i="0" u="none" strike="noStrike" kern="1200" cap="none" spc="0" normalizeH="0" baseline="0" noProof="0" dirty="0" err="1">
                <a:ln>
                  <a:noFill/>
                </a:ln>
                <a:solidFill>
                  <a:srgbClr val="2C2C2C"/>
                </a:solidFill>
                <a:effectLst/>
                <a:uLnTx/>
                <a:uFillTx/>
                <a:latin typeface="UTM Duepuntozero"/>
                <a:ea typeface="+mn-ea"/>
                <a:cs typeface="+mn-cs"/>
              </a:rPr>
              <a:t>Nêu</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các</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bước</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thiết</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lập</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trang</a:t>
            </a:r>
            <a:r>
              <a:rPr lang="en-GB" sz="3200" b="1" dirty="0">
                <a:solidFill>
                  <a:srgbClr val="2C2C2C"/>
                </a:solidFill>
              </a:rPr>
              <a:t> web </a:t>
            </a:r>
            <a:r>
              <a:rPr lang="en-GB" sz="3200" b="1" dirty="0">
                <a:solidFill>
                  <a:srgbClr val="FF0000"/>
                </a:solidFill>
                <a:hlinkClick r:id="rId2"/>
              </a:rPr>
              <a:t>https://trangnguyen.edu.vn/</a:t>
            </a:r>
            <a:r>
              <a:rPr lang="en-GB" sz="3200" b="1" dirty="0">
                <a:solidFill>
                  <a:srgbClr val="FF0000"/>
                </a:solidFill>
              </a:rPr>
              <a:t> </a:t>
            </a:r>
            <a:r>
              <a:rPr lang="en-GB" sz="3200" b="1" dirty="0" err="1">
                <a:solidFill>
                  <a:schemeClr val="bg1"/>
                </a:solidFill>
              </a:rPr>
              <a:t>làm</a:t>
            </a:r>
            <a:r>
              <a:rPr lang="en-GB" sz="3200" b="1" dirty="0">
                <a:solidFill>
                  <a:schemeClr val="bg1"/>
                </a:solidFill>
              </a:rPr>
              <a:t> </a:t>
            </a:r>
            <a:r>
              <a:rPr lang="en-GB" sz="3200" b="1" dirty="0" err="1">
                <a:solidFill>
                  <a:schemeClr val="bg1"/>
                </a:solidFill>
              </a:rPr>
              <a:t>trang</a:t>
            </a:r>
            <a:r>
              <a:rPr lang="en-GB" sz="3200" b="1" dirty="0">
                <a:solidFill>
                  <a:schemeClr val="bg1"/>
                </a:solidFill>
              </a:rPr>
              <a:t> </a:t>
            </a:r>
            <a:r>
              <a:rPr lang="en-GB" sz="3200" b="1" dirty="0" err="1">
                <a:solidFill>
                  <a:schemeClr val="bg1"/>
                </a:solidFill>
              </a:rPr>
              <a:t>chủ</a:t>
            </a:r>
            <a:r>
              <a:rPr lang="en-GB" sz="3200" b="1" dirty="0">
                <a:solidFill>
                  <a:schemeClr val="bg1"/>
                </a:solidFill>
              </a:rPr>
              <a:t> </a:t>
            </a:r>
            <a:r>
              <a:rPr lang="en-GB" sz="3200" b="1" dirty="0" err="1">
                <a:solidFill>
                  <a:schemeClr val="bg1"/>
                </a:solidFill>
              </a:rPr>
              <a:t>khi</a:t>
            </a:r>
            <a:r>
              <a:rPr lang="en-GB" sz="3200" b="1" dirty="0">
                <a:solidFill>
                  <a:schemeClr val="bg1"/>
                </a:solidFill>
              </a:rPr>
              <a:t> </a:t>
            </a:r>
            <a:r>
              <a:rPr lang="en-GB" sz="3200" b="1" dirty="0" err="1">
                <a:solidFill>
                  <a:schemeClr val="bg1"/>
                </a:solidFill>
              </a:rPr>
              <a:t>mở</a:t>
            </a:r>
            <a:r>
              <a:rPr lang="en-GB" sz="3200" b="1" dirty="0">
                <a:solidFill>
                  <a:schemeClr val="bg1"/>
                </a:solidFill>
              </a:rPr>
              <a:t> </a:t>
            </a:r>
            <a:r>
              <a:rPr lang="en-GB" sz="3200" b="1" dirty="0" err="1">
                <a:solidFill>
                  <a:schemeClr val="bg1"/>
                </a:solidFill>
              </a:rPr>
              <a:t>trình</a:t>
            </a:r>
            <a:r>
              <a:rPr lang="en-GB" sz="3200" b="1" dirty="0">
                <a:solidFill>
                  <a:schemeClr val="bg1"/>
                </a:solidFill>
              </a:rPr>
              <a:t> </a:t>
            </a:r>
            <a:r>
              <a:rPr lang="en-GB" sz="3200" b="1" dirty="0" err="1">
                <a:solidFill>
                  <a:schemeClr val="bg1"/>
                </a:solidFill>
              </a:rPr>
              <a:t>duyệt</a:t>
            </a:r>
            <a:r>
              <a:rPr lang="en-GB" sz="3200" b="1" dirty="0">
                <a:solidFill>
                  <a:schemeClr val="bg1"/>
                </a:solidFill>
              </a:rPr>
              <a:t> google </a:t>
            </a:r>
            <a:r>
              <a:rPr lang="en-GB" sz="3200" b="1" dirty="0" err="1">
                <a:solidFill>
                  <a:schemeClr val="bg1"/>
                </a:solidFill>
              </a:rPr>
              <a:t>chorme</a:t>
            </a:r>
            <a:r>
              <a:rPr lang="en-GB" sz="3200" b="1" dirty="0">
                <a:solidFill>
                  <a:schemeClr val="bg1"/>
                </a:solidFill>
              </a:rPr>
              <a:t>? </a:t>
            </a:r>
            <a:endParaRPr kumimoji="0" lang="en-GB" sz="3200" b="1" i="0" u="none" strike="noStrike" kern="1200" cap="none" spc="0" normalizeH="0" baseline="0" noProof="0" dirty="0">
              <a:ln>
                <a:noFill/>
              </a:ln>
              <a:solidFill>
                <a:schemeClr val="bg1"/>
              </a:solidFill>
              <a:effectLst/>
              <a:uLnTx/>
              <a:uFillTx/>
              <a:latin typeface="UTM Duepuntozero"/>
            </a:endParaRPr>
          </a:p>
        </p:txBody>
      </p:sp>
      <p:pic>
        <p:nvPicPr>
          <p:cNvPr id="7" name="Picture 2" descr="Kiểm tra bài cũ Pick a name trong ClassPoint | Tinh hoa Công ...">
            <a:extLst>
              <a:ext uri="{FF2B5EF4-FFF2-40B4-BE49-F238E27FC236}">
                <a16:creationId xmlns="" xmlns:a16="http://schemas.microsoft.com/office/drawing/2014/main" id="{EF9DA1FF-0661-CADD-7321-8080C4EA19D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69132" y="4279184"/>
            <a:ext cx="2311400" cy="231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977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6BB24CE-4CFB-9EBD-985B-FFF082A9A074}"/>
              </a:ext>
            </a:extLst>
          </p:cNvPr>
          <p:cNvSpPr txBox="1"/>
          <p:nvPr/>
        </p:nvSpPr>
        <p:spPr>
          <a:xfrm>
            <a:off x="0" y="704335"/>
            <a:ext cx="12047838" cy="5863926"/>
          </a:xfrm>
          <a:prstGeom prst="roundRect">
            <a:avLst/>
          </a:prstGeom>
          <a:solidFill>
            <a:schemeClr val="accent1">
              <a:lumMod val="40000"/>
              <a:lumOff val="60000"/>
            </a:schemeClr>
          </a:solid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FF0000"/>
                </a:solidFill>
                <a:effectLst/>
                <a:uLnTx/>
                <a:uFillTx/>
                <a:latin typeface="UTM Duepuntozero"/>
                <a:ea typeface="+mn-ea"/>
                <a:cs typeface="+mn-cs"/>
              </a:rPr>
              <a:t>HOẠT ĐỘNG NHÓM – 2HS – 5 PHÚT</a:t>
            </a:r>
          </a:p>
          <a:p>
            <a:pPr marR="0" lvl="0" algn="ctr" defTabSz="914400" rtl="0" eaLnBrk="1" fontAlgn="auto" latinLnBrk="0" hangingPunct="1">
              <a:lnSpc>
                <a:spcPct val="150000"/>
              </a:lnSpc>
              <a:spcBef>
                <a:spcPts val="0"/>
              </a:spcBef>
              <a:spcAft>
                <a:spcPts val="0"/>
              </a:spcAft>
              <a:buClrTx/>
              <a:buSzTx/>
              <a:tabLst/>
              <a:defRPr/>
            </a:pPr>
            <a:r>
              <a:rPr lang="en-GB" sz="3200" b="1" dirty="0" err="1">
                <a:solidFill>
                  <a:srgbClr val="2C2C2C"/>
                </a:solidFill>
                <a:latin typeface="UTM Duepuntozero"/>
              </a:rPr>
              <a:t>Đọc</a:t>
            </a:r>
            <a:r>
              <a:rPr lang="en-GB" sz="3200" b="1" dirty="0">
                <a:solidFill>
                  <a:srgbClr val="2C2C2C"/>
                </a:solidFill>
                <a:latin typeface="UTM Duepuntozero"/>
              </a:rPr>
              <a:t> </a:t>
            </a:r>
            <a:r>
              <a:rPr lang="en-GB" sz="3200" b="1" dirty="0" err="1">
                <a:solidFill>
                  <a:srgbClr val="2C2C2C"/>
                </a:solidFill>
                <a:latin typeface="UTM Duepuntozero"/>
              </a:rPr>
              <a:t>nội</a:t>
            </a:r>
            <a:r>
              <a:rPr lang="en-GB" sz="3200" b="1" dirty="0">
                <a:solidFill>
                  <a:srgbClr val="2C2C2C"/>
                </a:solidFill>
                <a:latin typeface="UTM Duepuntozero"/>
              </a:rPr>
              <a:t> dung </a:t>
            </a:r>
            <a:r>
              <a:rPr lang="en-GB" sz="3200" b="1" dirty="0" err="1">
                <a:solidFill>
                  <a:srgbClr val="2C2C2C"/>
                </a:solidFill>
                <a:latin typeface="UTM Duepuntozero"/>
              </a:rPr>
              <a:t>sgk</a:t>
            </a:r>
            <a:r>
              <a:rPr lang="en-GB" sz="3200" b="1" dirty="0">
                <a:solidFill>
                  <a:srgbClr val="2C2C2C"/>
                </a:solidFill>
                <a:latin typeface="UTM Duepuntozero"/>
              </a:rPr>
              <a:t>/</a:t>
            </a:r>
            <a:r>
              <a:rPr lang="en-GB" sz="3200" b="1" dirty="0" err="1">
                <a:solidFill>
                  <a:srgbClr val="2C2C2C"/>
                </a:solidFill>
                <a:latin typeface="UTM Duepuntozero"/>
              </a:rPr>
              <a:t>trang</a:t>
            </a:r>
            <a:r>
              <a:rPr lang="en-GB" sz="3200" b="1" dirty="0">
                <a:solidFill>
                  <a:srgbClr val="2C2C2C"/>
                </a:solidFill>
                <a:latin typeface="UTM Duepuntozero"/>
              </a:rPr>
              <a:t> 11 </a:t>
            </a:r>
            <a:r>
              <a:rPr lang="en-GB" sz="3200" b="1" dirty="0" err="1">
                <a:solidFill>
                  <a:srgbClr val="2C2C2C"/>
                </a:solidFill>
                <a:latin typeface="UTM Duepuntozero"/>
              </a:rPr>
              <a:t>và</a:t>
            </a:r>
            <a:r>
              <a:rPr lang="en-GB" sz="3200" b="1" dirty="0">
                <a:solidFill>
                  <a:srgbClr val="2C2C2C"/>
                </a:solidFill>
                <a:latin typeface="UTM Duepuntozero"/>
              </a:rPr>
              <a:t> </a:t>
            </a:r>
            <a:r>
              <a:rPr lang="en-GB" sz="3200" b="1" dirty="0" err="1">
                <a:solidFill>
                  <a:srgbClr val="2C2C2C"/>
                </a:solidFill>
                <a:latin typeface="UTM Duepuntozero"/>
              </a:rPr>
              <a:t>trả</a:t>
            </a:r>
            <a:r>
              <a:rPr lang="en-GB" sz="3200" b="1" dirty="0">
                <a:solidFill>
                  <a:srgbClr val="2C2C2C"/>
                </a:solidFill>
                <a:latin typeface="UTM Duepuntozero"/>
              </a:rPr>
              <a:t> </a:t>
            </a:r>
            <a:r>
              <a:rPr lang="en-GB" sz="3200" b="1" dirty="0" err="1">
                <a:solidFill>
                  <a:srgbClr val="2C2C2C"/>
                </a:solidFill>
                <a:latin typeface="UTM Duepuntozero"/>
              </a:rPr>
              <a:t>lời</a:t>
            </a:r>
            <a:r>
              <a:rPr lang="en-GB" sz="3200" b="1" dirty="0">
                <a:solidFill>
                  <a:srgbClr val="2C2C2C"/>
                </a:solidFill>
                <a:latin typeface="UTM Duepuntozero"/>
              </a:rPr>
              <a:t> </a:t>
            </a:r>
            <a:r>
              <a:rPr lang="en-GB" sz="3200" b="1" dirty="0" err="1">
                <a:solidFill>
                  <a:srgbClr val="2C2C2C"/>
                </a:solidFill>
                <a:latin typeface="UTM Duepuntozero"/>
              </a:rPr>
              <a:t>câu</a:t>
            </a:r>
            <a:r>
              <a:rPr lang="en-GB" sz="3200" b="1" dirty="0">
                <a:solidFill>
                  <a:srgbClr val="2C2C2C"/>
                </a:solidFill>
                <a:latin typeface="UTM Duepuntozero"/>
              </a:rPr>
              <a:t> </a:t>
            </a:r>
            <a:r>
              <a:rPr lang="en-GB" sz="3200" b="1" dirty="0" err="1">
                <a:solidFill>
                  <a:srgbClr val="2C2C2C"/>
                </a:solidFill>
                <a:latin typeface="UTM Duepuntozero"/>
              </a:rPr>
              <a:t>hỏi</a:t>
            </a:r>
            <a:r>
              <a:rPr lang="en-GB" sz="3200" b="1" dirty="0">
                <a:solidFill>
                  <a:srgbClr val="2C2C2C"/>
                </a:solidFill>
                <a:latin typeface="UTM Duepuntozero"/>
              </a:rPr>
              <a:t> </a:t>
            </a:r>
            <a:r>
              <a:rPr lang="en-GB" sz="3200" b="1" dirty="0" err="1">
                <a:solidFill>
                  <a:srgbClr val="2C2C2C"/>
                </a:solidFill>
                <a:latin typeface="UTM Duepuntozero"/>
              </a:rPr>
              <a:t>sau</a:t>
            </a:r>
            <a:r>
              <a:rPr lang="en-GB" sz="3200" b="1" dirty="0">
                <a:solidFill>
                  <a:srgbClr val="2C2C2C"/>
                </a:solidFill>
                <a:latin typeface="UTM Duepuntozero"/>
              </a:rPr>
              <a:t>:</a:t>
            </a:r>
          </a:p>
          <a:p>
            <a:pPr lvl="0">
              <a:lnSpc>
                <a:spcPct val="150000"/>
              </a:lnSpc>
            </a:pP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Em</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có</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thể</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mở</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đồng</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thời</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nhiều</a:t>
            </a:r>
            <a:r>
              <a:rPr kumimoji="0" lang="en-GB" sz="3200" b="1" i="0" u="none" strike="noStrike" kern="1200" cap="none" spc="0" normalizeH="0" noProof="0" dirty="0">
                <a:ln>
                  <a:noFill/>
                </a:ln>
                <a:solidFill>
                  <a:srgbClr val="2C2C2C"/>
                </a:solidFill>
                <a:effectLst/>
                <a:uLnTx/>
                <a:uFillTx/>
                <a:latin typeface="UTM Duepuntozero"/>
                <a:ea typeface="+mn-ea"/>
                <a:cs typeface="+mn-cs"/>
              </a:rPr>
              <a:t> website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trên</a:t>
            </a:r>
            <a:r>
              <a:rPr kumimoji="0" lang="en-GB" sz="3200" b="1" i="0" u="none" strike="noStrike" kern="1200" cap="none" spc="0" normalizeH="0" noProof="0" dirty="0">
                <a:ln>
                  <a:noFill/>
                </a:ln>
                <a:solidFill>
                  <a:srgbClr val="2C2C2C"/>
                </a:solidFill>
                <a:effectLst/>
                <a:uLnTx/>
                <a:uFillTx/>
                <a:latin typeface="UTM Duepuntozero"/>
                <a:ea typeface="+mn-ea"/>
                <a:cs typeface="+mn-cs"/>
              </a:rPr>
              <a:t> 1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trình</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duyệt</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được</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không</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p>
          <a:p>
            <a:pPr lvl="0">
              <a:lnSpc>
                <a:spcPct val="150000"/>
              </a:lnSpc>
            </a:pP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Nếu</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có</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em</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hãy</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nêu</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các</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bước</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thực</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hiện</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mở</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đồng</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thời</a:t>
            </a:r>
            <a:r>
              <a:rPr kumimoji="0" lang="en-GB" sz="3200" b="1" i="0" u="none" strike="noStrike" kern="1200" cap="none" spc="0" normalizeH="0" noProof="0" dirty="0">
                <a:ln>
                  <a:noFill/>
                </a:ln>
                <a:solidFill>
                  <a:srgbClr val="2C2C2C"/>
                </a:solidFill>
                <a:effectLst/>
                <a:uLnTx/>
                <a:uFillTx/>
                <a:latin typeface="UTM Duepuntozero"/>
                <a:ea typeface="+mn-ea"/>
                <a:cs typeface="+mn-cs"/>
              </a:rPr>
              <a:t> 2 website: </a:t>
            </a:r>
            <a:r>
              <a:rPr lang="en-GB" sz="3200" b="1" dirty="0">
                <a:solidFill>
                  <a:srgbClr val="FF0000"/>
                </a:solidFill>
                <a:hlinkClick r:id="rId2"/>
              </a:rPr>
              <a:t>https://trangnguyen.edu.vn/</a:t>
            </a:r>
            <a:r>
              <a:rPr lang="en-GB" sz="3200" b="1" dirty="0">
                <a:solidFill>
                  <a:srgbClr val="FF0000"/>
                </a:solidFill>
              </a:rPr>
              <a:t>  </a:t>
            </a:r>
            <a:r>
              <a:rPr lang="en-GB" sz="3200" b="1" dirty="0" err="1">
                <a:solidFill>
                  <a:schemeClr val="bg1"/>
                </a:solidFill>
              </a:rPr>
              <a:t>và</a:t>
            </a:r>
            <a:r>
              <a:rPr lang="en-GB" sz="3200" b="1" dirty="0">
                <a:solidFill>
                  <a:srgbClr val="FF0000"/>
                </a:solidFill>
              </a:rPr>
              <a:t> </a:t>
            </a:r>
            <a:r>
              <a:rPr lang="en-GB" sz="3200" b="1" dirty="0">
                <a:solidFill>
                  <a:srgbClr val="005DBA"/>
                </a:solidFill>
                <a:hlinkClick r:id="rId3"/>
              </a:rPr>
              <a:t>https://ioe.vn/</a:t>
            </a:r>
            <a:r>
              <a:rPr lang="en-GB" sz="3200" b="1" dirty="0">
                <a:solidFill>
                  <a:srgbClr val="005DBA"/>
                </a:solidFill>
              </a:rPr>
              <a:t> </a:t>
            </a:r>
            <a:r>
              <a:rPr lang="en-GB" sz="3200" b="1" dirty="0" err="1">
                <a:solidFill>
                  <a:schemeClr val="bg1"/>
                </a:solidFill>
              </a:rPr>
              <a:t>trên</a:t>
            </a:r>
            <a:r>
              <a:rPr lang="en-GB" sz="3200" b="1" dirty="0">
                <a:solidFill>
                  <a:schemeClr val="bg1"/>
                </a:solidFill>
              </a:rPr>
              <a:t> </a:t>
            </a:r>
            <a:r>
              <a:rPr lang="en-GB" sz="3200" b="1" dirty="0" err="1">
                <a:solidFill>
                  <a:schemeClr val="bg1"/>
                </a:solidFill>
              </a:rPr>
              <a:t>trình</a:t>
            </a:r>
            <a:r>
              <a:rPr lang="en-GB" sz="3200" b="1" dirty="0">
                <a:solidFill>
                  <a:schemeClr val="bg1"/>
                </a:solidFill>
              </a:rPr>
              <a:t> </a:t>
            </a:r>
            <a:r>
              <a:rPr lang="en-GB" sz="3200" b="1" dirty="0" err="1">
                <a:solidFill>
                  <a:schemeClr val="bg1"/>
                </a:solidFill>
              </a:rPr>
              <a:t>duyệt</a:t>
            </a:r>
            <a:r>
              <a:rPr lang="en-GB" sz="3200" b="1" dirty="0">
                <a:solidFill>
                  <a:schemeClr val="bg1"/>
                </a:solidFill>
              </a:rPr>
              <a:t> google </a:t>
            </a:r>
            <a:r>
              <a:rPr lang="en-GB" sz="3200" b="1" dirty="0" err="1">
                <a:solidFill>
                  <a:schemeClr val="bg1"/>
                </a:solidFill>
              </a:rPr>
              <a:t>chorme</a:t>
            </a:r>
            <a:r>
              <a:rPr lang="en-GB" sz="3200" b="1" dirty="0">
                <a:solidFill>
                  <a:schemeClr val="bg1"/>
                </a:solidFill>
              </a:rPr>
              <a:t> </a:t>
            </a:r>
            <a:r>
              <a:rPr lang="en-GB" sz="3200" b="1" dirty="0" err="1">
                <a:solidFill>
                  <a:schemeClr val="bg1"/>
                </a:solidFill>
              </a:rPr>
              <a:t>và</a:t>
            </a:r>
            <a:r>
              <a:rPr lang="en-GB" sz="3200" b="1" dirty="0">
                <a:solidFill>
                  <a:schemeClr val="bg1"/>
                </a:solidFill>
              </a:rPr>
              <a:t> </a:t>
            </a:r>
            <a:r>
              <a:rPr lang="en-GB" sz="3200" b="1" dirty="0" err="1">
                <a:solidFill>
                  <a:schemeClr val="bg1"/>
                </a:solidFill>
              </a:rPr>
              <a:t>cốc</a:t>
            </a:r>
            <a:r>
              <a:rPr lang="en-GB" sz="3200" b="1" dirty="0">
                <a:solidFill>
                  <a:schemeClr val="bg1"/>
                </a:solidFill>
              </a:rPr>
              <a:t> </a:t>
            </a:r>
            <a:r>
              <a:rPr lang="en-GB" sz="3200" b="1" dirty="0" err="1">
                <a:solidFill>
                  <a:schemeClr val="bg1"/>
                </a:solidFill>
              </a:rPr>
              <a:t>cốc</a:t>
            </a:r>
            <a:r>
              <a:rPr lang="en-GB" sz="3200" b="1" dirty="0">
                <a:solidFill>
                  <a:schemeClr val="bg1"/>
                </a:solidFill>
              </a:rPr>
              <a:t>.</a:t>
            </a:r>
            <a:endParaRPr kumimoji="0" lang="en-GB" sz="3200" b="1" i="0" u="none" strike="noStrike" kern="1200" cap="none" spc="0" normalizeH="0" baseline="0" noProof="0" dirty="0">
              <a:ln>
                <a:noFill/>
              </a:ln>
              <a:solidFill>
                <a:srgbClr val="005DBA"/>
              </a:solidFill>
              <a:effectLst/>
              <a:uLnTx/>
              <a:uFillTx/>
              <a:latin typeface="UTM Duepuntozero"/>
            </a:endParaRPr>
          </a:p>
        </p:txBody>
      </p:sp>
      <p:pic>
        <p:nvPicPr>
          <p:cNvPr id="6146" name="Picture 2" descr="Ảnh Làm Việc Nhóm Đẹp, Chuyên Nghiệp, Ấn Tượng Nhất">
            <a:extLst>
              <a:ext uri="{FF2B5EF4-FFF2-40B4-BE49-F238E27FC236}">
                <a16:creationId xmlns="" xmlns:a16="http://schemas.microsoft.com/office/drawing/2014/main" id="{5990FEC5-3EEC-4F2F-887D-417D650071E5}"/>
              </a:ext>
            </a:extLst>
          </p:cNvPr>
          <p:cNvPicPr>
            <a:picLocks noChangeAspect="1" noChangeArrowheads="1"/>
          </p:cNvPicPr>
          <p:nvPr/>
        </p:nvPicPr>
        <p:blipFill rotWithShape="1">
          <a:blip r:embed="rId4">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val="0"/>
              </a:ext>
            </a:extLst>
          </a:blip>
          <a:srcRect l="19607" t="31853" r="17803" b="24057"/>
          <a:stretch/>
        </p:blipFill>
        <p:spPr bwMode="auto">
          <a:xfrm>
            <a:off x="9723120" y="453330"/>
            <a:ext cx="2621280" cy="1848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1618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03645" y="1066884"/>
            <a:ext cx="11068784" cy="3166824"/>
          </a:xfrm>
          <a:prstGeom prst="roundRect">
            <a:avLst/>
          </a:prstGeom>
          <a:solidFill>
            <a:schemeClr val="accent1">
              <a:lumMod val="20000"/>
              <a:lumOff val="80000"/>
            </a:schemeClr>
          </a:solidFill>
        </p:spPr>
        <p:txBody>
          <a:bodyPr wrap="square" rtlCol="0">
            <a:spAutoFit/>
          </a:bodyPr>
          <a:lstStyle/>
          <a:p>
            <a:r>
              <a:rPr lang="vi-VN" sz="3600" b="1" u="sng" dirty="0">
                <a:solidFill>
                  <a:srgbClr val="FF0000"/>
                </a:solidFill>
                <a:latin typeface="UTM Duepuntozero" panose="02040603050506020204" pitchFamily="18" charset="0"/>
              </a:rPr>
              <a:t>Các thẻ</a:t>
            </a:r>
            <a:r>
              <a:rPr lang="vi-VN" sz="3600" dirty="0">
                <a:solidFill>
                  <a:srgbClr val="FF0000"/>
                </a:solidFill>
                <a:latin typeface="UTM Duepuntozero" panose="02040603050506020204" pitchFamily="18" charset="0"/>
              </a:rPr>
              <a:t>:  </a:t>
            </a:r>
            <a:r>
              <a:rPr lang="vi-VN" sz="3600" dirty="0">
                <a:solidFill>
                  <a:schemeClr val="bg1"/>
                </a:solidFill>
                <a:latin typeface="UTM Duepuntozero" panose="02040603050506020204" pitchFamily="18" charset="0"/>
              </a:rPr>
              <a:t>Trình duyệt hiện đại cho phép bạn có thể xem các Web site khác nhau cùng một lúc – mỗi Web site được nằm trong một thẻ riêng. Bạn có thể mở thẻ mới trên trình duyệt bằng cách nhấp chuột vào nút New Tab hoặc nhấn Ctrl + T. </a:t>
            </a:r>
            <a:endParaRPr lang="en-US" sz="3600" dirty="0">
              <a:solidFill>
                <a:schemeClr val="bg1"/>
              </a:solidFill>
              <a:latin typeface="UTM Duepuntozero" panose="02040603050506020204" pitchFamily="18" charset="0"/>
            </a:endParaRPr>
          </a:p>
        </p:txBody>
      </p:sp>
      <p:pic>
        <p:nvPicPr>
          <p:cNvPr id="11" name="Picture 10"/>
          <p:cNvPicPr>
            <a:picLocks noChangeAspect="1"/>
          </p:cNvPicPr>
          <p:nvPr/>
        </p:nvPicPr>
        <p:blipFill>
          <a:blip r:embed="rId3"/>
          <a:stretch>
            <a:fillRect/>
          </a:stretch>
        </p:blipFill>
        <p:spPr>
          <a:xfrm>
            <a:off x="403645" y="4515758"/>
            <a:ext cx="11014103" cy="762096"/>
          </a:xfrm>
          <a:prstGeom prst="rect">
            <a:avLst/>
          </a:prstGeom>
        </p:spPr>
      </p:pic>
    </p:spTree>
    <p:extLst>
      <p:ext uri="{BB962C8B-B14F-4D97-AF65-F5344CB8AC3E}">
        <p14:creationId xmlns:p14="http://schemas.microsoft.com/office/powerpoint/2010/main" val="19305256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078036" y="1030264"/>
            <a:ext cx="9784733" cy="3504666"/>
          </a:xfrm>
        </p:spPr>
        <p:txBody>
          <a:bodyPr>
            <a:noAutofit/>
          </a:bodyPr>
          <a:lstStyle/>
          <a:p>
            <a:pPr marL="0" indent="0">
              <a:buClr>
                <a:schemeClr val="bg1"/>
              </a:buClr>
              <a:buNone/>
            </a:pPr>
            <a:r>
              <a:rPr lang="en-US" sz="2800" b="1" dirty="0" err="1" smtClean="0">
                <a:solidFill>
                  <a:srgbClr val="FF0000"/>
                </a:solidFill>
              </a:rPr>
              <a:t>Thực</a:t>
            </a:r>
            <a:r>
              <a:rPr lang="en-US" sz="2800" b="1" dirty="0" smtClean="0">
                <a:solidFill>
                  <a:srgbClr val="FF0000"/>
                </a:solidFill>
              </a:rPr>
              <a:t> </a:t>
            </a:r>
            <a:r>
              <a:rPr lang="en-US" sz="2800" b="1" dirty="0" err="1" smtClean="0">
                <a:solidFill>
                  <a:srgbClr val="FF0000"/>
                </a:solidFill>
              </a:rPr>
              <a:t>hành</a:t>
            </a:r>
            <a:r>
              <a:rPr lang="en-US" sz="2800" b="1" dirty="0" smtClean="0">
                <a:solidFill>
                  <a:srgbClr val="FF0000"/>
                </a:solidFill>
              </a:rPr>
              <a:t>: </a:t>
            </a:r>
          </a:p>
          <a:p>
            <a:pPr marL="514350" indent="-514350">
              <a:buClr>
                <a:schemeClr val="bg1"/>
              </a:buClr>
              <a:buFont typeface="+mj-lt"/>
              <a:buAutoNum type="arabicPeriod"/>
            </a:pPr>
            <a:r>
              <a:rPr lang="en-US" sz="2800" b="1" dirty="0" err="1" smtClean="0">
                <a:solidFill>
                  <a:schemeClr val="bg1"/>
                </a:solidFill>
              </a:rPr>
              <a:t>Khởi</a:t>
            </a:r>
            <a:r>
              <a:rPr lang="en-US" sz="2800" b="1" dirty="0" smtClean="0">
                <a:solidFill>
                  <a:schemeClr val="bg1"/>
                </a:solidFill>
              </a:rPr>
              <a:t> </a:t>
            </a:r>
            <a:r>
              <a:rPr lang="en-US" sz="2800" b="1" dirty="0" err="1" smtClean="0">
                <a:solidFill>
                  <a:schemeClr val="bg1"/>
                </a:solidFill>
              </a:rPr>
              <a:t>động</a:t>
            </a:r>
            <a:r>
              <a:rPr lang="en-US" sz="2800" b="1" dirty="0" smtClean="0">
                <a:solidFill>
                  <a:schemeClr val="bg1"/>
                </a:solidFill>
              </a:rPr>
              <a:t> </a:t>
            </a:r>
            <a:r>
              <a:rPr lang="en-US" sz="2800" b="1" dirty="0" err="1" smtClean="0">
                <a:solidFill>
                  <a:schemeClr val="bg1"/>
                </a:solidFill>
              </a:rPr>
              <a:t>trình</a:t>
            </a:r>
            <a:r>
              <a:rPr lang="en-US" sz="2800" b="1" dirty="0" smtClean="0">
                <a:solidFill>
                  <a:schemeClr val="bg1"/>
                </a:solidFill>
              </a:rPr>
              <a:t> </a:t>
            </a:r>
            <a:r>
              <a:rPr lang="en-US" sz="2800" b="1" dirty="0" err="1" smtClean="0">
                <a:solidFill>
                  <a:schemeClr val="bg1"/>
                </a:solidFill>
              </a:rPr>
              <a:t>duyệt</a:t>
            </a:r>
            <a:r>
              <a:rPr lang="en-US" sz="2800" b="1" dirty="0" smtClean="0">
                <a:solidFill>
                  <a:schemeClr val="bg1"/>
                </a:solidFill>
              </a:rPr>
              <a:t> Web </a:t>
            </a:r>
            <a:r>
              <a:rPr lang="en-US" sz="2800" b="1" dirty="0" err="1" smtClean="0">
                <a:solidFill>
                  <a:schemeClr val="bg1"/>
                </a:solidFill>
              </a:rPr>
              <a:t>Cốc</a:t>
            </a:r>
            <a:r>
              <a:rPr lang="en-US" sz="2800" b="1" dirty="0" smtClean="0">
                <a:solidFill>
                  <a:schemeClr val="bg1"/>
                </a:solidFill>
              </a:rPr>
              <a:t> </a:t>
            </a:r>
            <a:r>
              <a:rPr lang="en-US" sz="2800" b="1" dirty="0" err="1" smtClean="0">
                <a:solidFill>
                  <a:schemeClr val="bg1"/>
                </a:solidFill>
              </a:rPr>
              <a:t>Cốc</a:t>
            </a:r>
            <a:r>
              <a:rPr lang="en-US" sz="2800" b="1" dirty="0" smtClean="0">
                <a:solidFill>
                  <a:schemeClr val="bg1"/>
                </a:solidFill>
              </a:rPr>
              <a:t>, </a:t>
            </a:r>
            <a:r>
              <a:rPr lang="en-US" sz="2800" b="1" dirty="0" err="1" smtClean="0">
                <a:solidFill>
                  <a:schemeClr val="bg1"/>
                </a:solidFill>
              </a:rPr>
              <a:t>truy</a:t>
            </a:r>
            <a:r>
              <a:rPr lang="en-US" sz="2800" b="1" dirty="0" smtClean="0">
                <a:solidFill>
                  <a:schemeClr val="bg1"/>
                </a:solidFill>
              </a:rPr>
              <a:t> </a:t>
            </a:r>
            <a:r>
              <a:rPr lang="en-US" sz="2800" b="1" dirty="0" err="1" smtClean="0">
                <a:solidFill>
                  <a:schemeClr val="bg1"/>
                </a:solidFill>
              </a:rPr>
              <a:t>cập</a:t>
            </a:r>
            <a:r>
              <a:rPr lang="en-US" sz="2800" b="1" dirty="0" smtClean="0">
                <a:solidFill>
                  <a:schemeClr val="bg1"/>
                </a:solidFill>
              </a:rPr>
              <a:t> </a:t>
            </a:r>
            <a:r>
              <a:rPr lang="en-US" sz="2800" b="1" dirty="0" err="1" smtClean="0">
                <a:solidFill>
                  <a:schemeClr val="bg1"/>
                </a:solidFill>
              </a:rPr>
              <a:t>trang</a:t>
            </a:r>
            <a:r>
              <a:rPr lang="en-US" sz="2800" b="1" dirty="0" smtClean="0">
                <a:solidFill>
                  <a:schemeClr val="bg1"/>
                </a:solidFill>
              </a:rPr>
              <a:t> web </a:t>
            </a:r>
            <a:r>
              <a:rPr lang="en-US" sz="2800" b="1" dirty="0" smtClean="0">
                <a:solidFill>
                  <a:srgbClr val="005DBA"/>
                </a:solidFill>
              </a:rPr>
              <a:t>“thaimob.longbien.edu.vn”</a:t>
            </a:r>
          </a:p>
          <a:p>
            <a:pPr marL="514350" indent="-514350">
              <a:buClr>
                <a:schemeClr val="bg1"/>
              </a:buClr>
              <a:buFont typeface="+mj-lt"/>
              <a:buAutoNum type="arabicPeriod"/>
            </a:pPr>
            <a:r>
              <a:rPr lang="en-US" sz="2800" b="1" dirty="0" err="1" smtClean="0">
                <a:solidFill>
                  <a:schemeClr val="bg1"/>
                </a:solidFill>
              </a:rPr>
              <a:t>Thêm</a:t>
            </a:r>
            <a:r>
              <a:rPr lang="en-US" sz="2800" b="1" dirty="0" smtClean="0">
                <a:solidFill>
                  <a:schemeClr val="bg1"/>
                </a:solidFill>
              </a:rPr>
              <a:t> </a:t>
            </a:r>
            <a:r>
              <a:rPr lang="en-US" sz="2800" b="1" dirty="0" err="1" smtClean="0">
                <a:solidFill>
                  <a:schemeClr val="bg1"/>
                </a:solidFill>
              </a:rPr>
              <a:t>thẻ</a:t>
            </a:r>
            <a:r>
              <a:rPr lang="en-US" sz="2800" b="1" dirty="0" smtClean="0">
                <a:solidFill>
                  <a:schemeClr val="bg1"/>
                </a:solidFill>
              </a:rPr>
              <a:t> </a:t>
            </a:r>
            <a:r>
              <a:rPr lang="en-US" sz="2800" b="1" dirty="0" err="1" smtClean="0">
                <a:solidFill>
                  <a:schemeClr val="bg1"/>
                </a:solidFill>
              </a:rPr>
              <a:t>mới</a:t>
            </a:r>
            <a:r>
              <a:rPr lang="en-US" sz="2800" b="1" dirty="0" smtClean="0">
                <a:solidFill>
                  <a:schemeClr val="bg1"/>
                </a:solidFill>
              </a:rPr>
              <a:t> </a:t>
            </a:r>
            <a:r>
              <a:rPr lang="en-US" sz="2800" b="1" dirty="0" err="1" smtClean="0">
                <a:solidFill>
                  <a:schemeClr val="bg1"/>
                </a:solidFill>
              </a:rPr>
              <a:t>và</a:t>
            </a:r>
            <a:r>
              <a:rPr lang="en-US" sz="2800" b="1" dirty="0" smtClean="0">
                <a:solidFill>
                  <a:schemeClr val="bg1"/>
                </a:solidFill>
              </a:rPr>
              <a:t> </a:t>
            </a:r>
            <a:r>
              <a:rPr lang="en-US" sz="2800" b="1" dirty="0" err="1" smtClean="0">
                <a:solidFill>
                  <a:schemeClr val="bg1"/>
                </a:solidFill>
              </a:rPr>
              <a:t>truy</a:t>
            </a:r>
            <a:r>
              <a:rPr lang="en-US" sz="2800" b="1" dirty="0" smtClean="0">
                <a:solidFill>
                  <a:schemeClr val="bg1"/>
                </a:solidFill>
              </a:rPr>
              <a:t> </a:t>
            </a:r>
            <a:r>
              <a:rPr lang="en-US" sz="2800" b="1" dirty="0" err="1" smtClean="0">
                <a:solidFill>
                  <a:schemeClr val="bg1"/>
                </a:solidFill>
              </a:rPr>
              <a:t>cập</a:t>
            </a:r>
            <a:r>
              <a:rPr lang="en-US" sz="2800" b="1" dirty="0" smtClean="0">
                <a:solidFill>
                  <a:schemeClr val="bg1"/>
                </a:solidFill>
              </a:rPr>
              <a:t> </a:t>
            </a:r>
            <a:r>
              <a:rPr lang="en-US" sz="2800" b="1" dirty="0" err="1" smtClean="0">
                <a:solidFill>
                  <a:schemeClr val="bg1"/>
                </a:solidFill>
              </a:rPr>
              <a:t>trang</a:t>
            </a:r>
            <a:r>
              <a:rPr lang="en-US" sz="2800" b="1" dirty="0">
                <a:solidFill>
                  <a:schemeClr val="bg1"/>
                </a:solidFill>
              </a:rPr>
              <a:t> web </a:t>
            </a:r>
            <a:r>
              <a:rPr lang="en-US" sz="2800" b="1" dirty="0" smtClean="0">
                <a:solidFill>
                  <a:srgbClr val="005DBA"/>
                </a:solidFill>
              </a:rPr>
              <a:t>“thieunhivietnam.vn” </a:t>
            </a:r>
            <a:r>
              <a:rPr lang="en-US" sz="2800" b="1" dirty="0" err="1" smtClean="0">
                <a:solidFill>
                  <a:schemeClr val="bg1"/>
                </a:solidFill>
              </a:rPr>
              <a:t>và</a:t>
            </a:r>
            <a:r>
              <a:rPr lang="en-US" sz="2800" b="1" dirty="0">
                <a:solidFill>
                  <a:srgbClr val="005DBA"/>
                </a:solidFill>
              </a:rPr>
              <a:t> </a:t>
            </a:r>
            <a:r>
              <a:rPr lang="en-US" sz="2800" b="1" dirty="0" smtClean="0">
                <a:solidFill>
                  <a:srgbClr val="005DBA"/>
                </a:solidFill>
              </a:rPr>
              <a:t>“hoahoctro.tienphong.vn” </a:t>
            </a:r>
            <a:r>
              <a:rPr lang="en-US" sz="2800" b="1" dirty="0" err="1" smtClean="0">
                <a:solidFill>
                  <a:schemeClr val="bg1"/>
                </a:solidFill>
              </a:rPr>
              <a:t>và</a:t>
            </a:r>
            <a:r>
              <a:rPr lang="en-US" sz="2800" b="1" dirty="0" smtClean="0">
                <a:solidFill>
                  <a:schemeClr val="bg1"/>
                </a:solidFill>
              </a:rPr>
              <a:t> </a:t>
            </a:r>
            <a:r>
              <a:rPr lang="en-US" sz="2800" b="1" dirty="0" err="1" smtClean="0">
                <a:solidFill>
                  <a:schemeClr val="bg1"/>
                </a:solidFill>
              </a:rPr>
              <a:t>kể</a:t>
            </a:r>
            <a:r>
              <a:rPr lang="en-US" sz="2800" b="1" dirty="0" smtClean="0">
                <a:solidFill>
                  <a:schemeClr val="bg1"/>
                </a:solidFill>
              </a:rPr>
              <a:t> </a:t>
            </a:r>
            <a:r>
              <a:rPr lang="en-US" sz="2800" b="1" dirty="0" err="1" smtClean="0">
                <a:solidFill>
                  <a:schemeClr val="bg1"/>
                </a:solidFill>
              </a:rPr>
              <a:t>với</a:t>
            </a:r>
            <a:r>
              <a:rPr lang="en-US" sz="2800" b="1" dirty="0" smtClean="0">
                <a:solidFill>
                  <a:schemeClr val="bg1"/>
                </a:solidFill>
              </a:rPr>
              <a:t> </a:t>
            </a:r>
            <a:r>
              <a:rPr lang="en-US" sz="2800" b="1" dirty="0" err="1" smtClean="0">
                <a:solidFill>
                  <a:schemeClr val="bg1"/>
                </a:solidFill>
              </a:rPr>
              <a:t>bạn</a:t>
            </a:r>
            <a:r>
              <a:rPr lang="en-US" sz="2800" b="1" dirty="0" smtClean="0">
                <a:solidFill>
                  <a:schemeClr val="bg1"/>
                </a:solidFill>
              </a:rPr>
              <a:t> </a:t>
            </a:r>
            <a:r>
              <a:rPr lang="en-US" sz="2800" b="1" dirty="0" err="1" smtClean="0">
                <a:solidFill>
                  <a:schemeClr val="bg1"/>
                </a:solidFill>
              </a:rPr>
              <a:t>cách</a:t>
            </a:r>
            <a:r>
              <a:rPr lang="en-US" sz="2800" b="1" dirty="0" smtClean="0">
                <a:solidFill>
                  <a:schemeClr val="bg1"/>
                </a:solidFill>
              </a:rPr>
              <a:t> </a:t>
            </a:r>
            <a:r>
              <a:rPr lang="en-US" sz="2800" b="1" dirty="0" err="1" smtClean="0">
                <a:solidFill>
                  <a:schemeClr val="bg1"/>
                </a:solidFill>
              </a:rPr>
              <a:t>làm</a:t>
            </a:r>
            <a:r>
              <a:rPr lang="en-US" sz="2800" b="1" dirty="0" smtClean="0">
                <a:solidFill>
                  <a:schemeClr val="bg1"/>
                </a:solidFill>
              </a:rPr>
              <a:t> </a:t>
            </a:r>
            <a:r>
              <a:rPr lang="en-US" sz="2800" b="1" dirty="0" err="1" smtClean="0">
                <a:solidFill>
                  <a:schemeClr val="bg1"/>
                </a:solidFill>
              </a:rPr>
              <a:t>của</a:t>
            </a:r>
            <a:r>
              <a:rPr lang="en-US" sz="2800" b="1" dirty="0" smtClean="0">
                <a:solidFill>
                  <a:schemeClr val="bg1"/>
                </a:solidFill>
              </a:rPr>
              <a:t> </a:t>
            </a:r>
            <a:r>
              <a:rPr lang="en-US" sz="2800" b="1" dirty="0" err="1" smtClean="0">
                <a:solidFill>
                  <a:schemeClr val="bg1"/>
                </a:solidFill>
              </a:rPr>
              <a:t>em</a:t>
            </a:r>
            <a:r>
              <a:rPr lang="en-US" sz="2800" b="1" dirty="0" smtClean="0">
                <a:solidFill>
                  <a:schemeClr val="bg1"/>
                </a:solidFill>
              </a:rPr>
              <a:t>.</a:t>
            </a:r>
          </a:p>
          <a:p>
            <a:pPr marL="514350" indent="-514350">
              <a:buClr>
                <a:schemeClr val="bg1"/>
              </a:buClr>
              <a:buFont typeface="+mj-lt"/>
              <a:buAutoNum type="arabicPeriod"/>
            </a:pPr>
            <a:r>
              <a:rPr lang="en-US" sz="2800" b="1" dirty="0" smtClean="0">
                <a:solidFill>
                  <a:schemeClr val="bg1"/>
                </a:solidFill>
              </a:rPr>
              <a:t>Chia </a:t>
            </a:r>
            <a:r>
              <a:rPr lang="en-US" sz="2800" b="1" dirty="0" err="1" smtClean="0">
                <a:solidFill>
                  <a:schemeClr val="bg1"/>
                </a:solidFill>
              </a:rPr>
              <a:t>sẻ</a:t>
            </a:r>
            <a:r>
              <a:rPr lang="en-US" sz="2800" b="1" dirty="0" smtClean="0">
                <a:solidFill>
                  <a:schemeClr val="bg1"/>
                </a:solidFill>
              </a:rPr>
              <a:t> </a:t>
            </a:r>
            <a:r>
              <a:rPr lang="en-US" sz="2800" b="1" dirty="0" err="1" smtClean="0">
                <a:solidFill>
                  <a:schemeClr val="bg1"/>
                </a:solidFill>
              </a:rPr>
              <a:t>trước</a:t>
            </a:r>
            <a:r>
              <a:rPr lang="en-US" sz="2800" b="1" dirty="0" smtClean="0">
                <a:solidFill>
                  <a:schemeClr val="bg1"/>
                </a:solidFill>
              </a:rPr>
              <a:t> </a:t>
            </a:r>
            <a:r>
              <a:rPr lang="en-US" sz="2800" b="1" dirty="0" err="1" smtClean="0">
                <a:solidFill>
                  <a:schemeClr val="bg1"/>
                </a:solidFill>
              </a:rPr>
              <a:t>lớp</a:t>
            </a:r>
            <a:endParaRPr lang="en-US" sz="2800" b="1" dirty="0">
              <a:solidFill>
                <a:schemeClr val="bg1"/>
              </a:solidFill>
            </a:endParaRPr>
          </a:p>
        </p:txBody>
      </p:sp>
    </p:spTree>
    <p:extLst>
      <p:ext uri="{BB962C8B-B14F-4D97-AF65-F5344CB8AC3E}">
        <p14:creationId xmlns:p14="http://schemas.microsoft.com/office/powerpoint/2010/main" val="4125819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2" y="2033347"/>
            <a:ext cx="11844337" cy="1676400"/>
          </a:xfrm>
        </p:spPr>
        <p:txBody>
          <a:bodyPr>
            <a:noAutofit/>
          </a:bodyPr>
          <a:lstStyle/>
          <a:p>
            <a:pPr>
              <a:lnSpc>
                <a:spcPct val="150000"/>
              </a:lnSpc>
            </a:pPr>
            <a:r>
              <a:rPr lang="en-US" sz="3600" b="1" dirty="0" err="1">
                <a:solidFill>
                  <a:srgbClr val="FFFFFF"/>
                </a:solidFill>
                <a:latin typeface="UTM Duepuntozero"/>
              </a:rPr>
              <a:t>Bài</a:t>
            </a:r>
            <a:r>
              <a:rPr lang="en-US" sz="3600" b="1" dirty="0">
                <a:solidFill>
                  <a:srgbClr val="FFFFFF"/>
                </a:solidFill>
                <a:latin typeface="UTM Duepuntozero"/>
              </a:rPr>
              <a:t> 1. </a:t>
            </a:r>
            <a:r>
              <a:rPr lang="en-US" sz="3600" b="1" dirty="0" err="1">
                <a:latin typeface="UTM Duepuntozero" panose="02040603050506020204" pitchFamily="18" charset="0"/>
              </a:rPr>
              <a:t>Thế</a:t>
            </a:r>
            <a:r>
              <a:rPr lang="en-US" sz="3600" b="1" dirty="0">
                <a:latin typeface="UTM Duepuntozero" panose="02040603050506020204" pitchFamily="18" charset="0"/>
              </a:rPr>
              <a:t> </a:t>
            </a:r>
            <a:r>
              <a:rPr lang="en-US" sz="3600" b="1" dirty="0" err="1">
                <a:latin typeface="UTM Duepuntozero" panose="02040603050506020204" pitchFamily="18" charset="0"/>
              </a:rPr>
              <a:t>giới</a:t>
            </a:r>
            <a:r>
              <a:rPr lang="en-US" sz="3600" b="1" dirty="0">
                <a:latin typeface="UTM Duepuntozero" panose="02040603050506020204" pitchFamily="18" charset="0"/>
              </a:rPr>
              <a:t> Internet </a:t>
            </a:r>
            <a:r>
              <a:rPr lang="en-US" sz="3600" b="1" dirty="0" err="1">
                <a:latin typeface="UTM Duepuntozero" panose="02040603050506020204" pitchFamily="18" charset="0"/>
              </a:rPr>
              <a:t>thật</a:t>
            </a:r>
            <a:r>
              <a:rPr lang="en-US" sz="3600" b="1" dirty="0">
                <a:latin typeface="UTM Duepuntozero" panose="02040603050506020204" pitchFamily="18" charset="0"/>
              </a:rPr>
              <a:t> </a:t>
            </a:r>
            <a:r>
              <a:rPr lang="en-US" sz="3600" b="1" dirty="0" err="1">
                <a:latin typeface="UTM Duepuntozero" panose="02040603050506020204" pitchFamily="18" charset="0"/>
              </a:rPr>
              <a:t>là</a:t>
            </a:r>
            <a:r>
              <a:rPr lang="en-US" sz="3600" b="1" dirty="0">
                <a:latin typeface="UTM Duepuntozero" panose="02040603050506020204" pitchFamily="18" charset="0"/>
              </a:rPr>
              <a:t> </a:t>
            </a:r>
            <a:r>
              <a:rPr lang="en-US" sz="3600" b="1" dirty="0" err="1">
                <a:latin typeface="UTM Duepuntozero" panose="02040603050506020204" pitchFamily="18" charset="0"/>
              </a:rPr>
              <a:t>rộng</a:t>
            </a:r>
            <a:r>
              <a:rPr lang="en-US" sz="3600" b="1" dirty="0">
                <a:latin typeface="UTM Duepuntozero" panose="02040603050506020204" pitchFamily="18" charset="0"/>
              </a:rPr>
              <a:t> </a:t>
            </a:r>
            <a:r>
              <a:rPr lang="en-US" sz="3600" b="1" dirty="0" err="1">
                <a:latin typeface="UTM Duepuntozero" panose="02040603050506020204" pitchFamily="18" charset="0"/>
              </a:rPr>
              <a:t>lớn</a:t>
            </a:r>
            <a:r>
              <a:rPr lang="en-US" sz="3600" b="1" dirty="0">
                <a:latin typeface="UTM Duepuntozero" panose="02040603050506020204" pitchFamily="18" charset="0"/>
              </a:rPr>
              <a:t/>
            </a:r>
            <a:br>
              <a:rPr lang="en-US" sz="3600" b="1" dirty="0">
                <a:latin typeface="UTM Duepuntozero" panose="02040603050506020204" pitchFamily="18" charset="0"/>
              </a:rPr>
            </a:br>
            <a:r>
              <a:rPr lang="en-GB" sz="2800" b="1" dirty="0" err="1">
                <a:solidFill>
                  <a:srgbClr val="FFFF00"/>
                </a:solidFill>
                <a:cs typeface="Times New Roman" panose="02020603050405020304" pitchFamily="18" charset="0"/>
              </a:rPr>
              <a:t>Tuần</a:t>
            </a:r>
            <a:r>
              <a:rPr lang="en-GB" sz="2800" b="1" dirty="0">
                <a:solidFill>
                  <a:srgbClr val="FFFF00"/>
                </a:solidFill>
                <a:cs typeface="Times New Roman" panose="02020603050405020304" pitchFamily="18" charset="0"/>
              </a:rPr>
              <a:t> 4: </a:t>
            </a:r>
            <a:r>
              <a:rPr lang="en-GB" sz="2800" b="1" dirty="0" err="1">
                <a:solidFill>
                  <a:srgbClr val="FFFF00"/>
                </a:solidFill>
                <a:cs typeface="Times New Roman" panose="02020603050405020304" pitchFamily="18" charset="0"/>
              </a:rPr>
              <a:t>Các</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tính</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năng</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chung</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trên</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trình</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duyệt</a:t>
            </a:r>
            <a:r>
              <a:rPr lang="en-GB" sz="2800" b="1" dirty="0">
                <a:solidFill>
                  <a:srgbClr val="FFFF00"/>
                </a:solidFill>
                <a:cs typeface="Times New Roman" panose="02020603050405020304" pitchFamily="18" charset="0"/>
              </a:rPr>
              <a:t> (T3)</a:t>
            </a:r>
            <a:endParaRPr lang="en-US" sz="3600" b="1" dirty="0">
              <a:solidFill>
                <a:srgbClr val="FFFF00"/>
              </a:solidFill>
            </a:endParaRPr>
          </a:p>
        </p:txBody>
      </p:sp>
      <p:sp>
        <p:nvSpPr>
          <p:cNvPr id="6" name="TextBox 5">
            <a:extLst>
              <a:ext uri="{FF2B5EF4-FFF2-40B4-BE49-F238E27FC236}">
                <a16:creationId xmlns="" xmlns:a16="http://schemas.microsoft.com/office/drawing/2014/main" id="{EFFCE1B2-0792-B812-33DC-5F327C998A55}"/>
              </a:ext>
            </a:extLst>
          </p:cNvPr>
          <p:cNvSpPr txBox="1"/>
          <p:nvPr/>
        </p:nvSpPr>
        <p:spPr>
          <a:xfrm>
            <a:off x="845820" y="4023975"/>
            <a:ext cx="9232900" cy="490199"/>
          </a:xfrm>
          <a:prstGeom prst="rect">
            <a:avLst/>
          </a:prstGeom>
          <a:noFill/>
        </p:spPr>
        <p:txBody>
          <a:bodyPr wrap="square">
            <a:spAutoFit/>
          </a:bodyPr>
          <a:lstStyle/>
          <a:p>
            <a:pPr marL="342900" lvl="0" indent="-342900">
              <a:lnSpc>
                <a:spcPct val="115000"/>
              </a:lnSpc>
              <a:spcBef>
                <a:spcPts val="600"/>
              </a:spcBef>
              <a:spcAft>
                <a:spcPts val="1000"/>
              </a:spcAft>
              <a:buFont typeface="Arial" panose="020B0604020202020204" pitchFamily="34" charset="0"/>
              <a:buChar char="-"/>
            </a:pPr>
            <a:r>
              <a:rPr lang="en-US" sz="2400" dirty="0" err="1">
                <a:effectLst/>
                <a:latin typeface="Times New Roman" panose="02020603050405020304" pitchFamily="18" charset="0"/>
                <a:ea typeface="Calibri" panose="020F0502020204030204" pitchFamily="34" charset="0"/>
              </a:rPr>
              <a:t>Biết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nút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công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dụng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của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từng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nút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duyệt</a:t>
            </a:r>
            <a:r>
              <a:rPr lang="en-US" sz="2400" dirty="0">
                <a:effectLst/>
                <a:latin typeface="Times New Roman" panose="02020603050405020304" pitchFamily="18" charset="0"/>
                <a:ea typeface="Calibri" panose="020F0502020204030204" pitchFamily="34" charset="0"/>
              </a:rPr>
              <a:t> Web</a:t>
            </a:r>
            <a:endParaRPr kumimoji="0" lang="vi-VN" sz="4000" b="0" i="0" u="none" strike="noStrike" kern="1200" cap="none" spc="0" normalizeH="0" baseline="0" noProof="0" dirty="0">
              <a:ln>
                <a:noFill/>
              </a:ln>
              <a:solidFill>
                <a:srgbClr val="2C2C2C"/>
              </a:solidFill>
              <a:effectLst/>
              <a:uLnTx/>
              <a:uFillTx/>
              <a:ea typeface="+mn-ea"/>
              <a:cs typeface="+mn-cs"/>
            </a:endParaRPr>
          </a:p>
        </p:txBody>
      </p:sp>
    </p:spTree>
    <p:extLst>
      <p:ext uri="{BB962C8B-B14F-4D97-AF65-F5344CB8AC3E}">
        <p14:creationId xmlns:p14="http://schemas.microsoft.com/office/powerpoint/2010/main" val="20526393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2 - &amp;quot;CUỘC SỐNG TRỰC TUYẾN&amp;quot;&quot;/&gt;&lt;property id=&quot;20307&quot; value=&quot;328&quot;/&gt;&lt;/object&gt;&lt;object type=&quot;3&quot; unique_id=&quot;10005&quot;&gt;&lt;property id=&quot;20148&quot; value=&quot;5&quot;/&gt;&lt;property id=&quot;20300&quot; value=&quot;Slide 3 - &amp;quot;CHỦ ĐỀ A. &amp;#x0D;&amp;#x0A;INTERNET VÀ TRUYỀN THÔNG SỐ&amp;quot;&quot;/&gt;&lt;property id=&quot;20307&quot; value=&quot;329&quot;/&gt;&lt;/object&gt;&lt;object type=&quot;3&quot; unique_id=&quot;10006&quot;&gt;&lt;property id=&quot;20148&quot; value=&quot;5&quot;/&gt;&lt;property id=&quot;20300&quot; value=&quot;Slide 4 - &amp;quot;Bài 1. Thế giới Internet thật là rộng lớn&amp;#x0D;&amp;#x0A;Tuần 4: Các tính năng chung trên trình duyệt (T2)&amp;quot;&quot;/&gt;&lt;property id=&quot;20307&quot; value=&quot;327&quot;/&gt;&lt;/object&gt;&lt;object type=&quot;3&quot; unique_id=&quot;10007&quot;&gt;&lt;property id=&quot;20148&quot; value=&quot;5&quot;/&gt;&lt;property id=&quot;20300&quot; value=&quot;Slide 5&quot;/&gt;&lt;property id=&quot;20307&quot; value=&quot;330&quot;/&gt;&lt;/object&gt;&lt;object type=&quot;3&quot; unique_id=&quot;10008&quot;&gt;&lt;property id=&quot;20148&quot; value=&quot;5&quot;/&gt;&lt;property id=&quot;20300&quot; value=&quot;Slide 6&quot;/&gt;&lt;property id=&quot;20307&quot; value=&quot;333&quot;/&gt;&lt;/object&gt;&lt;object type=&quot;3&quot; unique_id=&quot;10009&quot;&gt;&lt;property id=&quot;20148&quot; value=&quot;5&quot;/&gt;&lt;property id=&quot;20300&quot; value=&quot;Slide 7&quot;/&gt;&lt;property id=&quot;20307&quot; value=&quot;289&quot;/&gt;&lt;/object&gt;&lt;object type=&quot;3&quot; unique_id=&quot;10010&quot;&gt;&lt;property id=&quot;20148&quot; value=&quot;5&quot;/&gt;&lt;property id=&quot;20300&quot; value=&quot;Slide 9 - &amp;quot;Bài 1. Thế giới Internet thật là rộng lớn&amp;#x0D;&amp;#x0A;Tuần 4: Các tính năng chung trên trình duyệt (T3)&amp;quot;&quot;/&gt;&lt;property id=&quot;20307&quot; value=&quot;334&quot;/&gt;&lt;/object&gt;&lt;object type=&quot;3&quot; unique_id=&quot;10011&quot;&gt;&lt;property id=&quot;20148&quot; value=&quot;5&quot;/&gt;&lt;property id=&quot;20300&quot; value=&quot;Slide 10&quot;/&gt;&lt;property id=&quot;20307&quot; value=&quot;335&quot;/&gt;&lt;/object&gt;&lt;object type=&quot;3&quot; unique_id=&quot;10012&quot;&gt;&lt;property id=&quot;20148&quot; value=&quot;5&quot;/&gt;&lt;property id=&quot;20300&quot; value=&quot;Slide 11&quot;/&gt;&lt;property id=&quot;20307&quot; value=&quot;332&quot;/&gt;&lt;/object&gt;&lt;object type=&quot;3&quot; unique_id=&quot;10013&quot;&gt;&lt;property id=&quot;20148&quot; value=&quot;5&quot;/&gt;&lt;property id=&quot;20300&quot; value=&quot;Slide 12&quot;/&gt;&lt;property id=&quot;20307&quot; value=&quot;288&quot;/&gt;&lt;/object&gt;&lt;object type=&quot;3&quot; unique_id=&quot;11817&quot;&gt;&lt;property id=&quot;20148&quot; value=&quot;5&quot;/&gt;&lt;property id=&quot;20300&quot; value=&quot;Slide 1 - &amp;quot;&amp;amp;#x09;TIN HỌC 5 – TUẦN 4&amp;quot;&quot;/&gt;&lt;property id=&quot;20307&quot; value=&quot;336&quot;/&gt;&lt;/object&gt;&lt;object type=&quot;3&quot; unique_id=&quot;11896&quot;&gt;&lt;property id=&quot;20148&quot; value=&quot;5&quot;/&gt;&lt;property id=&quot;20300&quot; value=&quot;Slide 13&quot;/&gt;&lt;property id=&quot;20307&quot; value=&quot;337&quot;/&gt;&lt;/object&gt;&lt;object type=&quot;3&quot; unique_id=&quot;11953&quot;&gt;&lt;property id=&quot;20148&quot; value=&quot;5&quot;/&gt;&lt;property id=&quot;20300&quot; value=&quot;Slide 8&quot;/&gt;&lt;property id=&quot;20307&quot; value=&quot;338&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ont chuẩn">
      <a:majorFont>
        <a:latin typeface="UTM Duepuntozero"/>
        <a:ea typeface=""/>
        <a:cs typeface=""/>
      </a:majorFont>
      <a:minorFont>
        <a:latin typeface="UTM Duepuntozero"/>
        <a:ea typeface=""/>
        <a:cs typeface=""/>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Banded</Template>
  <TotalTime>2599</TotalTime>
  <Words>467</Words>
  <Application>Microsoft Office PowerPoint</Application>
  <PresentationFormat>Custom</PresentationFormat>
  <Paragraphs>32</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Banded</vt:lpstr>
      <vt:lpstr> TIN HỌC 5 – TUẦN 4</vt:lpstr>
      <vt:lpstr>CUỘC SỐNG TRỰC TUYẾN</vt:lpstr>
      <vt:lpstr>CHỦ ĐỀ A.  INTERNET VÀ TRUYỀN THÔNG SỐ</vt:lpstr>
      <vt:lpstr>Bài 1. Thế giới Internet thật là rộng lớn Tuần 4: Các tính năng chung trên trình duyệt (T2)</vt:lpstr>
      <vt:lpstr>PowerPoint Presentation</vt:lpstr>
      <vt:lpstr>PowerPoint Presentation</vt:lpstr>
      <vt:lpstr>PowerPoint Presentation</vt:lpstr>
      <vt:lpstr>PowerPoint Presentation</vt:lpstr>
      <vt:lpstr>Bài 1. Thế giới Internet thật là rộng lớn Tuần 4: Các tính năng chung trên trình duyệt (T3)</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Thanh Trung</dc:creator>
  <cp:lastModifiedBy>MTC</cp:lastModifiedBy>
  <cp:revision>139</cp:revision>
  <dcterms:created xsi:type="dcterms:W3CDTF">2014-06-09T03:12:12Z</dcterms:created>
  <dcterms:modified xsi:type="dcterms:W3CDTF">2023-08-31T07:54:01Z</dcterms:modified>
</cp:coreProperties>
</file>