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7" r:id="rId2"/>
    <p:sldMasterId id="2147483685" r:id="rId3"/>
  </p:sldMasterIdLst>
  <p:notesMasterIdLst>
    <p:notesMasterId r:id="rId15"/>
  </p:notesMasterIdLst>
  <p:sldIdLst>
    <p:sldId id="279" r:id="rId4"/>
    <p:sldId id="261" r:id="rId5"/>
    <p:sldId id="276" r:id="rId6"/>
    <p:sldId id="262" r:id="rId7"/>
    <p:sldId id="264" r:id="rId8"/>
    <p:sldId id="267" r:id="rId9"/>
    <p:sldId id="277" r:id="rId10"/>
    <p:sldId id="278" r:id="rId11"/>
    <p:sldId id="270" r:id="rId12"/>
    <p:sldId id="271" r:id="rId13"/>
    <p:sldId id="280" r:id="rId14"/>
  </p:sldIdLst>
  <p:sldSz cx="12192000" cy="6858000"/>
  <p:notesSz cx="6858000" cy="9144000"/>
  <p:custDataLst>
    <p:tags r:id="rId16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B1BC"/>
    <a:srgbClr val="FFD6D8"/>
    <a:srgbClr val="FEEAEA"/>
    <a:srgbClr val="000000"/>
    <a:srgbClr val="B4EFFF"/>
    <a:srgbClr val="F72F98"/>
    <a:srgbClr val="F8526B"/>
    <a:srgbClr val="F78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59" autoAdjust="0"/>
    <p:restoredTop sz="94660"/>
  </p:normalViewPr>
  <p:slideViewPr>
    <p:cSldViewPr snapToGrid="0">
      <p:cViewPr>
        <p:scale>
          <a:sx n="74" d="100"/>
          <a:sy n="74" d="100"/>
        </p:scale>
        <p:origin x="-176" y="1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B8A47-9F29-41E1-AFDA-BB5F83A46856}" type="datetimeFigureOut">
              <a:rPr lang="en-US" smtClean="0"/>
              <a:t>12/8/21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ED978-B7AB-49DF-A7DF-A19728C00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190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70F956-FC7D-4434-9D9E-CC985997F4EF}" type="slidenum">
              <a:rPr lang="zh-CN" alt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xmlns="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xmlns="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xmlns="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xmlns="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xmlns="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xmlns="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7603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58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xmlns="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xmlns="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xmlns="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xmlns="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xmlns="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xmlns="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xmlns="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xmlns="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xmlns="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xmlns="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xmlns="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xmlns="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201" y="2185588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23F362A-C07B-4CE2-A439-135B6FDD1EED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4984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11877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xmlns="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48920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07382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  <a:buFont typeface="Arial"/>
              <a:buNone/>
              <a:defRPr/>
            </a:pPr>
            <a:r>
              <a:rPr lang="vi-VN" sz="4800" b="1" kern="0" dirty="0">
                <a:ln w="10160">
                  <a:solidFill>
                    <a:srgbClr val="F7D538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dirty="0">
                <a:ln w="10160">
                  <a:solidFill>
                    <a:srgbClr val="F7D538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xmlns="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xmlns="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xmlns="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xmlns="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xmlns="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xmlns="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72C18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7183038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lang="vi-VN" sz="1867" kern="0">
              <a:solidFill>
                <a:srgbClr val="F7D538"/>
              </a:solidFill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72C18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8009273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72C18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1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Arial"/>
                <a:sym typeface="Arial"/>
              </a:rPr>
              <a:t>                 KÍNH    </a:t>
            </a:r>
          </a:p>
          <a:p>
            <a:pPr algn="ctr" defTabSz="1219170">
              <a:lnSpc>
                <a:spcPct val="11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Arial"/>
                <a:sym typeface="Arial"/>
              </a:rPr>
              <a:t>                TRỌNG </a:t>
            </a:r>
          </a:p>
          <a:p>
            <a:pPr algn="ctr" defTabSz="1219170">
              <a:lnSpc>
                <a:spcPct val="11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  <a:buFont typeface="Arial"/>
              <a:buNone/>
              <a:defRPr/>
            </a:pPr>
            <a:r>
              <a:rPr lang="vi-VN" sz="4800" b="1" kern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307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21037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lang="vi-VN" sz="1867" kern="0" dirty="0">
              <a:solidFill>
                <a:srgbClr val="F7D538"/>
              </a:solidFill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72C18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705926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  <a:buFont typeface="Arial"/>
              <a:buNone/>
              <a:defRPr/>
            </a:pPr>
            <a:r>
              <a:rPr lang="vi-VN" sz="4800" b="1" kern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xmlns="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xmlns="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xmlns="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xmlns="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xmlns="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xmlns="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xmlns="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E4AAE9D6-32CE-4088-98EA-A98425878F81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72C18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7312741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lang="vi-VN" sz="1867" kern="0">
              <a:solidFill>
                <a:srgbClr val="F7D538"/>
              </a:solidFill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72C18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686937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1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spc="50" dirty="0">
                <a:ln w="9525" cmpd="sng">
                  <a:solidFill>
                    <a:srgbClr val="A2CF9D">
                      <a:lumMod val="5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A2CF9D">
                      <a:alpha val="40000"/>
                    </a:srgbClr>
                  </a:glow>
                </a:effectLst>
                <a:latin typeface="+mj-lt"/>
                <a:cs typeface="Arial"/>
                <a:sym typeface="Arial"/>
              </a:rPr>
              <a:t>NHẬN </a:t>
            </a:r>
          </a:p>
          <a:p>
            <a:pPr algn="ctr" defTabSz="1219170">
              <a:lnSpc>
                <a:spcPct val="11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spc="50" dirty="0">
                <a:ln w="9525" cmpd="sng">
                  <a:solidFill>
                    <a:srgbClr val="A2CF9D">
                      <a:lumMod val="5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A2CF9D">
                      <a:alpha val="40000"/>
                    </a:srgbClr>
                  </a:glow>
                </a:effectLst>
                <a:latin typeface="+mj-lt"/>
                <a:cs typeface="Arial"/>
                <a:sym typeface="Arial"/>
              </a:rPr>
              <a:t>LỖI </a:t>
            </a:r>
          </a:p>
          <a:p>
            <a:pPr algn="ctr" defTabSz="1219170">
              <a:lnSpc>
                <a:spcPct val="11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spc="50" dirty="0">
                <a:ln w="9525" cmpd="sng">
                  <a:solidFill>
                    <a:srgbClr val="A2CF9D">
                      <a:lumMod val="5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A2CF9D">
                      <a:alpha val="40000"/>
                    </a:srgbClr>
                  </a:glow>
                </a:effectLst>
                <a:latin typeface="+mj-lt"/>
                <a:cs typeface="Arial"/>
                <a:sym typeface="Arial"/>
              </a:rPr>
              <a:t>VÀ </a:t>
            </a:r>
          </a:p>
          <a:p>
            <a:pPr algn="ctr" defTabSz="1219170">
              <a:lnSpc>
                <a:spcPct val="11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spc="50" dirty="0">
                <a:ln w="9525" cmpd="sng">
                  <a:solidFill>
                    <a:srgbClr val="A2CF9D">
                      <a:lumMod val="5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A2CF9D">
                      <a:alpha val="40000"/>
                    </a:srgbClr>
                  </a:glow>
                </a:effectLst>
                <a:latin typeface="+mj-lt"/>
                <a:cs typeface="Arial"/>
                <a:sym typeface="Arial"/>
              </a:rPr>
              <a:t>SỬA </a:t>
            </a:r>
          </a:p>
          <a:p>
            <a:pPr algn="ctr" defTabSz="1219170">
              <a:lnSpc>
                <a:spcPct val="11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spc="50" dirty="0">
                <a:ln w="9525" cmpd="sng">
                  <a:solidFill>
                    <a:srgbClr val="A2CF9D">
                      <a:lumMod val="5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A2CF9D">
                      <a:alpha val="40000"/>
                    </a:srgbClr>
                  </a:glow>
                </a:effectLst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  <a:buFont typeface="Arial"/>
              <a:buNone/>
              <a:defRPr/>
            </a:pPr>
            <a:r>
              <a:rPr lang="vi-VN" sz="4800" b="1" kern="0" spc="50" dirty="0">
                <a:ln w="9525" cmpd="sng">
                  <a:solidFill>
                    <a:srgbClr val="A2CF9D">
                      <a:lumMod val="5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A2CF9D">
                      <a:alpha val="40000"/>
                    </a:srgbClr>
                  </a:glow>
                </a:effectLst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xmlns="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xmlns="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xmlns="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xmlns="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xmlns="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xmlns="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xmlns="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EF186DA-4F6F-4EB7-B7BF-4A5C7D7582CD}"/>
              </a:ext>
            </a:extLst>
          </p:cNvPr>
          <p:cNvSpPr txBox="1"/>
          <p:nvPr userDrawn="1"/>
        </p:nvSpPr>
        <p:spPr>
          <a:xfrm>
            <a:off x="9027688" y="6604772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72C18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610213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lang="vi-VN" sz="1867" kern="0" dirty="0">
              <a:solidFill>
                <a:srgbClr val="F7D538"/>
              </a:solidFill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4" cy="6522921"/>
            <a:chOff x="262135" y="188414"/>
            <a:chExt cx="8616642" cy="4744301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744301"/>
              <a:chOff x="262135" y="188414"/>
              <a:chExt cx="8616642" cy="4744301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475155" y="4650863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271874" y="387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 dirty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72C18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0608002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  <a:buFont typeface="Arial"/>
              <a:buNone/>
              <a:defRPr/>
            </a:pPr>
            <a:r>
              <a:rPr lang="vi-VN" sz="4800" b="1" kern="0" dirty="0">
                <a:ln w="10160">
                  <a:solidFill>
                    <a:srgbClr val="F7D538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1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dirty="0">
                <a:ln w="10160">
                  <a:solidFill>
                    <a:srgbClr val="F7D538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Arial"/>
                <a:sym typeface="Arial"/>
              </a:rPr>
              <a:t>                 BẢO    </a:t>
            </a:r>
          </a:p>
          <a:p>
            <a:pPr algn="ctr" defTabSz="1219170">
              <a:lnSpc>
                <a:spcPct val="11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dirty="0">
                <a:ln w="10160">
                  <a:solidFill>
                    <a:srgbClr val="F7D538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Arial"/>
                <a:sym typeface="Arial"/>
              </a:rPr>
              <a:t>                QUẢN </a:t>
            </a:r>
          </a:p>
          <a:p>
            <a:pPr algn="ctr" defTabSz="1219170">
              <a:lnSpc>
                <a:spcPct val="11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dirty="0">
                <a:ln w="10160">
                  <a:solidFill>
                    <a:srgbClr val="F7D538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Arial"/>
                <a:sym typeface="Arial"/>
              </a:rPr>
              <a:t>             ĐỒ DÙNG</a:t>
            </a:r>
          </a:p>
          <a:p>
            <a:pPr algn="ctr" defTabSz="1219170">
              <a:lnSpc>
                <a:spcPct val="11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dirty="0">
                <a:ln w="10160">
                  <a:solidFill>
                    <a:srgbClr val="F7D538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Arial"/>
                <a:sym typeface="Arial"/>
              </a:rPr>
              <a:t>       CÁ NHÂN VÀ </a:t>
            </a:r>
          </a:p>
          <a:p>
            <a:pPr algn="ctr" defTabSz="1219170">
              <a:lnSpc>
                <a:spcPct val="11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dirty="0">
                <a:ln w="10160">
                  <a:solidFill>
                    <a:srgbClr val="F7D538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F89F3C3-1506-4047-95DD-45D7831B32ED}"/>
              </a:ext>
            </a:extLst>
          </p:cNvPr>
          <p:cNvSpPr txBox="1"/>
          <p:nvPr userDrawn="1"/>
        </p:nvSpPr>
        <p:spPr>
          <a:xfrm>
            <a:off x="6874155" y="6584138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72C18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228831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lang="vi-VN" sz="1867" kern="0">
              <a:solidFill>
                <a:srgbClr val="F7D538"/>
              </a:solidFill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10495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xmlns="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1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Arial"/>
                <a:sym typeface="Arial"/>
              </a:rPr>
              <a:t>    THỂ     </a:t>
            </a:r>
          </a:p>
          <a:p>
            <a:pPr algn="ctr" defTabSz="1219170">
              <a:lnSpc>
                <a:spcPct val="11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  <a:buFont typeface="Arial"/>
              <a:buNone/>
              <a:defRPr/>
            </a:pPr>
            <a:r>
              <a:rPr lang="vi-VN" sz="4800" b="1" kern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xmlns="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xmlns="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xmlns="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xmlns="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xmlns="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xmlns="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xmlns="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xmlns="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xmlns="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xmlns="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72C18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668542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lang="vi-VN" sz="1867" kern="0" dirty="0">
              <a:solidFill>
                <a:srgbClr val="F7D538"/>
              </a:solidFill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72C18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3349065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latin typeface="+mj-lt"/>
                <a:cs typeface="Arial"/>
                <a:sym typeface="Arial"/>
              </a:rPr>
              <a:t>  TÌM    </a:t>
            </a:r>
          </a:p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latin typeface="+mj-lt"/>
                <a:cs typeface="Arial"/>
                <a:sym typeface="Arial"/>
              </a:rPr>
              <a:t>  KIẾM </a:t>
            </a:r>
          </a:p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latin typeface="+mj-lt"/>
                <a:cs typeface="Arial"/>
                <a:sym typeface="Arial"/>
              </a:rPr>
              <a:t> SỰ </a:t>
            </a:r>
          </a:p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  <a:buFont typeface="Arial"/>
              <a:buNone/>
              <a:defRPr/>
            </a:pPr>
            <a:r>
              <a:rPr lang="vi-VN" sz="4800" b="1" kern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xmlns="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201" y="2185588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23F362A-C07B-4CE2-A439-135B6FDD1EED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72C18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501635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621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lang="vi-VN" sz="1867" kern="0">
              <a:solidFill>
                <a:srgbClr val="F7D538"/>
              </a:solidFill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72C18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9195513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xmlns="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2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spc="50" dirty="0">
                <a:ln w="9525" cmpd="sng">
                  <a:solidFill>
                    <a:srgbClr val="A2CF9D">
                      <a:lumMod val="5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A2CF9D">
                      <a:alpha val="40000"/>
                    </a:srgbClr>
                  </a:glow>
                </a:effectLst>
                <a:latin typeface="+mj-lt"/>
                <a:cs typeface="Arial"/>
                <a:sym typeface="Arial"/>
              </a:rPr>
              <a:t>              TUÂN </a:t>
            </a:r>
          </a:p>
          <a:p>
            <a:pPr algn="ctr" defTabSz="1219170">
              <a:lnSpc>
                <a:spcPct val="12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spc="50" dirty="0">
                <a:ln w="9525" cmpd="sng">
                  <a:solidFill>
                    <a:srgbClr val="A2CF9D">
                      <a:lumMod val="5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A2CF9D">
                      <a:alpha val="40000"/>
                    </a:srgbClr>
                  </a:glow>
                </a:effectLst>
                <a:latin typeface="+mj-lt"/>
                <a:cs typeface="Arial"/>
                <a:sym typeface="Arial"/>
              </a:rPr>
              <a:t>             THỦ </a:t>
            </a:r>
          </a:p>
          <a:p>
            <a:pPr algn="ctr" defTabSz="1219170">
              <a:lnSpc>
                <a:spcPct val="12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spc="50" dirty="0">
                <a:ln w="9525" cmpd="sng">
                  <a:solidFill>
                    <a:srgbClr val="A2CF9D">
                      <a:lumMod val="5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A2CF9D">
                      <a:alpha val="40000"/>
                    </a:srgbClr>
                  </a:glow>
                </a:effectLst>
                <a:latin typeface="+mj-lt"/>
                <a:cs typeface="Arial"/>
                <a:sym typeface="Arial"/>
              </a:rPr>
              <a:t>          QUY ĐỊNH </a:t>
            </a:r>
          </a:p>
          <a:p>
            <a:pPr algn="ctr" defTabSz="1219170">
              <a:lnSpc>
                <a:spcPct val="12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spc="50" dirty="0">
                <a:ln w="9525" cmpd="sng">
                  <a:solidFill>
                    <a:srgbClr val="A2CF9D">
                      <a:lumMod val="5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A2CF9D">
                      <a:alpha val="40000"/>
                    </a:srgbClr>
                  </a:glow>
                </a:effectLst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  <a:buFont typeface="Arial"/>
              <a:buNone/>
              <a:defRPr/>
            </a:pPr>
            <a:r>
              <a:rPr lang="vi-VN" sz="4800" b="1" kern="0" spc="50" dirty="0">
                <a:ln w="9525" cmpd="sng">
                  <a:solidFill>
                    <a:srgbClr val="A2CF9D">
                      <a:lumMod val="5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A2CF9D">
                      <a:alpha val="40000"/>
                    </a:srgbClr>
                  </a:glow>
                </a:effectLst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72C18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9232108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lang="vi-VN" sz="1867" kern="0" dirty="0">
              <a:solidFill>
                <a:srgbClr val="F7D538"/>
              </a:solidFill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72C18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326786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4034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29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005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xmlns="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xmlns="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xmlns="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xmlns="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xmlns="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xmlns="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xmlns="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E4AAE9D6-32CE-4088-98EA-A98425878F81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22371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9308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xmlns="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xmlns="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xmlns="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xmlns="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xmlns="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xmlns="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xmlns="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EF186DA-4F6F-4EB7-B7BF-4A5C7D7582CD}"/>
              </a:ext>
            </a:extLst>
          </p:cNvPr>
          <p:cNvSpPr txBox="1"/>
          <p:nvPr userDrawn="1"/>
        </p:nvSpPr>
        <p:spPr>
          <a:xfrm>
            <a:off x="9027688" y="6604772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5099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4" cy="6522921"/>
            <a:chOff x="262135" y="188414"/>
            <a:chExt cx="8616642" cy="4744301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744301"/>
              <a:chOff x="262135" y="188414"/>
              <a:chExt cx="8616642" cy="4744301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475155" y="4650863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271874" y="387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0528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F89F3C3-1506-4047-95DD-45D7831B32ED}"/>
              </a:ext>
            </a:extLst>
          </p:cNvPr>
          <p:cNvSpPr txBox="1"/>
          <p:nvPr userDrawn="1"/>
        </p:nvSpPr>
        <p:spPr>
          <a:xfrm>
            <a:off x="6874155" y="6584138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6814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6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ransition spd="slow">
    <p:fade thruBlk="1"/>
  </p:transition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447935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</p:sldLayoutIdLst>
  <p:transition spd="slow">
    <p:fade thruBlk="1"/>
  </p:transition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6CCAA99-4439-4DFD-9FD7-FE41E23FFDD0}"/>
              </a:ext>
            </a:extLst>
          </p:cNvPr>
          <p:cNvSpPr txBox="1"/>
          <p:nvPr userDrawn="1"/>
        </p:nvSpPr>
        <p:spPr>
          <a:xfrm>
            <a:off x="8920716" y="-37306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>
                <a:solidFill>
                  <a:prstClr val="black"/>
                </a:solidFill>
              </a:rPr>
              <a:t>Hương</a:t>
            </a:r>
            <a:r>
              <a:rPr lang="ja-JP" altLang="en-US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</a:rPr>
              <a:t>Thảo</a:t>
            </a:r>
            <a:r>
              <a:rPr lang="en-US" altLang="ja-JP" sz="1200" dirty="0">
                <a:solidFill>
                  <a:prstClr val="black"/>
                </a:solidFill>
              </a:rPr>
              <a:t>:</a:t>
            </a:r>
            <a:r>
              <a:rPr lang="ja-JP" altLang="en-US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>
                <a:solidFill>
                  <a:prstClr val="black"/>
                </a:solidFill>
              </a:rPr>
              <a:t>tranthao121004@gmail.com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507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4.wdp"/><Relationship Id="rId4" Type="http://schemas.openxmlformats.org/officeDocument/2006/relationships/image" Target="../media/image15.png"/><Relationship Id="rId9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4.png"/><Relationship Id="rId5" Type="http://schemas.microsoft.com/office/2007/relationships/hdphoto" Target="../media/hdphoto9.wdp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microsoft.com/office/2007/relationships/hdphoto" Target="../media/hdphoto1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microsoft.com/office/2007/relationships/hdphoto" Target="../media/hdphoto13.wdp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microsoft.com/office/2007/relationships/hdphoto" Target="../media/hdphoto14.wdp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7" Type="http://schemas.microsoft.com/office/2007/relationships/hdphoto" Target="../media/hdphoto17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microsoft.com/office/2007/relationships/hdphoto" Target="../media/hdphoto16.wdp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09060" y="2785992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ĐẠO ĐỨC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xmlns="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19" y="4975745"/>
            <a:ext cx="115776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7: </a:t>
            </a:r>
            <a:r>
              <a:rPr lang="vi-VN" sz="3600" b="1" dirty="0">
                <a:solidFill>
                  <a:srgbClr val="7030A0"/>
                </a:solidFill>
                <a:cs typeface="Times New Roman" pitchFamily="18" charset="0"/>
              </a:rPr>
              <a:t>Bảo quản đồ dùng cá nhân (Tiết 2)</a:t>
            </a:r>
            <a:endParaRPr lang="en-US" sz="36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01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B9F6B2C-43A7-43F3-BA02-951F261D9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466" y="2122864"/>
            <a:ext cx="9226679" cy="3243485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772BCB20-476C-4531-85DE-D31008361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45" y="907416"/>
            <a:ext cx="5188584" cy="518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2" name="Oval 1"/>
          <p:cNvSpPr/>
          <p:nvPr/>
        </p:nvSpPr>
        <p:spPr>
          <a:xfrm>
            <a:off x="9588381" y="6298250"/>
            <a:ext cx="2119357" cy="3332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6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4F8E5F2-4792-4415-B6B7-F49CEAC375A5}"/>
              </a:ext>
            </a:extLst>
          </p:cNvPr>
          <p:cNvSpPr txBox="1"/>
          <p:nvPr/>
        </p:nvSpPr>
        <p:spPr>
          <a:xfrm>
            <a:off x="1960833" y="1431697"/>
            <a:ext cx="7972567" cy="11037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60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CỦNG CỐ KIẾN THỨC</a:t>
            </a:r>
            <a:endParaRPr lang="vi-VN" sz="8000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56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C89C4AD2-46DF-4322-9806-A3ACA214062A}"/>
              </a:ext>
            </a:extLst>
          </p:cNvPr>
          <p:cNvGrpSpPr/>
          <p:nvPr/>
        </p:nvGrpSpPr>
        <p:grpSpPr>
          <a:xfrm>
            <a:off x="500062" y="381715"/>
            <a:ext cx="2886686" cy="975278"/>
            <a:chOff x="500062" y="381715"/>
            <a:chExt cx="2886686" cy="97527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7B184F5B-7CAC-4B80-B156-8C694C9E3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381715"/>
              <a:ext cx="1170334" cy="97527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E9414956-4A62-4264-A537-DD96800310E3}"/>
                </a:ext>
              </a:extLst>
            </p:cNvPr>
            <p:cNvSpPr txBox="1"/>
            <p:nvPr/>
          </p:nvSpPr>
          <p:spPr>
            <a:xfrm>
              <a:off x="1493281" y="639505"/>
              <a:ext cx="18934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78609"/>
                  </a:solidFill>
                  <a:latin typeface="+mj-lt"/>
                </a:rPr>
                <a:t>KHỞI ĐỘNG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FEA8C53-61DA-4483-A788-863652AFA471}"/>
              </a:ext>
            </a:extLst>
          </p:cNvPr>
          <p:cNvSpPr txBox="1"/>
          <p:nvPr/>
        </p:nvSpPr>
        <p:spPr>
          <a:xfrm flipH="1">
            <a:off x="3612998" y="639505"/>
            <a:ext cx="7085721" cy="52322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cùng các bạn chơi trò “Ai nhanh hơn”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7CCE693-3A8C-4450-B3EE-4BE4F67DB06C}"/>
              </a:ext>
            </a:extLst>
          </p:cNvPr>
          <p:cNvGrpSpPr/>
          <p:nvPr/>
        </p:nvGrpSpPr>
        <p:grpSpPr>
          <a:xfrm>
            <a:off x="3612998" y="1356993"/>
            <a:ext cx="7085721" cy="4861502"/>
            <a:chOff x="2553139" y="1356993"/>
            <a:chExt cx="7085721" cy="486150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233B28B1-5834-492E-8E5E-ECBAFB8E22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53139" y="1669729"/>
              <a:ext cx="7085721" cy="4548766"/>
            </a:xfrm>
            <a:prstGeom prst="roundRect">
              <a:avLst/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1" name="Speech Bubble: Oval 10">
              <a:extLst>
                <a:ext uri="{FF2B5EF4-FFF2-40B4-BE49-F238E27FC236}">
                  <a16:creationId xmlns:a16="http://schemas.microsoft.com/office/drawing/2014/main" xmlns="" id="{8C9D8917-51B1-4272-AB8C-F2191DD616B4}"/>
                </a:ext>
              </a:extLst>
            </p:cNvPr>
            <p:cNvSpPr/>
            <p:nvPr/>
          </p:nvSpPr>
          <p:spPr>
            <a:xfrm>
              <a:off x="6095999" y="1356993"/>
              <a:ext cx="3392558" cy="1068374"/>
            </a:xfrm>
            <a:custGeom>
              <a:avLst/>
              <a:gdLst>
                <a:gd name="connsiteX0" fmla="*/ 1122021 w 3392558"/>
                <a:gd name="connsiteY0" fmla="*/ 1482967 h 1068374"/>
                <a:gd name="connsiteX1" fmla="*/ 1066569 w 3392558"/>
                <a:gd name="connsiteY1" fmla="*/ 1030201 h 1068374"/>
                <a:gd name="connsiteX2" fmla="*/ 1075036 w 3392558"/>
                <a:gd name="connsiteY2" fmla="*/ 37114 h 1068374"/>
                <a:gd name="connsiteX3" fmla="*/ 1948860 w 3392558"/>
                <a:gd name="connsiteY3" fmla="*/ 5954 h 1068374"/>
                <a:gd name="connsiteX4" fmla="*/ 3085349 w 3392558"/>
                <a:gd name="connsiteY4" fmla="*/ 840780 h 1068374"/>
                <a:gd name="connsiteX5" fmla="*/ 1702451 w 3392558"/>
                <a:gd name="connsiteY5" fmla="*/ 1068369 h 1068374"/>
                <a:gd name="connsiteX6" fmla="*/ 1400627 w 3392558"/>
                <a:gd name="connsiteY6" fmla="*/ 1283960 h 1068374"/>
                <a:gd name="connsiteX7" fmla="*/ 1122021 w 3392558"/>
                <a:gd name="connsiteY7" fmla="*/ 1482967 h 10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92558" h="1068374" fill="none" extrusionOk="0">
                  <a:moveTo>
                    <a:pt x="1122021" y="1482967"/>
                  </a:moveTo>
                  <a:cubicBezTo>
                    <a:pt x="1086961" y="1275063"/>
                    <a:pt x="1098969" y="1177091"/>
                    <a:pt x="1066569" y="1030201"/>
                  </a:cubicBezTo>
                  <a:cubicBezTo>
                    <a:pt x="-469518" y="957602"/>
                    <a:pt x="-319160" y="214292"/>
                    <a:pt x="1075036" y="37114"/>
                  </a:cubicBezTo>
                  <a:cubicBezTo>
                    <a:pt x="1360884" y="21402"/>
                    <a:pt x="1662139" y="-13851"/>
                    <a:pt x="1948860" y="5954"/>
                  </a:cubicBezTo>
                  <a:cubicBezTo>
                    <a:pt x="3120876" y="-37732"/>
                    <a:pt x="3877045" y="477208"/>
                    <a:pt x="3085349" y="840780"/>
                  </a:cubicBezTo>
                  <a:cubicBezTo>
                    <a:pt x="2796966" y="909373"/>
                    <a:pt x="2249183" y="1052383"/>
                    <a:pt x="1702451" y="1068369"/>
                  </a:cubicBezTo>
                  <a:cubicBezTo>
                    <a:pt x="1613409" y="1131955"/>
                    <a:pt x="1463215" y="1241254"/>
                    <a:pt x="1400627" y="1283960"/>
                  </a:cubicBezTo>
                  <a:cubicBezTo>
                    <a:pt x="1338039" y="1326666"/>
                    <a:pt x="1188342" y="1438903"/>
                    <a:pt x="1122021" y="1482967"/>
                  </a:cubicBezTo>
                  <a:close/>
                </a:path>
                <a:path w="3392558" h="1068374" stroke="0" extrusionOk="0">
                  <a:moveTo>
                    <a:pt x="1122021" y="1482967"/>
                  </a:moveTo>
                  <a:cubicBezTo>
                    <a:pt x="1129465" y="1384369"/>
                    <a:pt x="1091466" y="1248309"/>
                    <a:pt x="1066569" y="1030201"/>
                  </a:cubicBezTo>
                  <a:cubicBezTo>
                    <a:pt x="-216195" y="868678"/>
                    <a:pt x="-348881" y="271089"/>
                    <a:pt x="1075036" y="37114"/>
                  </a:cubicBezTo>
                  <a:cubicBezTo>
                    <a:pt x="1351931" y="26404"/>
                    <a:pt x="1675283" y="-20775"/>
                    <a:pt x="1948860" y="5954"/>
                  </a:cubicBezTo>
                  <a:cubicBezTo>
                    <a:pt x="3158257" y="-61239"/>
                    <a:pt x="3808246" y="546999"/>
                    <a:pt x="3085349" y="840780"/>
                  </a:cubicBezTo>
                  <a:cubicBezTo>
                    <a:pt x="2802783" y="974950"/>
                    <a:pt x="2216024" y="1049859"/>
                    <a:pt x="1702451" y="1068369"/>
                  </a:cubicBezTo>
                  <a:cubicBezTo>
                    <a:pt x="1612470" y="1144357"/>
                    <a:pt x="1497762" y="1217429"/>
                    <a:pt x="1412236" y="1275668"/>
                  </a:cubicBezTo>
                  <a:cubicBezTo>
                    <a:pt x="1326710" y="1333907"/>
                    <a:pt x="1228716" y="1426747"/>
                    <a:pt x="1122021" y="1482967"/>
                  </a:cubicBezTo>
                  <a:close/>
                </a:path>
              </a:pathLst>
            </a:custGeom>
            <a:solidFill>
              <a:srgbClr val="FEEAEA"/>
            </a:solidFill>
            <a:ln>
              <a:solidFill>
                <a:srgbClr val="F9B1BC"/>
              </a:solidFill>
              <a:extLst>
                <a:ext uri="{C807C97D-BFC1-408E-A445-0C87EB9F89A2}">
                  <ask:lineSketchStyleProps xmlns:ask="http://schemas.microsoft.com/office/drawing/2018/sketchyshapes" xmlns="" sd="601708552">
                    <a:prstGeom prst="wedgeEllipseCallout">
                      <a:avLst>
                        <a:gd name="adj1" fmla="val -16927"/>
                        <a:gd name="adj2" fmla="val 88806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i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CBED7C52-D2C3-45BB-B481-0A3D38EA6A20}"/>
                </a:ext>
              </a:extLst>
            </p:cNvPr>
            <p:cNvSpPr/>
            <p:nvPr/>
          </p:nvSpPr>
          <p:spPr>
            <a:xfrm>
              <a:off x="6300747" y="1414126"/>
              <a:ext cx="318781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2800" i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Kể tên các đồ dùng cá nhân.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44EFE5A4-EDD0-4A55-8C07-66D5AE77DA33}"/>
              </a:ext>
            </a:extLst>
          </p:cNvPr>
          <p:cNvGrpSpPr/>
          <p:nvPr/>
        </p:nvGrpSpPr>
        <p:grpSpPr>
          <a:xfrm rot="20281538">
            <a:off x="503892" y="1170883"/>
            <a:ext cx="5128280" cy="2853926"/>
            <a:chOff x="1429994" y="2675586"/>
            <a:chExt cx="4098663" cy="2274853"/>
          </a:xfrm>
        </p:grpSpPr>
        <p:sp>
          <p:nvSpPr>
            <p:cNvPr id="17" name="Explosion: 8 Points 16">
              <a:extLst>
                <a:ext uri="{FF2B5EF4-FFF2-40B4-BE49-F238E27FC236}">
                  <a16:creationId xmlns:a16="http://schemas.microsoft.com/office/drawing/2014/main" xmlns="" id="{0E26E031-F0D3-4F64-99F8-5BD57226706D}"/>
                </a:ext>
              </a:extLst>
            </p:cNvPr>
            <p:cNvSpPr/>
            <p:nvPr/>
          </p:nvSpPr>
          <p:spPr>
            <a:xfrm>
              <a:off x="1429994" y="2675586"/>
              <a:ext cx="4098663" cy="2274853"/>
            </a:xfrm>
            <a:prstGeom prst="irregularSeal1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997C1151-854F-4D56-A051-92789DDC466D}"/>
                </a:ext>
              </a:extLst>
            </p:cNvPr>
            <p:cNvSpPr txBox="1"/>
            <p:nvPr/>
          </p:nvSpPr>
          <p:spPr>
            <a:xfrm>
              <a:off x="2065075" y="3280432"/>
              <a:ext cx="2937620" cy="1153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NHÓM</a:t>
              </a:r>
              <a:endPara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 useBgFill="1">
        <p:nvSpPr>
          <p:cNvPr id="3" name="Rectangle 2"/>
          <p:cNvSpPr/>
          <p:nvPr/>
        </p:nvSpPr>
        <p:spPr>
          <a:xfrm>
            <a:off x="9571290" y="6417892"/>
            <a:ext cx="1811708" cy="1794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59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FCC409D7-DEED-4CFC-8307-14A64DE36C48}"/>
              </a:ext>
            </a:extLst>
          </p:cNvPr>
          <p:cNvGrpSpPr/>
          <p:nvPr/>
        </p:nvGrpSpPr>
        <p:grpSpPr>
          <a:xfrm>
            <a:off x="325685" y="401247"/>
            <a:ext cx="3056301" cy="1489289"/>
            <a:chOff x="569798" y="1124402"/>
            <a:chExt cx="290667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527F1D03-CF96-43A1-94DF-E7D051B287F9}"/>
                </a:ext>
              </a:extLst>
            </p:cNvPr>
            <p:cNvSpPr txBox="1"/>
            <p:nvPr/>
          </p:nvSpPr>
          <p:spPr>
            <a:xfrm>
              <a:off x="1288048" y="1607436"/>
              <a:ext cx="21884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KHÁM PHÁ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xmlns="" id="{FF42F663-F3A2-4AB3-B9A5-6F4D44B3BC5B}"/>
              </a:ext>
            </a:extLst>
          </p:cNvPr>
          <p:cNvSpPr/>
          <p:nvPr/>
        </p:nvSpPr>
        <p:spPr>
          <a:xfrm>
            <a:off x="3544355" y="96567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C025334-9B63-44D3-957B-00AB8843D486}"/>
              </a:ext>
            </a:extLst>
          </p:cNvPr>
          <p:cNvSpPr txBox="1"/>
          <p:nvPr/>
        </p:nvSpPr>
        <p:spPr>
          <a:xfrm>
            <a:off x="4008180" y="965675"/>
            <a:ext cx="6343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tranh và trả lời câu hỏi: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E8CA7A6-7CD2-4CAF-8633-EC3E75786256}"/>
              </a:ext>
            </a:extLst>
          </p:cNvPr>
          <p:cNvGrpSpPr/>
          <p:nvPr/>
        </p:nvGrpSpPr>
        <p:grpSpPr>
          <a:xfrm>
            <a:off x="569825" y="2311907"/>
            <a:ext cx="10918097" cy="2160000"/>
            <a:chOff x="545034" y="1837794"/>
            <a:chExt cx="10918097" cy="2160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E02CC7FE-5B14-46A1-860B-657297372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45034" y="1837794"/>
              <a:ext cx="6692092" cy="2160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5BD22239-ACEA-4312-BD68-465B94769F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271519" y="1880634"/>
              <a:ext cx="4191612" cy="2117160"/>
            </a:xfrm>
            <a:prstGeom prst="rect">
              <a:avLst/>
            </a:prstGeom>
          </p:spPr>
        </p:pic>
      </p:grpSp>
      <p:pic>
        <p:nvPicPr>
          <p:cNvPr id="19" name="Picture 2">
            <a:extLst>
              <a:ext uri="{FF2B5EF4-FFF2-40B4-BE49-F238E27FC236}">
                <a16:creationId xmlns:a16="http://schemas.microsoft.com/office/drawing/2014/main" xmlns="" id="{2BF5BBD3-FF6B-43A9-B4AE-31A7FF0DAF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827878" y="1594498"/>
            <a:ext cx="860399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198B382-A300-4D82-870A-3B147D473278}"/>
              </a:ext>
            </a:extLst>
          </p:cNvPr>
          <p:cNvSpPr txBox="1"/>
          <p:nvPr/>
        </p:nvSpPr>
        <p:spPr>
          <a:xfrm flipH="1">
            <a:off x="1688277" y="1769760"/>
            <a:ext cx="9553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 bạn trong tranh đã làm gì để bảo quản đồ dùng cá nhân?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2D4EE0A-071F-4AB5-947B-281E2625F332}"/>
              </a:ext>
            </a:extLst>
          </p:cNvPr>
          <p:cNvSpPr txBox="1"/>
          <p:nvPr/>
        </p:nvSpPr>
        <p:spPr>
          <a:xfrm>
            <a:off x="756121" y="4600043"/>
            <a:ext cx="3090047" cy="80021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3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nhỏ cất gọn sách vở vào cặp sách.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6AC8DAE-6252-41C3-BC82-78DF7635E37E}"/>
              </a:ext>
            </a:extLst>
          </p:cNvPr>
          <p:cNvSpPr txBox="1"/>
          <p:nvPr/>
        </p:nvSpPr>
        <p:spPr>
          <a:xfrm>
            <a:off x="4090025" y="4589698"/>
            <a:ext cx="3090047" cy="80021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3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nhỏ cất gọn đồ chơi vào ngăn tủ.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3EDDA80-4218-4294-BCAA-A6E6A8D2449E}"/>
              </a:ext>
            </a:extLst>
          </p:cNvPr>
          <p:cNvSpPr txBox="1"/>
          <p:nvPr/>
        </p:nvSpPr>
        <p:spPr>
          <a:xfrm>
            <a:off x="7423929" y="4589698"/>
            <a:ext cx="4011950" cy="80021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3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nhỏ lau sạch giày dép rồi cất vào kệ để giày dép.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95E938E8-8CC5-4F35-BFDE-4A9B5D43AB7A}"/>
              </a:ext>
            </a:extLst>
          </p:cNvPr>
          <p:cNvSpPr txBox="1"/>
          <p:nvPr/>
        </p:nvSpPr>
        <p:spPr>
          <a:xfrm flipH="1">
            <a:off x="756120" y="5554114"/>
            <a:ext cx="10176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-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kể thêm những việc cần làm để bảo quản đồ dùng cá nhân.</a:t>
            </a:r>
          </a:p>
        </p:txBody>
      </p:sp>
      <p:sp useBgFill="1">
        <p:nvSpPr>
          <p:cNvPr id="2" name="Rectangle 1"/>
          <p:cNvSpPr/>
          <p:nvPr/>
        </p:nvSpPr>
        <p:spPr>
          <a:xfrm>
            <a:off x="9725114" y="6417892"/>
            <a:ext cx="1516703" cy="1794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48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0" grpId="0"/>
      <p:bldP spid="21" grpId="0" animBg="1"/>
      <p:bldP spid="22" grpId="0" animBg="1"/>
      <p:bldP spid="25" grpId="0" animBg="1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C8E2525-D3A5-4DC1-9C62-E7D4EFA72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77049" y="987044"/>
            <a:ext cx="5139175" cy="256958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55C7B4DE-16BA-471D-BD83-73B91AE9279B}"/>
              </a:ext>
            </a:extLst>
          </p:cNvPr>
          <p:cNvGrpSpPr/>
          <p:nvPr/>
        </p:nvGrpSpPr>
        <p:grpSpPr>
          <a:xfrm>
            <a:off x="569825" y="420298"/>
            <a:ext cx="3280776" cy="1489289"/>
            <a:chOff x="569798" y="1124402"/>
            <a:chExt cx="3061090" cy="148928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4420EDD3-8286-47CF-98A7-DF70DDEA8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49043584-068E-4448-AD9A-87AF15DFF335}"/>
                </a:ext>
              </a:extLst>
            </p:cNvPr>
            <p:cNvSpPr txBox="1"/>
            <p:nvPr/>
          </p:nvSpPr>
          <p:spPr>
            <a:xfrm>
              <a:off x="1342706" y="1610762"/>
              <a:ext cx="22881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KHÁM PHÁ</a:t>
              </a: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CF056738-9254-4CB5-B1E0-8CBD3F90BA44}"/>
              </a:ext>
            </a:extLst>
          </p:cNvPr>
          <p:cNvSpPr/>
          <p:nvPr/>
        </p:nvSpPr>
        <p:spPr>
          <a:xfrm>
            <a:off x="3386775" y="67474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E9E9535-CC1E-44C5-89EC-43182BC2D8D3}"/>
              </a:ext>
            </a:extLst>
          </p:cNvPr>
          <p:cNvSpPr txBox="1"/>
          <p:nvPr/>
        </p:nvSpPr>
        <p:spPr>
          <a:xfrm>
            <a:off x="3888186" y="674745"/>
            <a:ext cx="7590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tình huống và trả lời câu hỏi: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051A021F-A556-4A5F-AC23-64E8E27EDFB1}"/>
              </a:ext>
            </a:extLst>
          </p:cNvPr>
          <p:cNvSpPr txBox="1"/>
          <p:nvPr/>
        </p:nvSpPr>
        <p:spPr>
          <a:xfrm>
            <a:off x="850874" y="1851328"/>
            <a:ext cx="52451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lần viết bài xong, Linh đều đóng nắp bút cẩn thận và để vào hộp. Mai thường không làm thế nên mỗi khi bút rơi, ngòi hay bị hỏng.</a:t>
            </a:r>
          </a:p>
        </p:txBody>
      </p:sp>
      <p:pic>
        <p:nvPicPr>
          <p:cNvPr id="54" name="Picture 2">
            <a:extLst>
              <a:ext uri="{FF2B5EF4-FFF2-40B4-BE49-F238E27FC236}">
                <a16:creationId xmlns:a16="http://schemas.microsoft.com/office/drawing/2014/main" xmlns="" id="{90B6FF36-1153-45F8-9B94-89535984A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569825" y="3374375"/>
            <a:ext cx="860399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B6258362-DD25-44AC-A04A-FB366B001878}"/>
              </a:ext>
            </a:extLst>
          </p:cNvPr>
          <p:cNvSpPr txBox="1"/>
          <p:nvPr/>
        </p:nvSpPr>
        <p:spPr>
          <a:xfrm flipH="1">
            <a:off x="1430223" y="3549637"/>
            <a:ext cx="8389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Điều gì đã xảy ra khi Mai không biết bảo quản bút?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6F4C9B7D-268D-4889-B166-F6FC73CE42F8}"/>
              </a:ext>
            </a:extLst>
          </p:cNvPr>
          <p:cNvSpPr txBox="1"/>
          <p:nvPr/>
        </p:nvSpPr>
        <p:spPr>
          <a:xfrm flipH="1">
            <a:off x="1398202" y="3965134"/>
            <a:ext cx="8792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Mỗi khi Mai làm rơi bút thì ngòi hay bị hỏng.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0E886718-252A-40C3-8390-56575B357A5B}"/>
              </a:ext>
            </a:extLst>
          </p:cNvPr>
          <p:cNvSpPr txBox="1"/>
          <p:nvPr/>
        </p:nvSpPr>
        <p:spPr>
          <a:xfrm flipH="1">
            <a:off x="1442494" y="4380633"/>
            <a:ext cx="8629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Theo em, việc bảo quản đồ dùng cá nhân có ích lợi gì?</a:t>
            </a:r>
          </a:p>
        </p:txBody>
      </p:sp>
      <p:sp>
        <p:nvSpPr>
          <p:cNvPr id="58" name="Scroll: Horizontal 57">
            <a:extLst>
              <a:ext uri="{FF2B5EF4-FFF2-40B4-BE49-F238E27FC236}">
                <a16:creationId xmlns:a16="http://schemas.microsoft.com/office/drawing/2014/main" xmlns="" id="{4FE7C2A7-585B-47FF-91AF-CFF608F04A0A}"/>
              </a:ext>
            </a:extLst>
          </p:cNvPr>
          <p:cNvSpPr/>
          <p:nvPr/>
        </p:nvSpPr>
        <p:spPr>
          <a:xfrm>
            <a:off x="284912" y="4678770"/>
            <a:ext cx="11622175" cy="1898973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B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ảo quản đồ dùng cá nhân giúp đồ dùng cá nhân luôn sạch sẽ, bền đẹp, sử dụng bền lâu; tiết kiệm công sức cho bố mẹ, người thân; rèn luyện tính ngăn nắp, gọn gàng và ý thức trách nhiệm trong việc bảo quản và sử dụng đồ dùng cá nhân.</a:t>
            </a:r>
          </a:p>
        </p:txBody>
      </p:sp>
      <p:sp useBgFill="1">
        <p:nvSpPr>
          <p:cNvPr id="2" name="Rectangle 1"/>
          <p:cNvSpPr/>
          <p:nvPr/>
        </p:nvSpPr>
        <p:spPr>
          <a:xfrm>
            <a:off x="9708022" y="6443529"/>
            <a:ext cx="1700614" cy="134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02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53" grpId="0"/>
      <p:bldP spid="55" grpId="0"/>
      <p:bldP spid="56" grpId="0"/>
      <p:bldP spid="57" grpId="0"/>
      <p:bldP spid="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xmlns="" id="{53A72DDB-6D01-4579-976F-4F5FCC7108C8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A279CA-ED36-47E4-8ECF-02E877EFCB85}"/>
              </a:ext>
            </a:extLst>
          </p:cNvPr>
          <p:cNvSpPr txBox="1"/>
          <p:nvPr/>
        </p:nvSpPr>
        <p:spPr>
          <a:xfrm>
            <a:off x="3939812" y="517218"/>
            <a:ext cx="7829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đồng tình hoặc không đồng tình với việc làm của bạn nào? Vì sao?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5C42475C-54B8-4444-982E-F2767B8E8214}"/>
              </a:ext>
            </a:extLst>
          </p:cNvPr>
          <p:cNvGrpSpPr/>
          <p:nvPr/>
        </p:nvGrpSpPr>
        <p:grpSpPr>
          <a:xfrm>
            <a:off x="3794183" y="4725888"/>
            <a:ext cx="4058495" cy="1815882"/>
            <a:chOff x="5909505" y="1960436"/>
            <a:chExt cx="3939739" cy="1815882"/>
          </a:xfrm>
        </p:grpSpPr>
        <p:sp>
          <p:nvSpPr>
            <p:cNvPr id="14" name="Diamond 13">
              <a:extLst>
                <a:ext uri="{FF2B5EF4-FFF2-40B4-BE49-F238E27FC236}">
                  <a16:creationId xmlns:a16="http://schemas.microsoft.com/office/drawing/2014/main" xmlns="" id="{E910EC3C-D02B-4722-B030-B9942EC53DF7}"/>
                </a:ext>
              </a:extLst>
            </p:cNvPr>
            <p:cNvSpPr/>
            <p:nvPr/>
          </p:nvSpPr>
          <p:spPr>
            <a:xfrm>
              <a:off x="5909505" y="1965989"/>
              <a:ext cx="504000" cy="504000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chemeClr val="bg2"/>
                  </a:solidFill>
                </a:rPr>
                <a:t>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5B11053F-8523-4387-A5BE-23BE0CB00B1B}"/>
                </a:ext>
              </a:extLst>
            </p:cNvPr>
            <p:cNvSpPr txBox="1"/>
            <p:nvPr/>
          </p:nvSpPr>
          <p:spPr>
            <a:xfrm>
              <a:off x="6373331" y="1960436"/>
              <a:ext cx="3475913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i="1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 kịp đá bóng cùng bạn, Bình vội quẳng ngay cặp sách dưới sân trường.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F2AC1C72-4A7D-4155-8B3D-300FD1B102F4}"/>
              </a:ext>
            </a:extLst>
          </p:cNvPr>
          <p:cNvGrpSpPr/>
          <p:nvPr/>
        </p:nvGrpSpPr>
        <p:grpSpPr>
          <a:xfrm>
            <a:off x="528617" y="4687594"/>
            <a:ext cx="2969746" cy="954107"/>
            <a:chOff x="517095" y="4755128"/>
            <a:chExt cx="2969746" cy="806423"/>
          </a:xfrm>
        </p:grpSpPr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xmlns="" id="{77284C74-C0DE-4181-9E9F-DFE8182D4C5C}"/>
                </a:ext>
              </a:extLst>
            </p:cNvPr>
            <p:cNvSpPr/>
            <p:nvPr/>
          </p:nvSpPr>
          <p:spPr>
            <a:xfrm>
              <a:off x="517095" y="4760681"/>
              <a:ext cx="504000" cy="504000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chemeClr val="bg2"/>
                  </a:solidFill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CD78A406-0B86-4B1C-A554-A67F54E753F6}"/>
                </a:ext>
              </a:extLst>
            </p:cNvPr>
            <p:cNvSpPr txBox="1"/>
            <p:nvPr/>
          </p:nvSpPr>
          <p:spPr>
            <a:xfrm>
              <a:off x="980921" y="4755128"/>
              <a:ext cx="2505920" cy="806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i="1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Lan bọc sách, vở cẩn thận.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E407F5B-022A-47CE-9CFF-4344278F46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873" y="1865816"/>
            <a:ext cx="3449091" cy="2670472"/>
          </a:xfrm>
          <a:prstGeom prst="rect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BE5E42E-0CD8-4813-9507-FABB9DA23D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3830" y="1865816"/>
            <a:ext cx="3778848" cy="2670472"/>
          </a:xfrm>
          <a:prstGeom prst="rect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7E9D926-E85C-4ACC-BAD4-59298246EC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69544" y="1865816"/>
            <a:ext cx="3759203" cy="2670472"/>
          </a:xfrm>
          <a:prstGeom prst="rect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3AEB133B-C2F2-4ABF-A4D8-BFED1A777AB4}"/>
              </a:ext>
            </a:extLst>
          </p:cNvPr>
          <p:cNvGrpSpPr/>
          <p:nvPr/>
        </p:nvGrpSpPr>
        <p:grpSpPr>
          <a:xfrm>
            <a:off x="8330485" y="4694164"/>
            <a:ext cx="2963499" cy="954107"/>
            <a:chOff x="5909505" y="1960436"/>
            <a:chExt cx="2876784" cy="954107"/>
          </a:xfrm>
        </p:grpSpPr>
        <p:sp>
          <p:nvSpPr>
            <p:cNvPr id="22" name="Diamond 21">
              <a:extLst>
                <a:ext uri="{FF2B5EF4-FFF2-40B4-BE49-F238E27FC236}">
                  <a16:creationId xmlns:a16="http://schemas.microsoft.com/office/drawing/2014/main" xmlns="" id="{966A65F4-E6E2-47FF-BA67-0BAACE246EF6}"/>
                </a:ext>
              </a:extLst>
            </p:cNvPr>
            <p:cNvSpPr/>
            <p:nvPr/>
          </p:nvSpPr>
          <p:spPr>
            <a:xfrm>
              <a:off x="5909505" y="1965989"/>
              <a:ext cx="504000" cy="504000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chemeClr val="bg2"/>
                  </a:solidFill>
                </a:rPr>
                <a:t>3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7B19BF58-FA0B-41BE-A870-D08EB918632C}"/>
                </a:ext>
              </a:extLst>
            </p:cNvPr>
            <p:cNvSpPr txBox="1"/>
            <p:nvPr/>
          </p:nvSpPr>
          <p:spPr>
            <a:xfrm>
              <a:off x="6373331" y="1960436"/>
              <a:ext cx="24129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i="1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Hoa hay làm hỏng đồ chơi.</a:t>
              </a:r>
            </a:p>
          </p:txBody>
        </p:sp>
      </p:grpSp>
      <p:pic>
        <p:nvPicPr>
          <p:cNvPr id="10" name="Picture 2" descr="Tick and cross cartoon Royalty Free Vector Image">
            <a:extLst>
              <a:ext uri="{FF2B5EF4-FFF2-40B4-BE49-F238E27FC236}">
                <a16:creationId xmlns:a16="http://schemas.microsoft.com/office/drawing/2014/main" xmlns="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 flipH="1">
            <a:off x="40944" y="1714510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Tick and cross cartoon Royalty Free Vector Image">
            <a:extLst>
              <a:ext uri="{FF2B5EF4-FFF2-40B4-BE49-F238E27FC236}">
                <a16:creationId xmlns:a16="http://schemas.microsoft.com/office/drawing/2014/main" xmlns="" id="{BA3B5CF3-4F58-47F3-8D0D-71DC4F6A9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5353060" y="1028899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Tick and cross cartoon Royalty Free Vector Image">
            <a:extLst>
              <a:ext uri="{FF2B5EF4-FFF2-40B4-BE49-F238E27FC236}">
                <a16:creationId xmlns:a16="http://schemas.microsoft.com/office/drawing/2014/main" xmlns="" id="{961D12FF-647D-4AFA-9DC8-C22BD9A7FA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10706121" y="1256847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" name="Oval 6"/>
          <p:cNvSpPr/>
          <p:nvPr/>
        </p:nvSpPr>
        <p:spPr>
          <a:xfrm>
            <a:off x="9648202" y="6375163"/>
            <a:ext cx="1800858" cy="2649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66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xmlns="" id="{7C82E778-BF88-4D94-A592-39FAF8E69CFC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E43185E-CD29-4EDD-80AE-36312A106E60}"/>
              </a:ext>
            </a:extLst>
          </p:cNvPr>
          <p:cNvSpPr txBox="1"/>
          <p:nvPr/>
        </p:nvSpPr>
        <p:spPr>
          <a:xfrm>
            <a:off x="3939812" y="517218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 ra lời khuyên cho bạn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744251C-2490-4101-A275-7207D033D7D0}"/>
              </a:ext>
            </a:extLst>
          </p:cNvPr>
          <p:cNvSpPr txBox="1"/>
          <p:nvPr/>
        </p:nvSpPr>
        <p:spPr>
          <a:xfrm>
            <a:off x="5592250" y="5468634"/>
            <a:ext cx="6039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 thường vo tròn khăn mỗi khi rửa mặt xong.</a:t>
            </a:r>
          </a:p>
        </p:txBody>
      </p:sp>
      <p:pic>
        <p:nvPicPr>
          <p:cNvPr id="2050" name="Picture 2" descr="Happy cute boy study with smile Premium Vector">
            <a:extLst>
              <a:ext uri="{FF2B5EF4-FFF2-40B4-BE49-F238E27FC236}">
                <a16:creationId xmlns:a16="http://schemas.microsoft.com/office/drawing/2014/main" xmlns="" id="{E048FE43-7F65-4A96-A28F-C9E031BDD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23" y="4161435"/>
            <a:ext cx="2458992" cy="245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0F67889-6196-413B-9CD8-D155EDA3FF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0421" y="1042633"/>
            <a:ext cx="6053745" cy="4426001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CB61F0E4-3B0D-4991-8C07-3278D721A9F7}"/>
              </a:ext>
            </a:extLst>
          </p:cNvPr>
          <p:cNvGrpSpPr/>
          <p:nvPr/>
        </p:nvGrpSpPr>
        <p:grpSpPr>
          <a:xfrm>
            <a:off x="1071583" y="1845260"/>
            <a:ext cx="4443256" cy="2610143"/>
            <a:chOff x="7074021" y="1743552"/>
            <a:chExt cx="4443256" cy="2610143"/>
          </a:xfrm>
        </p:grpSpPr>
        <p:sp>
          <p:nvSpPr>
            <p:cNvPr id="21" name="Speech Bubble: Oval 20">
              <a:extLst>
                <a:ext uri="{FF2B5EF4-FFF2-40B4-BE49-F238E27FC236}">
                  <a16:creationId xmlns:a16="http://schemas.microsoft.com/office/drawing/2014/main" xmlns="" id="{3F5959CC-F16C-448F-BB71-53834670DE95}"/>
                </a:ext>
              </a:extLst>
            </p:cNvPr>
            <p:cNvSpPr/>
            <p:nvPr/>
          </p:nvSpPr>
          <p:spPr>
            <a:xfrm>
              <a:off x="7074021" y="1743552"/>
              <a:ext cx="4443256" cy="2610143"/>
            </a:xfrm>
            <a:prstGeom prst="wedgeEllipseCallout">
              <a:avLst>
                <a:gd name="adj1" fmla="val -22590"/>
                <a:gd name="adj2" fmla="val 64091"/>
              </a:avLst>
            </a:prstGeom>
            <a:solidFill>
              <a:schemeClr val="accent2"/>
            </a:solidFill>
            <a:ln>
              <a:solidFill>
                <a:srgbClr val="0070C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2DCC7052-6D8E-48E9-9F48-B8F409ADD79B}"/>
                </a:ext>
              </a:extLst>
            </p:cNvPr>
            <p:cNvSpPr/>
            <p:nvPr/>
          </p:nvSpPr>
          <p:spPr>
            <a:xfrm>
              <a:off x="7415638" y="2085425"/>
              <a:ext cx="3724198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Cậu nên giặt sạch khăn, vắt khô và phơi ngay ngắn trên móc phơi để khăn mặt luôn sạch sẽ, thơm tho và không bị ẩm mốc nhé!</a:t>
              </a:r>
            </a:p>
          </p:txBody>
        </p:sp>
      </p:grpSp>
      <p:sp useBgFill="1">
        <p:nvSpPr>
          <p:cNvPr id="8" name="Rectangle 7"/>
          <p:cNvSpPr/>
          <p:nvPr/>
        </p:nvSpPr>
        <p:spPr>
          <a:xfrm>
            <a:off x="9665293" y="6422741"/>
            <a:ext cx="1674976" cy="1976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41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xmlns="" id="{7C82E778-BF88-4D94-A592-39FAF8E69CFC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E43185E-CD29-4EDD-80AE-36312A106E60}"/>
              </a:ext>
            </a:extLst>
          </p:cNvPr>
          <p:cNvSpPr txBox="1"/>
          <p:nvPr/>
        </p:nvSpPr>
        <p:spPr>
          <a:xfrm>
            <a:off x="3939812" y="517218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 ra lời khuyên cho bạn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744251C-2490-4101-A275-7207D033D7D0}"/>
              </a:ext>
            </a:extLst>
          </p:cNvPr>
          <p:cNvSpPr txBox="1"/>
          <p:nvPr/>
        </p:nvSpPr>
        <p:spPr>
          <a:xfrm>
            <a:off x="5592250" y="5556111"/>
            <a:ext cx="6039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Tuấn xé vở để gấp máy bay.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CB61F0E4-3B0D-4991-8C07-3278D721A9F7}"/>
              </a:ext>
            </a:extLst>
          </p:cNvPr>
          <p:cNvGrpSpPr/>
          <p:nvPr/>
        </p:nvGrpSpPr>
        <p:grpSpPr>
          <a:xfrm>
            <a:off x="1071583" y="1845260"/>
            <a:ext cx="4443256" cy="2610143"/>
            <a:chOff x="7074021" y="1743552"/>
            <a:chExt cx="4443256" cy="2610143"/>
          </a:xfrm>
        </p:grpSpPr>
        <p:sp>
          <p:nvSpPr>
            <p:cNvPr id="21" name="Speech Bubble: Oval 20">
              <a:extLst>
                <a:ext uri="{FF2B5EF4-FFF2-40B4-BE49-F238E27FC236}">
                  <a16:creationId xmlns:a16="http://schemas.microsoft.com/office/drawing/2014/main" xmlns="" id="{3F5959CC-F16C-448F-BB71-53834670DE95}"/>
                </a:ext>
              </a:extLst>
            </p:cNvPr>
            <p:cNvSpPr/>
            <p:nvPr/>
          </p:nvSpPr>
          <p:spPr>
            <a:xfrm>
              <a:off x="7074021" y="1743552"/>
              <a:ext cx="4443256" cy="2610143"/>
            </a:xfrm>
            <a:prstGeom prst="wedgeEllipseCallout">
              <a:avLst>
                <a:gd name="adj1" fmla="val -22590"/>
                <a:gd name="adj2" fmla="val 64091"/>
              </a:avLst>
            </a:prstGeom>
            <a:solidFill>
              <a:schemeClr val="accent2"/>
            </a:solidFill>
            <a:ln>
              <a:solidFill>
                <a:srgbClr val="0070C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2DCC7052-6D8E-48E9-9F48-B8F409ADD79B}"/>
                </a:ext>
              </a:extLst>
            </p:cNvPr>
            <p:cNvSpPr/>
            <p:nvPr/>
          </p:nvSpPr>
          <p:spPr>
            <a:xfrm>
              <a:off x="7415638" y="1988150"/>
              <a:ext cx="3724198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 vở cần được giữ gìn sạch, đẹp, cậy không nên xé sách, vở nhé vì sẽ làm hỏng sách, vở đấy!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86D8FC7-8AD8-4C04-AB4F-87DE764A93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35368" y="1140561"/>
            <a:ext cx="5896322" cy="4377024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6CC9B223-740C-4002-88B0-5F8346C14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46" y="4211333"/>
            <a:ext cx="2415508" cy="241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2" name="Rectangle 1"/>
          <p:cNvSpPr/>
          <p:nvPr/>
        </p:nvSpPr>
        <p:spPr>
          <a:xfrm>
            <a:off x="9665293" y="6375163"/>
            <a:ext cx="1674976" cy="2516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26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xmlns="" id="{7C82E778-BF88-4D94-A592-39FAF8E69CFC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E43185E-CD29-4EDD-80AE-36312A106E60}"/>
              </a:ext>
            </a:extLst>
          </p:cNvPr>
          <p:cNvSpPr txBox="1"/>
          <p:nvPr/>
        </p:nvSpPr>
        <p:spPr>
          <a:xfrm>
            <a:off x="3939812" y="517218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 ra lời khuyên cho bạn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744251C-2490-4101-A275-7207D033D7D0}"/>
              </a:ext>
            </a:extLst>
          </p:cNvPr>
          <p:cNvSpPr txBox="1"/>
          <p:nvPr/>
        </p:nvSpPr>
        <p:spPr>
          <a:xfrm>
            <a:off x="5592250" y="5556111"/>
            <a:ext cx="6039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 hay làm rơi bút và thước.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CB61F0E4-3B0D-4991-8C07-3278D721A9F7}"/>
              </a:ext>
            </a:extLst>
          </p:cNvPr>
          <p:cNvGrpSpPr/>
          <p:nvPr/>
        </p:nvGrpSpPr>
        <p:grpSpPr>
          <a:xfrm>
            <a:off x="1071583" y="1988181"/>
            <a:ext cx="4443256" cy="2287726"/>
            <a:chOff x="7074021" y="1886473"/>
            <a:chExt cx="4443256" cy="2287726"/>
          </a:xfrm>
        </p:grpSpPr>
        <p:sp>
          <p:nvSpPr>
            <p:cNvPr id="21" name="Speech Bubble: Oval 20">
              <a:extLst>
                <a:ext uri="{FF2B5EF4-FFF2-40B4-BE49-F238E27FC236}">
                  <a16:creationId xmlns:a16="http://schemas.microsoft.com/office/drawing/2014/main" xmlns="" id="{3F5959CC-F16C-448F-BB71-53834670DE95}"/>
                </a:ext>
              </a:extLst>
            </p:cNvPr>
            <p:cNvSpPr/>
            <p:nvPr/>
          </p:nvSpPr>
          <p:spPr>
            <a:xfrm>
              <a:off x="7074021" y="1886473"/>
              <a:ext cx="4443256" cy="2287726"/>
            </a:xfrm>
            <a:prstGeom prst="wedgeEllipseCallout">
              <a:avLst>
                <a:gd name="adj1" fmla="val -22590"/>
                <a:gd name="adj2" fmla="val 64091"/>
              </a:avLst>
            </a:prstGeom>
            <a:solidFill>
              <a:schemeClr val="accent2"/>
            </a:solidFill>
            <a:ln>
              <a:solidFill>
                <a:srgbClr val="0070C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2DCC7052-6D8E-48E9-9F48-B8F409ADD79B}"/>
                </a:ext>
              </a:extLst>
            </p:cNvPr>
            <p:cNvSpPr/>
            <p:nvPr/>
          </p:nvSpPr>
          <p:spPr>
            <a:xfrm>
              <a:off x="7433550" y="2227070"/>
              <a:ext cx="3724198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Cậu nên để đồ dùng học tập ngay ngắn, đúng vị trí sau mỗi lần sử dụng sẽ tránh bị rơi đồ và thất lạc đồ Mạnh nhé!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E5E15B2-0B67-4B38-848F-7F9AA3BF5E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04387" y="1216388"/>
            <a:ext cx="5415165" cy="4266148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xmlns="" id="{CCCD3C5E-5D41-4D2A-BA3E-77BBCDB17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88" y="3996220"/>
            <a:ext cx="2573648" cy="257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2" name="Oval 1"/>
          <p:cNvSpPr/>
          <p:nvPr/>
        </p:nvSpPr>
        <p:spPr>
          <a:xfrm>
            <a:off x="9665293" y="6409346"/>
            <a:ext cx="1717705" cy="16052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37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28A1BE0-E469-4869-8417-DE9B9EC6F2B4}"/>
              </a:ext>
            </a:extLst>
          </p:cNvPr>
          <p:cNvGrpSpPr/>
          <p:nvPr/>
        </p:nvGrpSpPr>
        <p:grpSpPr>
          <a:xfrm>
            <a:off x="537988" y="406680"/>
            <a:ext cx="2677424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8201941-DBEA-4CE6-89D9-5B45349DBF3A}"/>
              </a:ext>
            </a:extLst>
          </p:cNvPr>
          <p:cNvSpPr txBox="1"/>
          <p:nvPr/>
        </p:nvSpPr>
        <p:spPr>
          <a:xfrm>
            <a:off x="3097294" y="508931"/>
            <a:ext cx="8706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về những đồ dùng cá nhân của em và cách em bảo quản chúng.</a:t>
            </a:r>
          </a:p>
          <a:p>
            <a:pPr marL="285750" indent="-285750" algn="just"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cùng các bạn thực hiện việc bảo quản đồ dùng cá nhân.</a:t>
            </a:r>
          </a:p>
          <a:p>
            <a:pPr marL="285750" indent="-285750" algn="just"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 nhở bạn bè, người thân bảo quản đồ dùng cá nhân.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335554D-488C-4E61-A676-1EBE7052A6DC}"/>
              </a:ext>
            </a:extLst>
          </p:cNvPr>
          <p:cNvGrpSpPr/>
          <p:nvPr/>
        </p:nvGrpSpPr>
        <p:grpSpPr>
          <a:xfrm>
            <a:off x="1084820" y="2184614"/>
            <a:ext cx="10404815" cy="4164455"/>
            <a:chOff x="1084820" y="2184614"/>
            <a:chExt cx="10404815" cy="416445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3464572A-D231-4575-9D81-228A2E44B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84820" y="2184614"/>
              <a:ext cx="9834353" cy="2977687"/>
            </a:xfrm>
            <a:prstGeom prst="rect">
              <a:avLst/>
            </a:prstGeom>
          </p:spPr>
        </p:pic>
        <p:pic>
          <p:nvPicPr>
            <p:cNvPr id="2050" name="Picture 2" descr="Teacher with student isolated Premium Vector">
              <a:extLst>
                <a:ext uri="{FF2B5EF4-FFF2-40B4-BE49-F238E27FC236}">
                  <a16:creationId xmlns:a16="http://schemas.microsoft.com/office/drawing/2014/main" xmlns="" id="{04B7E3B1-B788-4605-901B-8A63CD49EC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55" b="14845"/>
            <a:stretch/>
          </p:blipFill>
          <p:spPr bwMode="auto">
            <a:xfrm>
              <a:off x="6408701" y="3796956"/>
              <a:ext cx="5080934" cy="2552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 useBgFill="1">
        <p:nvSpPr>
          <p:cNvPr id="8" name="Oval 7"/>
          <p:cNvSpPr/>
          <p:nvPr/>
        </p:nvSpPr>
        <p:spPr>
          <a:xfrm>
            <a:off x="9479021" y="6349525"/>
            <a:ext cx="2016808" cy="29055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1ea28f915c92acd9ccc842677a293a36e5ac4f5"/>
</p:tagLst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670</TotalTime>
  <Words>531</Words>
  <Application>Microsoft Office PowerPoint</Application>
  <PresentationFormat>Custom</PresentationFormat>
  <Paragraphs>55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Cute Sticker by Slidesgo</vt:lpstr>
      <vt:lpstr>1_Cute Sticker by Slidesgo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ismail - [2010]</cp:lastModifiedBy>
  <cp:revision>57</cp:revision>
  <dcterms:created xsi:type="dcterms:W3CDTF">2021-06-11T02:39:36Z</dcterms:created>
  <dcterms:modified xsi:type="dcterms:W3CDTF">2021-12-08T15:58:49Z</dcterms:modified>
</cp:coreProperties>
</file>