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55B01-E186-4563-AB90-1DD10B1A59B2}"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A172F-3F23-4D61-81F7-F035E0B26E8F}" type="slidenum">
              <a:rPr lang="en-US" smtClean="0"/>
              <a:t>‹#›</a:t>
            </a:fld>
            <a:endParaRPr lang="en-US"/>
          </a:p>
        </p:txBody>
      </p:sp>
    </p:spTree>
    <p:extLst>
      <p:ext uri="{BB962C8B-B14F-4D97-AF65-F5344CB8AC3E}">
        <p14:creationId xmlns:p14="http://schemas.microsoft.com/office/powerpoint/2010/main" val="119351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15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99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77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7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1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DB588C-9703-40CF-99D1-2AE770052C3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2724488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DB588C-9703-40CF-99D1-2AE770052C3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334992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DB588C-9703-40CF-99D1-2AE770052C3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43690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40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137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926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777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46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1739759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32451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72421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DB588C-9703-40CF-99D1-2AE770052C3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880228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1147999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472140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01904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2825359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221463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1237692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2838414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1136656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475880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41541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DB588C-9703-40CF-99D1-2AE770052C33}"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3845473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018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72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17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DB588C-9703-40CF-99D1-2AE770052C33}"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65946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DB588C-9703-40CF-99D1-2AE770052C33}" type="datetimeFigureOut">
              <a:rPr lang="en-US" smtClean="0"/>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315179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DB588C-9703-40CF-99D1-2AE770052C33}"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127457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DB588C-9703-40CF-99D1-2AE770052C33}" type="datetimeFigureOut">
              <a:rPr lang="en-US" smtClean="0"/>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91242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DB588C-9703-40CF-99D1-2AE770052C33}"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28868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DB588C-9703-40CF-99D1-2AE770052C33}"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52CA0-26DF-4BC6-9251-A85599A1E0CB}" type="slidenum">
              <a:rPr lang="en-US" smtClean="0"/>
              <a:t>‹#›</a:t>
            </a:fld>
            <a:endParaRPr lang="en-US"/>
          </a:p>
        </p:txBody>
      </p:sp>
    </p:spTree>
    <p:extLst>
      <p:ext uri="{BB962C8B-B14F-4D97-AF65-F5344CB8AC3E}">
        <p14:creationId xmlns:p14="http://schemas.microsoft.com/office/powerpoint/2010/main" val="396828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B588C-9703-40CF-99D1-2AE770052C33}" type="datetimeFigureOut">
              <a:rPr lang="en-US" smtClean="0"/>
              <a:t>10/7/2023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2CA0-26DF-4BC6-9251-A85599A1E0CB}" type="slidenum">
              <a:rPr lang="en-US" smtClean="0"/>
              <a:t>‹#›</a:t>
            </a:fld>
            <a:endParaRPr lang="en-US"/>
          </a:p>
        </p:txBody>
      </p:sp>
    </p:spTree>
    <p:extLst>
      <p:ext uri="{BB962C8B-B14F-4D97-AF65-F5344CB8AC3E}">
        <p14:creationId xmlns:p14="http://schemas.microsoft.com/office/powerpoint/2010/main" val="1353536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13.jpeg"/><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6.png"/><Relationship Id="rId19"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5.emf"/><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11" Type="http://schemas.microsoft.com/office/2007/relationships/hdphoto" Target="../media/hdphoto3.wdp"/><Relationship Id="rId5" Type="http://schemas.openxmlformats.org/officeDocument/2006/relationships/image" Target="../media/image13.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8.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11" Type="http://schemas.microsoft.com/office/2007/relationships/hdphoto" Target="../media/hdphoto3.wdp"/><Relationship Id="rId5" Type="http://schemas.openxmlformats.org/officeDocument/2006/relationships/image" Target="../media/image13.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8.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jpeg"/><Relationship Id="rId11" Type="http://schemas.openxmlformats.org/officeDocument/2006/relationships/image" Target="../media/image23.gif"/><Relationship Id="rId5" Type="http://schemas.openxmlformats.org/officeDocument/2006/relationships/image" Target="../media/image13.jpe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6.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pic>
        <p:nvPicPr>
          <p:cNvPr id="5" name="Picture 4">
            <a:extLst>
              <a:ext uri="{FF2B5EF4-FFF2-40B4-BE49-F238E27FC236}">
                <a16:creationId xmlns:a16="http://schemas.microsoft.com/office/drawing/2014/main" id="{C1FCE2A4-87F2-5B73-4F14-038B746E8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6" name="Picture 5">
            <a:extLst>
              <a:ext uri="{FF2B5EF4-FFF2-40B4-BE49-F238E27FC236}">
                <a16:creationId xmlns:a16="http://schemas.microsoft.com/office/drawing/2014/main" id="{49243760-C26D-E1D0-486D-502F3064344F}"/>
              </a:ext>
            </a:extLst>
          </p:cNvPr>
          <p:cNvPicPr>
            <a:picLocks noChangeAspect="1"/>
          </p:cNvPicPr>
          <p:nvPr/>
        </p:nvPicPr>
        <p:blipFill>
          <a:blip r:embed="rId4"/>
          <a:stretch>
            <a:fillRect/>
          </a:stretch>
        </p:blipFill>
        <p:spPr>
          <a:xfrm>
            <a:off x="3691216" y="161401"/>
            <a:ext cx="4858933" cy="1225402"/>
          </a:xfrm>
          <a:prstGeom prst="rect">
            <a:avLst/>
          </a:prstGeom>
        </p:spPr>
      </p:pic>
      <p:pic>
        <p:nvPicPr>
          <p:cNvPr id="7" name="Picture 6" descr="A picture containing text, furniture&#10;&#10;Description automatically generated">
            <a:extLst>
              <a:ext uri="{FF2B5EF4-FFF2-40B4-BE49-F238E27FC236}">
                <a16:creationId xmlns:a16="http://schemas.microsoft.com/office/drawing/2014/main" id="{7E64F6F1-813B-4661-B1A3-AB37234CAA8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149" y="4512291"/>
            <a:ext cx="2740859" cy="2446216"/>
          </a:xfrm>
          <a:prstGeom prst="rect">
            <a:avLst/>
          </a:prstGeom>
        </p:spPr>
      </p:pic>
      <p:pic>
        <p:nvPicPr>
          <p:cNvPr id="8" name="Picture 7" descr="Icon&#10;&#10;Description automatically generated">
            <a:extLst>
              <a:ext uri="{FF2B5EF4-FFF2-40B4-BE49-F238E27FC236}">
                <a16:creationId xmlns:a16="http://schemas.microsoft.com/office/drawing/2014/main" id="{A0970591-D357-4AEB-A5E1-81B452BA1F8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030772" y="3833352"/>
            <a:ext cx="3880968" cy="38809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6238904" y="3833352"/>
            <a:ext cx="3161445" cy="3161445"/>
          </a:xfrm>
          <a:prstGeom prst="rect">
            <a:avLst/>
          </a:prstGeom>
        </p:spPr>
      </p:pic>
      <p:pic>
        <p:nvPicPr>
          <p:cNvPr id="10" name="Picture 9" descr="A toy figurine holding a pineapple&#10;&#10;Description automatically generated with medium confidence">
            <a:extLst>
              <a:ext uri="{FF2B5EF4-FFF2-40B4-BE49-F238E27FC236}">
                <a16:creationId xmlns:a16="http://schemas.microsoft.com/office/drawing/2014/main" id="{B26C2527-580A-43C4-9BE6-F246857345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9696" y="3956615"/>
            <a:ext cx="2901385" cy="2901385"/>
          </a:xfrm>
          <a:prstGeom prst="rect">
            <a:avLst/>
          </a:prstGeom>
        </p:spPr>
      </p:pic>
      <p:pic>
        <p:nvPicPr>
          <p:cNvPr id="26" name="Picture 25"/>
          <p:cNvPicPr>
            <a:picLocks noChangeAspect="1"/>
          </p:cNvPicPr>
          <p:nvPr/>
        </p:nvPicPr>
        <p:blipFill>
          <a:blip r:embed="rId11"/>
          <a:stretch>
            <a:fillRect/>
          </a:stretch>
        </p:blipFill>
        <p:spPr>
          <a:xfrm>
            <a:off x="1161156" y="1132520"/>
            <a:ext cx="9919052" cy="4602879"/>
          </a:xfrm>
          <a:prstGeom prst="rect">
            <a:avLst/>
          </a:prstGeom>
        </p:spPr>
      </p:pic>
    </p:spTree>
    <p:extLst>
      <p:ext uri="{BB962C8B-B14F-4D97-AF65-F5344CB8AC3E}">
        <p14:creationId xmlns:p14="http://schemas.microsoft.com/office/powerpoint/2010/main" val="206397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11176" y="3008921"/>
            <a:ext cx="4075856" cy="4075856"/>
          </a:xfrm>
          <a:prstGeom prst="rect">
            <a:avLst/>
          </a:prstGeom>
        </p:spPr>
      </p:pic>
      <p:pic>
        <p:nvPicPr>
          <p:cNvPr id="4" name="Picture 3" descr="A picture containing doll, toy&#10;&#10;Description automatically generated">
            <a:extLst>
              <a:ext uri="{FF2B5EF4-FFF2-40B4-BE49-F238E27FC236}">
                <a16:creationId xmlns:a16="http://schemas.microsoft.com/office/drawing/2014/main" id="{8B472C1B-9E99-49A1-AB6F-B7AFEC86C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63" y="3252689"/>
            <a:ext cx="2457907" cy="3588321"/>
          </a:xfrm>
          <a:prstGeom prst="rect">
            <a:avLst/>
          </a:prstGeom>
        </p:spPr>
      </p:pic>
      <p:pic>
        <p:nvPicPr>
          <p:cNvPr id="8" name="Picture 7"/>
          <p:cNvPicPr>
            <a:picLocks noChangeAspect="1"/>
          </p:cNvPicPr>
          <p:nvPr/>
        </p:nvPicPr>
        <p:blipFill>
          <a:blip r:embed="rId4"/>
          <a:stretch>
            <a:fillRect/>
          </a:stretch>
        </p:blipFill>
        <p:spPr>
          <a:xfrm>
            <a:off x="1372316" y="636107"/>
            <a:ext cx="7035394" cy="3895682"/>
          </a:xfrm>
          <a:prstGeom prst="rect">
            <a:avLst/>
          </a:prstGeom>
        </p:spPr>
      </p:pic>
    </p:spTree>
    <p:extLst>
      <p:ext uri="{BB962C8B-B14F-4D97-AF65-F5344CB8AC3E}">
        <p14:creationId xmlns:p14="http://schemas.microsoft.com/office/powerpoint/2010/main" val="380169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27777" y="514551"/>
            <a:ext cx="6379647"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i="1">
                  <a:solidFill>
                    <a:srgbClr val="002060"/>
                  </a:solidFill>
                  <a:latin typeface="Cambria" panose="02040503050406030204" pitchFamily="18" charset="0"/>
                  <a:ea typeface="Cambria" panose="02040503050406030204" pitchFamily="18" charset="0"/>
                  <a:cs typeface="Times New Roman" pitchFamily="18" charset="0"/>
                </a:rPr>
                <a:t>a) Làm ruộng bậc thang</a:t>
              </a:r>
            </a:p>
          </p:txBody>
        </p:sp>
      </p:grpSp>
      <p:grpSp>
        <p:nvGrpSpPr>
          <p:cNvPr id="5" name="Group 4"/>
          <p:cNvGrpSpPr/>
          <p:nvPr/>
        </p:nvGrpSpPr>
        <p:grpSpPr>
          <a:xfrm>
            <a:off x="670601" y="1880476"/>
            <a:ext cx="10795975" cy="2836954"/>
            <a:chOff x="749449" y="875643"/>
            <a:chExt cx="10691167" cy="1569292"/>
          </a:xfrm>
        </p:grpSpPr>
        <p:sp>
          <p:nvSpPr>
            <p:cNvPr id="6" name="Rounded Rectangle 5"/>
            <p:cNvSpPr/>
            <p:nvPr/>
          </p:nvSpPr>
          <p:spPr>
            <a:xfrm>
              <a:off x="749449" y="875643"/>
              <a:ext cx="10691167" cy="156929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413075"/>
            </a:xfrm>
            <a:prstGeom prst="rect">
              <a:avLst/>
            </a:prstGeom>
          </p:spPr>
          <p:txBody>
            <a:bodyPr wrap="square">
              <a:spAutoFit/>
            </a:bodyPr>
            <a:lstStyle/>
            <a:p>
              <a:pPr algn="just"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 em hãy cho biết vai trò của ruộng bậc thang đối với đời sống và sản xuất của người dân khu vực miền núi Bắc Bộ.</a:t>
              </a:r>
            </a:p>
          </p:txBody>
        </p:sp>
      </p:grpSp>
    </p:spTree>
    <p:extLst>
      <p:ext uri="{BB962C8B-B14F-4D97-AF65-F5344CB8AC3E}">
        <p14:creationId xmlns:p14="http://schemas.microsoft.com/office/powerpoint/2010/main" val="20835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03137" y="3267667"/>
            <a:ext cx="4867964" cy="2874616"/>
          </a:xfrm>
          <a:prstGeom prst="rect">
            <a:avLst/>
          </a:prstGeom>
        </p:spPr>
      </p:pic>
      <p:sp>
        <p:nvSpPr>
          <p:cNvPr id="3" name="Rectangle 2"/>
          <p:cNvSpPr/>
          <p:nvPr/>
        </p:nvSpPr>
        <p:spPr>
          <a:xfrm>
            <a:off x="347472" y="3713102"/>
            <a:ext cx="6455665" cy="2862322"/>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Đồng thời, vẻ đẹp của các khu ruộng bậc thang đã thu hút nhiều du khách, góp phần thúc đẩy hoạt động du lịch cho vùng.</a:t>
            </a:r>
          </a:p>
        </p:txBody>
      </p:sp>
      <p:sp>
        <p:nvSpPr>
          <p:cNvPr id="5" name="Rectangle 4"/>
          <p:cNvSpPr/>
          <p:nvPr/>
        </p:nvSpPr>
        <p:spPr>
          <a:xfrm>
            <a:off x="347472" y="350377"/>
            <a:ext cx="11402877" cy="3493264"/>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Để có thể trồng lúa nước trên dốc, người dân ở khu vực miền núi đã xẻ sườn núi thành những bậc phẳng, gọi là ruộng bậc thang</a:t>
            </a:r>
          </a:p>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Làm ruộng bậc thang không chỉ giúp người dân đảm bảo nguồn lương thực mà còn hạn chế tình trạng phá rừng làm nương rẫy. </a:t>
            </a:r>
          </a:p>
        </p:txBody>
      </p:sp>
      <p:sp>
        <p:nvSpPr>
          <p:cNvPr id="6" name="TextBox 5"/>
          <p:cNvSpPr txBox="1"/>
          <p:nvPr/>
        </p:nvSpPr>
        <p:spPr>
          <a:xfrm>
            <a:off x="7320770" y="6059180"/>
            <a:ext cx="4253346" cy="646331"/>
          </a:xfrm>
          <a:prstGeom prst="rect">
            <a:avLst/>
          </a:prstGeom>
          <a:noFill/>
        </p:spPr>
        <p:txBody>
          <a:bodyPr wrap="square" rtlCol="0">
            <a:spAutoFit/>
          </a:bodyPr>
          <a:lstStyle/>
          <a:p>
            <a:pPr algn="ctr"/>
            <a:r>
              <a:rPr lang="en-US" b="1">
                <a:latin typeface="Cambria" panose="02040503050406030204" pitchFamily="18" charset="0"/>
                <a:ea typeface="Cambria" panose="02040503050406030204" pitchFamily="18" charset="0"/>
              </a:rPr>
              <a:t>Hình 4</a:t>
            </a:r>
            <a:r>
              <a:rPr lang="en-US">
                <a:latin typeface="Cambria" panose="02040503050406030204" pitchFamily="18" charset="0"/>
                <a:ea typeface="Cambria" panose="02040503050406030204" pitchFamily="18" charset="0"/>
              </a:rPr>
              <a:t>: Ruộng bậc thang ở Mù Cang Chải (tỉnh Yên Bái)</a:t>
            </a:r>
          </a:p>
        </p:txBody>
      </p:sp>
    </p:spTree>
    <p:extLst>
      <p:ext uri="{BB962C8B-B14F-4D97-AF65-F5344CB8AC3E}">
        <p14:creationId xmlns:p14="http://schemas.microsoft.com/office/powerpoint/2010/main" val="356483499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441777" y="412214"/>
            <a:ext cx="11331123" cy="2055210"/>
            <a:chOff x="891092" y="916590"/>
            <a:chExt cx="10531413" cy="3931515"/>
          </a:xfrm>
        </p:grpSpPr>
        <p:sp>
          <p:nvSpPr>
            <p:cNvPr id="4" name="Rounded Rectangle 3"/>
            <p:cNvSpPr/>
            <p:nvPr/>
          </p:nvSpPr>
          <p:spPr>
            <a:xfrm>
              <a:off x="891092" y="916590"/>
              <a:ext cx="10531413" cy="3931515"/>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3709196"/>
            </a:xfrm>
            <a:prstGeom prst="rect">
              <a:avLst/>
            </a:prstGeom>
          </p:spPr>
          <p:txBody>
            <a:bodyPr wrap="square">
              <a:spAutoFit/>
            </a:bodyPr>
            <a:lstStyle/>
            <a:p>
              <a:pPr algn="just" defTabSz="609585">
                <a:spcBef>
                  <a:spcPct val="50000"/>
                </a:spcBef>
              </a:pPr>
              <a:r>
                <a:rPr lang="en-US" sz="4000" b="1">
                  <a:solidFill>
                    <a:srgbClr val="70AD47"/>
                  </a:solidFill>
                  <a:latin typeface="Times New Roman" pitchFamily="18" charset="0"/>
                  <a:cs typeface="Times New Roman" pitchFamily="18" charset="0"/>
                </a:rPr>
                <a:t>	</a:t>
              </a:r>
              <a:r>
                <a:rPr lang="en-US" sz="4000" b="1">
                  <a:solidFill>
                    <a:srgbClr val="002060"/>
                  </a:solidFill>
                  <a:latin typeface="Cambria" panose="02040503050406030204" pitchFamily="18" charset="0"/>
                  <a:ea typeface="Cambria" panose="02040503050406030204" pitchFamily="18" charset="0"/>
                  <a:cs typeface="Times New Roman" pitchFamily="18" charset="0"/>
                </a:rPr>
                <a:t> Hãy cho biết vai trò của ruộng bậc thang đối với đời sống và sản xuất của người dân khu vực miền núi Bắc Bộ.</a:t>
              </a:r>
              <a:endParaRPr lang="en-US" sz="4000" b="1">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31524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4172" y="459133"/>
            <a:ext cx="11029787" cy="1300394"/>
            <a:chOff x="891092" y="916590"/>
            <a:chExt cx="10531413" cy="1444830"/>
          </a:xfrm>
        </p:grpSpPr>
        <p:sp>
          <p:nvSpPr>
            <p:cNvPr id="6" name="Rounded Rectangle 5"/>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1092" y="946454"/>
              <a:ext cx="10389770" cy="133365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Vai trò của ruộng bậc thang đối với đời sống và sản xuất của người dân khu vực miền núi Bắc Bộ là:</a:t>
              </a:r>
            </a:p>
          </p:txBody>
        </p:sp>
      </p:grpSp>
      <p:grpSp>
        <p:nvGrpSpPr>
          <p:cNvPr id="8" name="Group 7"/>
          <p:cNvGrpSpPr/>
          <p:nvPr/>
        </p:nvGrpSpPr>
        <p:grpSpPr>
          <a:xfrm>
            <a:off x="679638" y="2212983"/>
            <a:ext cx="10795975" cy="3536651"/>
            <a:chOff x="749449" y="875642"/>
            <a:chExt cx="10691167" cy="1956337"/>
          </a:xfrm>
        </p:grpSpPr>
        <p:sp>
          <p:nvSpPr>
            <p:cNvPr id="9" name="Rounded Rectangle 8"/>
            <p:cNvSpPr/>
            <p:nvPr/>
          </p:nvSpPr>
          <p:spPr>
            <a:xfrm>
              <a:off x="749449" y="875642"/>
              <a:ext cx="10691167" cy="195633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1933" y="946455"/>
              <a:ext cx="10298929" cy="1838700"/>
            </a:xfrm>
            <a:prstGeom prst="rect">
              <a:avLst/>
            </a:prstGeom>
          </p:spPr>
          <p:txBody>
            <a:bodyPr wrap="square">
              <a:spAutoFit/>
            </a:bodyPr>
            <a:lstStyle/>
            <a:p>
              <a:pPr algn="just">
                <a:spcBef>
                  <a:spcPts val="600"/>
                </a:spcBef>
              </a:pPr>
              <a:r>
                <a:rPr lang="vi-VN" sz="4000" b="1" i="1">
                  <a:solidFill>
                    <a:srgbClr val="002060"/>
                  </a:solidFill>
                  <a:latin typeface="Cambria" panose="02040503050406030204" pitchFamily="18" charset="0"/>
                  <a:ea typeface="Cambria" panose="02040503050406030204" pitchFamily="18" charset="0"/>
                </a:rPr>
                <a:t>- Trồng lúa nước, giúp đảm bảo nguồn lương thực cho người dân.</a:t>
              </a:r>
              <a:endParaRPr lang="en-US" sz="4000" b="1">
                <a:solidFill>
                  <a:srgbClr val="002060"/>
                </a:solidFill>
                <a:latin typeface="Cambria" panose="02040503050406030204" pitchFamily="18" charset="0"/>
                <a:ea typeface="Cambria" panose="02040503050406030204" pitchFamily="18" charset="0"/>
              </a:endParaRPr>
            </a:p>
            <a:p>
              <a:pPr algn="just">
                <a:spcBef>
                  <a:spcPts val="600"/>
                </a:spcBef>
              </a:pPr>
              <a:r>
                <a:rPr lang="vi-VN" sz="4000" b="1" i="1">
                  <a:solidFill>
                    <a:srgbClr val="002060"/>
                  </a:solidFill>
                  <a:latin typeface="Cambria" panose="02040503050406030204" pitchFamily="18" charset="0"/>
                  <a:ea typeface="Cambria" panose="02040503050406030204" pitchFamily="18" charset="0"/>
                </a:rPr>
                <a:t>- Hạn chế tình trạng phá rừng làm nương rẫy.</a:t>
              </a:r>
              <a:endParaRPr lang="en-US" sz="4000" b="1">
                <a:solidFill>
                  <a:srgbClr val="002060"/>
                </a:solidFill>
                <a:latin typeface="Cambria" panose="02040503050406030204" pitchFamily="18" charset="0"/>
                <a:ea typeface="Cambria" panose="02040503050406030204" pitchFamily="18" charset="0"/>
              </a:endParaRPr>
            </a:p>
            <a:p>
              <a:pPr algn="just">
                <a:spcBef>
                  <a:spcPts val="600"/>
                </a:spcBef>
              </a:pPr>
              <a:r>
                <a:rPr lang="vi-VN" sz="4000" b="1" i="1">
                  <a:solidFill>
                    <a:srgbClr val="002060"/>
                  </a:solidFill>
                  <a:latin typeface="Cambria" panose="02040503050406030204" pitchFamily="18" charset="0"/>
                  <a:ea typeface="Cambria" panose="02040503050406030204" pitchFamily="18" charset="0"/>
                </a:rPr>
                <a:t>- Thúc đẩy hoạt động du lịch của vùng.</a:t>
              </a:r>
              <a:endParaRPr lang="en-US" sz="7200" b="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33204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0070" y="2369128"/>
            <a:ext cx="5835021" cy="42210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63" y="723018"/>
            <a:ext cx="5172598" cy="3518904"/>
          </a:xfrm>
          <a:prstGeom prst="rect">
            <a:avLst/>
          </a:prstGeom>
        </p:spPr>
      </p:pic>
    </p:spTree>
    <p:extLst>
      <p:ext uri="{BB962C8B-B14F-4D97-AF65-F5344CB8AC3E}">
        <p14:creationId xmlns:p14="http://schemas.microsoft.com/office/powerpoint/2010/main" val="33470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6904" y="477418"/>
            <a:ext cx="9422659"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i="1">
                  <a:solidFill>
                    <a:srgbClr val="002060"/>
                  </a:solidFill>
                  <a:latin typeface="Cambria" panose="02040503050406030204" pitchFamily="18" charset="0"/>
                  <a:ea typeface="Cambria" panose="02040503050406030204" pitchFamily="18" charset="0"/>
                  <a:cs typeface="Times New Roman" pitchFamily="18" charset="0"/>
                </a:rPr>
                <a:t>b) Xây dựng các công trình thủy điện.</a:t>
              </a:r>
            </a:p>
          </p:txBody>
        </p:sp>
      </p:grpSp>
      <p:grpSp>
        <p:nvGrpSpPr>
          <p:cNvPr id="5" name="Group 4"/>
          <p:cNvGrpSpPr/>
          <p:nvPr/>
        </p:nvGrpSpPr>
        <p:grpSpPr>
          <a:xfrm>
            <a:off x="670601" y="1880476"/>
            <a:ext cx="10795975" cy="2836954"/>
            <a:chOff x="749449" y="875643"/>
            <a:chExt cx="10691167" cy="1569292"/>
          </a:xfrm>
        </p:grpSpPr>
        <p:sp>
          <p:nvSpPr>
            <p:cNvPr id="6" name="Rounded Rectangle 5"/>
            <p:cNvSpPr/>
            <p:nvPr/>
          </p:nvSpPr>
          <p:spPr>
            <a:xfrm>
              <a:off x="749449" y="875643"/>
              <a:ext cx="10691167" cy="156929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413074"/>
            </a:xfrm>
            <a:prstGeom prst="rect">
              <a:avLst/>
            </a:prstGeom>
          </p:spPr>
          <p:txBody>
            <a:bodyPr wrap="square">
              <a:spAutoFit/>
            </a:bodyPr>
            <a:lstStyle/>
            <a:p>
              <a:pPr algn="just"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 kể tên và xác định trên lược đồ một số nhà máy thủy điện ở vùng Trung du và miền núi Bắc Bộ.</a:t>
              </a:r>
            </a:p>
          </p:txBody>
        </p:sp>
      </p:grpSp>
    </p:spTree>
    <p:extLst>
      <p:ext uri="{BB962C8B-B14F-4D97-AF65-F5344CB8AC3E}">
        <p14:creationId xmlns:p14="http://schemas.microsoft.com/office/powerpoint/2010/main" val="134256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93" y="1731819"/>
            <a:ext cx="5051485" cy="2729898"/>
          </a:xfrm>
          <a:prstGeom prst="rect">
            <a:avLst/>
          </a:prstGeom>
        </p:spPr>
      </p:pic>
      <p:sp>
        <p:nvSpPr>
          <p:cNvPr id="3" name="Rectangle 2"/>
          <p:cNvSpPr/>
          <p:nvPr/>
        </p:nvSpPr>
        <p:spPr>
          <a:xfrm>
            <a:off x="5495880" y="809133"/>
            <a:ext cx="6266629" cy="5078313"/>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Sông ngòi ở vùng Trung du và miền núi Bắc Bộ có tiềm năng lớn để phát triển thủy điện. Nhiều nhà máy thủy điện đã được xây dựng, cung cấp điện phục vụ cho sinh hoạt và sản xuất, đồng thời giảm lũ cho vùng đồng bằng.</a:t>
            </a:r>
          </a:p>
        </p:txBody>
      </p:sp>
      <p:sp>
        <p:nvSpPr>
          <p:cNvPr id="5" name="TextBox 4"/>
          <p:cNvSpPr txBox="1"/>
          <p:nvPr/>
        </p:nvSpPr>
        <p:spPr>
          <a:xfrm>
            <a:off x="375263" y="4461717"/>
            <a:ext cx="4908420" cy="830997"/>
          </a:xfrm>
          <a:prstGeom prst="rect">
            <a:avLst/>
          </a:prstGeom>
          <a:noFill/>
        </p:spPr>
        <p:txBody>
          <a:bodyPr wrap="square" rtlCol="0">
            <a:spAutoFit/>
          </a:bodyPr>
          <a:lstStyle/>
          <a:p>
            <a:pPr algn="ctr"/>
            <a:r>
              <a:rPr lang="en-US" sz="2400" b="1">
                <a:latin typeface="Cambria" panose="02040503050406030204" pitchFamily="18" charset="0"/>
                <a:ea typeface="Cambria" panose="02040503050406030204" pitchFamily="18" charset="0"/>
              </a:rPr>
              <a:t>Hình 5</a:t>
            </a:r>
            <a:r>
              <a:rPr lang="en-US" sz="2400">
                <a:latin typeface="Cambria" panose="02040503050406030204" pitchFamily="18" charset="0"/>
                <a:ea typeface="Cambria" panose="02040503050406030204" pitchFamily="18" charset="0"/>
              </a:rPr>
              <a:t>: Nhà máy thủy điện Thác Bà trên sông Chảy (tỉnh Yên Bái)</a:t>
            </a:r>
          </a:p>
        </p:txBody>
      </p:sp>
    </p:spTree>
    <p:extLst>
      <p:ext uri="{BB962C8B-B14F-4D97-AF65-F5344CB8AC3E}">
        <p14:creationId xmlns:p14="http://schemas.microsoft.com/office/powerpoint/2010/main" val="340425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912" y="324946"/>
            <a:ext cx="9743325" cy="5881890"/>
          </a:xfrm>
          <a:prstGeom prst="rect">
            <a:avLst/>
          </a:prstGeom>
        </p:spPr>
      </p:pic>
      <p:sp>
        <p:nvSpPr>
          <p:cNvPr id="3" name="TextBox 2"/>
          <p:cNvSpPr txBox="1"/>
          <p:nvPr/>
        </p:nvSpPr>
        <p:spPr>
          <a:xfrm>
            <a:off x="744566" y="6151416"/>
            <a:ext cx="10865543" cy="400110"/>
          </a:xfrm>
          <a:prstGeom prst="rect">
            <a:avLst/>
          </a:prstGeom>
          <a:noFill/>
        </p:spPr>
        <p:txBody>
          <a:bodyPr wrap="square" rtlCol="0">
            <a:spAutoFit/>
          </a:bodyPr>
          <a:lstStyle/>
          <a:p>
            <a:r>
              <a:rPr lang="en-US" sz="2000" b="1">
                <a:latin typeface="Cambria" panose="02040503050406030204" pitchFamily="18" charset="0"/>
                <a:ea typeface="Cambria" panose="02040503050406030204" pitchFamily="18" charset="0"/>
              </a:rPr>
              <a:t>Hình 6: </a:t>
            </a:r>
            <a:r>
              <a:rPr lang="en-US" sz="2000">
                <a:latin typeface="Cambria" panose="02040503050406030204" pitchFamily="18" charset="0"/>
                <a:ea typeface="Cambria" panose="02040503050406030204" pitchFamily="18" charset="0"/>
              </a:rPr>
              <a:t>Lược đồ một số nhà máy thủy điện và mỏ khoáng sản ở vùng Trung du và miền núi Bắc Bộ.</a:t>
            </a:r>
          </a:p>
        </p:txBody>
      </p:sp>
      <p:sp>
        <p:nvSpPr>
          <p:cNvPr id="4" name="Oval 3"/>
          <p:cNvSpPr/>
          <p:nvPr/>
        </p:nvSpPr>
        <p:spPr>
          <a:xfrm>
            <a:off x="2286000" y="1911928"/>
            <a:ext cx="1149927" cy="76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35927" y="3144981"/>
            <a:ext cx="872837" cy="595747"/>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02374" y="4087091"/>
            <a:ext cx="867700" cy="63730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40037" y="2881745"/>
            <a:ext cx="900545" cy="54032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1874" y="1775055"/>
            <a:ext cx="1149927" cy="76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441777" y="412214"/>
            <a:ext cx="11331123" cy="2055210"/>
            <a:chOff x="891092" y="916590"/>
            <a:chExt cx="10531413" cy="3931515"/>
          </a:xfrm>
        </p:grpSpPr>
        <p:sp>
          <p:nvSpPr>
            <p:cNvPr id="4" name="Rounded Rectangle 3"/>
            <p:cNvSpPr/>
            <p:nvPr/>
          </p:nvSpPr>
          <p:spPr>
            <a:xfrm>
              <a:off x="891092" y="916590"/>
              <a:ext cx="10531413" cy="3931515"/>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3709196"/>
            </a:xfrm>
            <a:prstGeom prst="rect">
              <a:avLst/>
            </a:prstGeom>
          </p:spPr>
          <p:txBody>
            <a:bodyPr wrap="square">
              <a:spAutoFit/>
            </a:bodyPr>
            <a:lstStyle/>
            <a:p>
              <a:pPr algn="just" defTabSz="609585">
                <a:spcBef>
                  <a:spcPct val="50000"/>
                </a:spcBef>
              </a:pPr>
              <a:r>
                <a:rPr lang="en-US" sz="4000" b="1">
                  <a:solidFill>
                    <a:srgbClr val="70AD47"/>
                  </a:solidFill>
                  <a:latin typeface="Times New Roman" pitchFamily="18" charset="0"/>
                  <a:cs typeface="Times New Roman" pitchFamily="18" charset="0"/>
                </a:rPr>
                <a:t>	</a:t>
              </a:r>
              <a:r>
                <a:rPr lang="en-US" sz="4000" b="1">
                  <a:solidFill>
                    <a:srgbClr val="002060"/>
                  </a:solidFill>
                  <a:latin typeface="Cambria" panose="02040503050406030204" pitchFamily="18" charset="0"/>
                  <a:ea typeface="Cambria" panose="02040503050406030204" pitchFamily="18" charset="0"/>
                  <a:cs typeface="Times New Roman" pitchFamily="18" charset="0"/>
                </a:rPr>
                <a:t> Hãy cho biết vai trò của nhà máy thủy điện với đời sống và sản xuất của người dân khu vực miền núi Bắc Bộ.</a:t>
              </a:r>
              <a:endParaRPr lang="en-US" sz="4000" b="1">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298242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463816" y="142596"/>
            <a:ext cx="6498899" cy="1579001"/>
          </a:xfrm>
          <a:prstGeom prst="rect">
            <a:avLst/>
          </a:prstGeom>
        </p:spPr>
      </p:pic>
      <p:grpSp>
        <p:nvGrpSpPr>
          <p:cNvPr id="3" name="Group 2"/>
          <p:cNvGrpSpPr/>
          <p:nvPr/>
        </p:nvGrpSpPr>
        <p:grpSpPr>
          <a:xfrm>
            <a:off x="440871" y="1191986"/>
            <a:ext cx="11217729" cy="5274127"/>
            <a:chOff x="947538" y="1518131"/>
            <a:chExt cx="9963150" cy="4762392"/>
          </a:xfrm>
        </p:grpSpPr>
        <p:sp>
          <p:nvSpPr>
            <p:cNvPr id="4" name="Rounded Rectangle 3"/>
            <p:cNvSpPr/>
            <p:nvPr/>
          </p:nvSpPr>
          <p:spPr>
            <a:xfrm>
              <a:off x="947538" y="1518131"/>
              <a:ext cx="9963150" cy="4762392"/>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6061" y="1676486"/>
              <a:ext cx="9706619" cy="4418829"/>
            </a:xfrm>
            <a:prstGeom prst="rect">
              <a:avLst/>
            </a:prstGeom>
            <a:noFill/>
          </p:spPr>
          <p:txBody>
            <a:bodyPr wrap="square" rtlCol="0">
              <a:spAutoFit/>
            </a:bodyPr>
            <a:lstStyle/>
            <a:p>
              <a:pPr algn="just"/>
              <a:r>
                <a:rPr lang="en-US" sz="2600" b="1">
                  <a:solidFill>
                    <a:srgbClr val="339966"/>
                  </a:solidFill>
                  <a:latin typeface="Cambria" panose="02040503050406030204" pitchFamily="18" charset="0"/>
                  <a:ea typeface="Cambria" panose="02040503050406030204" pitchFamily="18" charset="0"/>
                </a:rPr>
                <a:t>* Năng lực đặc thù:</a:t>
              </a:r>
            </a:p>
            <a:p>
              <a:pPr algn="just"/>
              <a:r>
                <a:rPr lang="en-US" sz="2600">
                  <a:solidFill>
                    <a:srgbClr val="339966"/>
                  </a:solidFill>
                  <a:latin typeface="Cambria" panose="02040503050406030204" pitchFamily="18" charset="0"/>
                  <a:ea typeface="Cambria" panose="02040503050406030204" pitchFamily="18" charset="0"/>
                </a:rPr>
                <a:t>- Kể được tên một số dân tộc sinh sống ở vùng Trung du và miền núi Bắc Bộ.</a:t>
              </a:r>
            </a:p>
            <a:p>
              <a:pPr algn="just"/>
              <a:r>
                <a:rPr lang="en-US" sz="2600">
                  <a:solidFill>
                    <a:srgbClr val="339966"/>
                  </a:solidFill>
                  <a:latin typeface="Cambria" panose="02040503050406030204" pitchFamily="18" charset="0"/>
                  <a:ea typeface="Cambria" panose="02040503050406030204" pitchFamily="18" charset="0"/>
                </a:rPr>
                <a:t>- Nhận xét được một cách đơn giản về sự phân bố dân cư ở Trung du và miền núi Bắc Bộ thông qua lược đồ phân bố dân cư.</a:t>
              </a:r>
            </a:p>
            <a:p>
              <a:pPr algn="just"/>
              <a:r>
                <a:rPr lang="en-US" sz="2600">
                  <a:solidFill>
                    <a:srgbClr val="339966"/>
                  </a:solidFill>
                  <a:latin typeface="Cambria" panose="02040503050406030204" pitchFamily="18" charset="0"/>
                  <a:ea typeface="Cambria" panose="02040503050406030204" pitchFamily="18" charset="0"/>
                </a:rPr>
                <a:t>- Kể tên một số cách thức khai thác tự nhiên (ví dụ: làm ruộng bậc thang, xây dựng các công trình thuỷ điện, khai thác khoáng sản,..)</a:t>
              </a:r>
            </a:p>
            <a:p>
              <a:pPr algn="just"/>
              <a:r>
                <a:rPr lang="en-US" sz="2600" b="1">
                  <a:solidFill>
                    <a:srgbClr val="339966"/>
                  </a:solidFill>
                  <a:latin typeface="Cambria" panose="02040503050406030204" pitchFamily="18" charset="0"/>
                  <a:ea typeface="Cambria" panose="02040503050406030204" pitchFamily="18" charset="0"/>
                </a:rPr>
                <a:t>* Năng lực chung: </a:t>
              </a:r>
            </a:p>
            <a:p>
              <a:pPr algn="just"/>
              <a:r>
                <a:rPr lang="en-US" sz="2600">
                  <a:solidFill>
                    <a:srgbClr val="339966"/>
                  </a:solidFill>
                  <a:latin typeface="Cambria" panose="02040503050406030204" pitchFamily="18" charset="0"/>
                  <a:ea typeface="Cambria" panose="02040503050406030204" pitchFamily="18" charset="0"/>
                </a:rPr>
                <a:t>- Hình thành năng lực nhận thức khoa học Địa lí thông qua việc kể tên một số dân tộc và một số cách thức khai thác tự nhiên ở vùng Trung du và miền núi Bắc Bộ.</a:t>
              </a:r>
            </a:p>
            <a:p>
              <a:pPr algn="just"/>
              <a:r>
                <a:rPr lang="en-US" sz="2600">
                  <a:solidFill>
                    <a:srgbClr val="339966"/>
                  </a:solidFill>
                  <a:latin typeface="Cambria" panose="02040503050406030204" pitchFamily="18" charset="0"/>
                  <a:ea typeface="Cambria" panose="02040503050406030204" pitchFamily="18" charset="0"/>
                </a:rPr>
                <a:t>- Hình thành năng lực tìm hiểu Địa lí thông qua việc sử dụng lược đồ phân bố dân cư để nhận xét sự phân bố dân cư ở vùng.</a:t>
              </a:r>
            </a:p>
          </p:txBody>
        </p:sp>
      </p:grpSp>
    </p:spTree>
    <p:extLst>
      <p:ext uri="{BB962C8B-B14F-4D97-AF65-F5344CB8AC3E}">
        <p14:creationId xmlns:p14="http://schemas.microsoft.com/office/powerpoint/2010/main" val="233038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0313" y="596563"/>
            <a:ext cx="11029787" cy="1300394"/>
            <a:chOff x="891092" y="916590"/>
            <a:chExt cx="10531413" cy="1444830"/>
          </a:xfrm>
        </p:grpSpPr>
        <p:sp>
          <p:nvSpPr>
            <p:cNvPr id="6" name="Rounded Rectangle 5"/>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91092" y="946454"/>
              <a:ext cx="10389770" cy="1299454"/>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Vai trò của nhà</a:t>
              </a:r>
              <a:r>
                <a:rPr kumimoji="0" lang="en-US" sz="35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máy thủy điện </a:t>
              </a:r>
              <a:r>
                <a:rPr kumimoji="0" lang="en-US" sz="3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đối với đời sống và sản xuất của người dân khu vực miền núi Bắc Bộ là:</a:t>
              </a:r>
            </a:p>
          </p:txBody>
        </p:sp>
      </p:grpSp>
      <p:grpSp>
        <p:nvGrpSpPr>
          <p:cNvPr id="8" name="Group 7"/>
          <p:cNvGrpSpPr/>
          <p:nvPr/>
        </p:nvGrpSpPr>
        <p:grpSpPr>
          <a:xfrm>
            <a:off x="781545" y="2379237"/>
            <a:ext cx="10795975" cy="2303599"/>
            <a:chOff x="664813" y="837323"/>
            <a:chExt cx="10691167" cy="1274261"/>
          </a:xfrm>
        </p:grpSpPr>
        <p:sp>
          <p:nvSpPr>
            <p:cNvPr id="9" name="Rounded Rectangle 8"/>
            <p:cNvSpPr/>
            <p:nvPr/>
          </p:nvSpPr>
          <p:spPr>
            <a:xfrm>
              <a:off x="664813" y="837323"/>
              <a:ext cx="10691167" cy="1274261"/>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851258" y="946455"/>
              <a:ext cx="10429604" cy="1072574"/>
            </a:xfrm>
            <a:prstGeom prst="rect">
              <a:avLst/>
            </a:prstGeom>
          </p:spPr>
          <p:txBody>
            <a:bodyPr wrap="square">
              <a:spAutoFit/>
            </a:bodyPr>
            <a:lstStyle/>
            <a:p>
              <a:pPr algn="just"/>
              <a:r>
                <a:rPr lang="vi-VN" sz="4000" b="1" i="1">
                  <a:solidFill>
                    <a:srgbClr val="002060"/>
                  </a:solidFill>
                  <a:latin typeface="Cambria" panose="02040503050406030204" pitchFamily="18" charset="0"/>
                  <a:ea typeface="Cambria" panose="02040503050406030204" pitchFamily="18" charset="0"/>
                </a:rPr>
                <a:t>- Cung cấp điện </a:t>
              </a:r>
              <a:r>
                <a:rPr lang="en-US" sz="4000" b="1" i="1">
                  <a:solidFill>
                    <a:srgbClr val="002060"/>
                  </a:solidFill>
                  <a:latin typeface="Cambria" panose="02040503050406030204" pitchFamily="18" charset="0"/>
                  <a:ea typeface="Cambria" panose="02040503050406030204" pitchFamily="18" charset="0"/>
                </a:rPr>
                <a:t>phục vụ </a:t>
              </a:r>
              <a:r>
                <a:rPr lang="vi-VN" sz="4000" b="1" i="1">
                  <a:solidFill>
                    <a:srgbClr val="002060"/>
                  </a:solidFill>
                  <a:latin typeface="Cambria" panose="02040503050406030204" pitchFamily="18" charset="0"/>
                  <a:ea typeface="Cambria" panose="02040503050406030204" pitchFamily="18" charset="0"/>
                </a:rPr>
                <a:t>cho sinh hoạt và sản xuất.</a:t>
              </a:r>
              <a:endParaRPr lang="en-US" sz="4000" b="1">
                <a:solidFill>
                  <a:srgbClr val="002060"/>
                </a:solidFill>
                <a:latin typeface="Cambria" panose="02040503050406030204" pitchFamily="18" charset="0"/>
                <a:ea typeface="Cambria" panose="02040503050406030204" pitchFamily="18" charset="0"/>
              </a:endParaRPr>
            </a:p>
            <a:p>
              <a:pPr algn="just"/>
              <a:r>
                <a:rPr lang="vi-VN" sz="4000" b="1" i="1">
                  <a:solidFill>
                    <a:srgbClr val="002060"/>
                  </a:solidFill>
                  <a:latin typeface="Cambria" panose="02040503050406030204" pitchFamily="18" charset="0"/>
                  <a:ea typeface="Cambria" panose="02040503050406030204" pitchFamily="18" charset="0"/>
                </a:rPr>
                <a:t>- Giúp giảm lũ cho vùng đồng bằng.</a:t>
              </a:r>
              <a:endParaRPr kumimoji="0" lang="en-US" sz="1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5349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8381" y="5888179"/>
            <a:ext cx="7027834"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Nhà máy thủy điện  Hòa Bình</a:t>
            </a:r>
            <a:endParaRPr lang="en-US" sz="3600">
              <a:latin typeface="Cambria" panose="02040503050406030204" pitchFamily="18" charset="0"/>
              <a:ea typeface="Cambria" panose="02040503050406030204" pitchFamily="18" charset="0"/>
            </a:endParaRPr>
          </a:p>
        </p:txBody>
      </p:sp>
      <p:pic>
        <p:nvPicPr>
          <p:cNvPr id="5" name="Picture 4" descr="https://files.bds.net/vr/nha-may-thuy-dien-hoa-binh-hoa-binh-hydropower-plant-choang-ngop-voi-cong-trinh-thuy-dien-voi-quy-mo-lon-nhat-o-viet-nam/can-canh-thuy-dien-hoa-bin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634" y="386397"/>
            <a:ext cx="10923329" cy="5349385"/>
          </a:xfrm>
          <a:prstGeom prst="rect">
            <a:avLst/>
          </a:prstGeom>
          <a:noFill/>
          <a:ln>
            <a:noFill/>
          </a:ln>
        </p:spPr>
      </p:pic>
    </p:spTree>
    <p:extLst>
      <p:ext uri="{BB962C8B-B14F-4D97-AF65-F5344CB8AC3E}">
        <p14:creationId xmlns:p14="http://schemas.microsoft.com/office/powerpoint/2010/main" val="249818171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npcetc.vn/uploads/projects/2018_10/nha-may-thuy-dien-son-l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209" y="326707"/>
            <a:ext cx="9716483" cy="5381365"/>
          </a:xfrm>
          <a:prstGeom prst="rect">
            <a:avLst/>
          </a:prstGeom>
          <a:noFill/>
          <a:ln>
            <a:noFill/>
          </a:ln>
        </p:spPr>
      </p:pic>
      <p:sp>
        <p:nvSpPr>
          <p:cNvPr id="4" name="TextBox 3"/>
          <p:cNvSpPr txBox="1"/>
          <p:nvPr/>
        </p:nvSpPr>
        <p:spPr>
          <a:xfrm>
            <a:off x="2878166" y="5888179"/>
            <a:ext cx="572550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Nhà máy thủy điện Sơn La</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36083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701" y="0"/>
            <a:ext cx="9156123" cy="6108557"/>
          </a:xfrm>
          <a:prstGeom prst="rect">
            <a:avLst/>
          </a:prstGeom>
        </p:spPr>
      </p:pic>
      <p:sp>
        <p:nvSpPr>
          <p:cNvPr id="3" name="TextBox 2"/>
          <p:cNvSpPr txBox="1"/>
          <p:nvPr/>
        </p:nvSpPr>
        <p:spPr>
          <a:xfrm>
            <a:off x="2831462" y="6080847"/>
            <a:ext cx="6354101"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Nhà máy thủy điện Lai Châu</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321829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grpSp>
        <p:nvGrpSpPr>
          <p:cNvPr id="7" name="Group 6">
            <a:extLst>
              <a:ext uri="{FF2B5EF4-FFF2-40B4-BE49-F238E27FC236}">
                <a16:creationId xmlns:a16="http://schemas.microsoft.com/office/drawing/2014/main" id="{427E8ED9-AA75-4E0D-8DEC-DE6E31B7F33F}"/>
              </a:ext>
            </a:extLst>
          </p:cNvPr>
          <p:cNvGrpSpPr/>
          <p:nvPr/>
        </p:nvGrpSpPr>
        <p:grpSpPr>
          <a:xfrm>
            <a:off x="7563744" y="1829834"/>
            <a:ext cx="3626770" cy="4572785"/>
            <a:chOff x="1901195" y="2605309"/>
            <a:chExt cx="2055644" cy="2321742"/>
          </a:xfrm>
        </p:grpSpPr>
        <p:pic>
          <p:nvPicPr>
            <p:cNvPr id="8" name="Picture 7" descr="A picture containing toy, doll&#10;&#10;Description automatically generated">
              <a:extLst>
                <a:ext uri="{FF2B5EF4-FFF2-40B4-BE49-F238E27FC236}">
                  <a16:creationId xmlns:a16="http://schemas.microsoft.com/office/drawing/2014/main" id="{6702A5A4-8B7A-478E-AC35-9F300FEEA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56AA0F03-90B3-4101-A1E2-9C08CDB44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0" name="Picture 9">
            <a:extLst>
              <a:ext uri="{FF2B5EF4-FFF2-40B4-BE49-F238E27FC236}">
                <a16:creationId xmlns:a16="http://schemas.microsoft.com/office/drawing/2014/main" id="{C0C025BC-8918-9946-B074-4B5419C86B7E}"/>
              </a:ext>
            </a:extLst>
          </p:cNvPr>
          <p:cNvPicPr>
            <a:picLocks noChangeAspect="1"/>
          </p:cNvPicPr>
          <p:nvPr/>
        </p:nvPicPr>
        <p:blipFill>
          <a:blip r:embed="rId6"/>
          <a:stretch>
            <a:fillRect/>
          </a:stretch>
        </p:blipFill>
        <p:spPr>
          <a:xfrm>
            <a:off x="1530840" y="2353519"/>
            <a:ext cx="6032904" cy="2097735"/>
          </a:xfrm>
          <a:prstGeom prst="rect">
            <a:avLst/>
          </a:prstGeom>
        </p:spPr>
      </p:pic>
    </p:spTree>
    <p:extLst>
      <p:ext uri="{BB962C8B-B14F-4D97-AF65-F5344CB8AC3E}">
        <p14:creationId xmlns:p14="http://schemas.microsoft.com/office/powerpoint/2010/main" val="12533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2892" y="328766"/>
            <a:ext cx="10795975" cy="2067006"/>
            <a:chOff x="749449" y="791341"/>
            <a:chExt cx="10691167" cy="1143387"/>
          </a:xfrm>
        </p:grpSpPr>
        <p:sp>
          <p:nvSpPr>
            <p:cNvPr id="3" name="Rounded Rectangle 2"/>
            <p:cNvSpPr/>
            <p:nvPr/>
          </p:nvSpPr>
          <p:spPr>
            <a:xfrm>
              <a:off x="749449" y="791341"/>
              <a:ext cx="10691167" cy="114338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31127"/>
              <a:ext cx="10257401" cy="800175"/>
            </a:xfrm>
            <a:prstGeom prst="rect">
              <a:avLst/>
            </a:prstGeom>
          </p:spPr>
          <p:txBody>
            <a:bodyPr wrap="square">
              <a:spAutoFit/>
            </a:bodyPr>
            <a:lstStyle/>
            <a:p>
              <a:pPr algn="just"/>
              <a:r>
                <a:rPr lang="pt-BR" sz="4400" b="1" dirty="0">
                  <a:latin typeface="Cambria" panose="02040503050406030204" pitchFamily="18" charset="0"/>
                  <a:ea typeface="Cambria" panose="02040503050406030204" pitchFamily="18" charset="0"/>
                </a:rPr>
                <a:t>Hãy nêu một số cách khai thác tự nhiên ở vùng </a:t>
              </a:r>
              <a:r>
                <a:rPr lang="en-US" sz="4400" b="1" dirty="0">
                  <a:latin typeface="Cambria" panose="02040503050406030204" pitchFamily="18" charset="0"/>
                  <a:ea typeface="Cambria" panose="02040503050406030204" pitchFamily="18" charset="0"/>
                </a:rPr>
                <a:t>Trung du </a:t>
              </a:r>
              <a:r>
                <a:rPr lang="en-US" sz="4400" b="1" dirty="0" err="1">
                  <a:latin typeface="Cambria" panose="02040503050406030204" pitchFamily="18" charset="0"/>
                  <a:ea typeface="Cambria" panose="02040503050406030204" pitchFamily="18" charset="0"/>
                </a:rPr>
                <a:t>và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miền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núi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Bắc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Bộ</a:t>
              </a:r>
              <a:r>
                <a:rPr lang="en-US" sz="4400" b="1" dirty="0">
                  <a:latin typeface="Cambria" panose="02040503050406030204" pitchFamily="18" charset="0"/>
                  <a:ea typeface="Cambria" panose="02040503050406030204" pitchFamily="18" charset="0"/>
                </a:rPr>
                <a:t>?</a:t>
              </a:r>
            </a:p>
          </p:txBody>
        </p:sp>
      </p:grpSp>
      <p:pic>
        <p:nvPicPr>
          <p:cNvPr id="5" name="图片 5">
            <a:extLst>
              <a:ext uri="{FF2B5EF4-FFF2-40B4-BE49-F238E27FC236}">
                <a16:creationId xmlns:a16="http://schemas.microsoft.com/office/drawing/2014/main" id="{125F31DA-408C-42F0-9C52-C465364AED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p:blipFill>
        <p:spPr>
          <a:xfrm>
            <a:off x="1139876" y="3274798"/>
            <a:ext cx="5969738" cy="3583202"/>
          </a:xfrm>
          <a:prstGeom prst="rect">
            <a:avLst/>
          </a:prstGeom>
        </p:spPr>
      </p:pic>
    </p:spTree>
    <p:extLst>
      <p:ext uri="{BB962C8B-B14F-4D97-AF65-F5344CB8AC3E}">
        <p14:creationId xmlns:p14="http://schemas.microsoft.com/office/powerpoint/2010/main" val="393580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64" y="0"/>
            <a:ext cx="10343985" cy="5576785"/>
          </a:xfrm>
          <a:prstGeom prst="rect">
            <a:avLst/>
          </a:prstGeom>
        </p:spPr>
      </p:pic>
      <p:pic>
        <p:nvPicPr>
          <p:cNvPr id="3" name="Picture 2"/>
          <p:cNvPicPr>
            <a:picLocks noChangeAspect="1"/>
          </p:cNvPicPr>
          <p:nvPr/>
        </p:nvPicPr>
        <p:blipFill>
          <a:blip r:embed="rId3"/>
          <a:stretch>
            <a:fillRect/>
          </a:stretch>
        </p:blipFill>
        <p:spPr>
          <a:xfrm>
            <a:off x="3002529" y="1865029"/>
            <a:ext cx="6197404" cy="2393283"/>
          </a:xfrm>
          <a:prstGeom prst="rect">
            <a:avLst/>
          </a:prstGeom>
        </p:spPr>
      </p:pic>
    </p:spTree>
    <p:extLst>
      <p:ext uri="{BB962C8B-B14F-4D97-AF65-F5344CB8AC3E}">
        <p14:creationId xmlns:p14="http://schemas.microsoft.com/office/powerpoint/2010/main" val="97501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732" y="3696555"/>
            <a:ext cx="3161445" cy="31614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pic>
        <p:nvPicPr>
          <p:cNvPr id="4" name="Picture 3">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11860" y="2223357"/>
            <a:ext cx="6187769" cy="2151584"/>
          </a:xfrm>
          <a:prstGeom prst="rect">
            <a:avLst/>
          </a:prstGeom>
        </p:spPr>
      </p:pic>
    </p:spTree>
    <p:extLst>
      <p:ext uri="{BB962C8B-B14F-4D97-AF65-F5344CB8AC3E}">
        <p14:creationId xmlns:p14="http://schemas.microsoft.com/office/powerpoint/2010/main" val="181608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4">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6"/>
          <a:stretch>
            <a:fillRect/>
          </a:stretch>
        </p:blipFill>
        <p:spPr>
          <a:xfrm>
            <a:off x="0" y="6851907"/>
            <a:ext cx="12192000" cy="609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239" y="-898572"/>
            <a:ext cx="10058400" cy="516512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0870" y="4794478"/>
            <a:ext cx="1333881" cy="1333881"/>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5774" y="4703238"/>
            <a:ext cx="1620743" cy="1620743"/>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5797" y="3975068"/>
            <a:ext cx="1259628" cy="1259628"/>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37813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6.25E-7 -1.85185E-6 L 6.25E-7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8" dur="1000" fill="hold"/>
                                        <p:tgtEl>
                                          <p:spTgt spid="11"/>
                                        </p:tgtEl>
                                        <p:attrNameLst>
                                          <p:attrName>ppt_x</p:attrName>
                                          <p:attrName>ppt_y</p:attrName>
                                        </p:attrNameLst>
                                      </p:cBhvr>
                                      <p:rCtr x="0" y="1412"/>
                                    </p:animMotion>
                                  </p:childTnLst>
                                </p:cTn>
                              </p:par>
                            </p:childTnLst>
                          </p:cTn>
                        </p:par>
                        <p:par>
                          <p:cTn id="19" fill="hold">
                            <p:stCondLst>
                              <p:cond delay="2000"/>
                            </p:stCondLst>
                            <p:childTnLst>
                              <p:par>
                                <p:cTn id="20" presetID="32" presetClass="emph" presetSubtype="0" repeatCount="indefinite" fill="hold" nodeType="afterEffect">
                                  <p:stCondLst>
                                    <p:cond delay="0"/>
                                  </p:stCondLst>
                                  <p:childTnLst>
                                    <p:animRot by="120000">
                                      <p:cBhvr>
                                        <p:cTn id="21" dur="200" fill="hold">
                                          <p:stCondLst>
                                            <p:cond delay="0"/>
                                          </p:stCondLst>
                                        </p:cTn>
                                        <p:tgtEl>
                                          <p:spTgt spid="5"/>
                                        </p:tgtEl>
                                        <p:attrNameLst>
                                          <p:attrName>r</p:attrName>
                                        </p:attrNameLst>
                                      </p:cBhvr>
                                    </p:animRot>
                                    <p:animRot by="-240000">
                                      <p:cBhvr>
                                        <p:cTn id="22" dur="400" fill="hold">
                                          <p:stCondLst>
                                            <p:cond delay="400"/>
                                          </p:stCondLst>
                                        </p:cTn>
                                        <p:tgtEl>
                                          <p:spTgt spid="5"/>
                                        </p:tgtEl>
                                        <p:attrNameLst>
                                          <p:attrName>r</p:attrName>
                                        </p:attrNameLst>
                                      </p:cBhvr>
                                    </p:animRot>
                                    <p:animRot by="240000">
                                      <p:cBhvr>
                                        <p:cTn id="23" dur="400" fill="hold">
                                          <p:stCondLst>
                                            <p:cond delay="800"/>
                                          </p:stCondLst>
                                        </p:cTn>
                                        <p:tgtEl>
                                          <p:spTgt spid="5"/>
                                        </p:tgtEl>
                                        <p:attrNameLst>
                                          <p:attrName>r</p:attrName>
                                        </p:attrNameLst>
                                      </p:cBhvr>
                                    </p:animRot>
                                    <p:animRot by="-240000">
                                      <p:cBhvr>
                                        <p:cTn id="24" dur="400" fill="hold">
                                          <p:stCondLst>
                                            <p:cond delay="1200"/>
                                          </p:stCondLst>
                                        </p:cTn>
                                        <p:tgtEl>
                                          <p:spTgt spid="5"/>
                                        </p:tgtEl>
                                        <p:attrNameLst>
                                          <p:attrName>r</p:attrName>
                                        </p:attrNameLst>
                                      </p:cBhvr>
                                    </p:animRot>
                                    <p:animRot by="120000">
                                      <p:cBhvr>
                                        <p:cTn id="25" dur="400" fill="hold">
                                          <p:stCondLst>
                                            <p:cond delay="1600"/>
                                          </p:stCondLst>
                                        </p:cTn>
                                        <p:tgtEl>
                                          <p:spTgt spid="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32"/>
                                        </p:tgtEl>
                                        <p:attrNameLst>
                                          <p:attrName>r</p:attrName>
                                        </p:attrNameLst>
                                      </p:cBhvr>
                                    </p:animRot>
                                    <p:animRot by="-240000">
                                      <p:cBhvr>
                                        <p:cTn id="28" dur="400" fill="hold">
                                          <p:stCondLst>
                                            <p:cond delay="400"/>
                                          </p:stCondLst>
                                        </p:cTn>
                                        <p:tgtEl>
                                          <p:spTgt spid="32"/>
                                        </p:tgtEl>
                                        <p:attrNameLst>
                                          <p:attrName>r</p:attrName>
                                        </p:attrNameLst>
                                      </p:cBhvr>
                                    </p:animRot>
                                    <p:animRot by="240000">
                                      <p:cBhvr>
                                        <p:cTn id="29" dur="400" fill="hold">
                                          <p:stCondLst>
                                            <p:cond delay="800"/>
                                          </p:stCondLst>
                                        </p:cTn>
                                        <p:tgtEl>
                                          <p:spTgt spid="32"/>
                                        </p:tgtEl>
                                        <p:attrNameLst>
                                          <p:attrName>r</p:attrName>
                                        </p:attrNameLst>
                                      </p:cBhvr>
                                    </p:animRot>
                                    <p:animRot by="-240000">
                                      <p:cBhvr>
                                        <p:cTn id="30" dur="400" fill="hold">
                                          <p:stCondLst>
                                            <p:cond delay="1200"/>
                                          </p:stCondLst>
                                        </p:cTn>
                                        <p:tgtEl>
                                          <p:spTgt spid="32"/>
                                        </p:tgtEl>
                                        <p:attrNameLst>
                                          <p:attrName>r</p:attrName>
                                        </p:attrNameLst>
                                      </p:cBhvr>
                                    </p:animRot>
                                    <p:animRot by="120000">
                                      <p:cBhvr>
                                        <p:cTn id="31" dur="400" fill="hold">
                                          <p:stCondLst>
                                            <p:cond delay="1600"/>
                                          </p:stCondLst>
                                        </p:cTn>
                                        <p:tgtEl>
                                          <p:spTgt spid="32"/>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29"/>
                                        </p:tgtEl>
                                        <p:attrNameLst>
                                          <p:attrName>r</p:attrName>
                                        </p:attrNameLst>
                                      </p:cBhvr>
                                    </p:animRot>
                                    <p:animRot by="-240000">
                                      <p:cBhvr>
                                        <p:cTn id="34" dur="400" fill="hold">
                                          <p:stCondLst>
                                            <p:cond delay="400"/>
                                          </p:stCondLst>
                                        </p:cTn>
                                        <p:tgtEl>
                                          <p:spTgt spid="29"/>
                                        </p:tgtEl>
                                        <p:attrNameLst>
                                          <p:attrName>r</p:attrName>
                                        </p:attrNameLst>
                                      </p:cBhvr>
                                    </p:animRot>
                                    <p:animRot by="240000">
                                      <p:cBhvr>
                                        <p:cTn id="35" dur="400" fill="hold">
                                          <p:stCondLst>
                                            <p:cond delay="800"/>
                                          </p:stCondLst>
                                        </p:cTn>
                                        <p:tgtEl>
                                          <p:spTgt spid="29"/>
                                        </p:tgtEl>
                                        <p:attrNameLst>
                                          <p:attrName>r</p:attrName>
                                        </p:attrNameLst>
                                      </p:cBhvr>
                                    </p:animRot>
                                    <p:animRot by="-240000">
                                      <p:cBhvr>
                                        <p:cTn id="36" dur="400" fill="hold">
                                          <p:stCondLst>
                                            <p:cond delay="1200"/>
                                          </p:stCondLst>
                                        </p:cTn>
                                        <p:tgtEl>
                                          <p:spTgt spid="29"/>
                                        </p:tgtEl>
                                        <p:attrNameLst>
                                          <p:attrName>r</p:attrName>
                                        </p:attrNameLst>
                                      </p:cBhvr>
                                    </p:animRot>
                                    <p:animRot by="120000">
                                      <p:cBhvr>
                                        <p:cTn id="37" dur="400" fill="hold">
                                          <p:stCondLst>
                                            <p:cond delay="1600"/>
                                          </p:stCondLst>
                                        </p:cTn>
                                        <p:tgtEl>
                                          <p:spTgt spid="29"/>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6"/>
                                        </p:tgtEl>
                                        <p:attrNameLst>
                                          <p:attrName>r</p:attrName>
                                        </p:attrNameLst>
                                      </p:cBhvr>
                                    </p:animRot>
                                    <p:animRot by="-240000">
                                      <p:cBhvr>
                                        <p:cTn id="40" dur="400" fill="hold">
                                          <p:stCondLst>
                                            <p:cond delay="400"/>
                                          </p:stCondLst>
                                        </p:cTn>
                                        <p:tgtEl>
                                          <p:spTgt spid="6"/>
                                        </p:tgtEl>
                                        <p:attrNameLst>
                                          <p:attrName>r</p:attrName>
                                        </p:attrNameLst>
                                      </p:cBhvr>
                                    </p:animRot>
                                    <p:animRot by="240000">
                                      <p:cBhvr>
                                        <p:cTn id="41" dur="400" fill="hold">
                                          <p:stCondLst>
                                            <p:cond delay="800"/>
                                          </p:stCondLst>
                                        </p:cTn>
                                        <p:tgtEl>
                                          <p:spTgt spid="6"/>
                                        </p:tgtEl>
                                        <p:attrNameLst>
                                          <p:attrName>r</p:attrName>
                                        </p:attrNameLst>
                                      </p:cBhvr>
                                    </p:animRot>
                                    <p:animRot by="-240000">
                                      <p:cBhvr>
                                        <p:cTn id="42" dur="400" fill="hold">
                                          <p:stCondLst>
                                            <p:cond delay="1200"/>
                                          </p:stCondLst>
                                        </p:cTn>
                                        <p:tgtEl>
                                          <p:spTgt spid="6"/>
                                        </p:tgtEl>
                                        <p:attrNameLst>
                                          <p:attrName>r</p:attrName>
                                        </p:attrNameLst>
                                      </p:cBhvr>
                                    </p:animRot>
                                    <p:animRot by="120000">
                                      <p:cBhvr>
                                        <p:cTn id="4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42547" y="304503"/>
            <a:ext cx="10170536"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50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1: Vùng Trung du và miền núi Bắc Bộ có số dân là:</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04454" y="4493857"/>
            <a:ext cx="4983264" cy="1648822"/>
            <a:chOff x="122330" y="4865784"/>
            <a:chExt cx="4983264" cy="1648822"/>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983264" cy="1648822"/>
              <a:chOff x="825" y="5337422"/>
              <a:chExt cx="4983264" cy="1648822"/>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93181" cy="1429835"/>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762936" y="5171584"/>
              <a:ext cx="4189308"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14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grpSp>
        <p:nvGrpSpPr>
          <p:cNvPr id="24" name="Group 23"/>
          <p:cNvGrpSpPr/>
          <p:nvPr/>
        </p:nvGrpSpPr>
        <p:grpSpPr>
          <a:xfrm>
            <a:off x="-3612" y="2515649"/>
            <a:ext cx="5145095" cy="1851759"/>
            <a:chOff x="44072" y="3236271"/>
            <a:chExt cx="5145095" cy="1851759"/>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5145095" cy="1851759"/>
              <a:chOff x="-94621" y="3720567"/>
              <a:chExt cx="5145095" cy="1851759"/>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4893200" cy="123981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226896"/>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839174" y="3813551"/>
              <a:ext cx="42649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70AD47">
                      <a:lumMod val="75000"/>
                    </a:srgbClr>
                  </a:solidFill>
                  <a:latin typeface="Cambria" panose="02040503050406030204" pitchFamily="18" charset="0"/>
                  <a:ea typeface="Cambria" panose="02040503050406030204" pitchFamily="18" charset="0"/>
                </a:rPr>
                <a:t>Hơn 13 triệu người (năm 2020)</a:t>
              </a:r>
              <a:endPar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278768" y="2709350"/>
            <a:ext cx="4777097" cy="1620581"/>
            <a:chOff x="7563106" y="3170084"/>
            <a:chExt cx="4777097" cy="1620581"/>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777097" cy="1620581"/>
              <a:chOff x="7575236" y="3720567"/>
              <a:chExt cx="4777097" cy="1620581"/>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6" y="4203228"/>
                <a:ext cx="4395577" cy="1137920"/>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142020" y="3543367"/>
              <a:ext cx="4128305"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15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6436290" y="4512819"/>
            <a:ext cx="4648865" cy="1536800"/>
            <a:chOff x="7826367" y="4724671"/>
            <a:chExt cx="4648865" cy="1536800"/>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619575" cy="1536800"/>
              <a:chOff x="7704862" y="5196309"/>
              <a:chExt cx="4619575" cy="1536800"/>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4367680" cy="1176700"/>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302129" y="5031025"/>
              <a:ext cx="4173103"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16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1514" y="2641215"/>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3988" y="2565405"/>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4674089"/>
            <a:ext cx="1818785" cy="1807894"/>
          </a:xfrm>
          <a:prstGeom prst="rect">
            <a:avLst/>
          </a:prstGeom>
        </p:spPr>
      </p:pic>
      <p:grpSp>
        <p:nvGrpSpPr>
          <p:cNvPr id="88" name="tho om chua"/>
          <p:cNvGrpSpPr/>
          <p:nvPr/>
        </p:nvGrpSpPr>
        <p:grpSpPr>
          <a:xfrm>
            <a:off x="4149737" y="4410569"/>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4139692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603504" y="304503"/>
            <a:ext cx="11393423"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585216" y="416428"/>
            <a:ext cx="11375136"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45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2: Vùng Trung du và miền núi Bắc Bộ là nơi sinh sống của những  dân tộc nào?</a:t>
            </a:r>
            <a:endParaRPr kumimoji="0" lang="en-US"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grpSp>
        <p:nvGrpSpPr>
          <p:cNvPr id="35" name="c"/>
          <p:cNvGrpSpPr/>
          <p:nvPr/>
        </p:nvGrpSpPr>
        <p:grpSpPr>
          <a:xfrm>
            <a:off x="6273258" y="2834455"/>
            <a:ext cx="5071265" cy="1941569"/>
            <a:chOff x="7441601" y="3641722"/>
            <a:chExt cx="5071265" cy="1941569"/>
          </a:xfrm>
        </p:grpSpPr>
        <p:grpSp>
          <p:nvGrpSpPr>
            <p:cNvPr id="36" name="Group 35">
              <a:extLst>
                <a:ext uri="{FF2B5EF4-FFF2-40B4-BE49-F238E27FC236}">
                  <a16:creationId xmlns:a16="http://schemas.microsoft.com/office/drawing/2014/main" id="{E46AC747-FE46-79DE-B7A1-C3FC57CBFC63}"/>
                </a:ext>
              </a:extLst>
            </p:cNvPr>
            <p:cNvGrpSpPr/>
            <p:nvPr/>
          </p:nvGrpSpPr>
          <p:grpSpPr>
            <a:xfrm>
              <a:off x="7441601" y="3641722"/>
              <a:ext cx="5071265" cy="1941569"/>
              <a:chOff x="7575236" y="3720567"/>
              <a:chExt cx="5071265" cy="1941569"/>
            </a:xfrm>
          </p:grpSpPr>
          <p:sp>
            <p:nvSpPr>
              <p:cNvPr id="38"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4689744" cy="145890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3DF9D80A-88A4-5ADE-D2A2-DAEB2CF30A58}"/>
                  </a:ext>
                </a:extLst>
              </p:cNvPr>
              <p:cNvPicPr>
                <a:picLocks noChangeAspect="1"/>
              </p:cNvPicPr>
              <p:nvPr/>
            </p:nvPicPr>
            <p:blipFill rotWithShape="1">
              <a:blip r:embed="rId9">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37" name="TextBox 36">
              <a:extLst>
                <a:ext uri="{FF2B5EF4-FFF2-40B4-BE49-F238E27FC236}">
                  <a16:creationId xmlns:a16="http://schemas.microsoft.com/office/drawing/2014/main" id="{33BA7FA1-C785-8EB6-50C8-F4CD02A1B07F}"/>
                </a:ext>
              </a:extLst>
            </p:cNvPr>
            <p:cNvSpPr txBox="1"/>
            <p:nvPr/>
          </p:nvSpPr>
          <p:spPr>
            <a:xfrm>
              <a:off x="8204309" y="4117189"/>
              <a:ext cx="41380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Mường,</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Thái, Dao, Mông</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40" name="a"/>
          <p:cNvGrpSpPr/>
          <p:nvPr/>
        </p:nvGrpSpPr>
        <p:grpSpPr>
          <a:xfrm>
            <a:off x="331163" y="2649186"/>
            <a:ext cx="5022339" cy="2063019"/>
            <a:chOff x="-77433" y="3707909"/>
            <a:chExt cx="5022339" cy="2063019"/>
          </a:xfrm>
        </p:grpSpPr>
        <p:grpSp>
          <p:nvGrpSpPr>
            <p:cNvPr id="41" name="Group 40">
              <a:extLst>
                <a:ext uri="{FF2B5EF4-FFF2-40B4-BE49-F238E27FC236}">
                  <a16:creationId xmlns:a16="http://schemas.microsoft.com/office/drawing/2014/main" id="{6E9A4FF9-956E-10B5-9832-02B57B4C9C85}"/>
                </a:ext>
              </a:extLst>
            </p:cNvPr>
            <p:cNvGrpSpPr/>
            <p:nvPr/>
          </p:nvGrpSpPr>
          <p:grpSpPr>
            <a:xfrm>
              <a:off x="-77433" y="3707909"/>
              <a:ext cx="5022339" cy="2063019"/>
              <a:chOff x="-94621" y="3720567"/>
              <a:chExt cx="5022339" cy="2063019"/>
            </a:xfrm>
          </p:grpSpPr>
          <p:sp>
            <p:nvSpPr>
              <p:cNvPr id="4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3" y="4332514"/>
                <a:ext cx="4770445" cy="145107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44" name="Picture 43"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9">
                <a:extLst>
                  <a:ext uri="{28A0092B-C50C-407E-A947-70E740481C1C}">
                    <a14:useLocalDpi xmlns:a14="http://schemas.microsoft.com/office/drawing/2010/main" val="0"/>
                  </a:ext>
                </a:extLst>
              </a:blip>
              <a:srcRect l="7756" t="554" r="77256" b="79182"/>
              <a:stretch/>
            </p:blipFill>
            <p:spPr>
              <a:xfrm>
                <a:off x="-94621" y="3720567"/>
                <a:ext cx="1170607" cy="1120559"/>
              </a:xfrm>
              <a:prstGeom prst="rect">
                <a:avLst/>
              </a:prstGeom>
            </p:spPr>
          </p:pic>
        </p:grpSp>
        <p:sp>
          <p:nvSpPr>
            <p:cNvPr id="42" name="TextBox 41">
              <a:extLst>
                <a:ext uri="{FF2B5EF4-FFF2-40B4-BE49-F238E27FC236}">
                  <a16:creationId xmlns:a16="http://schemas.microsoft.com/office/drawing/2014/main" id="{1DC3B31E-9598-1BB0-8913-FB0ED5A77CA2}"/>
                </a:ext>
              </a:extLst>
            </p:cNvPr>
            <p:cNvSpPr txBox="1"/>
            <p:nvPr/>
          </p:nvSpPr>
          <p:spPr>
            <a:xfrm>
              <a:off x="696185" y="4375559"/>
              <a:ext cx="36562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AD47">
                      <a:lumMod val="75000"/>
                    </a:srgbClr>
                  </a:solidFill>
                  <a:latin typeface="Cambria" panose="02040503050406030204" pitchFamily="18" charset="0"/>
                  <a:ea typeface="Cambria" panose="02040503050406030204" pitchFamily="18" charset="0"/>
                </a:rPr>
                <a:t>Ê-đê, Tày, Mường, Kinh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45" name="b"/>
          <p:cNvGrpSpPr/>
          <p:nvPr/>
        </p:nvGrpSpPr>
        <p:grpSpPr>
          <a:xfrm>
            <a:off x="277446" y="4907892"/>
            <a:ext cx="4916346" cy="1615666"/>
            <a:chOff x="825" y="5337422"/>
            <a:chExt cx="4916346" cy="1615666"/>
          </a:xfrm>
        </p:grpSpPr>
        <p:grpSp>
          <p:nvGrpSpPr>
            <p:cNvPr id="46" name="Group 45">
              <a:extLst>
                <a:ext uri="{FF2B5EF4-FFF2-40B4-BE49-F238E27FC236}">
                  <a16:creationId xmlns:a16="http://schemas.microsoft.com/office/drawing/2014/main" id="{A1BCC062-7CFB-BBD4-9E75-9D3FD001CDAE}"/>
                </a:ext>
              </a:extLst>
            </p:cNvPr>
            <p:cNvGrpSpPr/>
            <p:nvPr/>
          </p:nvGrpSpPr>
          <p:grpSpPr>
            <a:xfrm>
              <a:off x="825" y="5337422"/>
              <a:ext cx="4916346" cy="1615666"/>
              <a:chOff x="825" y="5337422"/>
              <a:chExt cx="4916346" cy="1615666"/>
            </a:xfrm>
          </p:grpSpPr>
          <p:sp>
            <p:nvSpPr>
              <p:cNvPr id="4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26263" cy="1396679"/>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9" name="Picture 48">
                <a:extLst>
                  <a:ext uri="{FF2B5EF4-FFF2-40B4-BE49-F238E27FC236}">
                    <a16:creationId xmlns:a16="http://schemas.microsoft.com/office/drawing/2014/main" id="{B37BC307-2B95-B668-ABB3-78146C5AC7C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7" name="TextBox 46">
              <a:extLst>
                <a:ext uri="{FF2B5EF4-FFF2-40B4-BE49-F238E27FC236}">
                  <a16:creationId xmlns:a16="http://schemas.microsoft.com/office/drawing/2014/main" id="{1789E622-BBC0-42F3-29E4-D989CC4D0AD3}"/>
                </a:ext>
              </a:extLst>
            </p:cNvPr>
            <p:cNvSpPr txBox="1"/>
            <p:nvPr/>
          </p:nvSpPr>
          <p:spPr>
            <a:xfrm>
              <a:off x="793422" y="5484201"/>
              <a:ext cx="39019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Dao, Hoa,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Thái,</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Kinh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0" name="d"/>
          <p:cNvGrpSpPr/>
          <p:nvPr/>
        </p:nvGrpSpPr>
        <p:grpSpPr>
          <a:xfrm>
            <a:off x="6478990" y="4712683"/>
            <a:ext cx="4865533" cy="1836393"/>
            <a:chOff x="7704862" y="5196309"/>
            <a:chExt cx="4865533" cy="1836393"/>
          </a:xfrm>
        </p:grpSpPr>
        <p:grpSp>
          <p:nvGrpSpPr>
            <p:cNvPr id="51" name="Group 50">
              <a:extLst>
                <a:ext uri="{FF2B5EF4-FFF2-40B4-BE49-F238E27FC236}">
                  <a16:creationId xmlns:a16="http://schemas.microsoft.com/office/drawing/2014/main" id="{657A3732-FEC5-93E9-F8E5-05EB6902D5D3}"/>
                </a:ext>
              </a:extLst>
            </p:cNvPr>
            <p:cNvGrpSpPr/>
            <p:nvPr/>
          </p:nvGrpSpPr>
          <p:grpSpPr>
            <a:xfrm>
              <a:off x="7704862" y="5196309"/>
              <a:ext cx="4865533" cy="1836393"/>
              <a:chOff x="7704862" y="5196309"/>
              <a:chExt cx="4865533" cy="1836393"/>
            </a:xfrm>
          </p:grpSpPr>
          <p:sp>
            <p:nvSpPr>
              <p:cNvPr id="53"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4613638" cy="1476293"/>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54" name="Picture 53">
                <a:extLst>
                  <a:ext uri="{FF2B5EF4-FFF2-40B4-BE49-F238E27FC236}">
                    <a16:creationId xmlns:a16="http://schemas.microsoft.com/office/drawing/2014/main" id="{9DB6DCC0-6123-D038-2DC9-D3C7260EC8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52" name="TextBox 51">
              <a:extLst>
                <a:ext uri="{FF2B5EF4-FFF2-40B4-BE49-F238E27FC236}">
                  <a16:creationId xmlns:a16="http://schemas.microsoft.com/office/drawing/2014/main" id="{267A44EA-A65C-FF84-4827-DB7C81FAB48E}"/>
                </a:ext>
              </a:extLst>
            </p:cNvPr>
            <p:cNvSpPr txBox="1"/>
            <p:nvPr/>
          </p:nvSpPr>
          <p:spPr>
            <a:xfrm>
              <a:off x="8504979" y="5497181"/>
              <a:ext cx="387039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Ba na, Chăm,</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Thái, Hoa</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5" name="tho khoc a"/>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1257" y="2744387"/>
            <a:ext cx="1985035" cy="1973149"/>
          </a:xfrm>
          <a:prstGeom prst="rect">
            <a:avLst/>
          </a:prstGeom>
        </p:spPr>
      </p:pic>
      <p:pic>
        <p:nvPicPr>
          <p:cNvPr id="56" name="tho khoc b"/>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2717" y="4703834"/>
            <a:ext cx="1985035" cy="1973149"/>
          </a:xfrm>
          <a:prstGeom prst="rect">
            <a:avLst/>
          </a:prstGeom>
        </p:spPr>
      </p:pic>
      <p:pic>
        <p:nvPicPr>
          <p:cNvPr id="57" name="tho khoc 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68425" y="4849908"/>
            <a:ext cx="1985035" cy="1973149"/>
          </a:xfrm>
          <a:prstGeom prst="rect">
            <a:avLst/>
          </a:prstGeom>
        </p:spPr>
      </p:pic>
      <p:grpSp>
        <p:nvGrpSpPr>
          <p:cNvPr id="58" name="tho om chua"/>
          <p:cNvGrpSpPr/>
          <p:nvPr/>
        </p:nvGrpSpPr>
        <p:grpSpPr>
          <a:xfrm>
            <a:off x="10218084" y="2795787"/>
            <a:ext cx="2187429" cy="2034383"/>
            <a:chOff x="1981714" y="2187161"/>
            <a:chExt cx="3695439" cy="3695440"/>
          </a:xfrm>
        </p:grpSpPr>
        <p:pic>
          <p:nvPicPr>
            <p:cNvPr id="59" name="Picture 4" descr="Ghim của Dật Hàn trên nói sao nhỉ...cute ??? | Nhật ký nghệ thuật, Đang ..."/>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0" name="ca chu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3394618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5"/>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603504" y="304503"/>
            <a:ext cx="11393423"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585216" y="416428"/>
            <a:ext cx="11375136"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45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3: Dân cư ở vùng Trung du và miền núi Bắc Bộ </a:t>
            </a:r>
            <a:endParaRPr kumimoji="0" lang="en-US"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grpSp>
        <p:nvGrpSpPr>
          <p:cNvPr id="35" name="c"/>
          <p:cNvGrpSpPr/>
          <p:nvPr/>
        </p:nvGrpSpPr>
        <p:grpSpPr>
          <a:xfrm>
            <a:off x="6273258" y="2834455"/>
            <a:ext cx="5451943" cy="1941569"/>
            <a:chOff x="7441601" y="3641722"/>
            <a:chExt cx="5451943" cy="1941569"/>
          </a:xfrm>
        </p:grpSpPr>
        <p:grpSp>
          <p:nvGrpSpPr>
            <p:cNvPr id="36" name="Group 35">
              <a:extLst>
                <a:ext uri="{FF2B5EF4-FFF2-40B4-BE49-F238E27FC236}">
                  <a16:creationId xmlns:a16="http://schemas.microsoft.com/office/drawing/2014/main" id="{E46AC747-FE46-79DE-B7A1-C3FC57CBFC63}"/>
                </a:ext>
              </a:extLst>
            </p:cNvPr>
            <p:cNvGrpSpPr/>
            <p:nvPr/>
          </p:nvGrpSpPr>
          <p:grpSpPr>
            <a:xfrm>
              <a:off x="7441601" y="3641722"/>
              <a:ext cx="5451943" cy="1941569"/>
              <a:chOff x="7575236" y="3720567"/>
              <a:chExt cx="5451943" cy="1941569"/>
            </a:xfrm>
          </p:grpSpPr>
          <p:sp>
            <p:nvSpPr>
              <p:cNvPr id="38"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5070422" cy="145890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3DF9D80A-88A4-5ADE-D2A2-DAEB2CF30A58}"/>
                  </a:ext>
                </a:extLst>
              </p:cNvPr>
              <p:cNvPicPr>
                <a:picLocks noChangeAspect="1"/>
              </p:cNvPicPr>
              <p:nvPr/>
            </p:nvPicPr>
            <p:blipFill rotWithShape="1">
              <a:blip r:embed="rId9">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37" name="TextBox 36">
              <a:extLst>
                <a:ext uri="{FF2B5EF4-FFF2-40B4-BE49-F238E27FC236}">
                  <a16:creationId xmlns:a16="http://schemas.microsoft.com/office/drawing/2014/main" id="{33BA7FA1-C785-8EB6-50C8-F4CD02A1B07F}"/>
                </a:ext>
              </a:extLst>
            </p:cNvPr>
            <p:cNvSpPr txBox="1"/>
            <p:nvPr/>
          </p:nvSpPr>
          <p:spPr>
            <a:xfrm>
              <a:off x="8010977" y="4153544"/>
              <a:ext cx="46892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Thưa</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thớt, phân bố không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40" name="a"/>
          <p:cNvGrpSpPr/>
          <p:nvPr/>
        </p:nvGrpSpPr>
        <p:grpSpPr>
          <a:xfrm>
            <a:off x="331163" y="2649186"/>
            <a:ext cx="5022339" cy="2063019"/>
            <a:chOff x="-77433" y="3707909"/>
            <a:chExt cx="5022339" cy="2063019"/>
          </a:xfrm>
        </p:grpSpPr>
        <p:grpSp>
          <p:nvGrpSpPr>
            <p:cNvPr id="41" name="Group 40">
              <a:extLst>
                <a:ext uri="{FF2B5EF4-FFF2-40B4-BE49-F238E27FC236}">
                  <a16:creationId xmlns:a16="http://schemas.microsoft.com/office/drawing/2014/main" id="{6E9A4FF9-956E-10B5-9832-02B57B4C9C85}"/>
                </a:ext>
              </a:extLst>
            </p:cNvPr>
            <p:cNvGrpSpPr/>
            <p:nvPr/>
          </p:nvGrpSpPr>
          <p:grpSpPr>
            <a:xfrm>
              <a:off x="-77433" y="3707909"/>
              <a:ext cx="5022339" cy="2063019"/>
              <a:chOff x="-94621" y="3720567"/>
              <a:chExt cx="5022339" cy="2063019"/>
            </a:xfrm>
          </p:grpSpPr>
          <p:sp>
            <p:nvSpPr>
              <p:cNvPr id="4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3" y="4332514"/>
                <a:ext cx="4770445" cy="145107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44" name="Picture 43"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9">
                <a:extLst>
                  <a:ext uri="{28A0092B-C50C-407E-A947-70E740481C1C}">
                    <a14:useLocalDpi xmlns:a14="http://schemas.microsoft.com/office/drawing/2010/main" val="0"/>
                  </a:ext>
                </a:extLst>
              </a:blip>
              <a:srcRect l="7756" t="554" r="77256" b="79182"/>
              <a:stretch/>
            </p:blipFill>
            <p:spPr>
              <a:xfrm>
                <a:off x="-94621" y="3720567"/>
                <a:ext cx="1170607" cy="1120559"/>
              </a:xfrm>
              <a:prstGeom prst="rect">
                <a:avLst/>
              </a:prstGeom>
            </p:spPr>
          </p:pic>
        </p:grpSp>
        <p:sp>
          <p:nvSpPr>
            <p:cNvPr id="42" name="TextBox 41">
              <a:extLst>
                <a:ext uri="{FF2B5EF4-FFF2-40B4-BE49-F238E27FC236}">
                  <a16:creationId xmlns:a16="http://schemas.microsoft.com/office/drawing/2014/main" id="{1DC3B31E-9598-1BB0-8913-FB0ED5A77CA2}"/>
                </a:ext>
              </a:extLst>
            </p:cNvPr>
            <p:cNvSpPr txBox="1"/>
            <p:nvPr/>
          </p:nvSpPr>
          <p:spPr>
            <a:xfrm>
              <a:off x="696185" y="4375559"/>
              <a:ext cx="36562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AD47">
                      <a:lumMod val="75000"/>
                    </a:srgbClr>
                  </a:solidFill>
                  <a:latin typeface="Cambria" panose="02040503050406030204" pitchFamily="18" charset="0"/>
                  <a:ea typeface="Cambria" panose="02040503050406030204" pitchFamily="18" charset="0"/>
                </a:rPr>
                <a:t>Phân bố khá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45" name="b"/>
          <p:cNvGrpSpPr/>
          <p:nvPr/>
        </p:nvGrpSpPr>
        <p:grpSpPr>
          <a:xfrm>
            <a:off x="277446" y="4907892"/>
            <a:ext cx="4916346" cy="1615666"/>
            <a:chOff x="825" y="5337422"/>
            <a:chExt cx="4916346" cy="1615666"/>
          </a:xfrm>
        </p:grpSpPr>
        <p:grpSp>
          <p:nvGrpSpPr>
            <p:cNvPr id="46" name="Group 45">
              <a:extLst>
                <a:ext uri="{FF2B5EF4-FFF2-40B4-BE49-F238E27FC236}">
                  <a16:creationId xmlns:a16="http://schemas.microsoft.com/office/drawing/2014/main" id="{A1BCC062-7CFB-BBD4-9E75-9D3FD001CDAE}"/>
                </a:ext>
              </a:extLst>
            </p:cNvPr>
            <p:cNvGrpSpPr/>
            <p:nvPr/>
          </p:nvGrpSpPr>
          <p:grpSpPr>
            <a:xfrm>
              <a:off x="825" y="5337422"/>
              <a:ext cx="4916346" cy="1615666"/>
              <a:chOff x="825" y="5337422"/>
              <a:chExt cx="4916346" cy="1615666"/>
            </a:xfrm>
          </p:grpSpPr>
          <p:sp>
            <p:nvSpPr>
              <p:cNvPr id="4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26263" cy="1396679"/>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9" name="Picture 48">
                <a:extLst>
                  <a:ext uri="{FF2B5EF4-FFF2-40B4-BE49-F238E27FC236}">
                    <a16:creationId xmlns:a16="http://schemas.microsoft.com/office/drawing/2014/main" id="{B37BC307-2B95-B668-ABB3-78146C5AC7C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7" name="TextBox 46">
              <a:extLst>
                <a:ext uri="{FF2B5EF4-FFF2-40B4-BE49-F238E27FC236}">
                  <a16:creationId xmlns:a16="http://schemas.microsoft.com/office/drawing/2014/main" id="{1789E622-BBC0-42F3-29E4-D989CC4D0AD3}"/>
                </a:ext>
              </a:extLst>
            </p:cNvPr>
            <p:cNvSpPr txBox="1"/>
            <p:nvPr/>
          </p:nvSpPr>
          <p:spPr>
            <a:xfrm>
              <a:off x="793422" y="5484201"/>
              <a:ext cx="39019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Phân</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bố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0" name="d"/>
          <p:cNvGrpSpPr/>
          <p:nvPr/>
        </p:nvGrpSpPr>
        <p:grpSpPr>
          <a:xfrm>
            <a:off x="6478990" y="4712683"/>
            <a:ext cx="5246211" cy="1805477"/>
            <a:chOff x="7704862" y="5196309"/>
            <a:chExt cx="5246211" cy="1805477"/>
          </a:xfrm>
        </p:grpSpPr>
        <p:grpSp>
          <p:nvGrpSpPr>
            <p:cNvPr id="51" name="Group 50">
              <a:extLst>
                <a:ext uri="{FF2B5EF4-FFF2-40B4-BE49-F238E27FC236}">
                  <a16:creationId xmlns:a16="http://schemas.microsoft.com/office/drawing/2014/main" id="{657A3732-FEC5-93E9-F8E5-05EB6902D5D3}"/>
                </a:ext>
              </a:extLst>
            </p:cNvPr>
            <p:cNvGrpSpPr/>
            <p:nvPr/>
          </p:nvGrpSpPr>
          <p:grpSpPr>
            <a:xfrm>
              <a:off x="7704862" y="5196309"/>
              <a:ext cx="5246211" cy="1805477"/>
              <a:chOff x="7704862" y="5196309"/>
              <a:chExt cx="5246211" cy="1805477"/>
            </a:xfrm>
          </p:grpSpPr>
          <p:sp>
            <p:nvSpPr>
              <p:cNvPr id="53"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10"/>
                <a:ext cx="4994316" cy="1445376"/>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54" name="Picture 53">
                <a:extLst>
                  <a:ext uri="{FF2B5EF4-FFF2-40B4-BE49-F238E27FC236}">
                    <a16:creationId xmlns:a16="http://schemas.microsoft.com/office/drawing/2014/main" id="{9DB6DCC0-6123-D038-2DC9-D3C7260EC8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52" name="TextBox 51">
              <a:extLst>
                <a:ext uri="{FF2B5EF4-FFF2-40B4-BE49-F238E27FC236}">
                  <a16:creationId xmlns:a16="http://schemas.microsoft.com/office/drawing/2014/main" id="{267A44EA-A65C-FF84-4827-DB7C81FAB48E}"/>
                </a:ext>
              </a:extLst>
            </p:cNvPr>
            <p:cNvSpPr txBox="1"/>
            <p:nvPr/>
          </p:nvSpPr>
          <p:spPr>
            <a:xfrm>
              <a:off x="8504979" y="5497181"/>
              <a:ext cx="387039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Dân</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cư đông đúc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5" name="tho khoc a"/>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2717" y="2799703"/>
            <a:ext cx="1985035" cy="1973149"/>
          </a:xfrm>
          <a:prstGeom prst="rect">
            <a:avLst/>
          </a:prstGeom>
        </p:spPr>
      </p:pic>
      <p:pic>
        <p:nvPicPr>
          <p:cNvPr id="56" name="tho khoc b"/>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2717" y="4703834"/>
            <a:ext cx="1985035" cy="1973149"/>
          </a:xfrm>
          <a:prstGeom prst="rect">
            <a:avLst/>
          </a:prstGeom>
        </p:spPr>
      </p:pic>
      <p:pic>
        <p:nvPicPr>
          <p:cNvPr id="57" name="tho khoc 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0478" y="4915066"/>
            <a:ext cx="1985035" cy="1973149"/>
          </a:xfrm>
          <a:prstGeom prst="rect">
            <a:avLst/>
          </a:prstGeom>
        </p:spPr>
      </p:pic>
      <p:grpSp>
        <p:nvGrpSpPr>
          <p:cNvPr id="58" name="tho om chua"/>
          <p:cNvGrpSpPr/>
          <p:nvPr/>
        </p:nvGrpSpPr>
        <p:grpSpPr>
          <a:xfrm>
            <a:off x="10470469" y="2812188"/>
            <a:ext cx="2187429" cy="2034383"/>
            <a:chOff x="1981714" y="2187161"/>
            <a:chExt cx="3695439" cy="3695440"/>
          </a:xfrm>
        </p:grpSpPr>
        <p:pic>
          <p:nvPicPr>
            <p:cNvPr id="59" name="Picture 4" descr="Ghim của Dật Hàn trên nói sao nhỉ...cute ??? | Nhật ký nghệ thuật, Đang ..."/>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0" name="ca chua"/>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5533408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5"/>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 y="-737163"/>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23518" y="391908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153512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pic>
        <p:nvPicPr>
          <p:cNvPr id="5" name="Picture 4" descr="A toy figurine holding a pineapple&#10;&#10;Description automatically generated with medium confidence">
            <a:extLst>
              <a:ext uri="{FF2B5EF4-FFF2-40B4-BE49-F238E27FC236}">
                <a16:creationId xmlns:a16="http://schemas.microsoft.com/office/drawing/2014/main" id="{B26C2527-580A-43C4-9BE6-F24685734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203" y="3156857"/>
            <a:ext cx="3701143" cy="3701143"/>
          </a:xfrm>
          <a:prstGeom prst="rect">
            <a:avLst/>
          </a:prstGeom>
        </p:spPr>
      </p:pic>
      <p:pic>
        <p:nvPicPr>
          <p:cNvPr id="6" name="Picture 5">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1366569" y="2423662"/>
            <a:ext cx="6185651" cy="2101174"/>
          </a:xfrm>
          <a:prstGeom prst="rect">
            <a:avLst/>
          </a:prstGeom>
        </p:spPr>
      </p:pic>
    </p:spTree>
    <p:extLst>
      <p:ext uri="{BB962C8B-B14F-4D97-AF65-F5344CB8AC3E}">
        <p14:creationId xmlns:p14="http://schemas.microsoft.com/office/powerpoint/2010/main" val="98998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1125</Words>
  <Application>Microsoft Office PowerPoint</Application>
  <PresentationFormat>Widescreen</PresentationFormat>
  <Paragraphs>72</Paragraphs>
  <Slides>26</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Cambria</vt:lpstr>
      <vt:lpstr>Tahoma</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2023-10-07T06:29:13Z</dcterms:created>
  <dcterms:modified xsi:type="dcterms:W3CDTF">2023-10-07T06:29:22Z</dcterms:modified>
</cp:coreProperties>
</file>