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>
      <p:cViewPr varScale="1">
        <p:scale>
          <a:sx n="59" d="100"/>
          <a:sy n="59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1A77-1E6B-4070-B211-5C01565AD3AB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E421-A31E-4278-AAC6-6B9ACA25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0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1A77-1E6B-4070-B211-5C01565AD3AB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E421-A31E-4278-AAC6-6B9ACA25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8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1A77-1E6B-4070-B211-5C01565AD3AB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E421-A31E-4278-AAC6-6B9ACA25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9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9E0B2FF-D505-F0BD-2151-ED6383B68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7A3F570-534E-4E69-3069-4830C9865B80}"/>
              </a:ext>
            </a:extLst>
          </p:cNvPr>
          <p:cNvGrpSpPr/>
          <p:nvPr userDrawn="1"/>
        </p:nvGrpSpPr>
        <p:grpSpPr>
          <a:xfrm>
            <a:off x="303360" y="130628"/>
            <a:ext cx="11585280" cy="6564085"/>
            <a:chOff x="715577" y="742950"/>
            <a:chExt cx="10760846" cy="6177643"/>
          </a:xfrm>
        </p:grpSpPr>
        <p:sp>
          <p:nvSpPr>
            <p:cNvPr id="9" name="矩形: 圆角 33">
              <a:extLst>
                <a:ext uri="{FF2B5EF4-FFF2-40B4-BE49-F238E27FC236}">
                  <a16:creationId xmlns:a16="http://schemas.microsoft.com/office/drawing/2014/main" id="{234CE5F9-D544-4988-A4C7-8466E5F733E4}"/>
                </a:ext>
              </a:extLst>
            </p:cNvPr>
            <p:cNvSpPr/>
            <p:nvPr/>
          </p:nvSpPr>
          <p:spPr>
            <a:xfrm>
              <a:off x="715577" y="742950"/>
              <a:ext cx="10760846" cy="6177643"/>
            </a:xfrm>
            <a:custGeom>
              <a:avLst/>
              <a:gdLst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9714" h="4332514">
                  <a:moveTo>
                    <a:pt x="0" y="722100"/>
                  </a:moveTo>
                  <a:cubicBezTo>
                    <a:pt x="0" y="323295"/>
                    <a:pt x="323295" y="0"/>
                    <a:pt x="722100" y="0"/>
                  </a:cubicBezTo>
                  <a:cubicBezTo>
                    <a:pt x="3150813" y="468086"/>
                    <a:pt x="4632472" y="261257"/>
                    <a:pt x="7877614" y="0"/>
                  </a:cubicBezTo>
                  <a:cubicBezTo>
                    <a:pt x="8276419" y="0"/>
                    <a:pt x="8599714" y="323295"/>
                    <a:pt x="8599714" y="722100"/>
                  </a:cubicBezTo>
                  <a:cubicBezTo>
                    <a:pt x="8360228" y="2729900"/>
                    <a:pt x="8599714" y="2647643"/>
                    <a:pt x="8599714" y="3610414"/>
                  </a:cubicBezTo>
                  <a:cubicBezTo>
                    <a:pt x="8599714" y="4009219"/>
                    <a:pt x="8276419" y="4332514"/>
                    <a:pt x="7877614" y="4332514"/>
                  </a:cubicBezTo>
                  <a:cubicBezTo>
                    <a:pt x="5492443" y="4332514"/>
                    <a:pt x="3727757" y="3984171"/>
                    <a:pt x="722100" y="4332514"/>
                  </a:cubicBezTo>
                  <a:cubicBezTo>
                    <a:pt x="323295" y="4332514"/>
                    <a:pt x="0" y="4009219"/>
                    <a:pt x="0" y="3610414"/>
                  </a:cubicBezTo>
                  <a:cubicBezTo>
                    <a:pt x="0" y="2647643"/>
                    <a:pt x="119743" y="2446871"/>
                    <a:pt x="0" y="722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33">
              <a:extLst>
                <a:ext uri="{FF2B5EF4-FFF2-40B4-BE49-F238E27FC236}">
                  <a16:creationId xmlns:a16="http://schemas.microsoft.com/office/drawing/2014/main" id="{7D45C7B5-4731-9E59-B390-7A5B1512312B}"/>
                </a:ext>
              </a:extLst>
            </p:cNvPr>
            <p:cNvSpPr/>
            <p:nvPr/>
          </p:nvSpPr>
          <p:spPr>
            <a:xfrm>
              <a:off x="859971" y="925007"/>
              <a:ext cx="10363200" cy="5813528"/>
            </a:xfrm>
            <a:custGeom>
              <a:avLst/>
              <a:gdLst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9714" h="4332514">
                  <a:moveTo>
                    <a:pt x="0" y="722100"/>
                  </a:moveTo>
                  <a:cubicBezTo>
                    <a:pt x="0" y="323295"/>
                    <a:pt x="323295" y="0"/>
                    <a:pt x="722100" y="0"/>
                  </a:cubicBezTo>
                  <a:cubicBezTo>
                    <a:pt x="3150813" y="468086"/>
                    <a:pt x="4632472" y="261257"/>
                    <a:pt x="7877614" y="0"/>
                  </a:cubicBezTo>
                  <a:cubicBezTo>
                    <a:pt x="8276419" y="0"/>
                    <a:pt x="8599714" y="323295"/>
                    <a:pt x="8599714" y="722100"/>
                  </a:cubicBezTo>
                  <a:cubicBezTo>
                    <a:pt x="8360228" y="2729900"/>
                    <a:pt x="8599714" y="2647643"/>
                    <a:pt x="8599714" y="3610414"/>
                  </a:cubicBezTo>
                  <a:cubicBezTo>
                    <a:pt x="8599714" y="4009219"/>
                    <a:pt x="8276419" y="4332514"/>
                    <a:pt x="7877614" y="4332514"/>
                  </a:cubicBezTo>
                  <a:cubicBezTo>
                    <a:pt x="5492443" y="4332514"/>
                    <a:pt x="3727757" y="3984171"/>
                    <a:pt x="722100" y="4332514"/>
                  </a:cubicBezTo>
                  <a:cubicBezTo>
                    <a:pt x="323295" y="4332514"/>
                    <a:pt x="0" y="4009219"/>
                    <a:pt x="0" y="3610414"/>
                  </a:cubicBezTo>
                  <a:cubicBezTo>
                    <a:pt x="0" y="2647643"/>
                    <a:pt x="119743" y="2446871"/>
                    <a:pt x="0" y="722100"/>
                  </a:cubicBezTo>
                  <a:close/>
                </a:path>
              </a:pathLst>
            </a:custGeom>
            <a:noFill/>
            <a:ln w="28575">
              <a:solidFill>
                <a:srgbClr val="64951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2A795690-09AE-178D-DF09-125AA532B79F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738FE9-301B-EBAF-748F-3162692EA39C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09AB1-E518-7AF7-67FF-28C661C10C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52F32C-754E-D7C7-CFEF-28CDF15BB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9847FA-1AC1-5A19-FA6F-6D96F03B20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971A88-4A5E-6A93-1AE3-D413417E15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3872BC-1D2D-7C4F-2899-115ABA490E5D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0DE74FB-031E-440E-1782-A0D4EC153E2C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5EDB43-4331-5283-A96F-6C7FE388A04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D78953-83BE-6015-DF2A-CBB4F9FD0B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858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1A77-1E6B-4070-B211-5C01565AD3AB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E421-A31E-4278-AAC6-6B9ACA25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3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1A77-1E6B-4070-B211-5C01565AD3AB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E421-A31E-4278-AAC6-6B9ACA25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6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1A77-1E6B-4070-B211-5C01565AD3AB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E421-A31E-4278-AAC6-6B9ACA25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9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1A77-1E6B-4070-B211-5C01565AD3AB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E421-A31E-4278-AAC6-6B9ACA25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8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1A77-1E6B-4070-B211-5C01565AD3AB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E421-A31E-4278-AAC6-6B9ACA25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1A77-1E6B-4070-B211-5C01565AD3AB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E421-A31E-4278-AAC6-6B9ACA25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1A77-1E6B-4070-B211-5C01565AD3AB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E421-A31E-4278-AAC6-6B9ACA25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1A77-1E6B-4070-B211-5C01565AD3AB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E421-A31E-4278-AAC6-6B9ACA25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6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91A77-1E6B-4070-B211-5C01565AD3AB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7E421-A31E-4278-AAC6-6B9ACA25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5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5B74B7-2BAE-ACA2-B3E0-9E7121A9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660008F3-FB69-8D4A-29C5-AC3E37470981}"/>
              </a:ext>
            </a:extLst>
          </p:cNvPr>
          <p:cNvSpPr/>
          <p:nvPr/>
        </p:nvSpPr>
        <p:spPr>
          <a:xfrm>
            <a:off x="1790383" y="620486"/>
            <a:ext cx="8599714" cy="5410200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66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阿里巴巴普惠体" panose="00020600040101010101"/>
              <a:cs typeface="+mn-cs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280FC4F-C6CF-07FC-80F9-A036F5492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82" y="4419449"/>
            <a:ext cx="1410215" cy="14102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8A7937-3D83-202A-9D95-A8F28E80C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574" y="2123009"/>
            <a:ext cx="7911861" cy="181515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FDAE012-CC2F-A825-0106-7EE4F0FC5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1520" y="346028"/>
            <a:ext cx="2942410" cy="6165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51496B-2E21-2398-A85B-2B184D103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83F82E-C6D3-1C4A-FD71-D05C6008CB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9534" y="-1074762"/>
            <a:ext cx="2244372" cy="77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7563C3-8A8F-1752-56B3-9ACE5471A0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39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E94B38-66AB-59A1-FBD6-FF8B32A43AED}"/>
              </a:ext>
            </a:extLst>
          </p:cNvPr>
          <p:cNvSpPr txBox="1"/>
          <p:nvPr/>
        </p:nvSpPr>
        <p:spPr>
          <a:xfrm>
            <a:off x="767542" y="736191"/>
            <a:ext cx="106569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1. 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Thực hiện thí nghiệm chứng tỏ vật nóng hơn thì có nhiệt độ cao hơn, vật lạnh hơn thì có nhiệt độ thấp hơn.</a:t>
            </a:r>
            <a:endParaRPr lang="en-US" sz="3200" dirty="0">
              <a:solidFill>
                <a:srgbClr val="FF471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72CAB-29BD-9445-1CBB-AC6DC6CCD8AF}"/>
              </a:ext>
            </a:extLst>
          </p:cNvPr>
          <p:cNvSpPr txBox="1"/>
          <p:nvPr/>
        </p:nvSpPr>
        <p:spPr>
          <a:xfrm>
            <a:off x="1071375" y="1813409"/>
            <a:ext cx="96483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vi-VN" altLang="zh-CN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Chuẩn bị: 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3 cốc nước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lượng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nước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và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nhiệt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độ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như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nhau</a:t>
            </a:r>
            <a:r>
              <a:rPr lang="en-US" altLang="zh-CN" sz="3200" b="1" dirty="0">
                <a:latin typeface="Cambria" panose="02040503050406030204" pitchFamily="18" charset="0"/>
                <a:ea typeface="阿里巴巴普惠体" panose="00020600040101010101"/>
              </a:rPr>
              <a:t>,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nước đá, nước nóng.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C5BDC-21D7-59FF-8C5C-33AB8029D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3509" r="4418" b="-194"/>
          <a:stretch/>
        </p:blipFill>
        <p:spPr>
          <a:xfrm>
            <a:off x="1832344" y="2795924"/>
            <a:ext cx="8527312" cy="3551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82B187-AC4A-17F7-24A7-B60316778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CE7EFF-8781-D4B3-D22C-DBFDCCE22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680" y="-1118720"/>
            <a:ext cx="2244372" cy="777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4C853-6D23-F80F-DF2A-26123C7B4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057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E09888-C831-A35C-1A5E-F58E3D94C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4092173"/>
            <a:ext cx="5444836" cy="227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D3F79E-8F7E-FA41-FC03-9C40ED5A0F95}"/>
              </a:ext>
            </a:extLst>
          </p:cNvPr>
          <p:cNvSpPr txBox="1"/>
          <p:nvPr/>
        </p:nvSpPr>
        <p:spPr>
          <a:xfrm>
            <a:off x="651164" y="552743"/>
            <a:ext cx="108702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vi-VN" altLang="zh-C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Tiến hành:</a:t>
            </a:r>
          </a:p>
          <a:p>
            <a:pPr algn="just"/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- Cho nước đá vào cốc b, rót nước nóng vào cốc c (Hình 1). Hãy cho biết nước ở cốc nào nóng nhất, nước ở cốc nào lạnh nhất?</a:t>
            </a:r>
          </a:p>
          <a:p>
            <a:pPr algn="just"/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- Dự đoán nhiệt độ của nước ở cốc nào cao nhất, ở cốc nào thấp nhất.</a:t>
            </a:r>
          </a:p>
          <a:p>
            <a:pPr algn="just"/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- Sử dụng nhiệt kế đo nhiệt độ của nước ở mỗi cốc và so sánh kết quả với dự đoán.</a:t>
            </a:r>
          </a:p>
          <a:p>
            <a:pPr algn="just"/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Từ kết quả thí nghiệm rút ra nhận xét.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40B27-940C-1C1D-0673-439C5A637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397" y="3429000"/>
            <a:ext cx="4458423" cy="3045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9BCBF9-0FB3-8436-24FB-4361553F5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BE0D80-7931-BB95-1B61-CA98A09EC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9534" y="-1274232"/>
            <a:ext cx="2244372" cy="777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A88F7-CA65-D4E0-8FF8-3CB6A3F36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111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7821B-ECA5-A0DA-3BD1-3DA70AB79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51" y="945706"/>
            <a:ext cx="10196935" cy="425806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539BE2-F4B3-F98F-7B00-286DAFEC7EB2}"/>
              </a:ext>
            </a:extLst>
          </p:cNvPr>
          <p:cNvSpPr/>
          <p:nvPr/>
        </p:nvSpPr>
        <p:spPr>
          <a:xfrm>
            <a:off x="8146473" y="5081021"/>
            <a:ext cx="2626822" cy="891407"/>
          </a:xfrm>
          <a:prstGeom prst="roundRect">
            <a:avLst>
              <a:gd name="adj" fmla="val 50000"/>
            </a:avLst>
          </a:prstGeom>
          <a:solidFill>
            <a:srgbClr val="FF9D84"/>
          </a:solidFill>
          <a:ln>
            <a:solidFill>
              <a:srgbClr val="FF47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Nóng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nhất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FDC492-7AE8-F6FC-04FF-22F2C9F63B0D}"/>
              </a:ext>
            </a:extLst>
          </p:cNvPr>
          <p:cNvSpPr/>
          <p:nvPr/>
        </p:nvSpPr>
        <p:spPr>
          <a:xfrm>
            <a:off x="4782589" y="5142394"/>
            <a:ext cx="2626822" cy="891407"/>
          </a:xfrm>
          <a:prstGeom prst="roundRect">
            <a:avLst>
              <a:gd name="adj" fmla="val 50000"/>
            </a:avLst>
          </a:prstGeom>
          <a:solidFill>
            <a:srgbClr val="DFF1F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Lạnh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nhất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C7F9A-722B-FDEC-EBD0-F16190376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B69979-1268-1FCD-E01A-6BAD025BB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295" y="-1123511"/>
            <a:ext cx="2244372" cy="777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A02A8F-6EA1-8DED-6855-587BDBEB9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397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9E2AF-5001-956B-1373-DD07C171C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51" y="945706"/>
            <a:ext cx="10196935" cy="425806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C25931-509E-F2FC-22E3-B4D737727729}"/>
              </a:ext>
            </a:extLst>
          </p:cNvPr>
          <p:cNvSpPr/>
          <p:nvPr/>
        </p:nvSpPr>
        <p:spPr>
          <a:xfrm>
            <a:off x="8146472" y="5081021"/>
            <a:ext cx="2921913" cy="1103648"/>
          </a:xfrm>
          <a:prstGeom prst="roundRect">
            <a:avLst>
              <a:gd name="adj" fmla="val 50000"/>
            </a:avLst>
          </a:prstGeom>
          <a:solidFill>
            <a:srgbClr val="FF9D84"/>
          </a:solidFill>
          <a:ln>
            <a:solidFill>
              <a:srgbClr val="FF47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Nhiệt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cao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nhất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15B23F-D218-5D96-740C-091F41461AA6}"/>
              </a:ext>
            </a:extLst>
          </p:cNvPr>
          <p:cNvSpPr/>
          <p:nvPr/>
        </p:nvSpPr>
        <p:spPr>
          <a:xfrm>
            <a:off x="4635043" y="5081021"/>
            <a:ext cx="2921913" cy="1103647"/>
          </a:xfrm>
          <a:prstGeom prst="roundRect">
            <a:avLst>
              <a:gd name="adj" fmla="val 50000"/>
            </a:avLst>
          </a:prstGeom>
          <a:solidFill>
            <a:srgbClr val="DFF1F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Nhiệt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thấp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nhất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3F4C6-107B-80D8-BAF6-5C452A6C6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CFA876-1ABF-CC86-F19A-DFC132489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34" y="-1191234"/>
            <a:ext cx="2244372" cy="777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B6E44E-F4A1-F103-4294-326C1F447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555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EFB80D-91C7-88F1-0BE5-E608F523CD13}"/>
              </a:ext>
            </a:extLst>
          </p:cNvPr>
          <p:cNvSpPr txBox="1"/>
          <p:nvPr/>
        </p:nvSpPr>
        <p:spPr>
          <a:xfrm>
            <a:off x="1676787" y="748177"/>
            <a:ext cx="3255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Nhận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xét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:</a:t>
            </a:r>
            <a:endParaRPr lang="en-US" sz="4000" dirty="0"/>
          </a:p>
        </p:txBody>
      </p:sp>
      <p:sp>
        <p:nvSpPr>
          <p:cNvPr id="3" name="矩形: 圆角 33">
            <a:extLst>
              <a:ext uri="{FF2B5EF4-FFF2-40B4-BE49-F238E27FC236}">
                <a16:creationId xmlns:a16="http://schemas.microsoft.com/office/drawing/2014/main" id="{56A8288E-6D91-B9CC-2881-9286DFDE9FEB}"/>
              </a:ext>
            </a:extLst>
          </p:cNvPr>
          <p:cNvSpPr/>
          <p:nvPr/>
        </p:nvSpPr>
        <p:spPr>
          <a:xfrm>
            <a:off x="626226" y="1313011"/>
            <a:ext cx="4893426" cy="4231978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Vật nóng hơn thì có nhiệt độ cao hơn, vật lạnh hơn thì có nhiệt độ thấp hơn.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F31F1-F0C5-51FF-0E57-74FA38320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976" y="1837530"/>
            <a:ext cx="5717766" cy="238763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4FDE88-E582-D53F-9CF2-816419C389E1}"/>
              </a:ext>
            </a:extLst>
          </p:cNvPr>
          <p:cNvSpPr/>
          <p:nvPr/>
        </p:nvSpPr>
        <p:spPr>
          <a:xfrm>
            <a:off x="9547857" y="4180439"/>
            <a:ext cx="1828800" cy="668908"/>
          </a:xfrm>
          <a:prstGeom prst="roundRect">
            <a:avLst>
              <a:gd name="adj" fmla="val 50000"/>
            </a:avLst>
          </a:prstGeom>
          <a:solidFill>
            <a:srgbClr val="FF9D84"/>
          </a:solidFill>
          <a:ln>
            <a:solidFill>
              <a:srgbClr val="FF47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Nóng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nhất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E09959-354D-9BE4-1A92-3CE370C7F185}"/>
              </a:ext>
            </a:extLst>
          </p:cNvPr>
          <p:cNvSpPr/>
          <p:nvPr/>
        </p:nvSpPr>
        <p:spPr>
          <a:xfrm>
            <a:off x="7380312" y="4135709"/>
            <a:ext cx="1828800" cy="668908"/>
          </a:xfrm>
          <a:prstGeom prst="roundRect">
            <a:avLst>
              <a:gd name="adj" fmla="val 50000"/>
            </a:avLst>
          </a:prstGeom>
          <a:solidFill>
            <a:srgbClr val="DFF1F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Lạnh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nhất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387D98-54C4-3DC0-82D1-E1CBDE8A4259}"/>
              </a:ext>
            </a:extLst>
          </p:cNvPr>
          <p:cNvSpPr/>
          <p:nvPr/>
        </p:nvSpPr>
        <p:spPr>
          <a:xfrm>
            <a:off x="9434942" y="5020470"/>
            <a:ext cx="2028306" cy="728778"/>
          </a:xfrm>
          <a:prstGeom prst="roundRect">
            <a:avLst>
              <a:gd name="adj" fmla="val 50000"/>
            </a:avLst>
          </a:prstGeom>
          <a:solidFill>
            <a:srgbClr val="FF9D84"/>
          </a:solidFill>
          <a:ln>
            <a:solidFill>
              <a:srgbClr val="FF47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Nhiệt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độ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cao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nhất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842F01-3DB0-8911-E0CB-BB15250E07E3}"/>
              </a:ext>
            </a:extLst>
          </p:cNvPr>
          <p:cNvSpPr/>
          <p:nvPr/>
        </p:nvSpPr>
        <p:spPr>
          <a:xfrm>
            <a:off x="7196042" y="5020470"/>
            <a:ext cx="2028306" cy="728777"/>
          </a:xfrm>
          <a:prstGeom prst="roundRect">
            <a:avLst>
              <a:gd name="adj" fmla="val 50000"/>
            </a:avLst>
          </a:prstGeom>
          <a:solidFill>
            <a:srgbClr val="DFF1F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Nhiệt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độ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thấp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nhất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DD2A9-21DC-8A20-BEC4-EDE683D08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261152-B3AA-C384-C58B-529A5173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557" y="-1137583"/>
            <a:ext cx="2244372" cy="777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D104F7-0812-1F17-F697-1FECFC631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25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892082-753D-DBE1-59CE-731FC0138F5E}"/>
              </a:ext>
            </a:extLst>
          </p:cNvPr>
          <p:cNvSpPr txBox="1"/>
          <p:nvPr/>
        </p:nvSpPr>
        <p:spPr>
          <a:xfrm>
            <a:off x="1059873" y="895679"/>
            <a:ext cx="100722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2.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Quan sát hình 2 và cho biết nhiệt kế nào dùng để đo nhiệt độ cơ thể người, nhiệt kế nào dùng để đo nhiệt độ không khí.</a:t>
            </a:r>
            <a:endParaRPr lang="en-US" sz="3200" dirty="0">
              <a:solidFill>
                <a:srgbClr val="FF471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4A353-81A5-3B0B-8C60-8C1A7E343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4" t="-2981" b="-1"/>
          <a:stretch/>
        </p:blipFill>
        <p:spPr>
          <a:xfrm>
            <a:off x="1199549" y="2785977"/>
            <a:ext cx="4896451" cy="3086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EA194A-5DCF-B8DC-BB03-007C9324C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536" y="2785977"/>
            <a:ext cx="4588274" cy="29633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27D90B-1E91-89E5-7AAA-DBC31C948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47AF12-2554-CFEB-7B8C-5594010A4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5810" y="-1287748"/>
            <a:ext cx="2244372" cy="777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B91E19-173C-69B0-2D2F-D7E2E0BD2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38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32DC36-4C5D-7370-1CBD-78C0B6087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4" t="-2981" b="-1"/>
          <a:stretch/>
        </p:blipFill>
        <p:spPr>
          <a:xfrm>
            <a:off x="584407" y="1306311"/>
            <a:ext cx="5390546" cy="33975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A64217-120F-0E13-2A45-0175D2B3A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953" y="1306311"/>
            <a:ext cx="5051271" cy="32623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5471ED-3ED9-F84F-1F8A-6D37BF581887}"/>
              </a:ext>
            </a:extLst>
          </p:cNvPr>
          <p:cNvSpPr/>
          <p:nvPr/>
        </p:nvSpPr>
        <p:spPr>
          <a:xfrm>
            <a:off x="980902" y="4937759"/>
            <a:ext cx="2574166" cy="761611"/>
          </a:xfrm>
          <a:prstGeom prst="roundRect">
            <a:avLst>
              <a:gd name="adj" fmla="val 50000"/>
            </a:avLst>
          </a:prstGeom>
          <a:solidFill>
            <a:srgbClr val="C8E597"/>
          </a:solidFill>
          <a:ln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nhiệt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độ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cơ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người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04B26A-2454-6F2B-5C4B-984C4972A0E5}"/>
              </a:ext>
            </a:extLst>
          </p:cNvPr>
          <p:cNvSpPr/>
          <p:nvPr/>
        </p:nvSpPr>
        <p:spPr>
          <a:xfrm>
            <a:off x="6237316" y="4936178"/>
            <a:ext cx="2574166" cy="761611"/>
          </a:xfrm>
          <a:prstGeom prst="roundRect">
            <a:avLst>
              <a:gd name="adj" fmla="val 50000"/>
            </a:avLst>
          </a:prstGeom>
          <a:solidFill>
            <a:srgbClr val="C8E597"/>
          </a:solidFill>
          <a:ln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nhiệt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độ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cơ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người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96FEBA-5C5B-FE54-8035-9DCEB6478EF5}"/>
              </a:ext>
            </a:extLst>
          </p:cNvPr>
          <p:cNvSpPr/>
          <p:nvPr/>
        </p:nvSpPr>
        <p:spPr>
          <a:xfrm>
            <a:off x="8986057" y="4933016"/>
            <a:ext cx="2574166" cy="761611"/>
          </a:xfrm>
          <a:prstGeom prst="roundRect">
            <a:avLst>
              <a:gd name="adj" fmla="val 50000"/>
            </a:avLst>
          </a:prstGeom>
          <a:solidFill>
            <a:srgbClr val="C8E597"/>
          </a:solidFill>
          <a:ln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nhiệt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độ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cơ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người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3A0BEB-E154-C7A4-064D-E24812D796AC}"/>
              </a:ext>
            </a:extLst>
          </p:cNvPr>
          <p:cNvSpPr/>
          <p:nvPr/>
        </p:nvSpPr>
        <p:spPr>
          <a:xfrm>
            <a:off x="3627128" y="4965054"/>
            <a:ext cx="2574166" cy="761611"/>
          </a:xfrm>
          <a:prstGeom prst="roundRect">
            <a:avLst>
              <a:gd name="adj" fmla="val 50000"/>
            </a:avLst>
          </a:prstGeom>
          <a:solidFill>
            <a:srgbClr val="DFF1FE"/>
          </a:solidFill>
          <a:ln>
            <a:solidFill>
              <a:srgbClr val="BAE4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nhiệt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độ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khí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186630-03BD-0509-C8B5-D6AD1EF3D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E675B4-B644-FF69-EC3C-0B5A2615C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9534" y="-1137583"/>
            <a:ext cx="2244372" cy="777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8B0051-2CDC-8618-6194-AC1A8E329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483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BF5D0D7B-A795-1413-5F07-9EE604C40017}"/>
              </a:ext>
            </a:extLst>
          </p:cNvPr>
          <p:cNvSpPr/>
          <p:nvPr/>
        </p:nvSpPr>
        <p:spPr>
          <a:xfrm>
            <a:off x="725978" y="1724890"/>
            <a:ext cx="10440785" cy="3408219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	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thể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sử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dụng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máy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đo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nhiệt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độ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không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khí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ngoài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trời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Khi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đo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cần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để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máy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đo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ở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nơi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râ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m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mát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,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không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khí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lưu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thông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tốt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và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cách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mặt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đất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từ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150 cm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đến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200 cm.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D0EC9-F1B5-824A-A532-A8707DEC3DB6}"/>
              </a:ext>
            </a:extLst>
          </p:cNvPr>
          <p:cNvSpPr txBox="1"/>
          <p:nvPr/>
        </p:nvSpPr>
        <p:spPr>
          <a:xfrm>
            <a:off x="1253074" y="947931"/>
            <a:ext cx="6093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có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biết</a:t>
            </a:r>
            <a:r>
              <a:rPr lang="en-US" altLang="zh-CN" sz="3600" b="1" dirty="0">
                <a:solidFill>
                  <a:srgbClr val="FF4715"/>
                </a:solidFill>
                <a:latin typeface="Cambria" panose="02040503050406030204" pitchFamily="18" charset="0"/>
                <a:ea typeface="阿里巴巴普惠体" panose="00020600040101010101"/>
              </a:rPr>
              <a:t>?</a:t>
            </a:r>
            <a:endParaRPr lang="en-US" sz="3600" dirty="0">
              <a:solidFill>
                <a:srgbClr val="FF471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1A0B4-FE74-E0FD-41EB-D00AFF60A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44E382-283F-681A-BC96-82DCA3CE1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163" y="-1074763"/>
            <a:ext cx="2244372" cy="77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A8009F-3453-0B4A-35C9-325BD3A1D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139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196E4E3F-EDAF-0AB5-58BF-F1168746AD14}"/>
              </a:ext>
            </a:extLst>
          </p:cNvPr>
          <p:cNvSpPr/>
          <p:nvPr/>
        </p:nvSpPr>
        <p:spPr>
          <a:xfrm>
            <a:off x="742604" y="814647"/>
            <a:ext cx="10440785" cy="1109749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Thảo luận cách sử dụng nhiệt kế đo nhiệt độ cơ thể người và nhiệt độ không khí trong lớp học.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24FC5-BE55-3C24-C9FA-A650EDB4C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69" y="2333160"/>
            <a:ext cx="5967461" cy="4072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1AB2A4-FF13-04AE-E2A1-75458763F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BD1445-B370-F686-A7FF-9947B3D7C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534" y="-1175683"/>
            <a:ext cx="2244372" cy="77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1FA8D-451F-C8AD-9CAE-AE2C438D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233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D630CE35-ED21-EE40-FB6D-1025B1D8B387}"/>
              </a:ext>
            </a:extLst>
          </p:cNvPr>
          <p:cNvSpPr/>
          <p:nvPr/>
        </p:nvSpPr>
        <p:spPr>
          <a:xfrm>
            <a:off x="1008611" y="166255"/>
            <a:ext cx="10440785" cy="1109749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Cách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dùng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nhiệt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THỦY NGÂN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và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nhiệt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ĐIỆN TỬ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99A68-488D-B1DC-D18E-B6B514E1AB47}"/>
              </a:ext>
            </a:extLst>
          </p:cNvPr>
          <p:cNvSpPr txBox="1"/>
          <p:nvPr/>
        </p:nvSpPr>
        <p:spPr>
          <a:xfrm>
            <a:off x="7444048" y="6488668"/>
            <a:ext cx="4270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https://youtu.be/WfwPEcg7zhM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9A91E-7442-1143-3964-FD91E6267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DCCA1B-19AD-8663-8BAC-609BC6F8A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162" y="-1297354"/>
            <a:ext cx="2244372" cy="77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13B8AA-B187-65FB-C7DA-39B04DDFA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47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8313" y="927652"/>
            <a:ext cx="686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34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390CB926-DB26-7EB3-E9A2-45EB591729F9}"/>
              </a:ext>
            </a:extLst>
          </p:cNvPr>
          <p:cNvSpPr/>
          <p:nvPr/>
        </p:nvSpPr>
        <p:spPr>
          <a:xfrm>
            <a:off x="875607" y="2654526"/>
            <a:ext cx="10440785" cy="2135511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Hãy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cùng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nhau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thực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hành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sử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dụng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nhiệt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đo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nhiệt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độ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thể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bản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và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bạn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nhóm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ghi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kết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quả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phiếu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học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tập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48D2D0-E2E3-9FEB-35CB-49BCA9248885}"/>
              </a:ext>
            </a:extLst>
          </p:cNvPr>
          <p:cNvSpPr txBox="1"/>
          <p:nvPr/>
        </p:nvSpPr>
        <p:spPr>
          <a:xfrm>
            <a:off x="1059873" y="895679"/>
            <a:ext cx="100722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3. 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Thực hành đo nhiệt độ cơ thể bằng nhiệt kế điện tử. Viết kết quả theo đơn vị °C. So sánh nhiệt độ cơ thể em với nhiệt độ cơ thể các bạn và nêu nhận xét.</a:t>
            </a:r>
            <a:endParaRPr lang="en-US" sz="3200" dirty="0">
              <a:solidFill>
                <a:srgbClr val="FF471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BB673-1919-7D0C-7BD4-DD71D7A4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4D3E8E-CEAF-CD1A-90C9-7AD6F3BCF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5234" y="-877046"/>
            <a:ext cx="2244372" cy="77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C6E579-A3C2-74B4-04D8-7AEA0FF09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801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C778F943-9504-5CD0-FDBA-B7C3A5A52373}"/>
              </a:ext>
            </a:extLst>
          </p:cNvPr>
          <p:cNvSpPr/>
          <p:nvPr/>
        </p:nvSpPr>
        <p:spPr>
          <a:xfrm>
            <a:off x="1434662" y="1062209"/>
            <a:ext cx="9711559" cy="908481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PHIẾU GHI KẾT QUẢ ĐO NHIỆT ĐỘ CƠ THỂ NGƯỜI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4EB8E2C-6801-0FF3-9915-330545F758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2096" y="2316480"/>
          <a:ext cx="8861973" cy="2910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1">
                  <a:extLst>
                    <a:ext uri="{9D8B030D-6E8A-4147-A177-3AD203B41FA5}">
                      <a16:colId xmlns:a16="http://schemas.microsoft.com/office/drawing/2014/main" val="1353573592"/>
                    </a:ext>
                  </a:extLst>
                </a:gridCol>
                <a:gridCol w="4282381">
                  <a:extLst>
                    <a:ext uri="{9D8B030D-6E8A-4147-A177-3AD203B41FA5}">
                      <a16:colId xmlns:a16="http://schemas.microsoft.com/office/drawing/2014/main" val="1157357271"/>
                    </a:ext>
                  </a:extLst>
                </a:gridCol>
                <a:gridCol w="2953991">
                  <a:extLst>
                    <a:ext uri="{9D8B030D-6E8A-4147-A177-3AD203B41FA5}">
                      <a16:colId xmlns:a16="http://schemas.microsoft.com/office/drawing/2014/main" val="3172689973"/>
                    </a:ext>
                  </a:extLst>
                </a:gridCol>
              </a:tblGrid>
              <a:tr h="5941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Thứ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tự</a:t>
                      </a:r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Họ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Nhiệt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(°C)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240848"/>
                  </a:ext>
                </a:extLst>
              </a:tr>
              <a:tr h="557399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483614"/>
                  </a:ext>
                </a:extLst>
              </a:tr>
              <a:tr h="557399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973828"/>
                  </a:ext>
                </a:extLst>
              </a:tr>
              <a:tr h="557399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343171"/>
                  </a:ext>
                </a:extLst>
              </a:tr>
              <a:tr h="557399"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1067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8B526DF-7540-00D1-49CE-91B939739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1CD88-EB04-86D3-429F-1B4F44723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534" y="-756583"/>
            <a:ext cx="2244372" cy="77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607464-3E18-F60C-30A1-A14557849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186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29DB0E31-A915-A47B-6EE4-C5054F304B49}"/>
              </a:ext>
            </a:extLst>
          </p:cNvPr>
          <p:cNvSpPr/>
          <p:nvPr/>
        </p:nvSpPr>
        <p:spPr>
          <a:xfrm>
            <a:off x="5738062" y="2186484"/>
            <a:ext cx="5525460" cy="2485032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Cùng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chia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sẻ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kết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quả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đo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nhiệt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độ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thể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bạn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tron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g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nhóm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em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AB204-AA08-A13A-62CF-0F1662464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8" y="1077042"/>
            <a:ext cx="4613455" cy="47039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05E6CD-3F02-CFF8-0BE9-FE441B0A3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09E21B-6872-B02F-41E5-A286D6789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534" y="-897781"/>
            <a:ext cx="2244372" cy="77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BD8993-1A2B-73AC-7470-D515ED612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947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48D2D0-E2E3-9FEB-35CB-49BCA9248885}"/>
              </a:ext>
            </a:extLst>
          </p:cNvPr>
          <p:cNvSpPr txBox="1"/>
          <p:nvPr/>
        </p:nvSpPr>
        <p:spPr>
          <a:xfrm>
            <a:off x="1059873" y="990272"/>
            <a:ext cx="10072254" cy="4190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4. 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Thực hành đo nhiệt độ trong phòng:</a:t>
            </a:r>
          </a:p>
          <a:p>
            <a:pPr algn="just">
              <a:lnSpc>
                <a:spcPct val="150000"/>
              </a:lnSpc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- Treo nhiệt kế treo tường ở vị trí ngang tầm mắt.</a:t>
            </a:r>
          </a:p>
          <a:p>
            <a:pPr algn="just">
              <a:lnSpc>
                <a:spcPct val="150000"/>
              </a:lnSpc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- Sau vài phút, đọc số chỉ của nhiệt kế, viết kết quả theo đơn vị °C.</a:t>
            </a:r>
          </a:p>
          <a:p>
            <a:pPr algn="just">
              <a:lnSpc>
                <a:spcPct val="150000"/>
              </a:lnSpc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- Treo nhiệt kế ở vị trí khác trong phòng, đọc số chỉ của nhiệt kế. Rút ra nhận xét.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B4AAD3-045B-CF17-BB97-FEFB8D7EF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133970-A06D-37B8-618F-3BF905726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814" y="-1198970"/>
            <a:ext cx="2244372" cy="777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91BAE6-DB4D-ED47-DFD0-ECB5BA736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821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196E4E3F-EDAF-0AB5-58BF-F1168746AD14}"/>
              </a:ext>
            </a:extLst>
          </p:cNvPr>
          <p:cNvSpPr/>
          <p:nvPr/>
        </p:nvSpPr>
        <p:spPr>
          <a:xfrm>
            <a:off x="875607" y="1040524"/>
            <a:ext cx="10440785" cy="86810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Tổ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chức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hoạt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động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nhóm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đo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nhiệt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độ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trong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phòng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học</a:t>
            </a:r>
            <a:r>
              <a:rPr lang="en-US" altLang="zh-CN" sz="32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24FC5-BE55-3C24-C9FA-A650EDB4C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69" y="2333160"/>
            <a:ext cx="5967461" cy="4072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7BC042-A1A4-AF6E-16D7-EE752FEA4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44899E-9D1F-C93B-3544-C51CB55C2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734" y="-1000876"/>
            <a:ext cx="2244372" cy="77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42BFBC-C9E4-BF37-39A5-8B869047F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457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C778F943-9504-5CD0-FDBA-B7C3A5A52373}"/>
              </a:ext>
            </a:extLst>
          </p:cNvPr>
          <p:cNvSpPr/>
          <p:nvPr/>
        </p:nvSpPr>
        <p:spPr>
          <a:xfrm>
            <a:off x="1434662" y="1062209"/>
            <a:ext cx="9711559" cy="908481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DFF1FE">
              <a:alpha val="95000"/>
            </a:srgbClr>
          </a:solidFill>
          <a:ln w="28575">
            <a:solidFill>
              <a:srgbClr val="BAE4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PHIẾU GHI KẾT QUẢ ĐO NHIỆT ĐỘ PHÒNG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4EB8E2C-6801-0FF3-9915-330545F758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2096" y="2316480"/>
          <a:ext cx="8861973" cy="2910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1">
                  <a:extLst>
                    <a:ext uri="{9D8B030D-6E8A-4147-A177-3AD203B41FA5}">
                      <a16:colId xmlns:a16="http://schemas.microsoft.com/office/drawing/2014/main" val="1353573592"/>
                    </a:ext>
                  </a:extLst>
                </a:gridCol>
                <a:gridCol w="4282381">
                  <a:extLst>
                    <a:ext uri="{9D8B030D-6E8A-4147-A177-3AD203B41FA5}">
                      <a16:colId xmlns:a16="http://schemas.microsoft.com/office/drawing/2014/main" val="1157357271"/>
                    </a:ext>
                  </a:extLst>
                </a:gridCol>
                <a:gridCol w="2953991">
                  <a:extLst>
                    <a:ext uri="{9D8B030D-6E8A-4147-A177-3AD203B41FA5}">
                      <a16:colId xmlns:a16="http://schemas.microsoft.com/office/drawing/2014/main" val="3172689973"/>
                    </a:ext>
                  </a:extLst>
                </a:gridCol>
              </a:tblGrid>
              <a:tr h="5941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Thứ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tự</a:t>
                      </a:r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E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Vị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trí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E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Nhiệt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(°C)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E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240848"/>
                  </a:ext>
                </a:extLst>
              </a:tr>
              <a:tr h="557399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483614"/>
                  </a:ext>
                </a:extLst>
              </a:tr>
              <a:tr h="557399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973828"/>
                  </a:ext>
                </a:extLst>
              </a:tr>
              <a:tr h="557399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343171"/>
                  </a:ext>
                </a:extLst>
              </a:tr>
              <a:tr h="557399"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1067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6E8893C-1534-F22B-78B2-1FB3B70B6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1BB9D3-5BC3-8056-F174-31470D78B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814" y="-1038976"/>
            <a:ext cx="2244372" cy="77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054B1F-76BF-2B1B-C5BD-3DCCA2ECB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77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6AE357-896D-7508-565F-D6905880B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" y="1077042"/>
            <a:ext cx="4613455" cy="4703915"/>
          </a:xfrm>
          <a:prstGeom prst="rect">
            <a:avLst/>
          </a:prstGeom>
        </p:spPr>
      </p:pic>
      <p:sp>
        <p:nvSpPr>
          <p:cNvPr id="4" name="矩形: 圆角 33">
            <a:extLst>
              <a:ext uri="{FF2B5EF4-FFF2-40B4-BE49-F238E27FC236}">
                <a16:creationId xmlns:a16="http://schemas.microsoft.com/office/drawing/2014/main" id="{F689D34A-EF31-6E33-4E5F-709095F2752F}"/>
              </a:ext>
            </a:extLst>
          </p:cNvPr>
          <p:cNvSpPr/>
          <p:nvPr/>
        </p:nvSpPr>
        <p:spPr>
          <a:xfrm>
            <a:off x="5605729" y="1945079"/>
            <a:ext cx="5381297" cy="2674219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DFF1FE">
              <a:alpha val="95000"/>
            </a:srgbClr>
          </a:solidFill>
          <a:ln w="28575">
            <a:solidFill>
              <a:srgbClr val="BAE4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Cùng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chia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sẻ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kết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quả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đo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nhiệt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độ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trong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phòng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học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của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nhóm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em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F68B19-501E-8E5C-8894-6A3E10616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5EE958-F0D5-2878-2FD3-E9E6854D9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368" y="-1132411"/>
            <a:ext cx="2244372" cy="77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27212-CCCA-C823-7FC4-68ABE731C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058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BF5D0D7B-A795-1413-5F07-9EE604C40017}"/>
              </a:ext>
            </a:extLst>
          </p:cNvPr>
          <p:cNvSpPr/>
          <p:nvPr/>
        </p:nvSpPr>
        <p:spPr>
          <a:xfrm>
            <a:off x="2060409" y="1087821"/>
            <a:ext cx="8071181" cy="1270557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prstClr val="black"/>
                </a:solidFill>
                <a:latin typeface="Cambria" panose="02040503050406030204" pitchFamily="18" charset="0"/>
                <a:ea typeface="阿里巴巴普惠体" panose="00020600040101010101"/>
              </a:rPr>
              <a:t>Nhiệt</a:t>
            </a:r>
            <a:r>
              <a:rPr lang="en-US" altLang="zh-CN" sz="4400" b="1" dirty="0">
                <a:solidFill>
                  <a:prstClr val="black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4400" b="1" dirty="0">
                <a:solidFill>
                  <a:prstClr val="black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Cambria" panose="02040503050406030204" pitchFamily="18" charset="0"/>
                <a:ea typeface="阿里巴巴普惠体" panose="00020600040101010101"/>
              </a:rPr>
              <a:t>là</a:t>
            </a:r>
            <a:r>
              <a:rPr lang="en-US" altLang="zh-CN" sz="4400" b="1" dirty="0">
                <a:solidFill>
                  <a:prstClr val="black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Cambria" panose="02040503050406030204" pitchFamily="18" charset="0"/>
                <a:ea typeface="阿里巴巴普惠体" panose="00020600040101010101"/>
              </a:rPr>
              <a:t>dụng</a:t>
            </a:r>
            <a:r>
              <a:rPr lang="en-US" altLang="zh-CN" sz="4400" b="1" dirty="0">
                <a:solidFill>
                  <a:prstClr val="black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Cambria" panose="02040503050406030204" pitchFamily="18" charset="0"/>
                <a:ea typeface="阿里巴巴普惠体" panose="00020600040101010101"/>
              </a:rPr>
              <a:t>cụ</a:t>
            </a:r>
            <a:r>
              <a:rPr lang="en-US" altLang="zh-CN" sz="4400" b="1" dirty="0">
                <a:solidFill>
                  <a:prstClr val="black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Cambria" panose="02040503050406030204" pitchFamily="18" charset="0"/>
                <a:ea typeface="阿里巴巴普惠体" panose="00020600040101010101"/>
              </a:rPr>
              <a:t>đo</a:t>
            </a:r>
            <a:r>
              <a:rPr lang="en-US" altLang="zh-CN" sz="4400" b="1" dirty="0">
                <a:solidFill>
                  <a:prstClr val="black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Cambria" panose="02040503050406030204" pitchFamily="18" charset="0"/>
                <a:ea typeface="阿里巴巴普惠体" panose="00020600040101010101"/>
              </a:rPr>
              <a:t>nhiệt</a:t>
            </a:r>
            <a:r>
              <a:rPr lang="en-US" altLang="zh-CN" sz="4400" b="1" dirty="0">
                <a:solidFill>
                  <a:prstClr val="black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Cambria" panose="02040503050406030204" pitchFamily="18" charset="0"/>
                <a:ea typeface="阿里巴巴普惠体" panose="00020600040101010101"/>
              </a:rPr>
              <a:t>độ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9513E-41FE-D060-124C-424DA43E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16" y="2865474"/>
            <a:ext cx="3988947" cy="2988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F5604A-47B4-9308-7DDC-450B60977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78" r="1075"/>
          <a:stretch/>
        </p:blipFill>
        <p:spPr>
          <a:xfrm rot="2015467">
            <a:off x="8206323" y="3104530"/>
            <a:ext cx="2786537" cy="2510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6ACC9-0F39-4F1D-2674-EA3F22474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0763">
            <a:off x="5449887" y="2881485"/>
            <a:ext cx="3168502" cy="3168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F04332-C49E-BCF0-6BEA-3B6073843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96C69C-0F8F-53AC-BFB4-1B89F6D39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734" y="-1099483"/>
            <a:ext cx="2244372" cy="777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3DE0AA-2B2B-77C3-0ABB-7EBA6E045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384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5B74B7-2BAE-ACA2-B3E0-9E7121A9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660008F3-FB69-8D4A-29C5-AC3E37470981}"/>
              </a:ext>
            </a:extLst>
          </p:cNvPr>
          <p:cNvSpPr/>
          <p:nvPr/>
        </p:nvSpPr>
        <p:spPr>
          <a:xfrm>
            <a:off x="1790383" y="620486"/>
            <a:ext cx="8599714" cy="5410200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66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ea typeface="阿里巴巴普惠体" panose="00020600040101010101"/>
              <a:cs typeface="+mn-cs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280FC4F-C6CF-07FC-80F9-A036F5492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82" y="4419449"/>
            <a:ext cx="1410215" cy="14102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F83E7A-5652-C8D3-B40E-F85D6F3F6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903" y="2255319"/>
            <a:ext cx="8371411" cy="2017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E4C82A-4E4D-EE40-7FF7-414DA9640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C8EAFC-C712-6A85-618D-ED290E7D7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814" y="-1198970"/>
            <a:ext cx="2244372" cy="77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BF2DA4-59E4-B405-9E83-EC55C9D76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33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F62AB6-9408-3836-499D-A1302ECBA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55" t="7318" r="35943" b="8377"/>
          <a:stretch/>
        </p:blipFill>
        <p:spPr>
          <a:xfrm rot="16200000">
            <a:off x="6837930" y="-1072603"/>
            <a:ext cx="2038881" cy="65602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879277-7C73-BD3C-7B61-0DCA68650621}"/>
              </a:ext>
            </a:extLst>
          </p:cNvPr>
          <p:cNvSpPr txBox="1"/>
          <p:nvPr/>
        </p:nvSpPr>
        <p:spPr>
          <a:xfrm>
            <a:off x="536027" y="911039"/>
            <a:ext cx="108650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1. </a:t>
            </a:r>
            <a:r>
              <a:rPr lang="en-US" sz="4000" b="1" i="0" dirty="0" err="1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Số</a:t>
            </a:r>
            <a:r>
              <a:rPr lang="en-US" sz="4000" b="1" i="0" dirty="0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chỉ</a:t>
            </a:r>
            <a:r>
              <a:rPr lang="en-US" sz="4000" b="1" i="0" dirty="0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của</a:t>
            </a:r>
            <a:r>
              <a:rPr lang="en-US" sz="4000" b="1" i="0" dirty="0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nhiệt</a:t>
            </a:r>
            <a:r>
              <a:rPr lang="en-US" sz="4000" b="1" i="0" dirty="0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kế</a:t>
            </a:r>
            <a:r>
              <a:rPr lang="en-US" sz="4000" b="1" i="0" dirty="0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cho</a:t>
            </a:r>
            <a:r>
              <a:rPr lang="en-US" sz="4000" b="1" i="0" dirty="0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biết</a:t>
            </a:r>
            <a:r>
              <a:rPr lang="en-US" sz="4000" b="1" i="0" dirty="0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điều</a:t>
            </a:r>
            <a:r>
              <a:rPr lang="en-US" sz="4000" b="1" i="0" dirty="0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gì</a:t>
            </a:r>
            <a:r>
              <a:rPr lang="en-US" sz="4000" b="1" i="0" dirty="0">
                <a:solidFill>
                  <a:srgbClr val="72A028"/>
                </a:solidFill>
                <a:effectLst/>
                <a:latin typeface="Cambria" panose="02040503050406030204" pitchFamily="18" charset="0"/>
              </a:rPr>
              <a:t>?</a:t>
            </a:r>
            <a:endParaRPr lang="en-US" sz="4000" b="1" dirty="0">
              <a:solidFill>
                <a:srgbClr val="72A028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E0D79B-46AC-6C0F-1749-467084008ED9}"/>
              </a:ext>
            </a:extLst>
          </p:cNvPr>
          <p:cNvSpPr/>
          <p:nvPr/>
        </p:nvSpPr>
        <p:spPr>
          <a:xfrm>
            <a:off x="790904" y="1860332"/>
            <a:ext cx="3750881" cy="4086629"/>
          </a:xfrm>
          <a:prstGeom prst="roundRect">
            <a:avLst/>
          </a:prstGeom>
          <a:solidFill>
            <a:srgbClr val="F2F9E7"/>
          </a:solidFill>
          <a:ln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Cambria" panose="02040503050406030204" pitchFamily="18" charset="0"/>
              </a:rPr>
              <a:t>Số</a:t>
            </a:r>
            <a:r>
              <a:rPr 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mbria" panose="02040503050406030204" pitchFamily="18" charset="0"/>
              </a:rPr>
              <a:t>chỉ</a:t>
            </a:r>
            <a:r>
              <a:rPr 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mbria" panose="02040503050406030204" pitchFamily="18" charset="0"/>
              </a:rPr>
              <a:t>nhiệt</a:t>
            </a:r>
            <a:r>
              <a:rPr 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mbria" panose="02040503050406030204" pitchFamily="18" charset="0"/>
              </a:rPr>
              <a:t>kế</a:t>
            </a:r>
            <a:r>
              <a:rPr 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mbria" panose="02040503050406030204" pitchFamily="18" charset="0"/>
              </a:rPr>
              <a:t>cho</a:t>
            </a:r>
            <a:r>
              <a:rPr 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mbria" panose="02040503050406030204" pitchFamily="18" charset="0"/>
              </a:rPr>
              <a:t>biết</a:t>
            </a:r>
            <a:r>
              <a:rPr 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mbria" panose="02040503050406030204" pitchFamily="18" charset="0"/>
              </a:rPr>
              <a:t>nhiệt</a:t>
            </a:r>
            <a:r>
              <a:rPr 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mbria" panose="02040503050406030204" pitchFamily="18" charset="0"/>
              </a:rPr>
              <a:t>độ</a:t>
            </a:r>
            <a:r>
              <a:rPr 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mbria" panose="02040503050406030204" pitchFamily="18" charset="0"/>
              </a:rPr>
              <a:t>vật</a:t>
            </a:r>
            <a:r>
              <a:rPr 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D1B35-9D9D-A341-B67D-93C3DE97E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11" b="9148"/>
          <a:stretch/>
        </p:blipFill>
        <p:spPr>
          <a:xfrm>
            <a:off x="5811489" y="2987545"/>
            <a:ext cx="4091762" cy="3168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9C01B3-F4DE-F593-16A0-0A5F64D6E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55C18-E175-3398-A331-4A6E868A7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9814" y="-1198970"/>
            <a:ext cx="2244372" cy="777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460D1D-7D37-6EEC-9B4E-8F6BF4145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364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ice cube on white background">
            <a:extLst>
              <a:ext uri="{FF2B5EF4-FFF2-40B4-BE49-F238E27FC236}">
                <a16:creationId xmlns:a16="http://schemas.microsoft.com/office/drawing/2014/main" id="{66646ECB-79D1-8962-512C-1EEA1F7A8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1" t="42648" r="27004" b="-1"/>
          <a:stretch/>
        </p:blipFill>
        <p:spPr bwMode="auto">
          <a:xfrm>
            <a:off x="5658676" y="1194131"/>
            <a:ext cx="5555635" cy="492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圆角 33">
            <a:extLst>
              <a:ext uri="{FF2B5EF4-FFF2-40B4-BE49-F238E27FC236}">
                <a16:creationId xmlns:a16="http://schemas.microsoft.com/office/drawing/2014/main" id="{7E846B9F-FBE8-9CF2-FAD0-E20CEB358F22}"/>
              </a:ext>
            </a:extLst>
          </p:cNvPr>
          <p:cNvSpPr/>
          <p:nvPr/>
        </p:nvSpPr>
        <p:spPr>
          <a:xfrm>
            <a:off x="872060" y="959716"/>
            <a:ext cx="4189038" cy="1507037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Theo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bạn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cốc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nước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nào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lạnh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hơn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Vì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sao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bạn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biết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F3F38-95B4-BEC1-EEB9-6FCE9E500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4" y="3657600"/>
            <a:ext cx="2056639" cy="2581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CA5CDA-5A2B-CBE9-9139-202887D8C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8497B-D5FB-B56B-9C3F-B7E6E1CA5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-1053499"/>
            <a:ext cx="2244372" cy="77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EDCE5A-F312-624D-080E-82BBB50F5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2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62778F-1CA8-8849-0323-35F9CA79B058}"/>
              </a:ext>
            </a:extLst>
          </p:cNvPr>
          <p:cNvSpPr txBox="1"/>
          <p:nvPr/>
        </p:nvSpPr>
        <p:spPr>
          <a:xfrm>
            <a:off x="1279634" y="721853"/>
            <a:ext cx="96327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2A028"/>
                </a:solidFill>
                <a:latin typeface="Cambria" panose="02040503050406030204" pitchFamily="18" charset="0"/>
              </a:rPr>
              <a:t>2.</a:t>
            </a:r>
            <a:r>
              <a:rPr lang="vi-VN" sz="4000" b="1" dirty="0">
                <a:solidFill>
                  <a:srgbClr val="72A028"/>
                </a:solidFill>
                <a:latin typeface="Cambria" panose="02040503050406030204" pitchFamily="18" charset="0"/>
              </a:rPr>
              <a:t> Làm thế nào biết vật này nóng hơn hay lạnh hơn vật kia?</a:t>
            </a:r>
            <a:r>
              <a:rPr lang="en-US" sz="4000" b="1" dirty="0">
                <a:solidFill>
                  <a:srgbClr val="72A028"/>
                </a:solidFill>
                <a:latin typeface="Cambria" panose="02040503050406030204" pitchFamily="18" charset="0"/>
              </a:rPr>
              <a:t>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65728C-298C-040B-37D5-AE963426FEE0}"/>
              </a:ext>
            </a:extLst>
          </p:cNvPr>
          <p:cNvSpPr/>
          <p:nvPr/>
        </p:nvSpPr>
        <p:spPr>
          <a:xfrm>
            <a:off x="693683" y="2234826"/>
            <a:ext cx="5044966" cy="3693008"/>
          </a:xfrm>
          <a:prstGeom prst="roundRect">
            <a:avLst/>
          </a:prstGeom>
          <a:solidFill>
            <a:srgbClr val="F2F9E7"/>
          </a:solidFill>
          <a:ln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Cambria" panose="02040503050406030204" pitchFamily="18" charset="0"/>
              </a:rPr>
              <a:t>Sử dụng nhiệt kế để đo nhiệt độ: vật nóng hơn thì có nhiệt độ cao hơn, vật lạnh hơn thì có nhiệt độ thấp hơn.</a:t>
            </a:r>
            <a:endParaRPr lang="en-US" sz="4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106C28-08DA-72C6-352E-D6E9CD032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26" y="2117040"/>
            <a:ext cx="4631493" cy="4019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12D4DF-3ADA-C29F-A63D-53799F6F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A4E52A-A939-5BB2-BC2C-BB40CF4EC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814" y="-1198970"/>
            <a:ext cx="2244372" cy="777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730174-F656-BE5F-BDC8-985CD1474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717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62778F-1CA8-8849-0323-35F9CA79B058}"/>
              </a:ext>
            </a:extLst>
          </p:cNvPr>
          <p:cNvSpPr txBox="1"/>
          <p:nvPr/>
        </p:nvSpPr>
        <p:spPr>
          <a:xfrm>
            <a:off x="846083" y="665166"/>
            <a:ext cx="104998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2A028"/>
                </a:solidFill>
                <a:latin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rgbClr val="72A028"/>
                </a:solidFill>
                <a:latin typeface="Cambria" panose="02040503050406030204" pitchFamily="18" charset="0"/>
              </a:rPr>
              <a:t>Nếu đổ một phần nước nóng ở cốc c (Hình 1c) vào cốc nước nguội (Hình 1a) thì nhiệt độ của nước ở cốc a tăng lên hay giảm đi?</a:t>
            </a:r>
            <a:endParaRPr lang="en-US" sz="3200" b="1" dirty="0">
              <a:solidFill>
                <a:srgbClr val="72A028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65728C-298C-040B-37D5-AE963426FEE0}"/>
              </a:ext>
            </a:extLst>
          </p:cNvPr>
          <p:cNvSpPr/>
          <p:nvPr/>
        </p:nvSpPr>
        <p:spPr>
          <a:xfrm>
            <a:off x="777764" y="2364826"/>
            <a:ext cx="5249917" cy="3544227"/>
          </a:xfrm>
          <a:prstGeom prst="roundRect">
            <a:avLst/>
          </a:prstGeom>
          <a:solidFill>
            <a:srgbClr val="F2F9E7"/>
          </a:solidFill>
          <a:ln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300" dirty="0">
                <a:solidFill>
                  <a:schemeClr val="tx1"/>
                </a:solidFill>
                <a:latin typeface="Cambria" panose="02040503050406030204" pitchFamily="18" charset="0"/>
              </a:rPr>
              <a:t>N</a:t>
            </a:r>
            <a:r>
              <a:rPr lang="vi-VN" sz="3300" dirty="0">
                <a:solidFill>
                  <a:schemeClr val="tx1"/>
                </a:solidFill>
                <a:latin typeface="Cambria" panose="02040503050406030204" pitchFamily="18" charset="0"/>
              </a:rPr>
              <a:t>hiệt độ của nước ở cốc a tăng lên. Vì nhiệt độ của nước ở cốc c cao hơn nên khi đổ sang cốc a, nhiệt đã truyền từ cốc c sang làm cho cốc a tăng nhiệt độ.</a:t>
            </a:r>
            <a:endParaRPr lang="en-US" sz="33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01B94-60E5-19E8-46CF-8DAB75545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65" r="64223"/>
          <a:stretch/>
        </p:blipFill>
        <p:spPr>
          <a:xfrm>
            <a:off x="8616214" y="2929224"/>
            <a:ext cx="2559581" cy="2998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F964A9-CC5C-DEA0-3E76-EF40262F9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21" t="-935" r="-129" b="570"/>
          <a:stretch/>
        </p:blipFill>
        <p:spPr>
          <a:xfrm>
            <a:off x="6261899" y="2929225"/>
            <a:ext cx="2354315" cy="2998381"/>
          </a:xfrm>
          <a:prstGeom prst="rect">
            <a:avLst/>
          </a:prstGeom>
        </p:spPr>
      </p:pic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B286845C-046B-56FC-43A6-CAFAB037630B}"/>
              </a:ext>
            </a:extLst>
          </p:cNvPr>
          <p:cNvSpPr/>
          <p:nvPr/>
        </p:nvSpPr>
        <p:spPr>
          <a:xfrm>
            <a:off x="7549117" y="2364826"/>
            <a:ext cx="2158409" cy="564399"/>
          </a:xfrm>
          <a:prstGeom prst="curvedDownArrow">
            <a:avLst/>
          </a:prstGeom>
          <a:solidFill>
            <a:srgbClr val="72A028"/>
          </a:solidFill>
          <a:ln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D9D7D0-FECB-B34A-8122-BC5137855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63AD13-E6FB-5A76-C3BF-DE569FA47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814" y="-1198970"/>
            <a:ext cx="2244372" cy="777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EE9165-2B8E-474E-7211-F935B9F3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573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5B74B7-2BAE-ACA2-B3E0-9E7121A9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" y="-39161"/>
            <a:ext cx="12192000" cy="685800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874F26-69D6-5E52-5848-6A9E8E4DEF72}"/>
              </a:ext>
            </a:extLst>
          </p:cNvPr>
          <p:cNvGrpSpPr/>
          <p:nvPr/>
        </p:nvGrpSpPr>
        <p:grpSpPr>
          <a:xfrm>
            <a:off x="313203" y="1568921"/>
            <a:ext cx="5659821" cy="2364829"/>
            <a:chOff x="1534885" y="1774910"/>
            <a:chExt cx="4561115" cy="1937298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660008F3-FB69-8D4A-29C5-AC3E37470981}"/>
                </a:ext>
              </a:extLst>
            </p:cNvPr>
            <p:cNvSpPr/>
            <p:nvPr/>
          </p:nvSpPr>
          <p:spPr>
            <a:xfrm>
              <a:off x="1534885" y="1774910"/>
              <a:ext cx="4561115" cy="1937298"/>
            </a:xfrm>
            <a:custGeom>
              <a:avLst/>
              <a:gdLst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9714" h="4332514">
                  <a:moveTo>
                    <a:pt x="0" y="722100"/>
                  </a:moveTo>
                  <a:cubicBezTo>
                    <a:pt x="0" y="323295"/>
                    <a:pt x="323295" y="0"/>
                    <a:pt x="722100" y="0"/>
                  </a:cubicBezTo>
                  <a:cubicBezTo>
                    <a:pt x="3150813" y="468086"/>
                    <a:pt x="4632472" y="261257"/>
                    <a:pt x="7877614" y="0"/>
                  </a:cubicBezTo>
                  <a:cubicBezTo>
                    <a:pt x="8276419" y="0"/>
                    <a:pt x="8599714" y="323295"/>
                    <a:pt x="8599714" y="722100"/>
                  </a:cubicBezTo>
                  <a:cubicBezTo>
                    <a:pt x="8360228" y="2729900"/>
                    <a:pt x="8599714" y="2647643"/>
                    <a:pt x="8599714" y="3610414"/>
                  </a:cubicBezTo>
                  <a:cubicBezTo>
                    <a:pt x="8599714" y="4009219"/>
                    <a:pt x="8276419" y="4332514"/>
                    <a:pt x="7877614" y="4332514"/>
                  </a:cubicBezTo>
                  <a:cubicBezTo>
                    <a:pt x="5492443" y="4332514"/>
                    <a:pt x="3727757" y="3984171"/>
                    <a:pt x="722100" y="4332514"/>
                  </a:cubicBezTo>
                  <a:cubicBezTo>
                    <a:pt x="323295" y="4332514"/>
                    <a:pt x="0" y="4009219"/>
                    <a:pt x="0" y="3610414"/>
                  </a:cubicBezTo>
                  <a:cubicBezTo>
                    <a:pt x="0" y="2647643"/>
                    <a:pt x="119743" y="2446871"/>
                    <a:pt x="0" y="722100"/>
                  </a:cubicBezTo>
                  <a:close/>
                </a:path>
              </a:pathLst>
            </a:custGeom>
            <a:solidFill>
              <a:srgbClr val="C5E491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Tìm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hiểu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thêm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về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các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loại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nhiệt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kế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khác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.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endParaRPr>
            </a:p>
          </p:txBody>
        </p:sp>
        <p:sp>
          <p:nvSpPr>
            <p:cNvPr id="14" name="矩形: 圆角 33">
              <a:extLst>
                <a:ext uri="{FF2B5EF4-FFF2-40B4-BE49-F238E27FC236}">
                  <a16:creationId xmlns:a16="http://schemas.microsoft.com/office/drawing/2014/main" id="{31153273-490B-4497-6995-D30EAFD416F0}"/>
                </a:ext>
              </a:extLst>
            </p:cNvPr>
            <p:cNvSpPr/>
            <p:nvPr/>
          </p:nvSpPr>
          <p:spPr>
            <a:xfrm>
              <a:off x="1676401" y="1926769"/>
              <a:ext cx="4267200" cy="1643159"/>
            </a:xfrm>
            <a:custGeom>
              <a:avLst/>
              <a:gdLst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9714" h="4332514">
                  <a:moveTo>
                    <a:pt x="0" y="722100"/>
                  </a:moveTo>
                  <a:cubicBezTo>
                    <a:pt x="0" y="323295"/>
                    <a:pt x="323295" y="0"/>
                    <a:pt x="722100" y="0"/>
                  </a:cubicBezTo>
                  <a:cubicBezTo>
                    <a:pt x="3150813" y="468086"/>
                    <a:pt x="4632472" y="261257"/>
                    <a:pt x="7877614" y="0"/>
                  </a:cubicBezTo>
                  <a:cubicBezTo>
                    <a:pt x="8276419" y="0"/>
                    <a:pt x="8599714" y="323295"/>
                    <a:pt x="8599714" y="722100"/>
                  </a:cubicBezTo>
                  <a:cubicBezTo>
                    <a:pt x="8360228" y="2729900"/>
                    <a:pt x="8599714" y="2647643"/>
                    <a:pt x="8599714" y="3610414"/>
                  </a:cubicBezTo>
                  <a:cubicBezTo>
                    <a:pt x="8599714" y="4009219"/>
                    <a:pt x="8276419" y="4332514"/>
                    <a:pt x="7877614" y="4332514"/>
                  </a:cubicBezTo>
                  <a:cubicBezTo>
                    <a:pt x="5492443" y="4332514"/>
                    <a:pt x="3727757" y="3984171"/>
                    <a:pt x="722100" y="4332514"/>
                  </a:cubicBezTo>
                  <a:cubicBezTo>
                    <a:pt x="323295" y="4332514"/>
                    <a:pt x="0" y="4009219"/>
                    <a:pt x="0" y="3610414"/>
                  </a:cubicBezTo>
                  <a:cubicBezTo>
                    <a:pt x="0" y="2647643"/>
                    <a:pt x="119743" y="2446871"/>
                    <a:pt x="0" y="72210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阿里巴巴普惠体" panose="00020600040101010101"/>
                <a:cs typeface="+mn-cs"/>
              </a:endParaRPr>
            </a:p>
          </p:txBody>
        </p:sp>
      </p:grpSp>
      <p:grpSp>
        <p:nvGrpSpPr>
          <p:cNvPr id="2" name="组合 17">
            <a:extLst>
              <a:ext uri="{FF2B5EF4-FFF2-40B4-BE49-F238E27FC236}">
                <a16:creationId xmlns:a16="http://schemas.microsoft.com/office/drawing/2014/main" id="{954096EB-1C4F-DA0B-45D9-9F5E3D9D7FD7}"/>
              </a:ext>
            </a:extLst>
          </p:cNvPr>
          <p:cNvGrpSpPr/>
          <p:nvPr/>
        </p:nvGrpSpPr>
        <p:grpSpPr>
          <a:xfrm>
            <a:off x="6148629" y="2751335"/>
            <a:ext cx="5659821" cy="2364829"/>
            <a:chOff x="1534885" y="1774910"/>
            <a:chExt cx="4561115" cy="1937298"/>
          </a:xfrm>
        </p:grpSpPr>
        <p:sp>
          <p:nvSpPr>
            <p:cNvPr id="4" name="矩形: 圆角 33">
              <a:extLst>
                <a:ext uri="{FF2B5EF4-FFF2-40B4-BE49-F238E27FC236}">
                  <a16:creationId xmlns:a16="http://schemas.microsoft.com/office/drawing/2014/main" id="{E31145EC-F2AF-1B50-2F00-195858079A07}"/>
                </a:ext>
              </a:extLst>
            </p:cNvPr>
            <p:cNvSpPr/>
            <p:nvPr/>
          </p:nvSpPr>
          <p:spPr>
            <a:xfrm>
              <a:off x="1534885" y="1774910"/>
              <a:ext cx="4561115" cy="1937298"/>
            </a:xfrm>
            <a:custGeom>
              <a:avLst/>
              <a:gdLst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9714" h="4332514">
                  <a:moveTo>
                    <a:pt x="0" y="722100"/>
                  </a:moveTo>
                  <a:cubicBezTo>
                    <a:pt x="0" y="323295"/>
                    <a:pt x="323295" y="0"/>
                    <a:pt x="722100" y="0"/>
                  </a:cubicBezTo>
                  <a:cubicBezTo>
                    <a:pt x="3150813" y="468086"/>
                    <a:pt x="4632472" y="261257"/>
                    <a:pt x="7877614" y="0"/>
                  </a:cubicBezTo>
                  <a:cubicBezTo>
                    <a:pt x="8276419" y="0"/>
                    <a:pt x="8599714" y="323295"/>
                    <a:pt x="8599714" y="722100"/>
                  </a:cubicBezTo>
                  <a:cubicBezTo>
                    <a:pt x="8360228" y="2729900"/>
                    <a:pt x="8599714" y="2647643"/>
                    <a:pt x="8599714" y="3610414"/>
                  </a:cubicBezTo>
                  <a:cubicBezTo>
                    <a:pt x="8599714" y="4009219"/>
                    <a:pt x="8276419" y="4332514"/>
                    <a:pt x="7877614" y="4332514"/>
                  </a:cubicBezTo>
                  <a:cubicBezTo>
                    <a:pt x="5492443" y="4332514"/>
                    <a:pt x="3727757" y="3984171"/>
                    <a:pt x="722100" y="4332514"/>
                  </a:cubicBezTo>
                  <a:cubicBezTo>
                    <a:pt x="323295" y="4332514"/>
                    <a:pt x="0" y="4009219"/>
                    <a:pt x="0" y="3610414"/>
                  </a:cubicBezTo>
                  <a:cubicBezTo>
                    <a:pt x="0" y="2647643"/>
                    <a:pt x="119743" y="2446871"/>
                    <a:pt x="0" y="722100"/>
                  </a:cubicBezTo>
                  <a:close/>
                </a:path>
              </a:pathLst>
            </a:custGeom>
            <a:solidFill>
              <a:srgbClr val="C5E491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Chuẩn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bị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bài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rPr>
                <a:t>mới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endParaRPr>
            </a:p>
          </p:txBody>
        </p:sp>
        <p:sp>
          <p:nvSpPr>
            <p:cNvPr id="5" name="矩形: 圆角 33">
              <a:extLst>
                <a:ext uri="{FF2B5EF4-FFF2-40B4-BE49-F238E27FC236}">
                  <a16:creationId xmlns:a16="http://schemas.microsoft.com/office/drawing/2014/main" id="{E64CE742-420D-2D14-4A4D-27FFE92AB25A}"/>
                </a:ext>
              </a:extLst>
            </p:cNvPr>
            <p:cNvSpPr/>
            <p:nvPr/>
          </p:nvSpPr>
          <p:spPr>
            <a:xfrm>
              <a:off x="1676401" y="1926769"/>
              <a:ext cx="4267200" cy="1643159"/>
            </a:xfrm>
            <a:custGeom>
              <a:avLst/>
              <a:gdLst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9714" h="4332514">
                  <a:moveTo>
                    <a:pt x="0" y="722100"/>
                  </a:moveTo>
                  <a:cubicBezTo>
                    <a:pt x="0" y="323295"/>
                    <a:pt x="323295" y="0"/>
                    <a:pt x="722100" y="0"/>
                  </a:cubicBezTo>
                  <a:cubicBezTo>
                    <a:pt x="3150813" y="468086"/>
                    <a:pt x="4632472" y="261257"/>
                    <a:pt x="7877614" y="0"/>
                  </a:cubicBezTo>
                  <a:cubicBezTo>
                    <a:pt x="8276419" y="0"/>
                    <a:pt x="8599714" y="323295"/>
                    <a:pt x="8599714" y="722100"/>
                  </a:cubicBezTo>
                  <a:cubicBezTo>
                    <a:pt x="8360228" y="2729900"/>
                    <a:pt x="8599714" y="2647643"/>
                    <a:pt x="8599714" y="3610414"/>
                  </a:cubicBezTo>
                  <a:cubicBezTo>
                    <a:pt x="8599714" y="4009219"/>
                    <a:pt x="8276419" y="4332514"/>
                    <a:pt x="7877614" y="4332514"/>
                  </a:cubicBezTo>
                  <a:cubicBezTo>
                    <a:pt x="5492443" y="4332514"/>
                    <a:pt x="3727757" y="3984171"/>
                    <a:pt x="722100" y="4332514"/>
                  </a:cubicBezTo>
                  <a:cubicBezTo>
                    <a:pt x="323295" y="4332514"/>
                    <a:pt x="0" y="4009219"/>
                    <a:pt x="0" y="3610414"/>
                  </a:cubicBezTo>
                  <a:cubicBezTo>
                    <a:pt x="0" y="2647643"/>
                    <a:pt x="119743" y="2446871"/>
                    <a:pt x="0" y="72210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037E9E0-F194-E457-385B-7BFD79AFD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862" y="1218083"/>
            <a:ext cx="6517189" cy="1615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333961-1D4C-EB2A-8BAF-54B295DA4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0DDAF-D484-7CDB-EAAD-0C8E38CC8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9814" y="-1198970"/>
            <a:ext cx="2244372" cy="777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DFBB2-9579-8EE7-6A68-096F27643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775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9700" y="618186"/>
            <a:ext cx="10753859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GHI VỞ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1. </a:t>
            </a:r>
            <a:r>
              <a:rPr lang="en-US" sz="3600" b="1" dirty="0" err="1">
                <a:solidFill>
                  <a:srgbClr val="002060"/>
                </a:solidFill>
              </a:rPr>
              <a:t>Nóng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lạnh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nhiệt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độ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</a:rPr>
              <a:t>Nhiệt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độ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vật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biết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sự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nóng</a:t>
            </a:r>
            <a:r>
              <a:rPr 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</a:rPr>
              <a:t>lạnh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vật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</a:rPr>
              <a:t>Vật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nóng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có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nhiệt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độ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cao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hơn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vật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lạnh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có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nhiệt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độ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thấp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hơn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</a:rPr>
              <a:t>Nhiệt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kế</a:t>
            </a:r>
            <a:r>
              <a:rPr lang="en-US" sz="3600" b="1" dirty="0">
                <a:solidFill>
                  <a:srgbClr val="002060"/>
                </a:solidFill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cụ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nhiệt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độ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của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vật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</a:rPr>
              <a:t>Thực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hành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nhiệt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độ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546040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5B74B7-2BAE-ACA2-B3E0-9E7121A9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660008F3-FB69-8D4A-29C5-AC3E37470981}"/>
              </a:ext>
            </a:extLst>
          </p:cNvPr>
          <p:cNvSpPr/>
          <p:nvPr/>
        </p:nvSpPr>
        <p:spPr>
          <a:xfrm>
            <a:off x="1790383" y="620486"/>
            <a:ext cx="8599714" cy="5410200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66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ea typeface="阿里巴巴普惠体" panose="00020600040101010101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F8711FE-779B-E6CE-B7B7-3157D6ACB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84" y="4566435"/>
            <a:ext cx="1410215" cy="14102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422DC58-B720-8A08-2051-D725A7E1C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230" y="1463040"/>
            <a:ext cx="9598214" cy="36374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CF32EF-9204-BB06-358F-049713105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E7555-178F-A7CD-E899-3C8E9498F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814" y="-1198970"/>
            <a:ext cx="2244372" cy="777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CA9E0B-9A69-F2F0-C8E5-50421E8CB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792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F3F38-95B4-BEC1-EEB9-6FCE9E500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4" y="3657600"/>
            <a:ext cx="2056639" cy="2581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CA5CDA-5A2B-CBE9-9139-202887D8C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8497B-D5FB-B56B-9C3F-B7E6E1CA5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831" y="-1053499"/>
            <a:ext cx="2244372" cy="77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EDCE5A-F312-624D-080E-82BBB50F5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  <p:sp>
        <p:nvSpPr>
          <p:cNvPr id="9" name="矩形: 圆角 33">
            <a:extLst>
              <a:ext uri="{FF2B5EF4-FFF2-40B4-BE49-F238E27FC236}">
                <a16:creationId xmlns:a16="http://schemas.microsoft.com/office/drawing/2014/main" id="{7E846B9F-FBE8-9CF2-FAD0-E20CEB358F22}"/>
              </a:ext>
            </a:extLst>
          </p:cNvPr>
          <p:cNvSpPr/>
          <p:nvPr/>
        </p:nvSpPr>
        <p:spPr>
          <a:xfrm>
            <a:off x="2040834" y="2266122"/>
            <a:ext cx="7848259" cy="2743200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hay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fr-FR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hay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fr-FR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395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5B74B7-2BAE-ACA2-B3E0-9E7121A9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1" y="0"/>
            <a:ext cx="12192000" cy="6858000"/>
          </a:xfrm>
          <a:prstGeom prst="rect">
            <a:avLst/>
          </a:prstGeom>
        </p:spPr>
      </p:pic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660008F3-FB69-8D4A-29C5-AC3E37470981}"/>
              </a:ext>
            </a:extLst>
          </p:cNvPr>
          <p:cNvSpPr/>
          <p:nvPr/>
        </p:nvSpPr>
        <p:spPr>
          <a:xfrm>
            <a:off x="1710932" y="251869"/>
            <a:ext cx="8599714" cy="4468987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66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阿里巴巴普惠体" panose="00020600040101010101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F8711FE-779B-E6CE-B7B7-3157D6ACB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84" y="4566435"/>
            <a:ext cx="1410215" cy="141021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73E689F-7EF8-65A5-CE21-6C26F4C20F45}"/>
              </a:ext>
            </a:extLst>
          </p:cNvPr>
          <p:cNvSpPr txBox="1"/>
          <p:nvPr/>
        </p:nvSpPr>
        <p:spPr>
          <a:xfrm>
            <a:off x="5199677" y="3862022"/>
            <a:ext cx="1506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55312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(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55312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55312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1)</a:t>
            </a:r>
            <a:endParaRPr lang="en-US" sz="3600" dirty="0">
              <a:solidFill>
                <a:srgbClr val="055312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6CCE61C-5EEF-EC8E-8641-BE684222C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7567" y="117566"/>
            <a:ext cx="3051433" cy="63944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D4EC4E-0AEB-AFB8-1939-7C2780D5F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832" y="758812"/>
            <a:ext cx="8827773" cy="31640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DF98321-58C7-0354-06F2-16B82352C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52579" y="2196883"/>
            <a:ext cx="4842036" cy="4622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8EFD9-D913-34B3-49E2-C0DC3355C5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534" y="-29203"/>
            <a:ext cx="1410215" cy="1410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582EC2-7A0A-D78F-2507-17E6D8C2F4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7B6DF2-C3A1-407E-BEED-C295D068C1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9534" y="-1030157"/>
            <a:ext cx="2244372" cy="777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2B267-ABD1-527C-43B2-70D9EEA127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737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BFE5D05-529F-629B-A275-F11F2CEDC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74" y="4752672"/>
            <a:ext cx="1410215" cy="14102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AD3C3F-B317-0034-1C62-0549BCEA0022}"/>
              </a:ext>
            </a:extLst>
          </p:cNvPr>
          <p:cNvSpPr txBox="1"/>
          <p:nvPr/>
        </p:nvSpPr>
        <p:spPr>
          <a:xfrm>
            <a:off x="907657" y="1755242"/>
            <a:ext cx="103766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bày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vật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nóng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hơn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nhiệt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độ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cao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hơn</a:t>
            </a:r>
            <a:r>
              <a:rPr lang="en-US" sz="3200" dirty="0">
                <a:latin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</a:rPr>
              <a:t>vật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lạnh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hơn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nhiệt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độ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thấp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hơn</a:t>
            </a:r>
            <a:r>
              <a:rPr lang="en-US" sz="3200" dirty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Cambria" panose="02040503050406030204" pitchFamily="18" charset="0"/>
              </a:rPr>
              <a:t>Biết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nhiệt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kế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dụng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cụ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nhiệt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độ</a:t>
            </a:r>
            <a:r>
              <a:rPr lang="en-US" sz="3200" dirty="0">
                <a:latin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</a:rPr>
              <a:t>Sử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dụng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nhiệt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kế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xác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định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nhiệt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độ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cơ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thể</a:t>
            </a:r>
            <a:r>
              <a:rPr lang="en-US" sz="3200" dirty="0">
                <a:latin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</a:rPr>
              <a:t>nhiệt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độ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không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khí</a:t>
            </a:r>
            <a:r>
              <a:rPr lang="en-US" sz="3200" dirty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200" dirty="0">
                <a:latin typeface="Cambria" panose="02040503050406030204" pitchFamily="18" charset="0"/>
              </a:rPr>
              <a:t> Vân </a:t>
            </a:r>
            <a:r>
              <a:rPr lang="en-US" sz="3200" dirty="0" err="1">
                <a:latin typeface="Cambria" panose="02040503050406030204" pitchFamily="18" charset="0"/>
              </a:rPr>
              <a:t>dụng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thức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nhiệt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truyền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từ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vật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nóng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hơn</a:t>
            </a:r>
            <a:r>
              <a:rPr lang="en-US" sz="3200" dirty="0">
                <a:latin typeface="Cambria" panose="02040503050406030204" pitchFamily="18" charset="0"/>
              </a:rPr>
              <a:t> sang </a:t>
            </a:r>
            <a:r>
              <a:rPr lang="en-US" sz="3200" dirty="0" err="1">
                <a:latin typeface="Cambria" panose="02040503050406030204" pitchFamily="18" charset="0"/>
              </a:rPr>
              <a:t>vật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lạnh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hơn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giải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thích</a:t>
            </a:r>
            <a:r>
              <a:rPr lang="en-US" sz="3200" dirty="0">
                <a:latin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</a:rPr>
              <a:t>đưa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ra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vật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nóng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lên</a:t>
            </a:r>
            <a:r>
              <a:rPr lang="en-US" sz="3200" dirty="0">
                <a:latin typeface="Cambria" panose="02040503050406030204" pitchFamily="18" charset="0"/>
              </a:rPr>
              <a:t> hay </a:t>
            </a:r>
            <a:r>
              <a:rPr lang="en-US" sz="3200" dirty="0" err="1">
                <a:latin typeface="Cambria" panose="02040503050406030204" pitchFamily="18" charset="0"/>
              </a:rPr>
              <a:t>lạnh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đi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tình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huống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đơn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giản</a:t>
            </a:r>
            <a:r>
              <a:rPr lang="en-US" sz="3200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0F26D-22EF-E74A-A7CD-992CA12FC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988" y="962693"/>
            <a:ext cx="5590517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EA6F20-78EF-1BD4-0D50-79ECFE969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ACB679-5EB2-3CDA-64F0-3B5835348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8981" y="-1168098"/>
            <a:ext cx="2244372" cy="77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B3C849-E1ED-E000-0635-773407AAF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486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5B74B7-2BAE-ACA2-B3E0-9E7121A9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660008F3-FB69-8D4A-29C5-AC3E37470981}"/>
              </a:ext>
            </a:extLst>
          </p:cNvPr>
          <p:cNvSpPr/>
          <p:nvPr/>
        </p:nvSpPr>
        <p:spPr>
          <a:xfrm>
            <a:off x="1790383" y="620486"/>
            <a:ext cx="8599714" cy="5410200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66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ea typeface="阿里巴巴普惠体" panose="00020600040101010101"/>
              <a:cs typeface="+mn-cs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280FC4F-C6CF-07FC-80F9-A036F5492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82" y="4419449"/>
            <a:ext cx="1410215" cy="141021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AF569A8-1D27-0B97-A5E5-761E15F8A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520" y="346028"/>
            <a:ext cx="2942410" cy="61659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A4B826-9A1A-A276-6EAD-01C77F603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134" y="2223300"/>
            <a:ext cx="8000212" cy="171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9D69D-7567-D5E7-E0BB-5CEF01ED1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B94F0-33EC-E0AE-9634-AA349F9482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8103" y="-1297945"/>
            <a:ext cx="2244372" cy="777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A6A9C-A6C9-7B12-B5CF-04488585A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073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5B74B7-2BAE-ACA2-B3E0-9E7121A9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874F26-69D6-5E52-5848-6A9E8E4DEF72}"/>
              </a:ext>
            </a:extLst>
          </p:cNvPr>
          <p:cNvGrpSpPr/>
          <p:nvPr/>
        </p:nvGrpSpPr>
        <p:grpSpPr>
          <a:xfrm>
            <a:off x="1090604" y="1091717"/>
            <a:ext cx="10010792" cy="4045547"/>
            <a:chOff x="1534885" y="1774910"/>
            <a:chExt cx="4561115" cy="1937298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660008F3-FB69-8D4A-29C5-AC3E37470981}"/>
                </a:ext>
              </a:extLst>
            </p:cNvPr>
            <p:cNvSpPr/>
            <p:nvPr/>
          </p:nvSpPr>
          <p:spPr>
            <a:xfrm>
              <a:off x="1534885" y="1774910"/>
              <a:ext cx="4561115" cy="1937298"/>
            </a:xfrm>
            <a:custGeom>
              <a:avLst/>
              <a:gdLst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9714" h="4332514">
                  <a:moveTo>
                    <a:pt x="0" y="722100"/>
                  </a:moveTo>
                  <a:cubicBezTo>
                    <a:pt x="0" y="323295"/>
                    <a:pt x="323295" y="0"/>
                    <a:pt x="722100" y="0"/>
                  </a:cubicBezTo>
                  <a:cubicBezTo>
                    <a:pt x="3150813" y="468086"/>
                    <a:pt x="4632472" y="261257"/>
                    <a:pt x="7877614" y="0"/>
                  </a:cubicBezTo>
                  <a:cubicBezTo>
                    <a:pt x="8276419" y="0"/>
                    <a:pt x="8599714" y="323295"/>
                    <a:pt x="8599714" y="722100"/>
                  </a:cubicBezTo>
                  <a:cubicBezTo>
                    <a:pt x="8360228" y="2729900"/>
                    <a:pt x="8599714" y="2647643"/>
                    <a:pt x="8599714" y="3610414"/>
                  </a:cubicBezTo>
                  <a:cubicBezTo>
                    <a:pt x="8599714" y="4009219"/>
                    <a:pt x="8276419" y="4332514"/>
                    <a:pt x="7877614" y="4332514"/>
                  </a:cubicBezTo>
                  <a:cubicBezTo>
                    <a:pt x="5492443" y="4332514"/>
                    <a:pt x="3727757" y="3984171"/>
                    <a:pt x="722100" y="4332514"/>
                  </a:cubicBezTo>
                  <a:cubicBezTo>
                    <a:pt x="323295" y="4332514"/>
                    <a:pt x="0" y="4009219"/>
                    <a:pt x="0" y="3610414"/>
                  </a:cubicBezTo>
                  <a:cubicBezTo>
                    <a:pt x="0" y="2647643"/>
                    <a:pt x="119743" y="2446871"/>
                    <a:pt x="0" y="722100"/>
                  </a:cubicBezTo>
                  <a:close/>
                </a:path>
              </a:pathLst>
            </a:custGeom>
            <a:solidFill>
              <a:srgbClr val="C5E491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阿里巴巴普惠体" panose="00020600040101010101"/>
                <a:cs typeface="+mn-cs"/>
              </a:endParaRPr>
            </a:p>
          </p:txBody>
        </p:sp>
        <p:sp>
          <p:nvSpPr>
            <p:cNvPr id="14" name="矩形: 圆角 33">
              <a:extLst>
                <a:ext uri="{FF2B5EF4-FFF2-40B4-BE49-F238E27FC236}">
                  <a16:creationId xmlns:a16="http://schemas.microsoft.com/office/drawing/2014/main" id="{31153273-490B-4497-6995-D30EAFD416F0}"/>
                </a:ext>
              </a:extLst>
            </p:cNvPr>
            <p:cNvSpPr/>
            <p:nvPr/>
          </p:nvSpPr>
          <p:spPr>
            <a:xfrm>
              <a:off x="1676401" y="1926769"/>
              <a:ext cx="4267200" cy="1643159"/>
            </a:xfrm>
            <a:custGeom>
              <a:avLst/>
              <a:gdLst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9714" h="4332514">
                  <a:moveTo>
                    <a:pt x="0" y="722100"/>
                  </a:moveTo>
                  <a:cubicBezTo>
                    <a:pt x="0" y="323295"/>
                    <a:pt x="323295" y="0"/>
                    <a:pt x="722100" y="0"/>
                  </a:cubicBezTo>
                  <a:cubicBezTo>
                    <a:pt x="3150813" y="468086"/>
                    <a:pt x="4632472" y="261257"/>
                    <a:pt x="7877614" y="0"/>
                  </a:cubicBezTo>
                  <a:cubicBezTo>
                    <a:pt x="8276419" y="0"/>
                    <a:pt x="8599714" y="323295"/>
                    <a:pt x="8599714" y="722100"/>
                  </a:cubicBezTo>
                  <a:cubicBezTo>
                    <a:pt x="8360228" y="2729900"/>
                    <a:pt x="8599714" y="2647643"/>
                    <a:pt x="8599714" y="3610414"/>
                  </a:cubicBezTo>
                  <a:cubicBezTo>
                    <a:pt x="8599714" y="4009219"/>
                    <a:pt x="8276419" y="4332514"/>
                    <a:pt x="7877614" y="4332514"/>
                  </a:cubicBezTo>
                  <a:cubicBezTo>
                    <a:pt x="5492443" y="4332514"/>
                    <a:pt x="3727757" y="3984171"/>
                    <a:pt x="722100" y="4332514"/>
                  </a:cubicBezTo>
                  <a:cubicBezTo>
                    <a:pt x="323295" y="4332514"/>
                    <a:pt x="0" y="4009219"/>
                    <a:pt x="0" y="3610414"/>
                  </a:cubicBezTo>
                  <a:cubicBezTo>
                    <a:pt x="0" y="2647643"/>
                    <a:pt x="119743" y="2446871"/>
                    <a:pt x="0" y="72210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80F2A9E-4AE2-92F6-5BBA-0F4F929AC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595" y="1911283"/>
            <a:ext cx="7510923" cy="24264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AC12A6-5D6F-D39B-61B0-CF52E68A8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02919B-CF4A-4EE1-3260-0F589E773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909" y="-1074808"/>
            <a:ext cx="2244372" cy="777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24002B-76E6-174F-830C-65724691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293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: 圆角 33">
                <a:extLst>
                  <a:ext uri="{FF2B5EF4-FFF2-40B4-BE49-F238E27FC236}">
                    <a16:creationId xmlns:a16="http://schemas.microsoft.com/office/drawing/2014/main" id="{771AF810-863B-DB95-D0D9-2311CEF0C94E}"/>
                  </a:ext>
                </a:extLst>
              </p:cNvPr>
              <p:cNvSpPr/>
              <p:nvPr/>
            </p:nvSpPr>
            <p:spPr>
              <a:xfrm>
                <a:off x="725978" y="1724890"/>
                <a:ext cx="10440785" cy="3408219"/>
              </a:xfrm>
              <a:custGeom>
                <a:avLst/>
                <a:gdLst>
                  <a:gd name="connsiteX0" fmla="*/ 0 w 8599714"/>
                  <a:gd name="connsiteY0" fmla="*/ 722100 h 4332514"/>
                  <a:gd name="connsiteX1" fmla="*/ 722100 w 8599714"/>
                  <a:gd name="connsiteY1" fmla="*/ 0 h 4332514"/>
                  <a:gd name="connsiteX2" fmla="*/ 7877614 w 8599714"/>
                  <a:gd name="connsiteY2" fmla="*/ 0 h 4332514"/>
                  <a:gd name="connsiteX3" fmla="*/ 8599714 w 8599714"/>
                  <a:gd name="connsiteY3" fmla="*/ 722100 h 4332514"/>
                  <a:gd name="connsiteX4" fmla="*/ 8599714 w 8599714"/>
                  <a:gd name="connsiteY4" fmla="*/ 3610414 h 4332514"/>
                  <a:gd name="connsiteX5" fmla="*/ 7877614 w 8599714"/>
                  <a:gd name="connsiteY5" fmla="*/ 4332514 h 4332514"/>
                  <a:gd name="connsiteX6" fmla="*/ 722100 w 8599714"/>
                  <a:gd name="connsiteY6" fmla="*/ 4332514 h 4332514"/>
                  <a:gd name="connsiteX7" fmla="*/ 0 w 8599714"/>
                  <a:gd name="connsiteY7" fmla="*/ 3610414 h 4332514"/>
                  <a:gd name="connsiteX8" fmla="*/ 0 w 8599714"/>
                  <a:gd name="connsiteY8" fmla="*/ 722100 h 4332514"/>
                  <a:gd name="connsiteX0" fmla="*/ 0 w 8599714"/>
                  <a:gd name="connsiteY0" fmla="*/ 722100 h 4332514"/>
                  <a:gd name="connsiteX1" fmla="*/ 722100 w 8599714"/>
                  <a:gd name="connsiteY1" fmla="*/ 0 h 4332514"/>
                  <a:gd name="connsiteX2" fmla="*/ 7877614 w 8599714"/>
                  <a:gd name="connsiteY2" fmla="*/ 0 h 4332514"/>
                  <a:gd name="connsiteX3" fmla="*/ 8599714 w 8599714"/>
                  <a:gd name="connsiteY3" fmla="*/ 722100 h 4332514"/>
                  <a:gd name="connsiteX4" fmla="*/ 8599714 w 8599714"/>
                  <a:gd name="connsiteY4" fmla="*/ 3610414 h 4332514"/>
                  <a:gd name="connsiteX5" fmla="*/ 7877614 w 8599714"/>
                  <a:gd name="connsiteY5" fmla="*/ 4332514 h 4332514"/>
                  <a:gd name="connsiteX6" fmla="*/ 722100 w 8599714"/>
                  <a:gd name="connsiteY6" fmla="*/ 4332514 h 4332514"/>
                  <a:gd name="connsiteX7" fmla="*/ 0 w 8599714"/>
                  <a:gd name="connsiteY7" fmla="*/ 3610414 h 4332514"/>
                  <a:gd name="connsiteX8" fmla="*/ 0 w 8599714"/>
                  <a:gd name="connsiteY8" fmla="*/ 722100 h 4332514"/>
                  <a:gd name="connsiteX0" fmla="*/ 0 w 8599714"/>
                  <a:gd name="connsiteY0" fmla="*/ 722100 h 4332514"/>
                  <a:gd name="connsiteX1" fmla="*/ 722100 w 8599714"/>
                  <a:gd name="connsiteY1" fmla="*/ 0 h 4332514"/>
                  <a:gd name="connsiteX2" fmla="*/ 7877614 w 8599714"/>
                  <a:gd name="connsiteY2" fmla="*/ 0 h 4332514"/>
                  <a:gd name="connsiteX3" fmla="*/ 8599714 w 8599714"/>
                  <a:gd name="connsiteY3" fmla="*/ 722100 h 4332514"/>
                  <a:gd name="connsiteX4" fmla="*/ 8599714 w 8599714"/>
                  <a:gd name="connsiteY4" fmla="*/ 3610414 h 4332514"/>
                  <a:gd name="connsiteX5" fmla="*/ 7877614 w 8599714"/>
                  <a:gd name="connsiteY5" fmla="*/ 4332514 h 4332514"/>
                  <a:gd name="connsiteX6" fmla="*/ 722100 w 8599714"/>
                  <a:gd name="connsiteY6" fmla="*/ 4332514 h 4332514"/>
                  <a:gd name="connsiteX7" fmla="*/ 0 w 8599714"/>
                  <a:gd name="connsiteY7" fmla="*/ 3610414 h 4332514"/>
                  <a:gd name="connsiteX8" fmla="*/ 0 w 8599714"/>
                  <a:gd name="connsiteY8" fmla="*/ 722100 h 4332514"/>
                  <a:gd name="connsiteX0" fmla="*/ 0 w 8599714"/>
                  <a:gd name="connsiteY0" fmla="*/ 722100 h 4332514"/>
                  <a:gd name="connsiteX1" fmla="*/ 722100 w 8599714"/>
                  <a:gd name="connsiteY1" fmla="*/ 0 h 4332514"/>
                  <a:gd name="connsiteX2" fmla="*/ 7877614 w 8599714"/>
                  <a:gd name="connsiteY2" fmla="*/ 0 h 4332514"/>
                  <a:gd name="connsiteX3" fmla="*/ 8599714 w 8599714"/>
                  <a:gd name="connsiteY3" fmla="*/ 722100 h 4332514"/>
                  <a:gd name="connsiteX4" fmla="*/ 8599714 w 8599714"/>
                  <a:gd name="connsiteY4" fmla="*/ 3610414 h 4332514"/>
                  <a:gd name="connsiteX5" fmla="*/ 7877614 w 8599714"/>
                  <a:gd name="connsiteY5" fmla="*/ 4332514 h 4332514"/>
                  <a:gd name="connsiteX6" fmla="*/ 722100 w 8599714"/>
                  <a:gd name="connsiteY6" fmla="*/ 4332514 h 4332514"/>
                  <a:gd name="connsiteX7" fmla="*/ 0 w 8599714"/>
                  <a:gd name="connsiteY7" fmla="*/ 3610414 h 4332514"/>
                  <a:gd name="connsiteX8" fmla="*/ 0 w 8599714"/>
                  <a:gd name="connsiteY8" fmla="*/ 722100 h 4332514"/>
                  <a:gd name="connsiteX0" fmla="*/ 0 w 8599714"/>
                  <a:gd name="connsiteY0" fmla="*/ 722100 h 4332514"/>
                  <a:gd name="connsiteX1" fmla="*/ 722100 w 8599714"/>
                  <a:gd name="connsiteY1" fmla="*/ 0 h 4332514"/>
                  <a:gd name="connsiteX2" fmla="*/ 7877614 w 8599714"/>
                  <a:gd name="connsiteY2" fmla="*/ 0 h 4332514"/>
                  <a:gd name="connsiteX3" fmla="*/ 8599714 w 8599714"/>
                  <a:gd name="connsiteY3" fmla="*/ 722100 h 4332514"/>
                  <a:gd name="connsiteX4" fmla="*/ 8599714 w 8599714"/>
                  <a:gd name="connsiteY4" fmla="*/ 3610414 h 4332514"/>
                  <a:gd name="connsiteX5" fmla="*/ 7877614 w 8599714"/>
                  <a:gd name="connsiteY5" fmla="*/ 4332514 h 4332514"/>
                  <a:gd name="connsiteX6" fmla="*/ 722100 w 8599714"/>
                  <a:gd name="connsiteY6" fmla="*/ 4332514 h 4332514"/>
                  <a:gd name="connsiteX7" fmla="*/ 0 w 8599714"/>
                  <a:gd name="connsiteY7" fmla="*/ 3610414 h 4332514"/>
                  <a:gd name="connsiteX8" fmla="*/ 0 w 8599714"/>
                  <a:gd name="connsiteY8" fmla="*/ 722100 h 4332514"/>
                  <a:gd name="connsiteX0" fmla="*/ 0 w 8599714"/>
                  <a:gd name="connsiteY0" fmla="*/ 722100 h 4332514"/>
                  <a:gd name="connsiteX1" fmla="*/ 722100 w 8599714"/>
                  <a:gd name="connsiteY1" fmla="*/ 0 h 4332514"/>
                  <a:gd name="connsiteX2" fmla="*/ 7877614 w 8599714"/>
                  <a:gd name="connsiteY2" fmla="*/ 0 h 4332514"/>
                  <a:gd name="connsiteX3" fmla="*/ 8599714 w 8599714"/>
                  <a:gd name="connsiteY3" fmla="*/ 722100 h 4332514"/>
                  <a:gd name="connsiteX4" fmla="*/ 8599714 w 8599714"/>
                  <a:gd name="connsiteY4" fmla="*/ 3610414 h 4332514"/>
                  <a:gd name="connsiteX5" fmla="*/ 7877614 w 8599714"/>
                  <a:gd name="connsiteY5" fmla="*/ 4332514 h 4332514"/>
                  <a:gd name="connsiteX6" fmla="*/ 722100 w 8599714"/>
                  <a:gd name="connsiteY6" fmla="*/ 4332514 h 4332514"/>
                  <a:gd name="connsiteX7" fmla="*/ 0 w 8599714"/>
                  <a:gd name="connsiteY7" fmla="*/ 3610414 h 4332514"/>
                  <a:gd name="connsiteX8" fmla="*/ 0 w 8599714"/>
                  <a:gd name="connsiteY8" fmla="*/ 722100 h 4332514"/>
                  <a:gd name="connsiteX0" fmla="*/ 0 w 8599714"/>
                  <a:gd name="connsiteY0" fmla="*/ 722100 h 4332514"/>
                  <a:gd name="connsiteX1" fmla="*/ 722100 w 8599714"/>
                  <a:gd name="connsiteY1" fmla="*/ 0 h 4332514"/>
                  <a:gd name="connsiteX2" fmla="*/ 7877614 w 8599714"/>
                  <a:gd name="connsiteY2" fmla="*/ 0 h 4332514"/>
                  <a:gd name="connsiteX3" fmla="*/ 8599714 w 8599714"/>
                  <a:gd name="connsiteY3" fmla="*/ 722100 h 4332514"/>
                  <a:gd name="connsiteX4" fmla="*/ 8599714 w 8599714"/>
                  <a:gd name="connsiteY4" fmla="*/ 3610414 h 4332514"/>
                  <a:gd name="connsiteX5" fmla="*/ 7877614 w 8599714"/>
                  <a:gd name="connsiteY5" fmla="*/ 4332514 h 4332514"/>
                  <a:gd name="connsiteX6" fmla="*/ 722100 w 8599714"/>
                  <a:gd name="connsiteY6" fmla="*/ 4332514 h 4332514"/>
                  <a:gd name="connsiteX7" fmla="*/ 0 w 8599714"/>
                  <a:gd name="connsiteY7" fmla="*/ 3610414 h 4332514"/>
                  <a:gd name="connsiteX8" fmla="*/ 0 w 8599714"/>
                  <a:gd name="connsiteY8" fmla="*/ 722100 h 4332514"/>
                  <a:gd name="connsiteX0" fmla="*/ 0 w 8599714"/>
                  <a:gd name="connsiteY0" fmla="*/ 722100 h 4332514"/>
                  <a:gd name="connsiteX1" fmla="*/ 722100 w 8599714"/>
                  <a:gd name="connsiteY1" fmla="*/ 0 h 4332514"/>
                  <a:gd name="connsiteX2" fmla="*/ 7877614 w 8599714"/>
                  <a:gd name="connsiteY2" fmla="*/ 0 h 4332514"/>
                  <a:gd name="connsiteX3" fmla="*/ 8599714 w 8599714"/>
                  <a:gd name="connsiteY3" fmla="*/ 722100 h 4332514"/>
                  <a:gd name="connsiteX4" fmla="*/ 8599714 w 8599714"/>
                  <a:gd name="connsiteY4" fmla="*/ 3610414 h 4332514"/>
                  <a:gd name="connsiteX5" fmla="*/ 7877614 w 8599714"/>
                  <a:gd name="connsiteY5" fmla="*/ 4332514 h 4332514"/>
                  <a:gd name="connsiteX6" fmla="*/ 722100 w 8599714"/>
                  <a:gd name="connsiteY6" fmla="*/ 4332514 h 4332514"/>
                  <a:gd name="connsiteX7" fmla="*/ 0 w 8599714"/>
                  <a:gd name="connsiteY7" fmla="*/ 3610414 h 4332514"/>
                  <a:gd name="connsiteX8" fmla="*/ 0 w 8599714"/>
                  <a:gd name="connsiteY8" fmla="*/ 722100 h 433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9714" h="4332514">
                    <a:moveTo>
                      <a:pt x="0" y="722100"/>
                    </a:moveTo>
                    <a:cubicBezTo>
                      <a:pt x="0" y="323295"/>
                      <a:pt x="323295" y="0"/>
                      <a:pt x="722100" y="0"/>
                    </a:cubicBezTo>
                    <a:cubicBezTo>
                      <a:pt x="3150813" y="468086"/>
                      <a:pt x="4632472" y="261257"/>
                      <a:pt x="7877614" y="0"/>
                    </a:cubicBezTo>
                    <a:cubicBezTo>
                      <a:pt x="8276419" y="0"/>
                      <a:pt x="8599714" y="323295"/>
                      <a:pt x="8599714" y="722100"/>
                    </a:cubicBezTo>
                    <a:cubicBezTo>
                      <a:pt x="8360228" y="2729900"/>
                      <a:pt x="8599714" y="2647643"/>
                      <a:pt x="8599714" y="3610414"/>
                    </a:cubicBezTo>
                    <a:cubicBezTo>
                      <a:pt x="8599714" y="4009219"/>
                      <a:pt x="8276419" y="4332514"/>
                      <a:pt x="7877614" y="4332514"/>
                    </a:cubicBezTo>
                    <a:cubicBezTo>
                      <a:pt x="5492443" y="4332514"/>
                      <a:pt x="3727757" y="3984171"/>
                      <a:pt x="722100" y="4332514"/>
                    </a:cubicBezTo>
                    <a:cubicBezTo>
                      <a:pt x="323295" y="4332514"/>
                      <a:pt x="0" y="4009219"/>
                      <a:pt x="0" y="3610414"/>
                    </a:cubicBezTo>
                    <a:cubicBezTo>
                      <a:pt x="0" y="2647643"/>
                      <a:pt x="119743" y="2446871"/>
                      <a:pt x="0" y="722100"/>
                    </a:cubicBezTo>
                    <a:close/>
                  </a:path>
                </a:pathLst>
              </a:custGeom>
              <a:solidFill>
                <a:srgbClr val="C8E597">
                  <a:alpha val="95000"/>
                </a:srgbClr>
              </a:solidFill>
              <a:ln w="28575">
                <a:solidFill>
                  <a:srgbClr val="72A02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	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Nhiệt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độ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của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một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vật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cho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biết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sự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nóng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,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lạnh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của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vật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đó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.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Vật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nóng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hơn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có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nhiệt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độ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cao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hơn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,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vật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lạnh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hơn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có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nhiệt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độ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thấp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hơn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.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Nhiệt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kế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là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dụng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cụ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đo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nhiệt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độ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,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đơn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vị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đo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nhiệt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độ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thường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dùng</a:t>
                </a:r>
                <a:r>
                  <a:rPr kumimoji="0" lang="en-US" altLang="zh-CN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theo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thang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đo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nhiệt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độ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Xen – xi –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út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là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độ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C,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kí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hiệu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阿里巴巴普惠体" panose="00020600040101010101"/>
                  </a:rPr>
                  <a:t>C 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阿里巴巴普惠体" panose="00020600040101010101"/>
                </a:endParaRPr>
              </a:p>
            </p:txBody>
          </p:sp>
        </mc:Choice>
        <mc:Fallback xmlns="">
          <p:sp>
            <p:nvSpPr>
              <p:cNvPr id="2" name="矩形: 圆角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71AF810-863B-DB95-D0D9-2311CEF0C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78" y="1724890"/>
                <a:ext cx="10440785" cy="3408219"/>
              </a:xfrm>
              <a:custGeom>
                <a:avLst/>
                <a:gdLst>
                  <a:gd name="connsiteX0" fmla="*/ 0 w 8599714"/>
                  <a:gd name="connsiteY0" fmla="*/ 722100 h 4332514"/>
                  <a:gd name="connsiteX1" fmla="*/ 722100 w 8599714"/>
                  <a:gd name="connsiteY1" fmla="*/ 0 h 4332514"/>
                  <a:gd name="connsiteX2" fmla="*/ 7877614 w 8599714"/>
                  <a:gd name="connsiteY2" fmla="*/ 0 h 4332514"/>
                  <a:gd name="connsiteX3" fmla="*/ 8599714 w 8599714"/>
                  <a:gd name="connsiteY3" fmla="*/ 722100 h 4332514"/>
                  <a:gd name="connsiteX4" fmla="*/ 8599714 w 8599714"/>
                  <a:gd name="connsiteY4" fmla="*/ 3610414 h 4332514"/>
                  <a:gd name="connsiteX5" fmla="*/ 7877614 w 8599714"/>
                  <a:gd name="connsiteY5" fmla="*/ 4332514 h 4332514"/>
                  <a:gd name="connsiteX6" fmla="*/ 722100 w 8599714"/>
                  <a:gd name="connsiteY6" fmla="*/ 4332514 h 4332514"/>
                  <a:gd name="connsiteX7" fmla="*/ 0 w 8599714"/>
                  <a:gd name="connsiteY7" fmla="*/ 3610414 h 4332514"/>
                  <a:gd name="connsiteX8" fmla="*/ 0 w 8599714"/>
                  <a:gd name="connsiteY8" fmla="*/ 722100 h 4332514"/>
                  <a:gd name="connsiteX0" fmla="*/ 0 w 8599714"/>
                  <a:gd name="connsiteY0" fmla="*/ 722100 h 4332514"/>
                  <a:gd name="connsiteX1" fmla="*/ 722100 w 8599714"/>
                  <a:gd name="connsiteY1" fmla="*/ 0 h 4332514"/>
                  <a:gd name="connsiteX2" fmla="*/ 7877614 w 8599714"/>
                  <a:gd name="connsiteY2" fmla="*/ 0 h 4332514"/>
                  <a:gd name="connsiteX3" fmla="*/ 8599714 w 8599714"/>
                  <a:gd name="connsiteY3" fmla="*/ 722100 h 4332514"/>
                  <a:gd name="connsiteX4" fmla="*/ 8599714 w 8599714"/>
                  <a:gd name="connsiteY4" fmla="*/ 3610414 h 4332514"/>
                  <a:gd name="connsiteX5" fmla="*/ 7877614 w 8599714"/>
                  <a:gd name="connsiteY5" fmla="*/ 4332514 h 4332514"/>
                  <a:gd name="connsiteX6" fmla="*/ 722100 w 8599714"/>
                  <a:gd name="connsiteY6" fmla="*/ 4332514 h 4332514"/>
                  <a:gd name="connsiteX7" fmla="*/ 0 w 8599714"/>
                  <a:gd name="connsiteY7" fmla="*/ 3610414 h 4332514"/>
                  <a:gd name="connsiteX8" fmla="*/ 0 w 8599714"/>
                  <a:gd name="connsiteY8" fmla="*/ 722100 h 4332514"/>
                  <a:gd name="connsiteX0" fmla="*/ 0 w 8599714"/>
                  <a:gd name="connsiteY0" fmla="*/ 722100 h 4332514"/>
                  <a:gd name="connsiteX1" fmla="*/ 722100 w 8599714"/>
                  <a:gd name="connsiteY1" fmla="*/ 0 h 4332514"/>
                  <a:gd name="connsiteX2" fmla="*/ 7877614 w 8599714"/>
                  <a:gd name="connsiteY2" fmla="*/ 0 h 4332514"/>
                  <a:gd name="connsiteX3" fmla="*/ 8599714 w 8599714"/>
                  <a:gd name="connsiteY3" fmla="*/ 722100 h 4332514"/>
                  <a:gd name="connsiteX4" fmla="*/ 8599714 w 8599714"/>
                  <a:gd name="connsiteY4" fmla="*/ 3610414 h 4332514"/>
                  <a:gd name="connsiteX5" fmla="*/ 7877614 w 8599714"/>
                  <a:gd name="connsiteY5" fmla="*/ 4332514 h 4332514"/>
                  <a:gd name="connsiteX6" fmla="*/ 722100 w 8599714"/>
                  <a:gd name="connsiteY6" fmla="*/ 4332514 h 4332514"/>
                  <a:gd name="connsiteX7" fmla="*/ 0 w 8599714"/>
                  <a:gd name="connsiteY7" fmla="*/ 3610414 h 4332514"/>
                  <a:gd name="connsiteX8" fmla="*/ 0 w 8599714"/>
                  <a:gd name="connsiteY8" fmla="*/ 722100 h 4332514"/>
                  <a:gd name="connsiteX0" fmla="*/ 0 w 8599714"/>
                  <a:gd name="connsiteY0" fmla="*/ 722100 h 4332514"/>
                  <a:gd name="connsiteX1" fmla="*/ 722100 w 8599714"/>
                  <a:gd name="connsiteY1" fmla="*/ 0 h 4332514"/>
                  <a:gd name="connsiteX2" fmla="*/ 7877614 w 8599714"/>
                  <a:gd name="connsiteY2" fmla="*/ 0 h 4332514"/>
                  <a:gd name="connsiteX3" fmla="*/ 8599714 w 8599714"/>
                  <a:gd name="connsiteY3" fmla="*/ 722100 h 4332514"/>
                  <a:gd name="connsiteX4" fmla="*/ 8599714 w 8599714"/>
                  <a:gd name="connsiteY4" fmla="*/ 3610414 h 4332514"/>
                  <a:gd name="connsiteX5" fmla="*/ 7877614 w 8599714"/>
                  <a:gd name="connsiteY5" fmla="*/ 4332514 h 4332514"/>
                  <a:gd name="connsiteX6" fmla="*/ 722100 w 8599714"/>
                  <a:gd name="connsiteY6" fmla="*/ 4332514 h 4332514"/>
                  <a:gd name="connsiteX7" fmla="*/ 0 w 8599714"/>
                  <a:gd name="connsiteY7" fmla="*/ 3610414 h 4332514"/>
                  <a:gd name="connsiteX8" fmla="*/ 0 w 8599714"/>
                  <a:gd name="connsiteY8" fmla="*/ 722100 h 4332514"/>
                  <a:gd name="connsiteX0" fmla="*/ 0 w 8599714"/>
                  <a:gd name="connsiteY0" fmla="*/ 722100 h 4332514"/>
                  <a:gd name="connsiteX1" fmla="*/ 722100 w 8599714"/>
                  <a:gd name="connsiteY1" fmla="*/ 0 h 4332514"/>
                  <a:gd name="connsiteX2" fmla="*/ 7877614 w 8599714"/>
                  <a:gd name="connsiteY2" fmla="*/ 0 h 4332514"/>
                  <a:gd name="connsiteX3" fmla="*/ 8599714 w 8599714"/>
                  <a:gd name="connsiteY3" fmla="*/ 722100 h 4332514"/>
                  <a:gd name="connsiteX4" fmla="*/ 8599714 w 8599714"/>
                  <a:gd name="connsiteY4" fmla="*/ 3610414 h 4332514"/>
                  <a:gd name="connsiteX5" fmla="*/ 7877614 w 8599714"/>
                  <a:gd name="connsiteY5" fmla="*/ 4332514 h 4332514"/>
                  <a:gd name="connsiteX6" fmla="*/ 722100 w 8599714"/>
                  <a:gd name="connsiteY6" fmla="*/ 4332514 h 4332514"/>
                  <a:gd name="connsiteX7" fmla="*/ 0 w 8599714"/>
                  <a:gd name="connsiteY7" fmla="*/ 3610414 h 4332514"/>
                  <a:gd name="connsiteX8" fmla="*/ 0 w 8599714"/>
                  <a:gd name="connsiteY8" fmla="*/ 722100 h 4332514"/>
                  <a:gd name="connsiteX0" fmla="*/ 0 w 8599714"/>
                  <a:gd name="connsiteY0" fmla="*/ 722100 h 4332514"/>
                  <a:gd name="connsiteX1" fmla="*/ 722100 w 8599714"/>
                  <a:gd name="connsiteY1" fmla="*/ 0 h 4332514"/>
                  <a:gd name="connsiteX2" fmla="*/ 7877614 w 8599714"/>
                  <a:gd name="connsiteY2" fmla="*/ 0 h 4332514"/>
                  <a:gd name="connsiteX3" fmla="*/ 8599714 w 8599714"/>
                  <a:gd name="connsiteY3" fmla="*/ 722100 h 4332514"/>
                  <a:gd name="connsiteX4" fmla="*/ 8599714 w 8599714"/>
                  <a:gd name="connsiteY4" fmla="*/ 3610414 h 4332514"/>
                  <a:gd name="connsiteX5" fmla="*/ 7877614 w 8599714"/>
                  <a:gd name="connsiteY5" fmla="*/ 4332514 h 4332514"/>
                  <a:gd name="connsiteX6" fmla="*/ 722100 w 8599714"/>
                  <a:gd name="connsiteY6" fmla="*/ 4332514 h 4332514"/>
                  <a:gd name="connsiteX7" fmla="*/ 0 w 8599714"/>
                  <a:gd name="connsiteY7" fmla="*/ 3610414 h 4332514"/>
                  <a:gd name="connsiteX8" fmla="*/ 0 w 8599714"/>
                  <a:gd name="connsiteY8" fmla="*/ 722100 h 4332514"/>
                  <a:gd name="connsiteX0" fmla="*/ 0 w 8599714"/>
                  <a:gd name="connsiteY0" fmla="*/ 722100 h 4332514"/>
                  <a:gd name="connsiteX1" fmla="*/ 722100 w 8599714"/>
                  <a:gd name="connsiteY1" fmla="*/ 0 h 4332514"/>
                  <a:gd name="connsiteX2" fmla="*/ 7877614 w 8599714"/>
                  <a:gd name="connsiteY2" fmla="*/ 0 h 4332514"/>
                  <a:gd name="connsiteX3" fmla="*/ 8599714 w 8599714"/>
                  <a:gd name="connsiteY3" fmla="*/ 722100 h 4332514"/>
                  <a:gd name="connsiteX4" fmla="*/ 8599714 w 8599714"/>
                  <a:gd name="connsiteY4" fmla="*/ 3610414 h 4332514"/>
                  <a:gd name="connsiteX5" fmla="*/ 7877614 w 8599714"/>
                  <a:gd name="connsiteY5" fmla="*/ 4332514 h 4332514"/>
                  <a:gd name="connsiteX6" fmla="*/ 722100 w 8599714"/>
                  <a:gd name="connsiteY6" fmla="*/ 4332514 h 4332514"/>
                  <a:gd name="connsiteX7" fmla="*/ 0 w 8599714"/>
                  <a:gd name="connsiteY7" fmla="*/ 3610414 h 4332514"/>
                  <a:gd name="connsiteX8" fmla="*/ 0 w 8599714"/>
                  <a:gd name="connsiteY8" fmla="*/ 722100 h 4332514"/>
                  <a:gd name="connsiteX0" fmla="*/ 0 w 8599714"/>
                  <a:gd name="connsiteY0" fmla="*/ 722100 h 4332514"/>
                  <a:gd name="connsiteX1" fmla="*/ 722100 w 8599714"/>
                  <a:gd name="connsiteY1" fmla="*/ 0 h 4332514"/>
                  <a:gd name="connsiteX2" fmla="*/ 7877614 w 8599714"/>
                  <a:gd name="connsiteY2" fmla="*/ 0 h 4332514"/>
                  <a:gd name="connsiteX3" fmla="*/ 8599714 w 8599714"/>
                  <a:gd name="connsiteY3" fmla="*/ 722100 h 4332514"/>
                  <a:gd name="connsiteX4" fmla="*/ 8599714 w 8599714"/>
                  <a:gd name="connsiteY4" fmla="*/ 3610414 h 4332514"/>
                  <a:gd name="connsiteX5" fmla="*/ 7877614 w 8599714"/>
                  <a:gd name="connsiteY5" fmla="*/ 4332514 h 4332514"/>
                  <a:gd name="connsiteX6" fmla="*/ 722100 w 8599714"/>
                  <a:gd name="connsiteY6" fmla="*/ 4332514 h 4332514"/>
                  <a:gd name="connsiteX7" fmla="*/ 0 w 8599714"/>
                  <a:gd name="connsiteY7" fmla="*/ 3610414 h 4332514"/>
                  <a:gd name="connsiteX8" fmla="*/ 0 w 8599714"/>
                  <a:gd name="connsiteY8" fmla="*/ 722100 h 433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9714" h="4332514">
                    <a:moveTo>
                      <a:pt x="0" y="722100"/>
                    </a:moveTo>
                    <a:cubicBezTo>
                      <a:pt x="0" y="323295"/>
                      <a:pt x="323295" y="0"/>
                      <a:pt x="722100" y="0"/>
                    </a:cubicBezTo>
                    <a:cubicBezTo>
                      <a:pt x="3150813" y="468086"/>
                      <a:pt x="4632472" y="261257"/>
                      <a:pt x="7877614" y="0"/>
                    </a:cubicBezTo>
                    <a:cubicBezTo>
                      <a:pt x="8276419" y="0"/>
                      <a:pt x="8599714" y="323295"/>
                      <a:pt x="8599714" y="722100"/>
                    </a:cubicBezTo>
                    <a:cubicBezTo>
                      <a:pt x="8360228" y="2729900"/>
                      <a:pt x="8599714" y="2647643"/>
                      <a:pt x="8599714" y="3610414"/>
                    </a:cubicBezTo>
                    <a:cubicBezTo>
                      <a:pt x="8599714" y="4009219"/>
                      <a:pt x="8276419" y="4332514"/>
                      <a:pt x="7877614" y="4332514"/>
                    </a:cubicBezTo>
                    <a:cubicBezTo>
                      <a:pt x="5492443" y="4332514"/>
                      <a:pt x="3727757" y="3984171"/>
                      <a:pt x="722100" y="4332514"/>
                    </a:cubicBezTo>
                    <a:cubicBezTo>
                      <a:pt x="323295" y="4332514"/>
                      <a:pt x="0" y="4009219"/>
                      <a:pt x="0" y="3610414"/>
                    </a:cubicBezTo>
                    <a:cubicBezTo>
                      <a:pt x="0" y="2647643"/>
                      <a:pt x="119743" y="2446871"/>
                      <a:pt x="0" y="722100"/>
                    </a:cubicBezTo>
                    <a:close/>
                  </a:path>
                </a:pathLst>
              </a:custGeom>
              <a:blipFill rotWithShape="0">
                <a:blip r:embed="rId2"/>
                <a:stretch>
                  <a:fillRect l="-1339" r="-1339"/>
                </a:stretch>
              </a:blipFill>
              <a:ln w="28575">
                <a:solidFill>
                  <a:srgbClr val="72A02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006CCB5-A829-7759-5933-14FDBAF8458F}"/>
              </a:ext>
            </a:extLst>
          </p:cNvPr>
          <p:cNvSpPr txBox="1"/>
          <p:nvPr/>
        </p:nvSpPr>
        <p:spPr>
          <a:xfrm>
            <a:off x="3483808" y="1078559"/>
            <a:ext cx="6093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Hãy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thông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tin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sau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4715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:</a:t>
            </a:r>
            <a:endParaRPr lang="en-US" sz="3600" dirty="0">
              <a:solidFill>
                <a:srgbClr val="FF471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8731A-D5B8-000E-98A6-F6D4E5A4B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8724" y="602447"/>
            <a:ext cx="1312555" cy="195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090438-238A-7BC4-1407-DB10633DA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814" y="-1074763"/>
            <a:ext cx="2244372" cy="77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FED17E-898B-1561-9344-367BA1B6A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66" y="7932762"/>
            <a:ext cx="5391872" cy="1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79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Widescreen</PresentationFormat>
  <Paragraphs>75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等线</vt:lpstr>
      <vt:lpstr>#9Slide07 HoneyCream</vt:lpstr>
      <vt:lpstr>Arial</vt:lpstr>
      <vt:lpstr>Calibri</vt:lpstr>
      <vt:lpstr>Calibri Light</vt:lpstr>
      <vt:lpstr>Cambria</vt:lpstr>
      <vt:lpstr>Cambria Math</vt:lpstr>
      <vt:lpstr>SVN-Newton</vt:lpstr>
      <vt:lpstr>SVN-Ready</vt:lpstr>
      <vt:lpstr>Times New Roman</vt:lpstr>
      <vt:lpstr>Vogue-ExtraBold</vt:lpstr>
      <vt:lpstr>阿里巴巴普惠体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2023-11-18T08:59:17Z</dcterms:created>
  <dcterms:modified xsi:type="dcterms:W3CDTF">2023-11-18T08:59:45Z</dcterms:modified>
</cp:coreProperties>
</file>