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  <p:sldMasterId id="2147483660" r:id="rId3"/>
  </p:sldMasterIdLst>
  <p:notesMasterIdLst>
    <p:notesMasterId r:id="rId26"/>
  </p:notesMasterIdLst>
  <p:handoutMasterIdLst>
    <p:handoutMasterId r:id="rId27"/>
  </p:handoutMasterIdLst>
  <p:sldIdLst>
    <p:sldId id="256" r:id="rId4"/>
    <p:sldId id="312" r:id="rId5"/>
    <p:sldId id="259" r:id="rId6"/>
    <p:sldId id="328" r:id="rId7"/>
    <p:sldId id="317" r:id="rId8"/>
    <p:sldId id="300" r:id="rId9"/>
    <p:sldId id="326" r:id="rId10"/>
    <p:sldId id="260" r:id="rId11"/>
    <p:sldId id="302" r:id="rId12"/>
    <p:sldId id="301" r:id="rId13"/>
    <p:sldId id="327" r:id="rId14"/>
    <p:sldId id="303" r:id="rId15"/>
    <p:sldId id="308" r:id="rId16"/>
    <p:sldId id="323" r:id="rId17"/>
    <p:sldId id="325" r:id="rId18"/>
    <p:sldId id="310" r:id="rId19"/>
    <p:sldId id="314" r:id="rId20"/>
    <p:sldId id="315" r:id="rId21"/>
    <p:sldId id="311" r:id="rId22"/>
    <p:sldId id="313" r:id="rId23"/>
    <p:sldId id="318" r:id="rId24"/>
    <p:sldId id="321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80"/>
    <a:srgbClr val="000000"/>
    <a:srgbClr val="FF9922"/>
    <a:srgbClr val="FFC002"/>
    <a:srgbClr val="423434"/>
    <a:srgbClr val="FD6945"/>
    <a:srgbClr val="9CDFFE"/>
    <a:srgbClr val="FFFFFF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66"/>
      </p:cViewPr>
      <p:guideLst>
        <p:guide orient="horz" pos="211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62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875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2023/12/14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A792328-36DA-4843-895B-0A41F928C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EEDCF5-A3B4-49C0-87CA-0C63C0477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0A8C1008-D82E-46A4-9FEA-720832683E1B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53DB91C-61B2-4D8A-928C-AB60426A186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F0EEB8-5AC8-44CB-8C17-F960C77020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35E7D5A-DC53-4D27-9717-B564FB651A0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C67ED0-B3CE-47EF-B6BE-B729267EC59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E02A8BC-810E-4AF2-BDB6-067D7C875F8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831A361-686D-41E5-BDAD-7B2E2344838F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9BA2259-5B72-43A0-9CB1-578FDADD08A8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451EFE7-B68F-4946-8B6D-09BC63FB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2B21E2A-0338-4766-9C23-CB4E38BE8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CBABC7D-0EEB-40B7-9F9A-94609C177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A89A45-54E1-41D3-9399-C2B586466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1BD20B-6E58-4EDD-B68C-914263ABD6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30728D-0F64-4B22-B16F-CD6E5A60A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58E570F2-E377-46E8-913A-B6DC63FDA11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EEDB77C-934A-4660-87A2-1352985B34B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9678AD-3D1B-4CB0-846E-C2074544DA9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518B2F-6D57-448A-AB48-47C3492A3A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255DE5-704E-4D99-9181-F4C90573C23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C459B8-86DB-4FD1-85BF-AC960AE530E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C5F48F8-63E1-4851-8BCC-67713083864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19861A8-AEC9-412C-84DF-30DC5CD90E2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CE1F35-C677-4883-B8CB-F18E2363D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183C6C-8449-4124-B279-080DB4581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548D53-9283-4EDE-A02C-434C35BDA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F3EACD1-3178-47A5-B964-854C01D5F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3iq5xOT0Js?si=UZGz_Eo_xl9GPGii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组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245" y="231775"/>
            <a:ext cx="1840865" cy="2028190"/>
          </a:xfrm>
          <a:prstGeom prst="rect">
            <a:avLst/>
          </a:prstGeom>
        </p:spPr>
      </p:pic>
      <p:pic>
        <p:nvPicPr>
          <p:cNvPr id="15" name="图片 14" descr="千库网_教室教师上课学生听讲开学_元素编号133214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784" y="4505739"/>
            <a:ext cx="2618326" cy="2618326"/>
          </a:xfrm>
          <a:prstGeom prst="rect">
            <a:avLst/>
          </a:prstGeom>
        </p:spPr>
      </p:pic>
      <p:pic>
        <p:nvPicPr>
          <p:cNvPr id="5" name="图片 4" descr="千库网_开学季卡通黄色校车矢量图_元素编号99867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" y="4627481"/>
            <a:ext cx="3382931" cy="2180273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80641" y="231775"/>
            <a:ext cx="1081405" cy="777875"/>
            <a:chOff x="3785" y="1435"/>
            <a:chExt cx="1703" cy="1225"/>
          </a:xfrm>
          <a:solidFill>
            <a:srgbClr val="FFC002"/>
          </a:solidFill>
        </p:grpSpPr>
        <p:sp>
          <p:nvSpPr>
            <p:cNvPr id="112" name="五角星 111"/>
            <p:cNvSpPr/>
            <p:nvPr/>
          </p:nvSpPr>
          <p:spPr>
            <a:xfrm>
              <a:off x="3936" y="1435"/>
              <a:ext cx="576" cy="542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五角星 134"/>
            <p:cNvSpPr/>
            <p:nvPr/>
          </p:nvSpPr>
          <p:spPr>
            <a:xfrm>
              <a:off x="4692" y="1770"/>
              <a:ext cx="796" cy="750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五角星 135"/>
            <p:cNvSpPr/>
            <p:nvPr/>
          </p:nvSpPr>
          <p:spPr>
            <a:xfrm>
              <a:off x="3785" y="2242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96762" y="1008970"/>
            <a:ext cx="69375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002060"/>
                </a:solidFill>
              </a:rPr>
              <a:t>CÔNG NGHỆ</a:t>
            </a:r>
          </a:p>
          <a:p>
            <a:pPr algn="ctr">
              <a:lnSpc>
                <a:spcPct val="150000"/>
              </a:lnSpc>
            </a:pPr>
            <a:endParaRPr lang="en-US" sz="4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 TẬP HỌC KÌ I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3095" y="1720840"/>
            <a:ext cx="110258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Hoa, cây cảnh được dùng để trang trí ở trường học, nhà ở,công viên, hội trường các cuộc hội họp...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Hoa, cây cảnh được dùng để xuất khẩu phát triển kinh tế.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Hoa, cây cảnh được dùng để làm quà tặng, chúc mừng chia sẻ động viên khi vui, </a:t>
            </a:r>
            <a:r>
              <a:rPr lang="vi-VN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=""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48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4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hững </a:t>
            </a:r>
            <a:r>
              <a:rPr lang="vi-VN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 hoa, cây cảnh phổ biến theo mùa. 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=""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4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E2C8403A-6F8D-42D6-AEB2-995AD65CE0A4}"/>
              </a:ext>
            </a:extLst>
          </p:cNvPr>
          <p:cNvSpPr txBox="1"/>
          <p:nvPr/>
        </p:nvSpPr>
        <p:spPr>
          <a:xfrm>
            <a:off x="377507" y="1074420"/>
            <a:ext cx="11436985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vi-VN" sz="4000" dirty="0"/>
              <a:t>+ Kể tên và nêu đặc điểm của một số loại cây, hoa nở vào mùa xuân hoặc mùa hè hoặc mùa thu hoặc mùa đông mà em </a:t>
            </a:r>
            <a:r>
              <a:rPr lang="vi-VN" sz="4000" dirty="0" smtClean="0"/>
              <a:t>biết</a:t>
            </a:r>
            <a:r>
              <a:rPr lang="en-US" sz="4000" dirty="0" smtClean="0"/>
              <a:t> ?</a:t>
            </a:r>
            <a:endParaRPr lang="en-US" sz="4000" dirty="0"/>
          </a:p>
          <a:p>
            <a:r>
              <a:rPr lang="vi-VN" sz="4000" dirty="0"/>
              <a:t> + Em yêu thích loại hoa, cây cảnh nào nhất? Vì sao? Hãy chia sẻ hiểu biết của em về loại hoa, cây cảnh đó.</a:t>
            </a:r>
            <a:endParaRPr lang="en-US" sz="4000" dirty="0"/>
          </a:p>
          <a:p>
            <a:r>
              <a:rPr lang="en-SG" sz="3000" b="1" dirty="0"/>
              <a:t/>
            </a:r>
            <a:br>
              <a:rPr lang="en-SG" sz="3000" b="1" dirty="0"/>
            </a:br>
            <a:endParaRPr lang="zh-CN" altLang="en-US" sz="3000" b="1" dirty="0">
              <a:ln w="12700">
                <a:noFill/>
              </a:ln>
              <a:solidFill>
                <a:schemeClr val="tx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09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19DD3F-71F4-4862-BC74-A7169E270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70" y="767696"/>
            <a:ext cx="9130660" cy="56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E8348D2F-56FF-4ADE-953C-A2A8B9C96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822705" y="195968"/>
            <a:ext cx="10945716" cy="697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A31A9-A44E-49B1-9542-B4029EEF6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6" y="1473672"/>
            <a:ext cx="5717406" cy="5700804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xmlns="" id="{3D995329-8898-4E5D-8209-F33B5E78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8324685" y="992730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=""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cùng bạn về cách trồng và chăm sóc cây. </a:t>
            </a:r>
            <a:endParaRPr lang="en-US" sz="4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=""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30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3">
            <a:extLst>
              <a:ext uri="{FF2B5EF4-FFF2-40B4-BE49-F238E27FC236}">
                <a16:creationId xmlns:a16="http://schemas.microsoft.com/office/drawing/2014/main" xmlns="" id="{A72254D0-F1C4-448E-91C9-0D6A768BF18A}"/>
              </a:ext>
            </a:extLst>
          </p:cNvPr>
          <p:cNvGrpSpPr/>
          <p:nvPr/>
        </p:nvGrpSpPr>
        <p:grpSpPr>
          <a:xfrm>
            <a:off x="389389" y="-17067"/>
            <a:ext cx="11486232" cy="1393249"/>
            <a:chOff x="1466" y="-867"/>
            <a:chExt cx="16991" cy="3113"/>
          </a:xfrm>
        </p:grpSpPr>
        <p:sp>
          <p:nvSpPr>
            <p:cNvPr id="5" name="圆角矩形 10">
              <a:extLst>
                <a:ext uri="{FF2B5EF4-FFF2-40B4-BE49-F238E27FC236}">
                  <a16:creationId xmlns:a16="http://schemas.microsoft.com/office/drawing/2014/main" xmlns="" id="{594D2F5F-EB61-4C61-8CF6-D99CA5B3CB7F}"/>
                </a:ext>
              </a:extLst>
            </p:cNvPr>
            <p:cNvSpPr/>
            <p:nvPr/>
          </p:nvSpPr>
          <p:spPr>
            <a:xfrm>
              <a:off x="1466" y="-867"/>
              <a:ext cx="16518" cy="2975"/>
            </a:xfrm>
            <a:prstGeom prst="roundRect">
              <a:avLst/>
            </a:prstGeom>
            <a:solidFill>
              <a:srgbClr val="FFC002"/>
            </a:solidFill>
            <a:ln w="254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>
                <a:ln w="12700">
                  <a:noFill/>
                </a:ln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6" name="文本框 2">
              <a:extLst>
                <a:ext uri="{FF2B5EF4-FFF2-40B4-BE49-F238E27FC236}">
                  <a16:creationId xmlns:a16="http://schemas.microsoft.com/office/drawing/2014/main" xmlns="" id="{CCA01F8B-331F-4020-8E4E-9FB9199D260E}"/>
                </a:ext>
              </a:extLst>
            </p:cNvPr>
            <p:cNvSpPr txBox="1"/>
            <p:nvPr/>
          </p:nvSpPr>
          <p:spPr>
            <a:xfrm>
              <a:off x="1474" y="-711"/>
              <a:ext cx="16983" cy="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vi-VN" sz="3500" b="1" i="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Kể tên một số loại giá thể trồng hoa, cây cảnh </a:t>
              </a:r>
              <a:r>
                <a:rPr lang="vi-VN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endPara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vi-VN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4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em </a:t>
              </a:r>
              <a:r>
                <a:rPr lang="vi-VN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40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zh-CN" altLang="en-US" sz="4000" b="1" dirty="0">
                <a:ln w="12700">
                  <a:noFill/>
                </a:ln>
                <a:effectLst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02788B-1879-4ABE-8189-73881313FBE9}"/>
              </a:ext>
            </a:extLst>
          </p:cNvPr>
          <p:cNvSpPr/>
          <p:nvPr/>
        </p:nvSpPr>
        <p:spPr>
          <a:xfrm>
            <a:off x="527774" y="3841814"/>
            <a:ext cx="228412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dừa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Picture 2" descr="Giá thể trồng cây: Xơ dừa - Những điều cần biết? II Ban Công ...">
            <a:extLst>
              <a:ext uri="{FF2B5EF4-FFF2-40B4-BE49-F238E27FC236}">
                <a16:creationId xmlns:a16="http://schemas.microsoft.com/office/drawing/2014/main" xmlns="" id="{6D440B1E-98E9-18B5-409B-4EC3203A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89" y="1707800"/>
            <a:ext cx="2876964" cy="19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rấu hun có tác dụng gì mà xứng danh giá thể được nhà vườn tin dùng? - Thế  giới giá thể, đất trồng cây">
            <a:extLst>
              <a:ext uri="{FF2B5EF4-FFF2-40B4-BE49-F238E27FC236}">
                <a16:creationId xmlns:a16="http://schemas.microsoft.com/office/drawing/2014/main" xmlns="" id="{56321392-3922-F0E0-8611-F7592EEE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258" y="1446001"/>
            <a:ext cx="2906367" cy="21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xmlns="" id="{18C313C4-230C-6AEC-D7A6-3BDDA080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55" y="4523820"/>
            <a:ext cx="3222971" cy="2190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Giá thể hỗn hợp trồng rau trộn sẵn: Vỏ Trấu, Xơ dừa xay nhuyễn, Trấu Hun,  Phân bò khô mục. Gói 1kg | Lazada.vn">
            <a:extLst>
              <a:ext uri="{FF2B5EF4-FFF2-40B4-BE49-F238E27FC236}">
                <a16:creationId xmlns:a16="http://schemas.microsoft.com/office/drawing/2014/main" xmlns="" id="{4833A3C2-EEB7-A414-5DDF-9626C7C4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25" y="1562919"/>
            <a:ext cx="3166026" cy="2125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D02788B-1879-4ABE-8189-73881313FBE9}"/>
              </a:ext>
            </a:extLst>
          </p:cNvPr>
          <p:cNvSpPr/>
          <p:nvPr/>
        </p:nvSpPr>
        <p:spPr>
          <a:xfrm>
            <a:off x="2005610" y="5983434"/>
            <a:ext cx="248687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mùn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cưa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02788B-1879-4ABE-8189-73881313FBE9}"/>
              </a:ext>
            </a:extLst>
          </p:cNvPr>
          <p:cNvSpPr/>
          <p:nvPr/>
        </p:nvSpPr>
        <p:spPr>
          <a:xfrm>
            <a:off x="8711522" y="3750974"/>
            <a:ext cx="2480251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trấu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hun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D02788B-1879-4ABE-8189-73881313FBE9}"/>
              </a:ext>
            </a:extLst>
          </p:cNvPr>
          <p:cNvSpPr/>
          <p:nvPr/>
        </p:nvSpPr>
        <p:spPr>
          <a:xfrm>
            <a:off x="4492487" y="3875417"/>
            <a:ext cx="2400737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hỗn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hợp</a:t>
            </a:r>
            <a:endParaRPr lang="en-SG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0">
            <a:extLst>
              <a:ext uri="{FF2B5EF4-FFF2-40B4-BE49-F238E27FC236}">
                <a16:creationId xmlns:a16="http://schemas.microsoft.com/office/drawing/2014/main" xmlns="" id="{7AFE5F1E-4B01-494E-9991-CB5D3D9F808C}"/>
              </a:ext>
            </a:extLst>
          </p:cNvPr>
          <p:cNvSpPr/>
          <p:nvPr/>
        </p:nvSpPr>
        <p:spPr>
          <a:xfrm>
            <a:off x="786386" y="486892"/>
            <a:ext cx="11166475" cy="1331486"/>
          </a:xfrm>
          <a:prstGeom prst="roundRect">
            <a:avLst/>
          </a:prstGeom>
          <a:solidFill>
            <a:srgbClr val="FFC00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75D93956-01F3-4E48-B3D2-1D48069E1442}"/>
              </a:ext>
            </a:extLst>
          </p:cNvPr>
          <p:cNvSpPr txBox="1"/>
          <p:nvPr/>
        </p:nvSpPr>
        <p:spPr>
          <a:xfrm>
            <a:off x="1060172" y="486892"/>
            <a:ext cx="10618901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</a:t>
            </a:r>
            <a:r>
              <a:rPr lang="vi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 cách sử dụng một số dụng cụ trồng hoa, cây cảnh trong </a:t>
            </a:r>
            <a:r>
              <a:rPr lang="vi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endParaRPr kumimoji="0" lang="zh-CN" altLang="en-US" sz="35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B0781F-1334-406D-B32D-59A6E532D07D}"/>
              </a:ext>
            </a:extLst>
          </p:cNvPr>
          <p:cNvSpPr/>
          <p:nvPr/>
        </p:nvSpPr>
        <p:spPr>
          <a:xfrm>
            <a:off x="2029536" y="2225830"/>
            <a:ext cx="8983020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4" descr="Bình xịt tưới cây 2 lít">
            <a:extLst>
              <a:ext uri="{FF2B5EF4-FFF2-40B4-BE49-F238E27FC236}">
                <a16:creationId xmlns=""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2" y="4110609"/>
            <a:ext cx="2131514" cy="21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ẻng làm vườn mini 325mm Kseibi 143325 - Siêu thị Dụng Cụ Vàng">
            <a:extLst>
              <a:ext uri="{FF2B5EF4-FFF2-40B4-BE49-F238E27FC236}">
                <a16:creationId xmlns=""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94" y="4056130"/>
            <a:ext cx="2064854" cy="206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ăng tay làm vườn - Thế Giới Cây Và Hoa">
            <a:extLst>
              <a:ext uri="{FF2B5EF4-FFF2-40B4-BE49-F238E27FC236}">
                <a16:creationId xmlns=""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8" y="4231749"/>
            <a:ext cx="2217021" cy="188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03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0">
            <a:extLst>
              <a:ext uri="{FF2B5EF4-FFF2-40B4-BE49-F238E27FC236}">
                <a16:creationId xmlns:a16="http://schemas.microsoft.com/office/drawing/2014/main" xmlns="" id="{7AFE5F1E-4B01-494E-9991-CB5D3D9F808C}"/>
              </a:ext>
            </a:extLst>
          </p:cNvPr>
          <p:cNvSpPr/>
          <p:nvPr/>
        </p:nvSpPr>
        <p:spPr>
          <a:xfrm>
            <a:off x="692421" y="-17680"/>
            <a:ext cx="11166475" cy="1331486"/>
          </a:xfrm>
          <a:prstGeom prst="roundRect">
            <a:avLst/>
          </a:prstGeom>
          <a:solidFill>
            <a:srgbClr val="FFC00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75D93956-01F3-4E48-B3D2-1D48069E1442}"/>
              </a:ext>
            </a:extLst>
          </p:cNvPr>
          <p:cNvSpPr txBox="1"/>
          <p:nvPr/>
        </p:nvSpPr>
        <p:spPr>
          <a:xfrm>
            <a:off x="713119" y="116811"/>
            <a:ext cx="11166475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gieo hạt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 việc cần làm sau khi gieo hạt hoa, cây cảnh trong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chậu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  <a:endParaRPr kumimoji="0" lang="zh-CN" altLang="en-US" sz="35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654072" y="2750936"/>
            <a:ext cx="10778316" cy="820712"/>
            <a:chOff x="4250322" y="977771"/>
            <a:chExt cx="10778316" cy="5346829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250322" y="977771"/>
              <a:ext cx="10778316" cy="5346829"/>
              <a:chOff x="4539243" y="1098591"/>
              <a:chExt cx="10426263" cy="4780734"/>
            </a:xfrm>
          </p:grpSpPr>
          <p:sp>
            <p:nvSpPr>
              <p:cNvPr id="12" name="Rectangle: Diagonal Corners Rounded 4">
                <a:extLst>
                  <a:ext uri="{FF2B5EF4-FFF2-40B4-BE49-F238E27FC236}">
                    <a16:creationId xmlns=""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=""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539243" y="1098591"/>
                <a:ext cx="10426263" cy="4133087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539025" y="4803645"/>
            <a:ext cx="10778316" cy="1058349"/>
            <a:chOff x="4144021" y="1477376"/>
            <a:chExt cx="10778316" cy="6895002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=""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=""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616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</a:t>
              </a:r>
              <a:r>
                <a:rPr lang="vi-VN" sz="2500" b="1" i="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5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ầ</a:t>
              </a:r>
              <a:r>
                <a:rPr lang="vi-VN" sz="2500" b="1" i="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 </a:t>
              </a: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628300" y="1770886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=""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=""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628300" y="3758242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=""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=""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0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0">
            <a:extLst>
              <a:ext uri="{FF2B5EF4-FFF2-40B4-BE49-F238E27FC236}">
                <a16:creationId xmlns:a16="http://schemas.microsoft.com/office/drawing/2014/main" xmlns="" id="{7AFE5F1E-4B01-494E-9991-CB5D3D9F808C}"/>
              </a:ext>
            </a:extLst>
          </p:cNvPr>
          <p:cNvSpPr/>
          <p:nvPr/>
        </p:nvSpPr>
        <p:spPr>
          <a:xfrm>
            <a:off x="692421" y="436477"/>
            <a:ext cx="11166475" cy="1153784"/>
          </a:xfrm>
          <a:prstGeom prst="roundRect">
            <a:avLst/>
          </a:prstGeom>
          <a:solidFill>
            <a:srgbClr val="FFC002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noFill/>
              </a:ln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xmlns="" id="{75D93956-01F3-4E48-B3D2-1D48069E1442}"/>
              </a:ext>
            </a:extLst>
          </p:cNvPr>
          <p:cNvSpPr txBox="1"/>
          <p:nvPr/>
        </p:nvSpPr>
        <p:spPr>
          <a:xfrm>
            <a:off x="512762" y="649283"/>
            <a:ext cx="11166475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iêu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tả cây mình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gieo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trồng và chăm </a:t>
            </a:r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3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zh-CN" altLang="en-US" sz="3500" b="1" dirty="0">
              <a:ln w="12700">
                <a:noFill/>
              </a:ln>
              <a:effectLst/>
              <a:latin typeface="Cambria" panose="02040503050406030204" pitchFamily="18" charset="0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19">
            <a:extLst>
              <a:ext uri="{FF2B5EF4-FFF2-40B4-BE49-F238E27FC236}">
                <a16:creationId xmlns:a16="http://schemas.microsoft.com/office/drawing/2014/main" xmlns="" id="{E8348D2F-56FF-4ADE-953C-A2A8B9C96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517913" y="2345635"/>
            <a:ext cx="7301393" cy="4655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2A31A9-A44E-49B1-9542-B4029EEF6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183" y="3429000"/>
            <a:ext cx="2871634" cy="2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E09F13-90A1-449C-9A19-A5E179913115}"/>
              </a:ext>
            </a:extLst>
          </p:cNvPr>
          <p:cNvSpPr txBox="1"/>
          <p:nvPr/>
        </p:nvSpPr>
        <p:spPr>
          <a:xfrm>
            <a:off x="157655" y="746493"/>
            <a:ext cx="11876690" cy="5299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I. YÊU CẦU CẦN ĐẠT</a:t>
            </a:r>
            <a:endParaRPr lang="en-SG" sz="3800" dirty="0" smtClean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tìm hiểu lợi ích của hoa và cây cảnh ở gia đình, trường học, địa phương đối với đời sống.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Đề xuất được ý tưởng dùng hoa, cây cảnh  để trang trí trong phòng học hoặc ở nhà</a:t>
            </a: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Biết trao đổi, góp ý cùng bạn trong hoạt động nhóm để đề xuất các vấn đề của bài học.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 chỉ, trách nhiệm, </a:t>
            </a:r>
            <a:r>
              <a:rPr lang="en-US" sz="3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4" descr="千库网_教室教师上课学生听讲开学_元素编号13321417">
            <a:extLst>
              <a:ext uri="{FF2B5EF4-FFF2-40B4-BE49-F238E27FC236}">
                <a16:creationId xmlns:a16="http://schemas.microsoft.com/office/drawing/2014/main" xmlns="" id="{C69040CF-0EF4-4922-88C9-C0BE68EE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390" y="5360276"/>
            <a:ext cx="2089610" cy="20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4D794C-6769-48E7-A809-0D554B958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5" y="-1192477"/>
            <a:ext cx="11077903" cy="8825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4FC1A2-03B2-42BC-806F-4FBAE662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895" y="1191892"/>
            <a:ext cx="5754375" cy="40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2">
            <a:extLst>
              <a:ext uri="{FF2B5EF4-FFF2-40B4-BE49-F238E27FC236}">
                <a16:creationId xmlns:a16="http://schemas.microsoft.com/office/drawing/2014/main" xmlns="" id="{2BB77020-2999-4310-BADE-5157EB27D490}"/>
              </a:ext>
            </a:extLst>
          </p:cNvPr>
          <p:cNvSpPr/>
          <p:nvPr/>
        </p:nvSpPr>
        <p:spPr>
          <a:xfrm>
            <a:off x="4336661" y="1387365"/>
            <a:ext cx="7157544" cy="3174124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những loài hoa, cây cảnh được trồng ở nhà, giải thích lợi ích của những loại hoa, cây cảnh đó với người thân.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1" descr="E:\PPT\千库网\资料\素材\千库网_老师教室里讲课上课教育课堂_元素编号13326399.png千库网_老师教室里讲课上课教育课堂_元素编号13326399">
            <a:extLst>
              <a:ext uri="{FF2B5EF4-FFF2-40B4-BE49-F238E27FC236}">
                <a16:creationId xmlns:a16="http://schemas.microsoft.com/office/drawing/2014/main" xmlns="" id="{92EA1877-D25F-42C8-A33D-670459D4B6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2448" y="3204253"/>
            <a:ext cx="4406265" cy="44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3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20" name="图片 19" descr="组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E:\PPT\PPT\千\9月4号黄色绿色卡通风安全主题班会PPT模板\组 16.png组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12963" y="12700"/>
            <a:ext cx="7966075" cy="6832600"/>
          </a:xfrm>
          <a:prstGeom prst="rect">
            <a:avLst/>
          </a:prstGeom>
        </p:spPr>
      </p:pic>
      <p:pic>
        <p:nvPicPr>
          <p:cNvPr id="15" name="图片 14" descr="千库网_教室教师上课学生听讲开学_元素编号133214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335" y="3717290"/>
            <a:ext cx="3406775" cy="3406775"/>
          </a:xfrm>
          <a:prstGeom prst="rect">
            <a:avLst/>
          </a:prstGeom>
        </p:spPr>
      </p:pic>
      <p:pic>
        <p:nvPicPr>
          <p:cNvPr id="19" name="图片 18" descr="组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875" y="231775"/>
            <a:ext cx="1840865" cy="202819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031056" y="577224"/>
            <a:ext cx="1081405" cy="777875"/>
            <a:chOff x="3785" y="1435"/>
            <a:chExt cx="1703" cy="1225"/>
          </a:xfrm>
          <a:solidFill>
            <a:srgbClr val="FFC002"/>
          </a:solidFill>
        </p:grpSpPr>
        <p:sp>
          <p:nvSpPr>
            <p:cNvPr id="25" name="五角星 24"/>
            <p:cNvSpPr/>
            <p:nvPr/>
          </p:nvSpPr>
          <p:spPr>
            <a:xfrm>
              <a:off x="3936" y="1435"/>
              <a:ext cx="576" cy="542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五角星 25"/>
            <p:cNvSpPr/>
            <p:nvPr/>
          </p:nvSpPr>
          <p:spPr>
            <a:xfrm>
              <a:off x="4692" y="1770"/>
              <a:ext cx="796" cy="750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五角星 26"/>
            <p:cNvSpPr/>
            <p:nvPr/>
          </p:nvSpPr>
          <p:spPr>
            <a:xfrm>
              <a:off x="3785" y="2242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26AECE-F67F-4CFF-B4E3-F2BCCF485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019" y="984557"/>
            <a:ext cx="5642288" cy="4098139"/>
          </a:xfrm>
          <a:prstGeom prst="rect">
            <a:avLst/>
          </a:prstGeom>
        </p:spPr>
      </p:pic>
      <p:pic>
        <p:nvPicPr>
          <p:cNvPr id="5" name="图片 4" descr="千库网_开学季卡通黄色校车矢量图_元素编号99867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90" y="4965592"/>
            <a:ext cx="2716223" cy="1750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7983" y="2199861"/>
            <a:ext cx="826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Xem</a:t>
            </a:r>
            <a:r>
              <a:rPr lang="en-US" dirty="0" smtClean="0"/>
              <a:t> video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đẹp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https://youtu.be/s3iq5xOT0Js?si=UZGz_Eo_xl9GPGii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1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CF99AADB-34DD-43D8-A26E-EE79B0DC0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362200" y="158679"/>
            <a:ext cx="10099300" cy="6826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062301-2429-4547-8B81-4420D31A10F3}"/>
              </a:ext>
            </a:extLst>
          </p:cNvPr>
          <p:cNvSpPr txBox="1"/>
          <p:nvPr/>
        </p:nvSpPr>
        <p:spPr>
          <a:xfrm>
            <a:off x="3405000" y="1767006"/>
            <a:ext cx="82931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 err="1"/>
              <a:t>Em</a:t>
            </a:r>
            <a:r>
              <a:rPr lang="fr-FR" sz="5400" dirty="0"/>
              <a:t> </a:t>
            </a:r>
            <a:r>
              <a:rPr lang="fr-FR" sz="5400" dirty="0" err="1"/>
              <a:t>có</a:t>
            </a:r>
            <a:r>
              <a:rPr lang="fr-FR" sz="5400" dirty="0"/>
              <a:t> </a:t>
            </a:r>
            <a:r>
              <a:rPr lang="fr-FR" sz="5400" dirty="0" err="1"/>
              <a:t>thích</a:t>
            </a:r>
            <a:r>
              <a:rPr lang="fr-FR" sz="5400" dirty="0"/>
              <a:t> </a:t>
            </a:r>
            <a:r>
              <a:rPr lang="fr-FR" sz="5400" dirty="0" err="1"/>
              <a:t>hoa</a:t>
            </a:r>
            <a:r>
              <a:rPr lang="fr-FR" sz="5400" dirty="0"/>
              <a:t> </a:t>
            </a:r>
            <a:r>
              <a:rPr lang="fr-FR" sz="5400" dirty="0" err="1"/>
              <a:t>và</a:t>
            </a:r>
            <a:r>
              <a:rPr lang="fr-FR" sz="5400" dirty="0"/>
              <a:t> </a:t>
            </a:r>
            <a:r>
              <a:rPr lang="fr-FR" sz="5400" dirty="0" err="1"/>
              <a:t>cây</a:t>
            </a:r>
            <a:r>
              <a:rPr lang="fr-FR" sz="5400" dirty="0"/>
              <a:t> </a:t>
            </a:r>
            <a:r>
              <a:rPr lang="fr-FR" sz="5400" dirty="0" err="1"/>
              <a:t>cảnh</a:t>
            </a:r>
            <a:r>
              <a:rPr lang="fr-FR" sz="5400" dirty="0"/>
              <a:t> </a:t>
            </a:r>
            <a:r>
              <a:rPr lang="fr-FR" sz="5400" dirty="0" err="1"/>
              <a:t>không</a:t>
            </a:r>
            <a:r>
              <a:rPr lang="fr-FR" sz="5400" dirty="0"/>
              <a:t>? </a:t>
            </a:r>
            <a:r>
              <a:rPr lang="fr-FR" sz="5400" dirty="0" err="1"/>
              <a:t>Em</a:t>
            </a:r>
            <a:r>
              <a:rPr lang="fr-FR" sz="5400" dirty="0"/>
              <a:t> </a:t>
            </a:r>
            <a:r>
              <a:rPr lang="fr-FR" sz="5400" dirty="0" err="1"/>
              <a:t>đã</a:t>
            </a:r>
            <a:r>
              <a:rPr lang="fr-FR" sz="5400" dirty="0"/>
              <a:t> </a:t>
            </a:r>
            <a:r>
              <a:rPr lang="fr-FR" sz="5400" dirty="0" err="1"/>
              <a:t>góp</a:t>
            </a:r>
            <a:r>
              <a:rPr lang="fr-FR" sz="5400" dirty="0"/>
              <a:t> </a:t>
            </a:r>
            <a:r>
              <a:rPr lang="fr-FR" sz="5400" dirty="0" err="1"/>
              <a:t>phần</a:t>
            </a:r>
            <a:r>
              <a:rPr lang="fr-FR" sz="5400" dirty="0"/>
              <a:t> </a:t>
            </a:r>
            <a:r>
              <a:rPr lang="fr-FR" sz="5400" dirty="0" err="1"/>
              <a:t>chăm</a:t>
            </a:r>
            <a:r>
              <a:rPr lang="fr-FR" sz="5400" dirty="0"/>
              <a:t> </a:t>
            </a:r>
            <a:r>
              <a:rPr lang="fr-FR" sz="5400" dirty="0" err="1"/>
              <a:t>sóc</a:t>
            </a:r>
            <a:r>
              <a:rPr lang="fr-FR" sz="5400" dirty="0"/>
              <a:t> </a:t>
            </a:r>
            <a:r>
              <a:rPr lang="fr-FR" sz="5400" dirty="0" err="1"/>
              <a:t>nó</a:t>
            </a:r>
            <a:r>
              <a:rPr lang="fr-FR" sz="5400" dirty="0"/>
              <a:t> </a:t>
            </a:r>
            <a:r>
              <a:rPr lang="fr-FR" sz="5400" dirty="0" err="1"/>
              <a:t>như</a:t>
            </a:r>
            <a:r>
              <a:rPr lang="fr-FR" sz="5400" dirty="0"/>
              <a:t> </a:t>
            </a:r>
            <a:r>
              <a:rPr lang="fr-FR" sz="5400" dirty="0" err="1"/>
              <a:t>thế</a:t>
            </a:r>
            <a:r>
              <a:rPr lang="fr-FR" sz="5400" dirty="0"/>
              <a:t> </a:t>
            </a:r>
            <a:r>
              <a:rPr lang="fr-FR" sz="5400" dirty="0" err="1"/>
              <a:t>nào</a:t>
            </a:r>
            <a:r>
              <a:rPr lang="fr-FR" sz="5400" dirty="0"/>
              <a:t>?</a:t>
            </a:r>
            <a:endParaRPr lang="en-US" sz="5400" dirty="0"/>
          </a:p>
        </p:txBody>
      </p:sp>
      <p:pic>
        <p:nvPicPr>
          <p:cNvPr id="7" name="图片 14" descr="千库网_教室教师上课学生听讲开学_元素编号13321417">
            <a:extLst>
              <a:ext uri="{FF2B5EF4-FFF2-40B4-BE49-F238E27FC236}">
                <a16:creationId xmlns:a16="http://schemas.microsoft.com/office/drawing/2014/main" xmlns="" id="{C0195CE8-6CAB-4B59-8B50-3152DCE0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25800"/>
            <a:ext cx="4159108" cy="41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950595"/>
          </a:xfrm>
          <a:prstGeom prst="rect">
            <a:avLst/>
          </a:prstGeom>
        </p:spPr>
      </p:pic>
      <p:pic>
        <p:nvPicPr>
          <p:cNvPr id="20" name="图片 19" descr="组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E:\PPT\PPT\千\9月4号黄色绿色卡通风安全主题班会PPT模板\组 16.png组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12963" y="12700"/>
            <a:ext cx="7966075" cy="6832600"/>
          </a:xfrm>
          <a:prstGeom prst="rect">
            <a:avLst/>
          </a:prstGeom>
        </p:spPr>
      </p:pic>
      <p:pic>
        <p:nvPicPr>
          <p:cNvPr id="15" name="图片 14" descr="千库网_教室教师上课学生听讲开学_元素编号133214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2335" y="3717290"/>
            <a:ext cx="3406775" cy="3406775"/>
          </a:xfrm>
          <a:prstGeom prst="rect">
            <a:avLst/>
          </a:prstGeom>
        </p:spPr>
      </p:pic>
      <p:pic>
        <p:nvPicPr>
          <p:cNvPr id="19" name="图片 18" descr="组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6875" y="231775"/>
            <a:ext cx="1840865" cy="202819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031056" y="577224"/>
            <a:ext cx="1081405" cy="777875"/>
            <a:chOff x="3785" y="1435"/>
            <a:chExt cx="1703" cy="1225"/>
          </a:xfrm>
          <a:solidFill>
            <a:srgbClr val="FFC002"/>
          </a:solidFill>
        </p:grpSpPr>
        <p:sp>
          <p:nvSpPr>
            <p:cNvPr id="25" name="五角星 24"/>
            <p:cNvSpPr/>
            <p:nvPr/>
          </p:nvSpPr>
          <p:spPr>
            <a:xfrm>
              <a:off x="3936" y="1435"/>
              <a:ext cx="576" cy="542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五角星 25"/>
            <p:cNvSpPr/>
            <p:nvPr/>
          </p:nvSpPr>
          <p:spPr>
            <a:xfrm>
              <a:off x="4692" y="1770"/>
              <a:ext cx="796" cy="750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五角星 26"/>
            <p:cNvSpPr/>
            <p:nvPr/>
          </p:nvSpPr>
          <p:spPr>
            <a:xfrm>
              <a:off x="3785" y="2242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grpFill/>
            <a:ln w="254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图片 4" descr="千库网_开学季卡通黄色校车矢量图_元素编号99867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90" y="4965592"/>
            <a:ext cx="2716223" cy="1750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5BB020-3AC0-40EB-A7FA-8AA4CE1157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731" y="1512104"/>
            <a:ext cx="6436315" cy="37099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6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=""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=""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48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Ích</a:t>
            </a:r>
            <a:r>
              <a:rPr lang="en-US" altLang="zh-CN" sz="48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8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altLang="zh-CN" sz="48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vi-VN" altLang="zh-CN" sz="48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=""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7522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4285" y="462374"/>
            <a:ext cx="114369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pFill/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ln w="12700">
                  <a:noFill/>
                </a:ln>
                <a:solidFill>
                  <a:srgbClr val="002060"/>
                </a:solidFill>
                <a:ea typeface="Cambria" panose="02040503050406030204" pitchFamily="18" charset="0"/>
                <a:cs typeface="思源黑体 CN Bold" panose="020B0800000000000000" charset="-122"/>
              </a:rPr>
              <a:t>	</a:t>
            </a:r>
            <a:r>
              <a:rPr lang="en-US" altLang="zh-CN" sz="3000" b="1" dirty="0" smtClean="0">
                <a:ln w="12700">
                  <a:noFill/>
                </a:ln>
                <a:solidFill>
                  <a:srgbClr val="002060"/>
                </a:solidFill>
                <a:effectLst/>
                <a:ea typeface="Cambria" panose="02040503050406030204" pitchFamily="18" charset="0"/>
                <a:cs typeface="思源黑体 CN Bold" panose="020B0800000000000000" charset="-122"/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hãy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quan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dưới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cây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cảnh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r>
              <a:rPr lang="en-SG" sz="3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 </a:t>
            </a:r>
          </a:p>
          <a:p>
            <a:endParaRPr lang="zh-CN" altLang="en-US" sz="2000" b="1" dirty="0">
              <a:ln w="12700">
                <a:noFill/>
              </a:ln>
              <a:solidFill>
                <a:schemeClr val="tx1"/>
              </a:solidFill>
              <a:effectLst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2" name="图片 14" descr="千库网_教室教师上课学生听讲开学_元素编号13321417">
            <a:extLst>
              <a:ext uri="{FF2B5EF4-FFF2-40B4-BE49-F238E27FC236}">
                <a16:creationId xmlns:a16="http://schemas.microsoft.com/office/drawing/2014/main" xmlns="" id="{AEF8D61A-F7DF-46F3-8D3A-AAC3BBEB6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03" y="4828918"/>
            <a:ext cx="2619857" cy="2619857"/>
          </a:xfrm>
          <a:prstGeom prst="rect">
            <a:avLst/>
          </a:prstGeom>
        </p:spPr>
      </p:pic>
      <p:pic>
        <p:nvPicPr>
          <p:cNvPr id="13" name="Picture 12" descr="Những Hình Ảnh Hoa Sinh Nhật Đẹp Độc Đáo (Trung Thực, Rõ Nét) |  Flowerfarm.vn - shopho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7" y="1634256"/>
            <a:ext cx="1755819" cy="168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Quà 8-3: Gợi ý những món quà ý nghĩa nhấ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79" y="3599886"/>
            <a:ext cx="1533028" cy="173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Quà tặng ngày Nhà giáo Việt Nam 20/11 các thầy cô rất thích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97" y="1729878"/>
            <a:ext cx="2276722" cy="149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Lựa chọn hoa tặng thầy cô - Một Số loài hoa tượng trưng cho thầy cô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97" y="3599886"/>
            <a:ext cx="2215393" cy="156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rang trí đám cưới bằng hoa lụa thiết kế - con át chủ bài của nhà 779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21" y="4255875"/>
            <a:ext cx="3525078" cy="169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Ý nghĩa các loại hoa thường được sử dụng trang trí sảnh tiệc cưới - Gala  Center®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21" y="1847369"/>
            <a:ext cx="3399635" cy="187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 rotWithShape="1">
          <a:blip r:embed="rId10"/>
          <a:srcRect l="16235" t="32669" r="55270" b="28332"/>
          <a:stretch/>
        </p:blipFill>
        <p:spPr bwMode="auto">
          <a:xfrm>
            <a:off x="4912464" y="1729878"/>
            <a:ext cx="2921012" cy="4101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E8348D2F-56FF-4ADE-953C-A2A8B9C96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822705" y="195968"/>
            <a:ext cx="10945716" cy="697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2A31A9-A44E-49B1-9542-B4029EEF6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6" y="1473672"/>
            <a:ext cx="5717406" cy="5700804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xmlns="" id="{3D995329-8898-4E5D-8209-F33B5E786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8324685" y="992730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M2NjQwMTVmNDUxODBmMDc5ODRiMDk0MjUwMjIxZj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/>
</s:customData>
</file>

<file path=customXml/itemProps1.xml><?xml version="1.0" encoding="utf-8"?>
<ds:datastoreItem xmlns:ds="http://schemas.openxmlformats.org/officeDocument/2006/customXml" ds:itemID="{F5AE6940-5FC4-4E5A-A6FE-B399FFC09709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551</Words>
  <Application>Microsoft Office PowerPoint</Application>
  <PresentationFormat>Widescreen</PresentationFormat>
  <Paragraphs>42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宋体</vt:lpstr>
      <vt:lpstr>#9Slide07 HoneyCream</vt:lpstr>
      <vt:lpstr>Arial</vt:lpstr>
      <vt:lpstr>Calibri</vt:lpstr>
      <vt:lpstr>Cambria</vt:lpstr>
      <vt:lpstr>SVN-Newton</vt:lpstr>
      <vt:lpstr>Tahoma</vt:lpstr>
      <vt:lpstr>Times New Roman</vt:lpstr>
      <vt:lpstr>Wingdings</vt:lpstr>
      <vt:lpstr>思源黑体 CN Bold</vt:lpstr>
      <vt:lpstr>等线</vt:lpstr>
      <vt:lpstr>胡晓波男神体</vt:lpstr>
      <vt:lpstr>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MANG NON</dc:creator>
  <cp:keywords>MĂNG NON TEAM</cp:keywords>
  <cp:lastModifiedBy>AutoBVT</cp:lastModifiedBy>
  <cp:revision>174</cp:revision>
  <dcterms:created xsi:type="dcterms:W3CDTF">2019-06-19T02:08:00Z</dcterms:created>
  <dcterms:modified xsi:type="dcterms:W3CDTF">2023-12-14T08:14:12Z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5A4128D80418448CBB50B1174DD62AFF</vt:lpwstr>
  </property>
</Properties>
</file>