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301" r:id="rId4"/>
    <p:sldId id="267" r:id="rId5"/>
    <p:sldId id="297" r:id="rId6"/>
    <p:sldId id="259" r:id="rId7"/>
    <p:sldId id="261" r:id="rId8"/>
    <p:sldId id="258" r:id="rId9"/>
    <p:sldId id="263" r:id="rId10"/>
    <p:sldId id="295" r:id="rId11"/>
    <p:sldId id="264" r:id="rId12"/>
    <p:sldId id="265" r:id="rId13"/>
    <p:sldId id="298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62" r:id="rId25"/>
    <p:sldId id="278" r:id="rId26"/>
    <p:sldId id="277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303" r:id="rId41"/>
    <p:sldId id="300" r:id="rId42"/>
    <p:sldId id="29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1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4"/>
          <p:cNvSpPr/>
          <p:nvPr userDrawn="1"/>
        </p:nvSpPr>
        <p:spPr>
          <a:xfrm>
            <a:off x="152400" y="285750"/>
            <a:ext cx="11811000" cy="657225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54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3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1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3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9"/>
    </p:custDataLst>
    <p:extLst>
      <p:ext uri="{BB962C8B-B14F-4D97-AF65-F5344CB8AC3E}">
        <p14:creationId xmlns:p14="http://schemas.microsoft.com/office/powerpoint/2010/main" val="374568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  <p:sldLayoutId id="2147483669" r:id="rId6"/>
    <p:sldLayoutId id="2147483670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11" Type="http://schemas.microsoft.com/office/2007/relationships/hdphoto" Target="../media/hdphoto5.wdp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microsoft.com/office/2007/relationships/hdphoto" Target="../media/hdphoto7.wdp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10" Type="http://schemas.openxmlformats.org/officeDocument/2006/relationships/image" Target="../media/image39.jpeg"/><Relationship Id="rId4" Type="http://schemas.openxmlformats.org/officeDocument/2006/relationships/image" Target="../media/image21.png"/><Relationship Id="rId9" Type="http://schemas.openxmlformats.org/officeDocument/2006/relationships/image" Target="../media/image5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11" Type="http://schemas.microsoft.com/office/2007/relationships/hdphoto" Target="../media/hdphoto8.wdp"/><Relationship Id="rId10" Type="http://schemas.openxmlformats.org/officeDocument/2006/relationships/image" Target="../media/image40.png"/><Relationship Id="rId4" Type="http://schemas.openxmlformats.org/officeDocument/2006/relationships/image" Target="../media/image21.png"/><Relationship Id="rId9" Type="http://schemas.openxmlformats.org/officeDocument/2006/relationships/image" Target="../media/image52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8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jpg"/><Relationship Id="rId3" Type="http://schemas.openxmlformats.org/officeDocument/2006/relationships/image" Target="../media/image14.svg"/><Relationship Id="rId12" Type="http://schemas.openxmlformats.org/officeDocument/2006/relationships/image" Target="../media/image2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11" Type="http://schemas.microsoft.com/office/2007/relationships/hdphoto" Target="../media/hdphoto3.wdp"/><Relationship Id="rId15" Type="http://schemas.microsoft.com/office/2007/relationships/hdphoto" Target="../media/hdphoto4.wdp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52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6"/>
            <a:ext cx="12191999" cy="6777144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7178666" y="5795856"/>
            <a:ext cx="1941830" cy="56451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同侧圆角矩形 4"/>
          <p:cNvSpPr/>
          <p:nvPr/>
        </p:nvSpPr>
        <p:spPr>
          <a:xfrm>
            <a:off x="1290472" y="1694482"/>
            <a:ext cx="8204200" cy="1805633"/>
          </a:xfrm>
          <a:prstGeom prst="round2SameRect">
            <a:avLst>
              <a:gd name="adj1" fmla="val 40534"/>
              <a:gd name="adj2" fmla="val 0"/>
            </a:avLst>
          </a:prstGeom>
          <a:solidFill>
            <a:schemeClr val="accent3">
              <a:lumMod val="75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5"/>
          <p:cNvSpPr/>
          <p:nvPr/>
        </p:nvSpPr>
        <p:spPr>
          <a:xfrm flipV="1">
            <a:off x="2155884" y="3507818"/>
            <a:ext cx="9845613" cy="1859710"/>
          </a:xfrm>
          <a:prstGeom prst="round2SameRect">
            <a:avLst>
              <a:gd name="adj1" fmla="val 40534"/>
              <a:gd name="adj2" fmla="val 0"/>
            </a:avLst>
          </a:prstGeom>
          <a:solidFill>
            <a:srgbClr val="EC5E58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175" y="49547"/>
            <a:ext cx="3804234" cy="1780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248862" y="5553539"/>
            <a:ext cx="1871634" cy="1072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57" y="956267"/>
            <a:ext cx="2679919" cy="19264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629" y="1616429"/>
            <a:ext cx="8821677" cy="2438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55884" y="3441417"/>
            <a:ext cx="10225387" cy="22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2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76418130-7223-4F5D-BCAF-2FB39AA5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2124810"/>
            <a:ext cx="3376314" cy="438920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75598" y="394607"/>
            <a:ext cx="6627688" cy="4254596"/>
            <a:chOff x="4475748" y="352926"/>
            <a:chExt cx="6801852" cy="4315327"/>
          </a:xfrm>
        </p:grpSpPr>
        <p:sp>
          <p:nvSpPr>
            <p:cNvPr id="4" name="Oval Callout 3"/>
            <p:cNvSpPr/>
            <p:nvPr/>
          </p:nvSpPr>
          <p:spPr>
            <a:xfrm>
              <a:off x="4475748" y="352926"/>
              <a:ext cx="6801852" cy="4315327"/>
            </a:xfrm>
            <a:prstGeom prst="wedgeEllipseCallout">
              <a:avLst>
                <a:gd name="adj1" fmla="val -58510"/>
                <a:gd name="adj2" fmla="val 48555"/>
              </a:avLst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43157" y="1798677"/>
              <a:ext cx="6522179" cy="1966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4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4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4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4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4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4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4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4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thí</a:t>
              </a:r>
              <a:r>
                <a:rPr lang="en-US" sz="4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4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4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 (SGK- tr.17)</a:t>
              </a:r>
              <a:endPara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3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7965" y="766072"/>
            <a:ext cx="3037203" cy="667528"/>
            <a:chOff x="-3766139" y="33112"/>
            <a:chExt cx="3037203" cy="667528"/>
          </a:xfrm>
        </p:grpSpPr>
        <p:pic>
          <p:nvPicPr>
            <p:cNvPr id="3" name="Graphic 1">
              <a:extLst>
                <a:ext uri="{FF2B5EF4-FFF2-40B4-BE49-F238E27FC236}">
                  <a16:creationId xmlns:a16="http://schemas.microsoft.com/office/drawing/2014/main" xmlns="" id="{C1F7C284-FA0C-460E-AC75-AC3E85AB9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766139" y="33112"/>
              <a:ext cx="3037203" cy="66752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952B88B-1CBE-41F4-802D-06A2CC806EE5}"/>
                </a:ext>
              </a:extLst>
            </p:cNvPr>
            <p:cNvSpPr txBox="1"/>
            <p:nvPr/>
          </p:nvSpPr>
          <p:spPr>
            <a:xfrm>
              <a:off x="-3664466" y="105266"/>
              <a:ext cx="2935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 NGHIỆM 1 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Freeform: Shape 43">
            <a:extLst>
              <a:ext uri="{FF2B5EF4-FFF2-40B4-BE49-F238E27FC236}">
                <a16:creationId xmlns:a16="http://schemas.microsoft.com/office/drawing/2014/main" xmlns="" id="{55C0F091-3570-4EC9-BFE6-151448E136F7}"/>
              </a:ext>
            </a:extLst>
          </p:cNvPr>
          <p:cNvSpPr/>
          <p:nvPr/>
        </p:nvSpPr>
        <p:spPr>
          <a:xfrm rot="10800000">
            <a:off x="394806" y="729477"/>
            <a:ext cx="452695" cy="370359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9039" y="2445940"/>
            <a:ext cx="3814332" cy="1410249"/>
            <a:chOff x="307589" y="2313459"/>
            <a:chExt cx="2618077" cy="1410249"/>
          </a:xfrm>
        </p:grpSpPr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xmlns="" id="{3D409915-F072-4F54-8E6B-9623208C9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5333" y="2313459"/>
              <a:ext cx="2398732" cy="141024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952B88B-1CBE-41F4-802D-06A2CC806EE5}"/>
                </a:ext>
              </a:extLst>
            </p:cNvPr>
            <p:cNvSpPr txBox="1"/>
            <p:nvPr/>
          </p:nvSpPr>
          <p:spPr>
            <a:xfrm>
              <a:off x="307589" y="2481207"/>
              <a:ext cx="26180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  <a:endPara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28566" y="348328"/>
            <a:ext cx="6799965" cy="3108543"/>
            <a:chOff x="215190" y="1480442"/>
            <a:chExt cx="6799965" cy="31085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627" b="5400"/>
            <a:stretch/>
          </p:blipFill>
          <p:spPr>
            <a:xfrm>
              <a:off x="3983113" y="1605056"/>
              <a:ext cx="3032042" cy="283028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5190" y="1480442"/>
              <a:ext cx="3695353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túi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ni-lông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to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miệng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túi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lang.</a:t>
              </a:r>
            </a:p>
            <a:p>
              <a:pPr algn="just"/>
              <a:endPara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túi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phồng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buộc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miệng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túi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3776434"/>
            <a:ext cx="7252251" cy="2529801"/>
            <a:chOff x="4648200" y="3776434"/>
            <a:chExt cx="7252251" cy="2529801"/>
          </a:xfrm>
        </p:grpSpPr>
        <p:sp>
          <p:nvSpPr>
            <p:cNvPr id="12" name="TextBox 11"/>
            <p:cNvSpPr txBox="1"/>
            <p:nvPr/>
          </p:nvSpPr>
          <p:spPr>
            <a:xfrm>
              <a:off x="4648200" y="3879147"/>
              <a:ext cx="410441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túi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chậu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tăm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chọc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thủng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lỗ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bóp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nhẹ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túi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1b).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xảy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ra.</a:t>
              </a:r>
              <a:endPara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9" t="22849" b="4960"/>
            <a:stretch/>
          </p:blipFill>
          <p:spPr>
            <a:xfrm>
              <a:off x="8982866" y="3776434"/>
              <a:ext cx="2917585" cy="2529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5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64299" y="950730"/>
            <a:ext cx="5663935" cy="1411470"/>
            <a:chOff x="-4146" y="146903"/>
            <a:chExt cx="5663935" cy="1411470"/>
          </a:xfrm>
        </p:grpSpPr>
        <p:pic>
          <p:nvPicPr>
            <p:cNvPr id="3" name="Graphic 1">
              <a:extLst>
                <a:ext uri="{FF2B5EF4-FFF2-40B4-BE49-F238E27FC236}">
                  <a16:creationId xmlns:a16="http://schemas.microsoft.com/office/drawing/2014/main" xmlns="" id="{C1F7C284-FA0C-460E-AC75-AC3E85AB9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4146" y="146903"/>
              <a:ext cx="5174851" cy="141147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952B88B-1CBE-41F4-802D-06A2CC806EE5}"/>
                </a:ext>
              </a:extLst>
            </p:cNvPr>
            <p:cNvSpPr txBox="1"/>
            <p:nvPr/>
          </p:nvSpPr>
          <p:spPr>
            <a:xfrm>
              <a:off x="319704" y="314307"/>
              <a:ext cx="53400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THỰC HIỆN THÍ NGHIỆM</a:t>
              </a:r>
            </a:p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THẢO LUẬN   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Freeform: Shape 43">
            <a:extLst>
              <a:ext uri="{FF2B5EF4-FFF2-40B4-BE49-F238E27FC236}">
                <a16:creationId xmlns:a16="http://schemas.microsoft.com/office/drawing/2014/main" xmlns="" id="{55C0F091-3570-4EC9-BFE6-151448E136F7}"/>
              </a:ext>
            </a:extLst>
          </p:cNvPr>
          <p:cNvSpPr/>
          <p:nvPr/>
        </p:nvSpPr>
        <p:spPr>
          <a:xfrm rot="10800000">
            <a:off x="4263367" y="244113"/>
            <a:ext cx="452695" cy="370359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52551" y="2617994"/>
            <a:ext cx="9544050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7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86" y="1503885"/>
            <a:ext cx="6533914" cy="445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86" y="2399235"/>
            <a:ext cx="6533914" cy="4458765"/>
          </a:xfrm>
          <a:prstGeom prst="rect">
            <a:avLst/>
          </a:prstGeom>
        </p:spPr>
      </p:pic>
      <p:grpSp>
        <p:nvGrpSpPr>
          <p:cNvPr id="3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1053847" y="835597"/>
            <a:ext cx="10223752" cy="1320196"/>
            <a:chOff x="1147156" y="572516"/>
            <a:chExt cx="12988181" cy="65371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5943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túi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ni-lông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tăm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chọc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thủng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bóp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nhẹ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xảy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6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3">
            <a:extLst>
              <a:ext uri="{FF2B5EF4-FFF2-40B4-BE49-F238E27FC236}">
                <a16:creationId xmlns:a16="http://schemas.microsoft.com/office/drawing/2014/main" xmlns="" id="{55C0F091-3570-4EC9-BFE6-151448E136F7}"/>
              </a:ext>
            </a:extLst>
          </p:cNvPr>
          <p:cNvSpPr/>
          <p:nvPr/>
        </p:nvSpPr>
        <p:spPr>
          <a:xfrm rot="10800000">
            <a:off x="4263367" y="244113"/>
            <a:ext cx="452695" cy="370359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2208" y="2474351"/>
            <a:ext cx="54084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Cho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chậu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09" t="22849" b="4960"/>
          <a:stretch/>
        </p:blipFill>
        <p:spPr>
          <a:xfrm>
            <a:off x="6140626" y="1642762"/>
            <a:ext cx="5574155" cy="483327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38346" y="614473"/>
            <a:ext cx="5204559" cy="942307"/>
            <a:chOff x="319704" y="242153"/>
            <a:chExt cx="3037203" cy="503935"/>
          </a:xfrm>
        </p:grpSpPr>
        <p:pic>
          <p:nvPicPr>
            <p:cNvPr id="13" name="Graphic 1">
              <a:extLst>
                <a:ext uri="{FF2B5EF4-FFF2-40B4-BE49-F238E27FC236}">
                  <a16:creationId xmlns:a16="http://schemas.microsoft.com/office/drawing/2014/main" xmlns="" id="{C1F7C284-FA0C-460E-AC75-AC3E85AB9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9704" y="242153"/>
              <a:ext cx="3037203" cy="50393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952B88B-1CBE-41F4-802D-06A2CC806EE5}"/>
                </a:ext>
              </a:extLst>
            </p:cNvPr>
            <p:cNvSpPr txBox="1"/>
            <p:nvPr/>
          </p:nvSpPr>
          <p:spPr>
            <a:xfrm>
              <a:off x="421377" y="314307"/>
              <a:ext cx="2935530" cy="345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Giải thích hiện tượng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7162801" y="3701143"/>
            <a:ext cx="1536562" cy="18172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9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66" y="2399235"/>
            <a:ext cx="6533914" cy="4458765"/>
          </a:xfrm>
          <a:prstGeom prst="rect">
            <a:avLst/>
          </a:prstGeom>
        </p:spPr>
      </p:pic>
      <p:grpSp>
        <p:nvGrpSpPr>
          <p:cNvPr id="3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1053847" y="786952"/>
            <a:ext cx="10223752" cy="1368840"/>
            <a:chOff x="1147156" y="548429"/>
            <a:chExt cx="12988181" cy="677805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147156" y="548429"/>
              <a:ext cx="12988181" cy="655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0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40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0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40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xảy</a:t>
              </a:r>
              <a:r>
                <a:rPr lang="en-US" sz="40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40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0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40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túi</a:t>
              </a:r>
              <a:r>
                <a:rPr lang="en-US" sz="40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ni-lông</a:t>
              </a:r>
              <a:r>
                <a:rPr lang="en-US" sz="40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40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0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2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3">
            <a:extLst>
              <a:ext uri="{FF2B5EF4-FFF2-40B4-BE49-F238E27FC236}">
                <a16:creationId xmlns:a16="http://schemas.microsoft.com/office/drawing/2014/main" xmlns="" id="{55C0F091-3570-4EC9-BFE6-151448E136F7}"/>
              </a:ext>
            </a:extLst>
          </p:cNvPr>
          <p:cNvSpPr/>
          <p:nvPr/>
        </p:nvSpPr>
        <p:spPr>
          <a:xfrm rot="10800000">
            <a:off x="4263367" y="244113"/>
            <a:ext cx="452695" cy="370359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6366" y="2474351"/>
            <a:ext cx="57542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nl-NL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bóp nhẹ túi thấy có bọt khí thoát ra </a:t>
            </a:r>
            <a:r>
              <a:rPr lang="nl-NL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ngoài, điều này chứng </a:t>
            </a:r>
            <a:r>
              <a:rPr lang="nl-NL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tỏ trong túi chứa </a:t>
            </a:r>
            <a:r>
              <a:rPr lang="nl-NL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khí</a:t>
            </a:r>
            <a:r>
              <a:rPr lang="nl-NL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09" t="22849" b="4960"/>
          <a:stretch/>
        </p:blipFill>
        <p:spPr>
          <a:xfrm>
            <a:off x="6140626" y="1642762"/>
            <a:ext cx="5574155" cy="483327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38346" y="614473"/>
            <a:ext cx="5204559" cy="942307"/>
            <a:chOff x="319704" y="242153"/>
            <a:chExt cx="3037203" cy="503935"/>
          </a:xfrm>
        </p:grpSpPr>
        <p:pic>
          <p:nvPicPr>
            <p:cNvPr id="13" name="Graphic 1">
              <a:extLst>
                <a:ext uri="{FF2B5EF4-FFF2-40B4-BE49-F238E27FC236}">
                  <a16:creationId xmlns:a16="http://schemas.microsoft.com/office/drawing/2014/main" xmlns="" id="{C1F7C284-FA0C-460E-AC75-AC3E85AB9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9704" y="242153"/>
              <a:ext cx="3037203" cy="50393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952B88B-1CBE-41F4-802D-06A2CC806EE5}"/>
                </a:ext>
              </a:extLst>
            </p:cNvPr>
            <p:cNvSpPr txBox="1"/>
            <p:nvPr/>
          </p:nvSpPr>
          <p:spPr>
            <a:xfrm>
              <a:off x="421377" y="314307"/>
              <a:ext cx="2935530" cy="345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tượng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7162801" y="3701143"/>
            <a:ext cx="1536562" cy="18172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587828" y="503924"/>
            <a:ext cx="11081657" cy="1303105"/>
            <a:chOff x="1147156" y="548429"/>
            <a:chExt cx="12988181" cy="677805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147156" y="548429"/>
              <a:ext cx="12988181" cy="6148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2,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chai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rỗng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lỗ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li ti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miếng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bọt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87" y="2027505"/>
            <a:ext cx="7778284" cy="47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1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587828" y="503924"/>
            <a:ext cx="11081657" cy="1303105"/>
            <a:chOff x="1147156" y="548429"/>
            <a:chExt cx="12988181" cy="677805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147156" y="548429"/>
              <a:ext cx="12988181" cy="6148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400" b="1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ên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chai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rỗng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lỗ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li ti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miếng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bọt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400" b="1" i="0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87" y="2027505"/>
            <a:ext cx="7778284" cy="47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3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云形 5"/>
          <p:cNvSpPr/>
          <p:nvPr/>
        </p:nvSpPr>
        <p:spPr>
          <a:xfrm>
            <a:off x="2129063" y="963386"/>
            <a:ext cx="7668079" cy="4820557"/>
          </a:xfrm>
          <a:prstGeom prst="cloud">
            <a:avLst/>
          </a:prstGeom>
          <a:solidFill>
            <a:schemeClr val="bg1"/>
          </a:solidFill>
          <a:ln w="25400">
            <a:solidFill>
              <a:srgbClr val="2AC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95E8AB-5A63-074A-A137-64DC69080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2748" y="1601987"/>
            <a:ext cx="5748738" cy="35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55" y="2206027"/>
            <a:ext cx="9568556" cy="4542764"/>
          </a:xfrm>
          <a:prstGeom prst="rect">
            <a:avLst/>
          </a:prstGeom>
        </p:spPr>
      </p:pic>
      <p:grpSp>
        <p:nvGrpSpPr>
          <p:cNvPr id="3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587828" y="503924"/>
            <a:ext cx="11081657" cy="1303105"/>
            <a:chOff x="1147156" y="548429"/>
            <a:chExt cx="12988181" cy="677805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147156" y="548429"/>
              <a:ext cx="12988181" cy="592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ban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4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9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39" y="2383436"/>
            <a:ext cx="9424905" cy="4474564"/>
          </a:xfrm>
          <a:prstGeom prst="rect">
            <a:avLst/>
          </a:prstGeom>
        </p:spPr>
      </p:pic>
      <p:grpSp>
        <p:nvGrpSpPr>
          <p:cNvPr id="3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587828" y="548894"/>
            <a:ext cx="11081657" cy="1258135"/>
            <a:chOff x="1147156" y="571820"/>
            <a:chExt cx="12988181" cy="654414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301514" y="571820"/>
              <a:ext cx="12833823" cy="6243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chai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miếng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bọt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chiếm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thoát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36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3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76418130-7223-4F5D-BCAF-2FB39AA55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89" y="1163052"/>
            <a:ext cx="4491789" cy="58393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75748" y="413657"/>
            <a:ext cx="6627681" cy="4254596"/>
            <a:chOff x="4475748" y="352926"/>
            <a:chExt cx="6801852" cy="4315327"/>
          </a:xfrm>
        </p:grpSpPr>
        <p:sp>
          <p:nvSpPr>
            <p:cNvPr id="4" name="Oval Callout 3"/>
            <p:cNvSpPr/>
            <p:nvPr/>
          </p:nvSpPr>
          <p:spPr>
            <a:xfrm>
              <a:off x="4475748" y="352926"/>
              <a:ext cx="6801852" cy="4315327"/>
            </a:xfrm>
            <a:prstGeom prst="wedgeEllipseCallout">
              <a:avLst>
                <a:gd name="adj1" fmla="val -63109"/>
                <a:gd name="adj2" fmla="val 39152"/>
              </a:avLst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36203" y="1113018"/>
              <a:ext cx="5892417" cy="2981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7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7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7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7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7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7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7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7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7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1, </a:t>
              </a:r>
              <a:r>
                <a:rPr lang="en-US" sz="37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7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2, </a:t>
              </a:r>
              <a:r>
                <a:rPr lang="en-US" sz="37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7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37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7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7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37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37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7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7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7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7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7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7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37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7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7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37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lang="en-US" sz="3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9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:a16="http://schemas.microsoft.com/office/drawing/2014/main" xmlns="" id="{FF6024D7-54A8-0935-0E31-935975D6B24F}"/>
              </a:ext>
            </a:extLst>
          </p:cNvPr>
          <p:cNvGrpSpPr/>
          <p:nvPr/>
        </p:nvGrpSpPr>
        <p:grpSpPr>
          <a:xfrm>
            <a:off x="3441055" y="906997"/>
            <a:ext cx="4368820" cy="1011745"/>
            <a:chOff x="6489" y="2646"/>
            <a:chExt cx="5278" cy="1635"/>
          </a:xfrm>
        </p:grpSpPr>
        <p:sp>
          <p:nvSpPr>
            <p:cNvPr id="3" name="圆角矩形 7">
              <a:extLst>
                <a:ext uri="{FF2B5EF4-FFF2-40B4-BE49-F238E27FC236}">
                  <a16:creationId xmlns:a16="http://schemas.microsoft.com/office/drawing/2014/main" xmlns="" id="{D536D507-0D48-6466-681C-1E0EA526AB57}"/>
                </a:ext>
              </a:extLst>
            </p:cNvPr>
            <p:cNvSpPr/>
            <p:nvPr/>
          </p:nvSpPr>
          <p:spPr>
            <a:xfrm>
              <a:off x="6820" y="2646"/>
              <a:ext cx="4862" cy="1635"/>
            </a:xfrm>
            <a:prstGeom prst="roundRect">
              <a:avLst>
                <a:gd name="adj" fmla="val 50000"/>
              </a:avLst>
            </a:prstGeom>
            <a:solidFill>
              <a:srgbClr val="1D87D1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8">
              <a:extLst>
                <a:ext uri="{FF2B5EF4-FFF2-40B4-BE49-F238E27FC236}">
                  <a16:creationId xmlns:a16="http://schemas.microsoft.com/office/drawing/2014/main" xmlns="" id="{6DDA4E0E-6921-572C-A4E3-C325146BC1F1}"/>
                </a:ext>
              </a:extLst>
            </p:cNvPr>
            <p:cNvSpPr txBox="1"/>
            <p:nvPr/>
          </p:nvSpPr>
          <p:spPr>
            <a:xfrm>
              <a:off x="6489" y="2866"/>
              <a:ext cx="5278" cy="134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79号-正酷波波体" charset="-122"/>
                  <a:cs typeface="Times New Roman" panose="02020603050405020304" pitchFamily="18" charset="0"/>
                  <a:sym typeface="+mn-lt"/>
                </a:rPr>
                <a:t>KẾT</a:t>
              </a:r>
              <a:r>
                <a:rPr kumimoji="0" lang="en-US" altLang="zh-CN" sz="4800" b="1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79号-正酷波波体" charset="-122"/>
                  <a:cs typeface="Times New Roman" panose="02020603050405020304" pitchFamily="18" charset="0"/>
                  <a:sym typeface="+mn-lt"/>
                </a:rPr>
                <a:t> LUẬN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79号-正酷波波体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74557" y="2758190"/>
            <a:ext cx="10942820" cy="1754326"/>
          </a:xfrm>
          <a:prstGeom prst="rect">
            <a:avLst/>
          </a:prstGeom>
          <a:noFill/>
          <a:ln w="19050">
            <a:solidFill>
              <a:srgbClr val="00698E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mọi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mọi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rỗng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F318CB0C-34CF-4DCC-A074-B07B53257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66995" y="-267003"/>
            <a:ext cx="2013046" cy="122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246" y="1374989"/>
            <a:ext cx="9205758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3" y="174256"/>
            <a:ext cx="2049331" cy="1398470"/>
          </a:xfrm>
          <a:prstGeom prst="rect">
            <a:avLst/>
          </a:prstGeom>
        </p:spPr>
      </p:pic>
      <p:grpSp>
        <p:nvGrpSpPr>
          <p:cNvPr id="3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3002391" y="542269"/>
            <a:ext cx="5868462" cy="728930"/>
            <a:chOff x="1147156" y="572516"/>
            <a:chExt cx="12988181" cy="65371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579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i="0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endPara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5944" y="1507827"/>
            <a:ext cx="11377535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ngửi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168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51" y="1424066"/>
            <a:ext cx="5329435" cy="5433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450" y="773309"/>
            <a:ext cx="5291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703193" y="3467648"/>
            <a:ext cx="5510772" cy="1346769"/>
            <a:chOff x="1147156" y="572516"/>
            <a:chExt cx="12988181" cy="653718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5826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dirty="0" err="1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i="0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mùi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5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51" y="1424066"/>
            <a:ext cx="5329435" cy="5433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449" y="773309"/>
            <a:ext cx="56512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ngửi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628243" y="4189629"/>
            <a:ext cx="5862498" cy="2353716"/>
            <a:chOff x="1147156" y="572516"/>
            <a:chExt cx="12988181" cy="666068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382605" y="585361"/>
              <a:ext cx="12323399" cy="6532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Nếu có mùi thơm hay mùi khó chịu nào đó thì đó </a:t>
              </a:r>
              <a:r>
                <a:rPr lang="en-US" sz="36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 phải </a:t>
              </a:r>
              <a:r>
                <a:rPr lang="en-US" sz="3600" b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mùi của không khí.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64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51" y="1424066"/>
            <a:ext cx="5329435" cy="5433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449" y="773309"/>
            <a:ext cx="5651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360608" y="4141033"/>
            <a:ext cx="5485556" cy="1356732"/>
            <a:chOff x="1147156" y="572516"/>
            <a:chExt cx="12988181" cy="653718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382605" y="585361"/>
              <a:ext cx="12323399" cy="637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4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suốt</a:t>
              </a:r>
              <a:r>
                <a:rPr lang="en-US" sz="4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8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527868" y="219124"/>
            <a:ext cx="11081657" cy="2192657"/>
            <a:chOff x="1147156" y="570834"/>
            <a:chExt cx="12988181" cy="655400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354222" y="570834"/>
              <a:ext cx="12579491" cy="6163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túi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ni-lông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thí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1a, chai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rỗng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2a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,…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354" t="4113" r="46275" b="5441"/>
          <a:stretch/>
        </p:blipFill>
        <p:spPr bwMode="auto">
          <a:xfrm>
            <a:off x="704539" y="3792261"/>
            <a:ext cx="2991460" cy="2908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1040" b="16384"/>
          <a:stretch/>
        </p:blipFill>
        <p:spPr bwMode="auto">
          <a:xfrm>
            <a:off x="3819791" y="3654558"/>
            <a:ext cx="3060695" cy="2851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38" y="3473976"/>
            <a:ext cx="2310858" cy="3196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82" y="4595532"/>
            <a:ext cx="1606543" cy="160654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94916" y="2526847"/>
            <a:ext cx="6850504" cy="10762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oogle Shape;7488;p105"/>
          <p:cNvGrpSpPr/>
          <p:nvPr/>
        </p:nvGrpSpPr>
        <p:grpSpPr>
          <a:xfrm>
            <a:off x="337370" y="2804690"/>
            <a:ext cx="957546" cy="609284"/>
            <a:chOff x="7460250" y="1810675"/>
            <a:chExt cx="957546" cy="609284"/>
          </a:xfrm>
        </p:grpSpPr>
        <p:sp>
          <p:nvSpPr>
            <p:cNvPr id="12" name="Google Shape;7489;p105"/>
            <p:cNvSpPr/>
            <p:nvPr/>
          </p:nvSpPr>
          <p:spPr>
            <a:xfrm>
              <a:off x="7460250" y="1810675"/>
              <a:ext cx="957546" cy="609284"/>
            </a:xfrm>
            <a:custGeom>
              <a:avLst/>
              <a:gdLst/>
              <a:ahLst/>
              <a:cxnLst/>
              <a:rect l="l" t="t" r="r" b="b"/>
              <a:pathLst>
                <a:path w="10965" h="6977" extrusionOk="0">
                  <a:moveTo>
                    <a:pt x="6959" y="1811"/>
                  </a:moveTo>
                  <a:lnTo>
                    <a:pt x="9314" y="3489"/>
                  </a:lnTo>
                  <a:lnTo>
                    <a:pt x="6959" y="5166"/>
                  </a:lnTo>
                  <a:cubicBezTo>
                    <a:pt x="6941" y="4639"/>
                    <a:pt x="6504" y="4211"/>
                    <a:pt x="5978" y="4211"/>
                  </a:cubicBezTo>
                  <a:lnTo>
                    <a:pt x="1321" y="4211"/>
                  </a:lnTo>
                  <a:lnTo>
                    <a:pt x="1321" y="2775"/>
                  </a:lnTo>
                  <a:lnTo>
                    <a:pt x="5978" y="2775"/>
                  </a:lnTo>
                  <a:cubicBezTo>
                    <a:pt x="6504" y="2775"/>
                    <a:pt x="6941" y="2347"/>
                    <a:pt x="6959" y="1811"/>
                  </a:cubicBezTo>
                  <a:close/>
                  <a:moveTo>
                    <a:pt x="6433" y="0"/>
                  </a:moveTo>
                  <a:cubicBezTo>
                    <a:pt x="5978" y="0"/>
                    <a:pt x="5630" y="366"/>
                    <a:pt x="5630" y="857"/>
                  </a:cubicBezTo>
                  <a:lnTo>
                    <a:pt x="5630" y="1446"/>
                  </a:lnTo>
                  <a:lnTo>
                    <a:pt x="973" y="1446"/>
                  </a:lnTo>
                  <a:cubicBezTo>
                    <a:pt x="438" y="1446"/>
                    <a:pt x="1" y="1892"/>
                    <a:pt x="1" y="2436"/>
                  </a:cubicBezTo>
                  <a:lnTo>
                    <a:pt x="1" y="4541"/>
                  </a:lnTo>
                  <a:cubicBezTo>
                    <a:pt x="1" y="5085"/>
                    <a:pt x="438" y="5531"/>
                    <a:pt x="973" y="5531"/>
                  </a:cubicBezTo>
                  <a:lnTo>
                    <a:pt x="5630" y="5531"/>
                  </a:lnTo>
                  <a:lnTo>
                    <a:pt x="5630" y="6129"/>
                  </a:lnTo>
                  <a:cubicBezTo>
                    <a:pt x="5630" y="6611"/>
                    <a:pt x="5978" y="6977"/>
                    <a:pt x="6433" y="6977"/>
                  </a:cubicBezTo>
                  <a:cubicBezTo>
                    <a:pt x="6611" y="6977"/>
                    <a:pt x="6789" y="6923"/>
                    <a:pt x="6941" y="6807"/>
                  </a:cubicBezTo>
                  <a:lnTo>
                    <a:pt x="10572" y="4220"/>
                  </a:lnTo>
                  <a:cubicBezTo>
                    <a:pt x="10822" y="4042"/>
                    <a:pt x="10964" y="3774"/>
                    <a:pt x="10964" y="3489"/>
                  </a:cubicBezTo>
                  <a:cubicBezTo>
                    <a:pt x="10964" y="3203"/>
                    <a:pt x="10822" y="2935"/>
                    <a:pt x="10572" y="2766"/>
                  </a:cubicBezTo>
                  <a:lnTo>
                    <a:pt x="6941" y="170"/>
                  </a:lnTo>
                  <a:cubicBezTo>
                    <a:pt x="6789" y="54"/>
                    <a:pt x="6611" y="0"/>
                    <a:pt x="64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490;p105"/>
            <p:cNvSpPr/>
            <p:nvPr/>
          </p:nvSpPr>
          <p:spPr>
            <a:xfrm>
              <a:off x="7598140" y="2007773"/>
              <a:ext cx="666221" cy="279797"/>
            </a:xfrm>
            <a:custGeom>
              <a:avLst/>
              <a:gdLst/>
              <a:ahLst/>
              <a:cxnLst/>
              <a:rect l="l" t="t" r="r" b="b"/>
              <a:pathLst>
                <a:path w="7629" h="3204" extrusionOk="0">
                  <a:moveTo>
                    <a:pt x="5389" y="0"/>
                  </a:moveTo>
                  <a:cubicBezTo>
                    <a:pt x="5371" y="509"/>
                    <a:pt x="4952" y="910"/>
                    <a:pt x="4452" y="910"/>
                  </a:cubicBezTo>
                  <a:lnTo>
                    <a:pt x="1" y="910"/>
                  </a:lnTo>
                  <a:lnTo>
                    <a:pt x="1" y="2284"/>
                  </a:lnTo>
                  <a:lnTo>
                    <a:pt x="4452" y="2284"/>
                  </a:lnTo>
                  <a:cubicBezTo>
                    <a:pt x="4952" y="2284"/>
                    <a:pt x="5371" y="2695"/>
                    <a:pt x="5389" y="3203"/>
                  </a:cubicBezTo>
                  <a:lnTo>
                    <a:pt x="7628" y="1597"/>
                  </a:lnTo>
                  <a:lnTo>
                    <a:pt x="5389" y="0"/>
                  </a:lnTo>
                  <a:close/>
                </a:path>
              </a:pathLst>
            </a:custGeom>
            <a:solidFill>
              <a:srgbClr val="3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91;p105"/>
            <p:cNvSpPr/>
            <p:nvPr/>
          </p:nvSpPr>
          <p:spPr>
            <a:xfrm>
              <a:off x="7517886" y="1868398"/>
              <a:ext cx="844632" cy="494099"/>
            </a:xfrm>
            <a:custGeom>
              <a:avLst/>
              <a:gdLst/>
              <a:ahLst/>
              <a:cxnLst/>
              <a:rect l="l" t="t" r="r" b="b"/>
              <a:pathLst>
                <a:path w="9672" h="5658" extrusionOk="0">
                  <a:moveTo>
                    <a:pt x="5768" y="1"/>
                  </a:moveTo>
                  <a:cubicBezTo>
                    <a:pt x="5691" y="1"/>
                    <a:pt x="5639" y="70"/>
                    <a:pt x="5639" y="196"/>
                  </a:cubicBezTo>
                  <a:lnTo>
                    <a:pt x="5639" y="1115"/>
                  </a:lnTo>
                  <a:cubicBezTo>
                    <a:pt x="5639" y="1302"/>
                    <a:pt x="5496" y="1445"/>
                    <a:pt x="5318" y="1445"/>
                  </a:cubicBezTo>
                  <a:lnTo>
                    <a:pt x="313" y="1445"/>
                  </a:lnTo>
                  <a:cubicBezTo>
                    <a:pt x="143" y="1445"/>
                    <a:pt x="1" y="1596"/>
                    <a:pt x="1" y="1775"/>
                  </a:cubicBezTo>
                  <a:lnTo>
                    <a:pt x="1" y="3880"/>
                  </a:lnTo>
                  <a:cubicBezTo>
                    <a:pt x="1" y="4059"/>
                    <a:pt x="143" y="4210"/>
                    <a:pt x="313" y="4210"/>
                  </a:cubicBezTo>
                  <a:lnTo>
                    <a:pt x="5318" y="4210"/>
                  </a:lnTo>
                  <a:cubicBezTo>
                    <a:pt x="5496" y="4210"/>
                    <a:pt x="5639" y="4362"/>
                    <a:pt x="5639" y="4540"/>
                  </a:cubicBezTo>
                  <a:lnTo>
                    <a:pt x="5639" y="5468"/>
                  </a:lnTo>
                  <a:cubicBezTo>
                    <a:pt x="5639" y="5590"/>
                    <a:pt x="5692" y="5657"/>
                    <a:pt x="5772" y="5657"/>
                  </a:cubicBezTo>
                  <a:cubicBezTo>
                    <a:pt x="5809" y="5657"/>
                    <a:pt x="5852" y="5642"/>
                    <a:pt x="5897" y="5611"/>
                  </a:cubicBezTo>
                  <a:lnTo>
                    <a:pt x="9528" y="3015"/>
                  </a:lnTo>
                  <a:cubicBezTo>
                    <a:pt x="9671" y="2917"/>
                    <a:pt x="9671" y="2747"/>
                    <a:pt x="9528" y="2640"/>
                  </a:cubicBezTo>
                  <a:lnTo>
                    <a:pt x="5897" y="53"/>
                  </a:lnTo>
                  <a:cubicBezTo>
                    <a:pt x="5850" y="18"/>
                    <a:pt x="5806" y="1"/>
                    <a:pt x="5768" y="1"/>
                  </a:cubicBez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92;p105"/>
            <p:cNvSpPr/>
            <p:nvPr/>
          </p:nvSpPr>
          <p:spPr>
            <a:xfrm>
              <a:off x="7517886" y="1868398"/>
              <a:ext cx="844632" cy="494099"/>
            </a:xfrm>
            <a:custGeom>
              <a:avLst/>
              <a:gdLst/>
              <a:ahLst/>
              <a:cxnLst/>
              <a:rect l="l" t="t" r="r" b="b"/>
              <a:pathLst>
                <a:path w="9672" h="5658" extrusionOk="0">
                  <a:moveTo>
                    <a:pt x="5768" y="1"/>
                  </a:moveTo>
                  <a:cubicBezTo>
                    <a:pt x="5691" y="1"/>
                    <a:pt x="5639" y="70"/>
                    <a:pt x="5639" y="196"/>
                  </a:cubicBezTo>
                  <a:lnTo>
                    <a:pt x="5639" y="1115"/>
                  </a:lnTo>
                  <a:cubicBezTo>
                    <a:pt x="5639" y="1302"/>
                    <a:pt x="5496" y="1445"/>
                    <a:pt x="5318" y="1445"/>
                  </a:cubicBezTo>
                  <a:lnTo>
                    <a:pt x="313" y="1445"/>
                  </a:lnTo>
                  <a:cubicBezTo>
                    <a:pt x="143" y="1445"/>
                    <a:pt x="1" y="1596"/>
                    <a:pt x="1" y="1775"/>
                  </a:cubicBezTo>
                  <a:lnTo>
                    <a:pt x="1" y="3880"/>
                  </a:lnTo>
                  <a:cubicBezTo>
                    <a:pt x="1" y="4059"/>
                    <a:pt x="143" y="4210"/>
                    <a:pt x="313" y="4210"/>
                  </a:cubicBezTo>
                  <a:lnTo>
                    <a:pt x="5318" y="4210"/>
                  </a:lnTo>
                  <a:cubicBezTo>
                    <a:pt x="5496" y="4210"/>
                    <a:pt x="5639" y="4362"/>
                    <a:pt x="5639" y="4540"/>
                  </a:cubicBezTo>
                  <a:lnTo>
                    <a:pt x="5639" y="5468"/>
                  </a:lnTo>
                  <a:cubicBezTo>
                    <a:pt x="5639" y="5590"/>
                    <a:pt x="5692" y="5657"/>
                    <a:pt x="5772" y="5657"/>
                  </a:cubicBezTo>
                  <a:cubicBezTo>
                    <a:pt x="5809" y="5657"/>
                    <a:pt x="5852" y="5642"/>
                    <a:pt x="5897" y="5611"/>
                  </a:cubicBezTo>
                  <a:lnTo>
                    <a:pt x="9528" y="3015"/>
                  </a:lnTo>
                  <a:cubicBezTo>
                    <a:pt x="9671" y="2917"/>
                    <a:pt x="9671" y="2747"/>
                    <a:pt x="9528" y="2640"/>
                  </a:cubicBezTo>
                  <a:lnTo>
                    <a:pt x="5897" y="53"/>
                  </a:lnTo>
                  <a:cubicBezTo>
                    <a:pt x="5850" y="18"/>
                    <a:pt x="5806" y="1"/>
                    <a:pt x="5768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93;p105"/>
            <p:cNvSpPr/>
            <p:nvPr/>
          </p:nvSpPr>
          <p:spPr>
            <a:xfrm>
              <a:off x="7573251" y="1994499"/>
              <a:ext cx="114574" cy="241635"/>
            </a:xfrm>
            <a:custGeom>
              <a:avLst/>
              <a:gdLst/>
              <a:ahLst/>
              <a:cxnLst/>
              <a:rect l="l" t="t" r="r" b="b"/>
              <a:pathLst>
                <a:path w="1312" h="2767" extrusionOk="0">
                  <a:moveTo>
                    <a:pt x="892" y="1"/>
                  </a:moveTo>
                  <a:lnTo>
                    <a:pt x="0" y="2766"/>
                  </a:lnTo>
                  <a:lnTo>
                    <a:pt x="410" y="2766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94;p105"/>
            <p:cNvSpPr/>
            <p:nvPr/>
          </p:nvSpPr>
          <p:spPr>
            <a:xfrm>
              <a:off x="7685380" y="1994499"/>
              <a:ext cx="115360" cy="241635"/>
            </a:xfrm>
            <a:custGeom>
              <a:avLst/>
              <a:gdLst/>
              <a:ahLst/>
              <a:cxnLst/>
              <a:rect l="l" t="t" r="r" b="b"/>
              <a:pathLst>
                <a:path w="1321" h="2767" extrusionOk="0">
                  <a:moveTo>
                    <a:pt x="902" y="1"/>
                  </a:moveTo>
                  <a:lnTo>
                    <a:pt x="1" y="2766"/>
                  </a:lnTo>
                  <a:lnTo>
                    <a:pt x="420" y="2766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95;p105"/>
            <p:cNvSpPr/>
            <p:nvPr/>
          </p:nvSpPr>
          <p:spPr>
            <a:xfrm>
              <a:off x="7798381" y="1994499"/>
              <a:ext cx="115360" cy="241635"/>
            </a:xfrm>
            <a:custGeom>
              <a:avLst/>
              <a:gdLst/>
              <a:ahLst/>
              <a:cxnLst/>
              <a:rect l="l" t="t" r="r" b="b"/>
              <a:pathLst>
                <a:path w="1321" h="2767" extrusionOk="0">
                  <a:moveTo>
                    <a:pt x="901" y="1"/>
                  </a:moveTo>
                  <a:lnTo>
                    <a:pt x="0" y="2766"/>
                  </a:lnTo>
                  <a:lnTo>
                    <a:pt x="420" y="2766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96;p105"/>
            <p:cNvSpPr/>
            <p:nvPr/>
          </p:nvSpPr>
          <p:spPr>
            <a:xfrm>
              <a:off x="7911295" y="1871455"/>
              <a:ext cx="148893" cy="364680"/>
            </a:xfrm>
            <a:custGeom>
              <a:avLst/>
              <a:gdLst/>
              <a:ahLst/>
              <a:cxnLst/>
              <a:rect l="l" t="t" r="r" b="b"/>
              <a:pathLst>
                <a:path w="1705" h="4176" extrusionOk="0">
                  <a:moveTo>
                    <a:pt x="1366" y="0"/>
                  </a:moveTo>
                  <a:lnTo>
                    <a:pt x="1134" y="714"/>
                  </a:lnTo>
                  <a:lnTo>
                    <a:pt x="1134" y="1080"/>
                  </a:lnTo>
                  <a:cubicBezTo>
                    <a:pt x="1134" y="1231"/>
                    <a:pt x="1036" y="1356"/>
                    <a:pt x="911" y="1401"/>
                  </a:cubicBezTo>
                  <a:lnTo>
                    <a:pt x="1" y="4175"/>
                  </a:lnTo>
                  <a:lnTo>
                    <a:pt x="420" y="4175"/>
                  </a:lnTo>
                  <a:lnTo>
                    <a:pt x="1705" y="232"/>
                  </a:lnTo>
                  <a:lnTo>
                    <a:pt x="1392" y="18"/>
                  </a:lnTo>
                  <a:cubicBezTo>
                    <a:pt x="1384" y="9"/>
                    <a:pt x="1375" y="0"/>
                    <a:pt x="1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97;p105"/>
            <p:cNvSpPr/>
            <p:nvPr/>
          </p:nvSpPr>
          <p:spPr>
            <a:xfrm>
              <a:off x="8010237" y="1936077"/>
              <a:ext cx="141121" cy="426246"/>
            </a:xfrm>
            <a:custGeom>
              <a:avLst/>
              <a:gdLst/>
              <a:ahLst/>
              <a:cxnLst/>
              <a:rect l="l" t="t" r="r" b="b"/>
              <a:pathLst>
                <a:path w="1616" h="4881" extrusionOk="0">
                  <a:moveTo>
                    <a:pt x="1276" y="1"/>
                  </a:moveTo>
                  <a:lnTo>
                    <a:pt x="1" y="3944"/>
                  </a:lnTo>
                  <a:lnTo>
                    <a:pt x="1" y="4693"/>
                  </a:lnTo>
                  <a:cubicBezTo>
                    <a:pt x="1" y="4800"/>
                    <a:pt x="45" y="4872"/>
                    <a:pt x="108" y="4880"/>
                  </a:cubicBezTo>
                  <a:lnTo>
                    <a:pt x="1615" y="242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98;p105"/>
            <p:cNvSpPr/>
            <p:nvPr/>
          </p:nvSpPr>
          <p:spPr>
            <a:xfrm>
              <a:off x="8116951" y="2001572"/>
              <a:ext cx="126363" cy="296826"/>
            </a:xfrm>
            <a:custGeom>
              <a:avLst/>
              <a:gdLst/>
              <a:ahLst/>
              <a:cxnLst/>
              <a:rect l="l" t="t" r="r" b="b"/>
              <a:pathLst>
                <a:path w="1447" h="3399" extrusionOk="0">
                  <a:moveTo>
                    <a:pt x="1107" y="0"/>
                  </a:moveTo>
                  <a:lnTo>
                    <a:pt x="1" y="3399"/>
                  </a:lnTo>
                  <a:lnTo>
                    <a:pt x="545" y="3006"/>
                  </a:lnTo>
                  <a:lnTo>
                    <a:pt x="1446" y="241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574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51C2BF5-DFE0-92AF-1691-ED5C507D2D3A}"/>
              </a:ext>
            </a:extLst>
          </p:cNvPr>
          <p:cNvSpPr txBox="1"/>
          <p:nvPr/>
        </p:nvSpPr>
        <p:spPr>
          <a:xfrm>
            <a:off x="1533630" y="548321"/>
            <a:ext cx="9518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800" b="1" dirty="0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800" b="1" dirty="0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dirty="0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b="1" dirty="0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b="1" dirty="0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206A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E80179-B295-717C-FEA0-C5330A4AB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67" y="2652765"/>
            <a:ext cx="4732749" cy="2826255"/>
          </a:xfrm>
          <a:prstGeom prst="rect">
            <a:avLst/>
          </a:prstGeom>
        </p:spPr>
      </p:pic>
      <p:sp>
        <p:nvSpPr>
          <p:cNvPr id="4" name="矩形: 圆角 4">
            <a:extLst>
              <a:ext uri="{FF2B5EF4-FFF2-40B4-BE49-F238E27FC236}">
                <a16:creationId xmlns="" xmlns:a16="http://schemas.microsoft.com/office/drawing/2014/main" id="{F7FE7E56-C096-125D-0E7A-B778F31AA2DB}"/>
              </a:ext>
            </a:extLst>
          </p:cNvPr>
          <p:cNvSpPr/>
          <p:nvPr/>
        </p:nvSpPr>
        <p:spPr>
          <a:xfrm>
            <a:off x="2047348" y="5562449"/>
            <a:ext cx="2162911" cy="5670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77872">
                  <a:shade val="30000"/>
                  <a:satMod val="115000"/>
                </a:srgbClr>
              </a:gs>
              <a:gs pos="100000">
                <a:srgbClr val="98DD9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标小智龙珠体" panose="02020500000000000000" pitchFamily="18" charset="-122"/>
                <a:cs typeface="Times New Roman" panose="02020603050405020304" pitchFamily="18" charset="0"/>
              </a:rPr>
              <a:t>Thức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标小智龙珠体" panose="020205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标小智龙珠体" panose="02020500000000000000" pitchFamily="18" charset="-122"/>
                <a:cs typeface="Times New Roman" panose="02020603050405020304" pitchFamily="18" charset="0"/>
              </a:rPr>
              <a:t>ăn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标小智龙珠体" panose="02020500000000000000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F188B0-2A15-912C-D0D3-CE2089267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84" y="2572378"/>
            <a:ext cx="1838117" cy="2818155"/>
          </a:xfrm>
          <a:prstGeom prst="rect">
            <a:avLst/>
          </a:prstGeom>
        </p:spPr>
      </p:pic>
      <p:sp>
        <p:nvSpPr>
          <p:cNvPr id="6" name="矩形: 圆角 4">
            <a:extLst>
              <a:ext uri="{FF2B5EF4-FFF2-40B4-BE49-F238E27FC236}">
                <a16:creationId xmlns="" xmlns:a16="http://schemas.microsoft.com/office/drawing/2014/main" id="{D9ADECEB-9261-AA87-9FBD-B46E6DC070AE}"/>
              </a:ext>
            </a:extLst>
          </p:cNvPr>
          <p:cNvSpPr/>
          <p:nvPr/>
        </p:nvSpPr>
        <p:spPr>
          <a:xfrm>
            <a:off x="5267014" y="5562449"/>
            <a:ext cx="2714729" cy="5670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77872">
                  <a:shade val="30000"/>
                  <a:satMod val="115000"/>
                </a:srgbClr>
              </a:gs>
              <a:gs pos="100000">
                <a:srgbClr val="98DD9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标小智龙珠体" panose="02020500000000000000" pitchFamily="18" charset="-122"/>
                <a:cs typeface="Times New Roman" panose="02020603050405020304" pitchFamily="18" charset="0"/>
              </a:rPr>
              <a:t>Nước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标小智龙珠体" panose="020205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标小智龙珠体" panose="02020500000000000000" pitchFamily="18" charset="-122"/>
                <a:cs typeface="Times New Roman" panose="02020603050405020304" pitchFamily="18" charset="0"/>
              </a:rPr>
              <a:t>uống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标小智龙珠体" panose="02020500000000000000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D2D5492-DD66-F9A7-4A42-95697EC4C8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44" t="10622" r="11123" b="13553"/>
          <a:stretch/>
        </p:blipFill>
        <p:spPr>
          <a:xfrm>
            <a:off x="8390375" y="2376028"/>
            <a:ext cx="2959166" cy="3014505"/>
          </a:xfrm>
          <a:prstGeom prst="rect">
            <a:avLst/>
          </a:prstGeom>
        </p:spPr>
      </p:pic>
      <p:sp>
        <p:nvSpPr>
          <p:cNvPr id="8" name="矩形: 圆角 4">
            <a:extLst>
              <a:ext uri="{FF2B5EF4-FFF2-40B4-BE49-F238E27FC236}">
                <a16:creationId xmlns="" xmlns:a16="http://schemas.microsoft.com/office/drawing/2014/main" id="{445525CC-C5BA-3DD3-5423-4CB7547CAED3}"/>
              </a:ext>
            </a:extLst>
          </p:cNvPr>
          <p:cNvSpPr/>
          <p:nvPr/>
        </p:nvSpPr>
        <p:spPr>
          <a:xfrm>
            <a:off x="8512593" y="5589383"/>
            <a:ext cx="2714729" cy="5670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77872">
                  <a:shade val="30000"/>
                  <a:satMod val="115000"/>
                </a:srgbClr>
              </a:gs>
              <a:gs pos="100000">
                <a:srgbClr val="98DD9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标小智龙珠体" panose="02020500000000000000" pitchFamily="18" charset="-122"/>
                <a:cs typeface="Times New Roman" panose="02020603050405020304" pitchFamily="18" charset="0"/>
              </a:rPr>
              <a:t>Không</a:t>
            </a:r>
            <a:r>
              <a:rPr lang="en-US" altLang="zh-CN" sz="3600" b="1" dirty="0">
                <a:solidFill>
                  <a:prstClr val="white"/>
                </a:solidFill>
                <a:latin typeface="Times New Roman" panose="02020603050405020304" pitchFamily="18" charset="0"/>
                <a:ea typeface="标小智龙珠体" panose="020205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标小智龙珠体" panose="02020500000000000000" pitchFamily="18" charset="-122"/>
                <a:cs typeface="Times New Roman" panose="02020603050405020304" pitchFamily="18" charset="0"/>
              </a:rPr>
              <a:t>khí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标小智龙珠体" panose="020205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:a16="http://schemas.microsoft.com/office/drawing/2014/main" xmlns="" id="{FF6024D7-54A8-0935-0E31-935975D6B24F}"/>
              </a:ext>
            </a:extLst>
          </p:cNvPr>
          <p:cNvGrpSpPr/>
          <p:nvPr/>
        </p:nvGrpSpPr>
        <p:grpSpPr>
          <a:xfrm>
            <a:off x="3441055" y="906997"/>
            <a:ext cx="4368820" cy="1011745"/>
            <a:chOff x="6489" y="2646"/>
            <a:chExt cx="5278" cy="1635"/>
          </a:xfrm>
        </p:grpSpPr>
        <p:sp>
          <p:nvSpPr>
            <p:cNvPr id="3" name="圆角矩形 7">
              <a:extLst>
                <a:ext uri="{FF2B5EF4-FFF2-40B4-BE49-F238E27FC236}">
                  <a16:creationId xmlns:a16="http://schemas.microsoft.com/office/drawing/2014/main" xmlns="" id="{D536D507-0D48-6466-681C-1E0EA526AB57}"/>
                </a:ext>
              </a:extLst>
            </p:cNvPr>
            <p:cNvSpPr/>
            <p:nvPr/>
          </p:nvSpPr>
          <p:spPr>
            <a:xfrm>
              <a:off x="6820" y="2646"/>
              <a:ext cx="4862" cy="1635"/>
            </a:xfrm>
            <a:prstGeom prst="roundRect">
              <a:avLst>
                <a:gd name="adj" fmla="val 50000"/>
              </a:avLst>
            </a:prstGeom>
            <a:solidFill>
              <a:srgbClr val="1D87D1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8">
              <a:extLst>
                <a:ext uri="{FF2B5EF4-FFF2-40B4-BE49-F238E27FC236}">
                  <a16:creationId xmlns:a16="http://schemas.microsoft.com/office/drawing/2014/main" xmlns="" id="{6DDA4E0E-6921-572C-A4E3-C325146BC1F1}"/>
                </a:ext>
              </a:extLst>
            </p:cNvPr>
            <p:cNvSpPr txBox="1"/>
            <p:nvPr/>
          </p:nvSpPr>
          <p:spPr>
            <a:xfrm>
              <a:off x="6489" y="2866"/>
              <a:ext cx="5278" cy="134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79号-正酷波波体" charset="-122"/>
                  <a:cs typeface="Times New Roman" panose="02020603050405020304" pitchFamily="18" charset="0"/>
                  <a:sym typeface="+mn-lt"/>
                </a:rPr>
                <a:t>KẾT</a:t>
              </a:r>
              <a:r>
                <a:rPr kumimoji="0" lang="en-US" altLang="zh-CN" sz="4800" b="1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79号-正酷波波体" charset="-122"/>
                  <a:cs typeface="Times New Roman" panose="02020603050405020304" pitchFamily="18" charset="0"/>
                  <a:sym typeface="+mn-lt"/>
                </a:rPr>
                <a:t> LUẬN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79号-正酷波波体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74557" y="2786300"/>
            <a:ext cx="10942820" cy="1569660"/>
          </a:xfrm>
          <a:prstGeom prst="rect">
            <a:avLst/>
          </a:prstGeom>
          <a:noFill/>
          <a:ln w="19050">
            <a:solidFill>
              <a:srgbClr val="00698E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chứa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F318CB0C-34CF-4DCC-A074-B07B53257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66995" y="-267003"/>
            <a:ext cx="2013046" cy="122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2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88042" y="394553"/>
            <a:ext cx="3037203" cy="667528"/>
            <a:chOff x="319704" y="242153"/>
            <a:chExt cx="3037203" cy="667528"/>
          </a:xfrm>
        </p:grpSpPr>
        <p:pic>
          <p:nvPicPr>
            <p:cNvPr id="3" name="Graphic 1">
              <a:extLst>
                <a:ext uri="{FF2B5EF4-FFF2-40B4-BE49-F238E27FC236}">
                  <a16:creationId xmlns:a16="http://schemas.microsoft.com/office/drawing/2014/main" xmlns="" id="{C1F7C284-FA0C-460E-AC75-AC3E85AB9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704" y="242153"/>
              <a:ext cx="3037203" cy="66752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952B88B-1CBE-41F4-802D-06A2CC806EE5}"/>
                </a:ext>
              </a:extLst>
            </p:cNvPr>
            <p:cNvSpPr txBox="1"/>
            <p:nvPr/>
          </p:nvSpPr>
          <p:spPr>
            <a:xfrm>
              <a:off x="421377" y="314307"/>
              <a:ext cx="2935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 </a:t>
              </a:r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 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Freeform: Shape 43">
            <a:extLst>
              <a:ext uri="{FF2B5EF4-FFF2-40B4-BE49-F238E27FC236}">
                <a16:creationId xmlns:a16="http://schemas.microsoft.com/office/drawing/2014/main" xmlns="" id="{55C0F091-3570-4EC9-BFE6-151448E136F7}"/>
              </a:ext>
            </a:extLst>
          </p:cNvPr>
          <p:cNvSpPr/>
          <p:nvPr/>
        </p:nvSpPr>
        <p:spPr>
          <a:xfrm rot="10800000">
            <a:off x="4263367" y="244113"/>
            <a:ext cx="452695" cy="370359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06438" y="1216035"/>
            <a:ext cx="2618077" cy="1410249"/>
            <a:chOff x="307589" y="2313459"/>
            <a:chExt cx="2618077" cy="1410249"/>
          </a:xfrm>
        </p:grpSpPr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xmlns="" id="{3D409915-F072-4F54-8E6B-9623208C9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5333" y="2313459"/>
              <a:ext cx="2398732" cy="141024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952B88B-1CBE-41F4-802D-06A2CC806EE5}"/>
                </a:ext>
              </a:extLst>
            </p:cNvPr>
            <p:cNvSpPr txBox="1"/>
            <p:nvPr/>
          </p:nvSpPr>
          <p:spPr>
            <a:xfrm>
              <a:off x="307589" y="2756973"/>
              <a:ext cx="26180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009B93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3600" b="1" dirty="0" smtClean="0">
                  <a:solidFill>
                    <a:srgbClr val="009B93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9B93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600" b="1" dirty="0" smtClean="0">
                  <a:solidFill>
                    <a:srgbClr val="009B93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lang="en-US" sz="3600" b="1" dirty="0">
                <a:solidFill>
                  <a:srgbClr val="009B9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6" r="40668"/>
          <a:stretch/>
        </p:blipFill>
        <p:spPr>
          <a:xfrm>
            <a:off x="7001614" y="1039096"/>
            <a:ext cx="1897950" cy="581890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43170" y="4638095"/>
            <a:ext cx="3213836" cy="935765"/>
            <a:chOff x="2698554" y="5770012"/>
            <a:chExt cx="4338392" cy="9357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952B88B-1CBE-41F4-802D-06A2CC806EE5}"/>
                </a:ext>
              </a:extLst>
            </p:cNvPr>
            <p:cNvSpPr txBox="1"/>
            <p:nvPr/>
          </p:nvSpPr>
          <p:spPr>
            <a:xfrm>
              <a:off x="2698554" y="5863677"/>
              <a:ext cx="43383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bơm tiêm</a:t>
              </a:r>
              <a:endParaRPr lang="en-US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779419" y="5770012"/>
              <a:ext cx="4176663" cy="935765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4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88042" y="394553"/>
            <a:ext cx="3037203" cy="667528"/>
            <a:chOff x="319704" y="242153"/>
            <a:chExt cx="3037203" cy="667528"/>
          </a:xfrm>
        </p:grpSpPr>
        <p:pic>
          <p:nvPicPr>
            <p:cNvPr id="3" name="Graphic 1">
              <a:extLst>
                <a:ext uri="{FF2B5EF4-FFF2-40B4-BE49-F238E27FC236}">
                  <a16:creationId xmlns:a16="http://schemas.microsoft.com/office/drawing/2014/main" xmlns="" id="{C1F7C284-FA0C-460E-AC75-AC3E85AB9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704" y="242153"/>
              <a:ext cx="3037203" cy="66752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952B88B-1CBE-41F4-802D-06A2CC806EE5}"/>
                </a:ext>
              </a:extLst>
            </p:cNvPr>
            <p:cNvSpPr txBox="1"/>
            <p:nvPr/>
          </p:nvSpPr>
          <p:spPr>
            <a:xfrm>
              <a:off x="421377" y="314307"/>
              <a:ext cx="2935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 NGHIỆM 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Freeform: Shape 43">
            <a:extLst>
              <a:ext uri="{FF2B5EF4-FFF2-40B4-BE49-F238E27FC236}">
                <a16:creationId xmlns:a16="http://schemas.microsoft.com/office/drawing/2014/main" xmlns="" id="{55C0F091-3570-4EC9-BFE6-151448E136F7}"/>
              </a:ext>
            </a:extLst>
          </p:cNvPr>
          <p:cNvSpPr/>
          <p:nvPr/>
        </p:nvSpPr>
        <p:spPr>
          <a:xfrm rot="10800000">
            <a:off x="4263367" y="244113"/>
            <a:ext cx="452695" cy="370359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3618" y="566808"/>
            <a:ext cx="2341132" cy="1389058"/>
            <a:chOff x="307589" y="2313459"/>
            <a:chExt cx="2618077" cy="1410249"/>
          </a:xfrm>
        </p:grpSpPr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xmlns="" id="{3D409915-F072-4F54-8E6B-9623208C9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5333" y="2313459"/>
              <a:ext cx="2398732" cy="141024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952B88B-1CBE-41F4-802D-06A2CC806EE5}"/>
                </a:ext>
              </a:extLst>
            </p:cNvPr>
            <p:cNvSpPr txBox="1"/>
            <p:nvPr/>
          </p:nvSpPr>
          <p:spPr>
            <a:xfrm>
              <a:off x="307589" y="2756973"/>
              <a:ext cx="2618077" cy="593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009B93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Tiến hành</a:t>
              </a:r>
              <a:endParaRPr lang="en-US" sz="3200" b="1" dirty="0">
                <a:solidFill>
                  <a:srgbClr val="009B9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8544" y="2736209"/>
            <a:ext cx="8204690" cy="4151550"/>
          </a:xfrm>
          <a:prstGeom prst="rect">
            <a:avLst/>
          </a:prstGeom>
        </p:spPr>
      </p:pic>
      <p:grpSp>
        <p:nvGrpSpPr>
          <p:cNvPr id="10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2764031" y="1124404"/>
            <a:ext cx="8868336" cy="1477328"/>
            <a:chOff x="1036451" y="568015"/>
            <a:chExt cx="13098886" cy="676344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036451" y="568015"/>
              <a:ext cx="12988182" cy="6763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i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Bịt kín đầu bơm tiêm rồi dùng ngón tay ấn ruột bơm tiêm vào sâu trong vỏ bơm tiêm (hình 4b), sau đó thả tay ra (hình 4c)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0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2" y="134911"/>
            <a:ext cx="3659388" cy="2497179"/>
          </a:xfrm>
          <a:prstGeom prst="rect">
            <a:avLst/>
          </a:prstGeom>
        </p:spPr>
      </p:pic>
      <p:grpSp>
        <p:nvGrpSpPr>
          <p:cNvPr id="3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4786597" y="887213"/>
            <a:ext cx="5868462" cy="728930"/>
            <a:chOff x="1147156" y="572516"/>
            <a:chExt cx="12988181" cy="65371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579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9547" y="2632090"/>
            <a:ext cx="108228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bơm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tiêm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4a)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4b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4c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ra.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Qua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4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63215"/>
          <a:stretch/>
        </p:blipFill>
        <p:spPr>
          <a:xfrm>
            <a:off x="639508" y="1933731"/>
            <a:ext cx="3542748" cy="4624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50"/>
            <a:ext cx="2062562" cy="2103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7148" y="854516"/>
            <a:ext cx="7075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bơm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tiêm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4a)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4821764" y="3000825"/>
            <a:ext cx="5868462" cy="1389031"/>
            <a:chOff x="1147156" y="572516"/>
            <a:chExt cx="12988181" cy="653718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6228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Bên trong vỏ bơm tiêm chứa </a:t>
              </a:r>
              <a:r>
                <a:rPr lang="en-US" sz="4000" b="1" i="0" smtClean="0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khí</a:t>
              </a:r>
              <a:r>
                <a:rPr lang="en-US" sz="4000" b="1" i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50"/>
            <a:ext cx="2062562" cy="2103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8210" y="671487"/>
            <a:ext cx="8439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4b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4c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ra.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4616970" y="3043002"/>
            <a:ext cx="6955436" cy="2950533"/>
            <a:chOff x="1147156" y="572516"/>
            <a:chExt cx="12988181" cy="660488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362729" y="592262"/>
              <a:ext cx="12772608" cy="640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 ấn ruột bơm tiêm vào sâu trong bơm tiêm, </a:t>
              </a:r>
              <a:r>
                <a:rPr lang="en-US" sz="36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 khí </a:t>
              </a:r>
              <a:r>
                <a:rPr lang="en-US" sz="3600" b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 </a:t>
              </a:r>
              <a:r>
                <a:rPr lang="en-US" sz="36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nén lại</a:t>
              </a:r>
              <a:r>
                <a:rPr lang="en-US" sz="3600" b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sau đó thả tay ra không khí lại </a:t>
              </a:r>
              <a:r>
                <a:rPr lang="en-US" sz="36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dãn ra </a:t>
              </a:r>
              <a:r>
                <a:rPr lang="en-US" sz="3600" b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đẩy ruột bơm tiêm lên trên.</a:t>
              </a:r>
            </a:p>
          </p:txBody>
        </p:sp>
      </p:grpSp>
      <p:pic>
        <p:nvPicPr>
          <p:cNvPr id="9" name="Picture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420" r="2375"/>
          <a:stretch/>
        </p:blipFill>
        <p:spPr>
          <a:xfrm>
            <a:off x="0" y="2743200"/>
            <a:ext cx="461697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7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0"/>
            <a:ext cx="2062562" cy="2103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8269" y="779566"/>
            <a:ext cx="8439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Qua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2518348" y="2893101"/>
            <a:ext cx="7591104" cy="1918742"/>
            <a:chOff x="1147156" y="572516"/>
            <a:chExt cx="12988181" cy="653718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362728" y="592262"/>
              <a:ext cx="12772609" cy="5767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4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nén</a:t>
              </a:r>
              <a:r>
                <a:rPr lang="en-US" sz="4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4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4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dãn</a:t>
              </a:r>
              <a:r>
                <a:rPr lang="en-US" sz="44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ra.</a:t>
              </a:r>
              <a:endPara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2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95" y="1341934"/>
            <a:ext cx="5614050" cy="5422662"/>
          </a:xfrm>
          <a:prstGeom prst="rect">
            <a:avLst/>
          </a:prstGeom>
        </p:spPr>
      </p:pic>
      <p:grpSp>
        <p:nvGrpSpPr>
          <p:cNvPr id="8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919135" y="613004"/>
            <a:ext cx="5868462" cy="728930"/>
            <a:chOff x="1147156" y="572516"/>
            <a:chExt cx="12988181" cy="653718"/>
          </a:xfrm>
        </p:grpSpPr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579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endPara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9586" y="1672720"/>
            <a:ext cx="5651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bơm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ấn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bơm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lốp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căng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oogle Shape;7488;p105"/>
          <p:cNvGrpSpPr/>
          <p:nvPr/>
        </p:nvGrpSpPr>
        <p:grpSpPr>
          <a:xfrm rot="5400000">
            <a:off x="8761842" y="3958932"/>
            <a:ext cx="957546" cy="609284"/>
            <a:chOff x="7460250" y="1810675"/>
            <a:chExt cx="957546" cy="609284"/>
          </a:xfrm>
        </p:grpSpPr>
        <p:sp>
          <p:nvSpPr>
            <p:cNvPr id="13" name="Google Shape;7489;p105"/>
            <p:cNvSpPr/>
            <p:nvPr/>
          </p:nvSpPr>
          <p:spPr>
            <a:xfrm>
              <a:off x="7460250" y="1810675"/>
              <a:ext cx="957546" cy="609284"/>
            </a:xfrm>
            <a:custGeom>
              <a:avLst/>
              <a:gdLst/>
              <a:ahLst/>
              <a:cxnLst/>
              <a:rect l="l" t="t" r="r" b="b"/>
              <a:pathLst>
                <a:path w="10965" h="6977" extrusionOk="0">
                  <a:moveTo>
                    <a:pt x="6959" y="1811"/>
                  </a:moveTo>
                  <a:lnTo>
                    <a:pt x="9314" y="3489"/>
                  </a:lnTo>
                  <a:lnTo>
                    <a:pt x="6959" y="5166"/>
                  </a:lnTo>
                  <a:cubicBezTo>
                    <a:pt x="6941" y="4639"/>
                    <a:pt x="6504" y="4211"/>
                    <a:pt x="5978" y="4211"/>
                  </a:cubicBezTo>
                  <a:lnTo>
                    <a:pt x="1321" y="4211"/>
                  </a:lnTo>
                  <a:lnTo>
                    <a:pt x="1321" y="2775"/>
                  </a:lnTo>
                  <a:lnTo>
                    <a:pt x="5978" y="2775"/>
                  </a:lnTo>
                  <a:cubicBezTo>
                    <a:pt x="6504" y="2775"/>
                    <a:pt x="6941" y="2347"/>
                    <a:pt x="6959" y="1811"/>
                  </a:cubicBezTo>
                  <a:close/>
                  <a:moveTo>
                    <a:pt x="6433" y="0"/>
                  </a:moveTo>
                  <a:cubicBezTo>
                    <a:pt x="5978" y="0"/>
                    <a:pt x="5630" y="366"/>
                    <a:pt x="5630" y="857"/>
                  </a:cubicBezTo>
                  <a:lnTo>
                    <a:pt x="5630" y="1446"/>
                  </a:lnTo>
                  <a:lnTo>
                    <a:pt x="973" y="1446"/>
                  </a:lnTo>
                  <a:cubicBezTo>
                    <a:pt x="438" y="1446"/>
                    <a:pt x="1" y="1892"/>
                    <a:pt x="1" y="2436"/>
                  </a:cubicBezTo>
                  <a:lnTo>
                    <a:pt x="1" y="4541"/>
                  </a:lnTo>
                  <a:cubicBezTo>
                    <a:pt x="1" y="5085"/>
                    <a:pt x="438" y="5531"/>
                    <a:pt x="973" y="5531"/>
                  </a:cubicBezTo>
                  <a:lnTo>
                    <a:pt x="5630" y="5531"/>
                  </a:lnTo>
                  <a:lnTo>
                    <a:pt x="5630" y="6129"/>
                  </a:lnTo>
                  <a:cubicBezTo>
                    <a:pt x="5630" y="6611"/>
                    <a:pt x="5978" y="6977"/>
                    <a:pt x="6433" y="6977"/>
                  </a:cubicBezTo>
                  <a:cubicBezTo>
                    <a:pt x="6611" y="6977"/>
                    <a:pt x="6789" y="6923"/>
                    <a:pt x="6941" y="6807"/>
                  </a:cubicBezTo>
                  <a:lnTo>
                    <a:pt x="10572" y="4220"/>
                  </a:lnTo>
                  <a:cubicBezTo>
                    <a:pt x="10822" y="4042"/>
                    <a:pt x="10964" y="3774"/>
                    <a:pt x="10964" y="3489"/>
                  </a:cubicBezTo>
                  <a:cubicBezTo>
                    <a:pt x="10964" y="3203"/>
                    <a:pt x="10822" y="2935"/>
                    <a:pt x="10572" y="2766"/>
                  </a:cubicBezTo>
                  <a:lnTo>
                    <a:pt x="6941" y="170"/>
                  </a:lnTo>
                  <a:cubicBezTo>
                    <a:pt x="6789" y="54"/>
                    <a:pt x="6611" y="0"/>
                    <a:pt x="64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90;p105"/>
            <p:cNvSpPr/>
            <p:nvPr/>
          </p:nvSpPr>
          <p:spPr>
            <a:xfrm>
              <a:off x="7598140" y="2007773"/>
              <a:ext cx="666221" cy="279797"/>
            </a:xfrm>
            <a:custGeom>
              <a:avLst/>
              <a:gdLst/>
              <a:ahLst/>
              <a:cxnLst/>
              <a:rect l="l" t="t" r="r" b="b"/>
              <a:pathLst>
                <a:path w="7629" h="3204" extrusionOk="0">
                  <a:moveTo>
                    <a:pt x="5389" y="0"/>
                  </a:moveTo>
                  <a:cubicBezTo>
                    <a:pt x="5371" y="509"/>
                    <a:pt x="4952" y="910"/>
                    <a:pt x="4452" y="910"/>
                  </a:cubicBezTo>
                  <a:lnTo>
                    <a:pt x="1" y="910"/>
                  </a:lnTo>
                  <a:lnTo>
                    <a:pt x="1" y="2284"/>
                  </a:lnTo>
                  <a:lnTo>
                    <a:pt x="4452" y="2284"/>
                  </a:lnTo>
                  <a:cubicBezTo>
                    <a:pt x="4952" y="2284"/>
                    <a:pt x="5371" y="2695"/>
                    <a:pt x="5389" y="3203"/>
                  </a:cubicBezTo>
                  <a:lnTo>
                    <a:pt x="7628" y="1597"/>
                  </a:lnTo>
                  <a:lnTo>
                    <a:pt x="5389" y="0"/>
                  </a:lnTo>
                  <a:close/>
                </a:path>
              </a:pathLst>
            </a:custGeom>
            <a:solidFill>
              <a:srgbClr val="3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91;p105"/>
            <p:cNvSpPr/>
            <p:nvPr/>
          </p:nvSpPr>
          <p:spPr>
            <a:xfrm>
              <a:off x="7517886" y="1868398"/>
              <a:ext cx="844632" cy="494099"/>
            </a:xfrm>
            <a:custGeom>
              <a:avLst/>
              <a:gdLst/>
              <a:ahLst/>
              <a:cxnLst/>
              <a:rect l="l" t="t" r="r" b="b"/>
              <a:pathLst>
                <a:path w="9672" h="5658" extrusionOk="0">
                  <a:moveTo>
                    <a:pt x="5768" y="1"/>
                  </a:moveTo>
                  <a:cubicBezTo>
                    <a:pt x="5691" y="1"/>
                    <a:pt x="5639" y="70"/>
                    <a:pt x="5639" y="196"/>
                  </a:cubicBezTo>
                  <a:lnTo>
                    <a:pt x="5639" y="1115"/>
                  </a:lnTo>
                  <a:cubicBezTo>
                    <a:pt x="5639" y="1302"/>
                    <a:pt x="5496" y="1445"/>
                    <a:pt x="5318" y="1445"/>
                  </a:cubicBezTo>
                  <a:lnTo>
                    <a:pt x="313" y="1445"/>
                  </a:lnTo>
                  <a:cubicBezTo>
                    <a:pt x="143" y="1445"/>
                    <a:pt x="1" y="1596"/>
                    <a:pt x="1" y="1775"/>
                  </a:cubicBezTo>
                  <a:lnTo>
                    <a:pt x="1" y="3880"/>
                  </a:lnTo>
                  <a:cubicBezTo>
                    <a:pt x="1" y="4059"/>
                    <a:pt x="143" y="4210"/>
                    <a:pt x="313" y="4210"/>
                  </a:cubicBezTo>
                  <a:lnTo>
                    <a:pt x="5318" y="4210"/>
                  </a:lnTo>
                  <a:cubicBezTo>
                    <a:pt x="5496" y="4210"/>
                    <a:pt x="5639" y="4362"/>
                    <a:pt x="5639" y="4540"/>
                  </a:cubicBezTo>
                  <a:lnTo>
                    <a:pt x="5639" y="5468"/>
                  </a:lnTo>
                  <a:cubicBezTo>
                    <a:pt x="5639" y="5590"/>
                    <a:pt x="5692" y="5657"/>
                    <a:pt x="5772" y="5657"/>
                  </a:cubicBezTo>
                  <a:cubicBezTo>
                    <a:pt x="5809" y="5657"/>
                    <a:pt x="5852" y="5642"/>
                    <a:pt x="5897" y="5611"/>
                  </a:cubicBezTo>
                  <a:lnTo>
                    <a:pt x="9528" y="3015"/>
                  </a:lnTo>
                  <a:cubicBezTo>
                    <a:pt x="9671" y="2917"/>
                    <a:pt x="9671" y="2747"/>
                    <a:pt x="9528" y="2640"/>
                  </a:cubicBezTo>
                  <a:lnTo>
                    <a:pt x="5897" y="53"/>
                  </a:lnTo>
                  <a:cubicBezTo>
                    <a:pt x="5850" y="18"/>
                    <a:pt x="5806" y="1"/>
                    <a:pt x="5768" y="1"/>
                  </a:cubicBez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92;p105"/>
            <p:cNvSpPr/>
            <p:nvPr/>
          </p:nvSpPr>
          <p:spPr>
            <a:xfrm>
              <a:off x="7517886" y="1868398"/>
              <a:ext cx="844632" cy="494099"/>
            </a:xfrm>
            <a:custGeom>
              <a:avLst/>
              <a:gdLst/>
              <a:ahLst/>
              <a:cxnLst/>
              <a:rect l="l" t="t" r="r" b="b"/>
              <a:pathLst>
                <a:path w="9672" h="5658" extrusionOk="0">
                  <a:moveTo>
                    <a:pt x="5768" y="1"/>
                  </a:moveTo>
                  <a:cubicBezTo>
                    <a:pt x="5691" y="1"/>
                    <a:pt x="5639" y="70"/>
                    <a:pt x="5639" y="196"/>
                  </a:cubicBezTo>
                  <a:lnTo>
                    <a:pt x="5639" y="1115"/>
                  </a:lnTo>
                  <a:cubicBezTo>
                    <a:pt x="5639" y="1302"/>
                    <a:pt x="5496" y="1445"/>
                    <a:pt x="5318" y="1445"/>
                  </a:cubicBezTo>
                  <a:lnTo>
                    <a:pt x="313" y="1445"/>
                  </a:lnTo>
                  <a:cubicBezTo>
                    <a:pt x="143" y="1445"/>
                    <a:pt x="1" y="1596"/>
                    <a:pt x="1" y="1775"/>
                  </a:cubicBezTo>
                  <a:lnTo>
                    <a:pt x="1" y="3880"/>
                  </a:lnTo>
                  <a:cubicBezTo>
                    <a:pt x="1" y="4059"/>
                    <a:pt x="143" y="4210"/>
                    <a:pt x="313" y="4210"/>
                  </a:cubicBezTo>
                  <a:lnTo>
                    <a:pt x="5318" y="4210"/>
                  </a:lnTo>
                  <a:cubicBezTo>
                    <a:pt x="5496" y="4210"/>
                    <a:pt x="5639" y="4362"/>
                    <a:pt x="5639" y="4540"/>
                  </a:cubicBezTo>
                  <a:lnTo>
                    <a:pt x="5639" y="5468"/>
                  </a:lnTo>
                  <a:cubicBezTo>
                    <a:pt x="5639" y="5590"/>
                    <a:pt x="5692" y="5657"/>
                    <a:pt x="5772" y="5657"/>
                  </a:cubicBezTo>
                  <a:cubicBezTo>
                    <a:pt x="5809" y="5657"/>
                    <a:pt x="5852" y="5642"/>
                    <a:pt x="5897" y="5611"/>
                  </a:cubicBezTo>
                  <a:lnTo>
                    <a:pt x="9528" y="3015"/>
                  </a:lnTo>
                  <a:cubicBezTo>
                    <a:pt x="9671" y="2917"/>
                    <a:pt x="9671" y="2747"/>
                    <a:pt x="9528" y="2640"/>
                  </a:cubicBezTo>
                  <a:lnTo>
                    <a:pt x="5897" y="53"/>
                  </a:lnTo>
                  <a:cubicBezTo>
                    <a:pt x="5850" y="18"/>
                    <a:pt x="5806" y="1"/>
                    <a:pt x="576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93;p105"/>
            <p:cNvSpPr/>
            <p:nvPr/>
          </p:nvSpPr>
          <p:spPr>
            <a:xfrm>
              <a:off x="7573251" y="1994499"/>
              <a:ext cx="114574" cy="241635"/>
            </a:xfrm>
            <a:custGeom>
              <a:avLst/>
              <a:gdLst/>
              <a:ahLst/>
              <a:cxnLst/>
              <a:rect l="l" t="t" r="r" b="b"/>
              <a:pathLst>
                <a:path w="1312" h="2767" extrusionOk="0">
                  <a:moveTo>
                    <a:pt x="892" y="1"/>
                  </a:moveTo>
                  <a:lnTo>
                    <a:pt x="0" y="2766"/>
                  </a:lnTo>
                  <a:lnTo>
                    <a:pt x="410" y="2766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94;p105"/>
            <p:cNvSpPr/>
            <p:nvPr/>
          </p:nvSpPr>
          <p:spPr>
            <a:xfrm>
              <a:off x="7685380" y="1994499"/>
              <a:ext cx="115360" cy="241635"/>
            </a:xfrm>
            <a:custGeom>
              <a:avLst/>
              <a:gdLst/>
              <a:ahLst/>
              <a:cxnLst/>
              <a:rect l="l" t="t" r="r" b="b"/>
              <a:pathLst>
                <a:path w="1321" h="2767" extrusionOk="0">
                  <a:moveTo>
                    <a:pt x="902" y="1"/>
                  </a:moveTo>
                  <a:lnTo>
                    <a:pt x="1" y="2766"/>
                  </a:lnTo>
                  <a:lnTo>
                    <a:pt x="420" y="2766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95;p105"/>
            <p:cNvSpPr/>
            <p:nvPr/>
          </p:nvSpPr>
          <p:spPr>
            <a:xfrm>
              <a:off x="7798381" y="1994499"/>
              <a:ext cx="115360" cy="241635"/>
            </a:xfrm>
            <a:custGeom>
              <a:avLst/>
              <a:gdLst/>
              <a:ahLst/>
              <a:cxnLst/>
              <a:rect l="l" t="t" r="r" b="b"/>
              <a:pathLst>
                <a:path w="1321" h="2767" extrusionOk="0">
                  <a:moveTo>
                    <a:pt x="901" y="1"/>
                  </a:moveTo>
                  <a:lnTo>
                    <a:pt x="0" y="2766"/>
                  </a:lnTo>
                  <a:lnTo>
                    <a:pt x="420" y="2766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96;p105"/>
            <p:cNvSpPr/>
            <p:nvPr/>
          </p:nvSpPr>
          <p:spPr>
            <a:xfrm>
              <a:off x="7911295" y="1871455"/>
              <a:ext cx="148893" cy="364680"/>
            </a:xfrm>
            <a:custGeom>
              <a:avLst/>
              <a:gdLst/>
              <a:ahLst/>
              <a:cxnLst/>
              <a:rect l="l" t="t" r="r" b="b"/>
              <a:pathLst>
                <a:path w="1705" h="4176" extrusionOk="0">
                  <a:moveTo>
                    <a:pt x="1366" y="0"/>
                  </a:moveTo>
                  <a:lnTo>
                    <a:pt x="1134" y="714"/>
                  </a:lnTo>
                  <a:lnTo>
                    <a:pt x="1134" y="1080"/>
                  </a:lnTo>
                  <a:cubicBezTo>
                    <a:pt x="1134" y="1231"/>
                    <a:pt x="1036" y="1356"/>
                    <a:pt x="911" y="1401"/>
                  </a:cubicBezTo>
                  <a:lnTo>
                    <a:pt x="1" y="4175"/>
                  </a:lnTo>
                  <a:lnTo>
                    <a:pt x="420" y="4175"/>
                  </a:lnTo>
                  <a:lnTo>
                    <a:pt x="1705" y="232"/>
                  </a:lnTo>
                  <a:lnTo>
                    <a:pt x="1392" y="18"/>
                  </a:lnTo>
                  <a:cubicBezTo>
                    <a:pt x="1384" y="9"/>
                    <a:pt x="1375" y="0"/>
                    <a:pt x="1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97;p105"/>
            <p:cNvSpPr/>
            <p:nvPr/>
          </p:nvSpPr>
          <p:spPr>
            <a:xfrm>
              <a:off x="8010237" y="1936077"/>
              <a:ext cx="141121" cy="426246"/>
            </a:xfrm>
            <a:custGeom>
              <a:avLst/>
              <a:gdLst/>
              <a:ahLst/>
              <a:cxnLst/>
              <a:rect l="l" t="t" r="r" b="b"/>
              <a:pathLst>
                <a:path w="1616" h="4881" extrusionOk="0">
                  <a:moveTo>
                    <a:pt x="1276" y="1"/>
                  </a:moveTo>
                  <a:lnTo>
                    <a:pt x="1" y="3944"/>
                  </a:lnTo>
                  <a:lnTo>
                    <a:pt x="1" y="4693"/>
                  </a:lnTo>
                  <a:cubicBezTo>
                    <a:pt x="1" y="4800"/>
                    <a:pt x="45" y="4872"/>
                    <a:pt x="108" y="4880"/>
                  </a:cubicBezTo>
                  <a:lnTo>
                    <a:pt x="1615" y="242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98;p105"/>
            <p:cNvSpPr/>
            <p:nvPr/>
          </p:nvSpPr>
          <p:spPr>
            <a:xfrm>
              <a:off x="8116951" y="2001572"/>
              <a:ext cx="126363" cy="296826"/>
            </a:xfrm>
            <a:custGeom>
              <a:avLst/>
              <a:gdLst/>
              <a:ahLst/>
              <a:cxnLst/>
              <a:rect l="l" t="t" r="r" b="b"/>
              <a:pathLst>
                <a:path w="1447" h="3399" extrusionOk="0">
                  <a:moveTo>
                    <a:pt x="1107" y="0"/>
                  </a:moveTo>
                  <a:lnTo>
                    <a:pt x="1" y="3399"/>
                  </a:lnTo>
                  <a:lnTo>
                    <a:pt x="545" y="3006"/>
                  </a:lnTo>
                  <a:lnTo>
                    <a:pt x="1446" y="241"/>
                  </a:lnTo>
                  <a:lnTo>
                    <a:pt x="1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919135" y="4103091"/>
            <a:ext cx="4307805" cy="1389031"/>
            <a:chOff x="1147156" y="572516"/>
            <a:chExt cx="12988181" cy="653718"/>
          </a:xfrm>
        </p:grpSpPr>
        <p:sp>
          <p:nvSpPr>
            <p:cNvPr id="24" name="Flowchart: Alternate Process 23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6228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40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4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4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ruột</a:t>
              </a:r>
              <a:r>
                <a:rPr lang="en-US" sz="4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bơm</a:t>
              </a:r>
              <a:r>
                <a:rPr lang="en-US" sz="4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40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95" y="1341934"/>
            <a:ext cx="5614050" cy="5422662"/>
          </a:xfrm>
          <a:prstGeom prst="rect">
            <a:avLst/>
          </a:prstGeom>
        </p:spPr>
      </p:pic>
      <p:grpSp>
        <p:nvGrpSpPr>
          <p:cNvPr id="8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919135" y="613004"/>
            <a:ext cx="5868462" cy="728930"/>
            <a:chOff x="1147156" y="572516"/>
            <a:chExt cx="12988181" cy="653718"/>
          </a:xfrm>
        </p:grpSpPr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579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endPara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9586" y="1672720"/>
            <a:ext cx="5651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">
            <a:extLst>
              <a:ext uri="{FF2B5EF4-FFF2-40B4-BE49-F238E27FC236}">
                <a16:creationId xmlns:a16="http://schemas.microsoft.com/office/drawing/2014/main" xmlns="" id="{BC5BEAEB-E389-7C3C-041A-F2DB4F5AE20A}"/>
              </a:ext>
            </a:extLst>
          </p:cNvPr>
          <p:cNvGrpSpPr/>
          <p:nvPr/>
        </p:nvGrpSpPr>
        <p:grpSpPr>
          <a:xfrm>
            <a:off x="700072" y="3685900"/>
            <a:ext cx="4831298" cy="2031048"/>
            <a:chOff x="1147156" y="572516"/>
            <a:chExt cx="12988181" cy="657775"/>
          </a:xfrm>
        </p:grpSpPr>
        <p:sp>
          <p:nvSpPr>
            <p:cNvPr id="24" name="Flowchart: Alternate Process 23">
              <a:extLst>
                <a:ext uri="{FF2B5EF4-FFF2-40B4-BE49-F238E27FC236}">
                  <a16:creationId xmlns:a16="http://schemas.microsoft.com/office/drawing/2014/main" xmlns="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653718"/>
            </a:xfrm>
            <a:prstGeom prst="flowChartAlternateProcess">
              <a:avLst/>
            </a:prstGeom>
            <a:solidFill>
              <a:srgbClr val="E1F7FB"/>
            </a:solidFill>
            <a:ln w="38100">
              <a:solidFill>
                <a:srgbClr val="2790D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F6F49AC-3F83-46CA-AC9E-5A46576F40A2}"/>
                </a:ext>
              </a:extLst>
            </p:cNvPr>
            <p:cNvSpPr txBox="1"/>
            <p:nvPr/>
          </p:nvSpPr>
          <p:spPr>
            <a:xfrm>
              <a:off x="1147156" y="602329"/>
              <a:ext cx="12988181" cy="627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đã áp dụng tính chất </a:t>
              </a:r>
              <a:r>
                <a:rPr lang="en-US" sz="4000" b="1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nén lại </a:t>
              </a:r>
              <a:r>
                <a:rPr lang="en-US" sz="4000" b="1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không khí.</a:t>
              </a:r>
              <a:endPara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0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:a16="http://schemas.microsoft.com/office/drawing/2014/main" xmlns="" id="{FF6024D7-54A8-0935-0E31-935975D6B24F}"/>
              </a:ext>
            </a:extLst>
          </p:cNvPr>
          <p:cNvGrpSpPr/>
          <p:nvPr/>
        </p:nvGrpSpPr>
        <p:grpSpPr>
          <a:xfrm>
            <a:off x="3411075" y="547233"/>
            <a:ext cx="4368820" cy="1011745"/>
            <a:chOff x="6489" y="2646"/>
            <a:chExt cx="5278" cy="1635"/>
          </a:xfrm>
        </p:grpSpPr>
        <p:sp>
          <p:nvSpPr>
            <p:cNvPr id="3" name="圆角矩形 7">
              <a:extLst>
                <a:ext uri="{FF2B5EF4-FFF2-40B4-BE49-F238E27FC236}">
                  <a16:creationId xmlns:a16="http://schemas.microsoft.com/office/drawing/2014/main" xmlns="" id="{D536D507-0D48-6466-681C-1E0EA526AB57}"/>
                </a:ext>
              </a:extLst>
            </p:cNvPr>
            <p:cNvSpPr/>
            <p:nvPr/>
          </p:nvSpPr>
          <p:spPr>
            <a:xfrm>
              <a:off x="6820" y="2646"/>
              <a:ext cx="4862" cy="1635"/>
            </a:xfrm>
            <a:prstGeom prst="roundRect">
              <a:avLst>
                <a:gd name="adj" fmla="val 50000"/>
              </a:avLst>
            </a:prstGeom>
            <a:solidFill>
              <a:srgbClr val="1D87D1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8">
              <a:extLst>
                <a:ext uri="{FF2B5EF4-FFF2-40B4-BE49-F238E27FC236}">
                  <a16:creationId xmlns:a16="http://schemas.microsoft.com/office/drawing/2014/main" xmlns="" id="{6DDA4E0E-6921-572C-A4E3-C325146BC1F1}"/>
                </a:ext>
              </a:extLst>
            </p:cNvPr>
            <p:cNvSpPr txBox="1"/>
            <p:nvPr/>
          </p:nvSpPr>
          <p:spPr>
            <a:xfrm>
              <a:off x="6489" y="2866"/>
              <a:ext cx="5278" cy="134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79号-正酷波波体" charset="-122"/>
                  <a:cs typeface="Times New Roman" panose="02020603050405020304" pitchFamily="18" charset="0"/>
                  <a:sym typeface="+mn-lt"/>
                </a:rPr>
                <a:t>KẾT</a:t>
              </a:r>
              <a:r>
                <a:rPr kumimoji="0" lang="en-US" altLang="zh-CN" sz="4800" b="1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79号-正酷波波体" charset="-122"/>
                  <a:cs typeface="Times New Roman" panose="02020603050405020304" pitchFamily="18" charset="0"/>
                  <a:sym typeface="+mn-lt"/>
                </a:rPr>
                <a:t> LUẬN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79号-正酷波波体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2108" y="2053655"/>
            <a:ext cx="10942820" cy="3170099"/>
          </a:xfrm>
          <a:prstGeom prst="rect">
            <a:avLst/>
          </a:prstGeom>
          <a:noFill/>
          <a:ln w="19050">
            <a:solidFill>
              <a:srgbClr val="00698E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 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mùi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571500" indent="-571500" algn="just">
              <a:buFontTx/>
              <a:buChar char="-"/>
            </a:pP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suốt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nén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dãn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ra.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F318CB0C-34CF-4DCC-A074-B07B53257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66995" y="-267003"/>
            <a:ext cx="2013046" cy="122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2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76418130-7223-4F5D-BCAF-2FB39AA5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499"/>
            <a:ext cx="2895291" cy="376387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27406" y="413657"/>
            <a:ext cx="7850244" cy="4425044"/>
            <a:chOff x="4475748" y="352926"/>
            <a:chExt cx="7309524" cy="4315327"/>
          </a:xfrm>
        </p:grpSpPr>
        <p:sp>
          <p:nvSpPr>
            <p:cNvPr id="4" name="Oval Callout 3"/>
            <p:cNvSpPr/>
            <p:nvPr/>
          </p:nvSpPr>
          <p:spPr>
            <a:xfrm>
              <a:off x="4475748" y="352926"/>
              <a:ext cx="7309524" cy="4315327"/>
            </a:xfrm>
            <a:prstGeom prst="wedgeEllipseCallout">
              <a:avLst>
                <a:gd name="adj1" fmla="val -65779"/>
                <a:gd name="adj2" fmla="val 34417"/>
              </a:avLst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44823" y="902914"/>
              <a:ext cx="6670973" cy="2851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trì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endPara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4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40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03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:a16="http://schemas.microsoft.com/office/drawing/2014/main" xmlns="" id="{FF6024D7-54A8-0935-0E31-935975D6B24F}"/>
              </a:ext>
            </a:extLst>
          </p:cNvPr>
          <p:cNvGrpSpPr/>
          <p:nvPr/>
        </p:nvGrpSpPr>
        <p:grpSpPr>
          <a:xfrm>
            <a:off x="3411075" y="547233"/>
            <a:ext cx="4368820" cy="1011745"/>
            <a:chOff x="6489" y="2646"/>
            <a:chExt cx="5278" cy="1635"/>
          </a:xfrm>
        </p:grpSpPr>
        <p:sp>
          <p:nvSpPr>
            <p:cNvPr id="3" name="圆角矩形 7">
              <a:extLst>
                <a:ext uri="{FF2B5EF4-FFF2-40B4-BE49-F238E27FC236}">
                  <a16:creationId xmlns:a16="http://schemas.microsoft.com/office/drawing/2014/main" xmlns="" id="{D536D507-0D48-6466-681C-1E0EA526AB57}"/>
                </a:ext>
              </a:extLst>
            </p:cNvPr>
            <p:cNvSpPr/>
            <p:nvPr/>
          </p:nvSpPr>
          <p:spPr>
            <a:xfrm>
              <a:off x="6820" y="2646"/>
              <a:ext cx="4862" cy="1635"/>
            </a:xfrm>
            <a:prstGeom prst="roundRect">
              <a:avLst>
                <a:gd name="adj" fmla="val 50000"/>
              </a:avLst>
            </a:prstGeom>
            <a:solidFill>
              <a:srgbClr val="1D87D1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8">
              <a:extLst>
                <a:ext uri="{FF2B5EF4-FFF2-40B4-BE49-F238E27FC236}">
                  <a16:creationId xmlns:a16="http://schemas.microsoft.com/office/drawing/2014/main" xmlns="" id="{6DDA4E0E-6921-572C-A4E3-C325146BC1F1}"/>
                </a:ext>
              </a:extLst>
            </p:cNvPr>
            <p:cNvSpPr txBox="1"/>
            <p:nvPr/>
          </p:nvSpPr>
          <p:spPr>
            <a:xfrm>
              <a:off x="6489" y="2866"/>
              <a:ext cx="5278" cy="134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79号-正酷波波体" charset="-122"/>
                  <a:cs typeface="Times New Roman" panose="02020603050405020304" pitchFamily="18" charset="0"/>
                  <a:sym typeface="+mn-lt"/>
                </a:rPr>
                <a:t>GHI VỞ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79号-正酷波波体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4982" y="3429000"/>
            <a:ext cx="10942820" cy="2554545"/>
          </a:xfrm>
          <a:prstGeom prst="rect">
            <a:avLst/>
          </a:prstGeom>
          <a:noFill/>
          <a:ln w="19050">
            <a:solidFill>
              <a:srgbClr val="00698E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2.Tính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endParaRPr lang="en-US" sz="32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mùi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nén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dãn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ra.</a:t>
            </a:r>
            <a:r>
              <a:rPr lang="en-US" sz="32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2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085" y="2016285"/>
            <a:ext cx="109057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rỗng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54" y="356350"/>
            <a:ext cx="5797798" cy="3072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6189" y="1372106"/>
            <a:ext cx="103949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72682" y="1324821"/>
            <a:ext cx="8445287" cy="3914423"/>
            <a:chOff x="1772682" y="1324821"/>
            <a:chExt cx="8445287" cy="3914423"/>
          </a:xfrm>
        </p:grpSpPr>
        <p:sp>
          <p:nvSpPr>
            <p:cNvPr id="3" name="圆角矩形 2"/>
            <p:cNvSpPr/>
            <p:nvPr/>
          </p:nvSpPr>
          <p:spPr>
            <a:xfrm>
              <a:off x="1772682" y="1324821"/>
              <a:ext cx="8445287" cy="3914423"/>
            </a:xfrm>
            <a:prstGeom prst="roundRect">
              <a:avLst>
                <a:gd name="adj" fmla="val 81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/>
                <a:ea typeface="微软雅黑"/>
                <a:cs typeface="+mn-cs"/>
              </a:endParaRPr>
            </a:p>
          </p:txBody>
        </p:sp>
        <p:sp>
          <p:nvSpPr>
            <p:cNvPr id="4" name="圆角矩形 2"/>
            <p:cNvSpPr/>
            <p:nvPr/>
          </p:nvSpPr>
          <p:spPr>
            <a:xfrm>
              <a:off x="1967286" y="1484651"/>
              <a:ext cx="8091115" cy="3621922"/>
            </a:xfrm>
            <a:prstGeom prst="roundRect">
              <a:avLst>
                <a:gd name="adj" fmla="val 8194"/>
              </a:avLst>
            </a:prstGeom>
            <a:noFill/>
            <a:ln w="28575"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/>
                <a:ea typeface="微软雅黑"/>
                <a:cs typeface="+mn-cs"/>
              </a:endParaRPr>
            </a:p>
          </p:txBody>
        </p:sp>
      </p:grpSp>
      <p:grpSp>
        <p:nvGrpSpPr>
          <p:cNvPr id="5" name="组合 12"/>
          <p:cNvGrpSpPr/>
          <p:nvPr/>
        </p:nvGrpSpPr>
        <p:grpSpPr>
          <a:xfrm>
            <a:off x="3697836" y="999177"/>
            <a:ext cx="4360314" cy="1238043"/>
            <a:chOff x="6487" y="1231"/>
            <a:chExt cx="6226" cy="2259"/>
          </a:xfrm>
        </p:grpSpPr>
        <p:sp>
          <p:nvSpPr>
            <p:cNvPr id="6" name="圆角矩形 10"/>
            <p:cNvSpPr/>
            <p:nvPr/>
          </p:nvSpPr>
          <p:spPr>
            <a:xfrm>
              <a:off x="6487" y="1231"/>
              <a:ext cx="6226" cy="136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7CC7"/>
                </a:gs>
                <a:gs pos="100000">
                  <a:srgbClr val="309BE3"/>
                </a:gs>
              </a:gsLst>
              <a:lin ang="16620000" scaled="0"/>
            </a:gra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Arabic"/>
                <a:ea typeface="微软雅黑"/>
                <a:cs typeface="+mn-cs"/>
              </a:endParaRPr>
            </a:p>
          </p:txBody>
        </p:sp>
        <p:sp>
          <p:nvSpPr>
            <p:cNvPr id="7" name="文本框 11"/>
            <p:cNvSpPr txBox="1"/>
            <p:nvPr/>
          </p:nvSpPr>
          <p:spPr>
            <a:xfrm>
              <a:off x="6986" y="1300"/>
              <a:ext cx="5228" cy="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</a:rPr>
                <a:t>KHOA HỌC 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mpleSoft Bold" panose="02000000000000000000" pitchFamily="2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HỌC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3406" t="7861"/>
          <a:stretch/>
        </p:blipFill>
        <p:spPr>
          <a:xfrm>
            <a:off x="1772682" y="1854625"/>
            <a:ext cx="8152695" cy="314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6"/>
            <a:ext cx="12191999" cy="6777144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7178666" y="5795856"/>
            <a:ext cx="1941830" cy="56451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同侧圆角矩形 4"/>
          <p:cNvSpPr/>
          <p:nvPr/>
        </p:nvSpPr>
        <p:spPr>
          <a:xfrm>
            <a:off x="1290472" y="1694482"/>
            <a:ext cx="8204200" cy="1805633"/>
          </a:xfrm>
          <a:prstGeom prst="round2SameRect">
            <a:avLst>
              <a:gd name="adj1" fmla="val 40534"/>
              <a:gd name="adj2" fmla="val 0"/>
            </a:avLst>
          </a:prstGeom>
          <a:solidFill>
            <a:schemeClr val="accent3">
              <a:lumMod val="75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5"/>
          <p:cNvSpPr/>
          <p:nvPr/>
        </p:nvSpPr>
        <p:spPr>
          <a:xfrm flipV="1">
            <a:off x="2155884" y="3507818"/>
            <a:ext cx="9845613" cy="1859710"/>
          </a:xfrm>
          <a:prstGeom prst="round2SameRect">
            <a:avLst>
              <a:gd name="adj1" fmla="val 40534"/>
              <a:gd name="adj2" fmla="val 0"/>
            </a:avLst>
          </a:prstGeom>
          <a:solidFill>
            <a:srgbClr val="EC5E58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175" y="49547"/>
            <a:ext cx="3804234" cy="1780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275644" y="5592176"/>
            <a:ext cx="1871634" cy="1072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57" y="956267"/>
            <a:ext cx="2679919" cy="19264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629" y="1616429"/>
            <a:ext cx="8821677" cy="2438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55884" y="3441417"/>
            <a:ext cx="10225387" cy="22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2"/>
          <p:cNvSpPr/>
          <p:nvPr/>
        </p:nvSpPr>
        <p:spPr>
          <a:xfrm>
            <a:off x="152400" y="1518556"/>
            <a:ext cx="11887199" cy="44250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68" y="216197"/>
            <a:ext cx="8474523" cy="1773932"/>
          </a:xfrm>
          <a:prstGeom prst="rect">
            <a:avLst/>
          </a:prstGeom>
        </p:spPr>
      </p:pic>
      <p:pic>
        <p:nvPicPr>
          <p:cNvPr id="5" name="Graphic 8">
            <a:extLst>
              <a:ext uri="{FF2B5EF4-FFF2-40B4-BE49-F238E27FC236}">
                <a16:creationId xmlns:a16="http://schemas.microsoft.com/office/drawing/2014/main" xmlns="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6193" y="1998182"/>
            <a:ext cx="561975" cy="393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659CA4-779C-2D83-2811-C2BCD5D46C00}"/>
              </a:ext>
            </a:extLst>
          </p:cNvPr>
          <p:cNvSpPr txBox="1"/>
          <p:nvPr/>
        </p:nvSpPr>
        <p:spPr>
          <a:xfrm>
            <a:off x="1855326" y="1875989"/>
            <a:ext cx="97778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xmlns="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2052" y="4386991"/>
            <a:ext cx="561975" cy="3933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659CA4-779C-2D83-2811-C2BCD5D46C00}"/>
              </a:ext>
            </a:extLst>
          </p:cNvPr>
          <p:cNvSpPr txBox="1"/>
          <p:nvPr/>
        </p:nvSpPr>
        <p:spPr>
          <a:xfrm>
            <a:off x="1897737" y="4240034"/>
            <a:ext cx="107895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sz="3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(nitrogen),</a:t>
            </a:r>
          </a:p>
          <a:p>
            <a:r>
              <a:rPr lang="en-US" sz="3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ô-xi (oxygen), </a:t>
            </a:r>
            <a:r>
              <a:rPr lang="en-US" sz="3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sz="3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(carbon dioxide).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云形 5"/>
          <p:cNvSpPr/>
          <p:nvPr/>
        </p:nvSpPr>
        <p:spPr>
          <a:xfrm>
            <a:off x="2129063" y="963386"/>
            <a:ext cx="7668079" cy="4820557"/>
          </a:xfrm>
          <a:prstGeom prst="cloud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E68B95-9609-04CF-FD35-D13B42672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1956" y="1763518"/>
            <a:ext cx="5442292" cy="32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057" y="1561513"/>
            <a:ext cx="9632515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6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388042" y="489803"/>
            <a:ext cx="3037203" cy="667528"/>
            <a:chOff x="319704" y="242153"/>
            <a:chExt cx="3037203" cy="667528"/>
          </a:xfrm>
        </p:grpSpPr>
        <p:pic>
          <p:nvPicPr>
            <p:cNvPr id="4" name="Graphic 1">
              <a:extLst>
                <a:ext uri="{FF2B5EF4-FFF2-40B4-BE49-F238E27FC236}">
                  <a16:creationId xmlns:a16="http://schemas.microsoft.com/office/drawing/2014/main" xmlns="" id="{C1F7C284-FA0C-460E-AC75-AC3E85AB9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704" y="242153"/>
              <a:ext cx="3037203" cy="66752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952B88B-1CBE-41F4-802D-06A2CC806EE5}"/>
                </a:ext>
              </a:extLst>
            </p:cNvPr>
            <p:cNvSpPr txBox="1"/>
            <p:nvPr/>
          </p:nvSpPr>
          <p:spPr>
            <a:xfrm>
              <a:off x="421377" y="314307"/>
              <a:ext cx="2935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 NGHIỆM 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reeform: Shape 43">
            <a:extLst>
              <a:ext uri="{FF2B5EF4-FFF2-40B4-BE49-F238E27FC236}">
                <a16:creationId xmlns:a16="http://schemas.microsoft.com/office/drawing/2014/main" xmlns="" id="{55C0F091-3570-4EC9-BFE6-151448E136F7}"/>
              </a:ext>
            </a:extLst>
          </p:cNvPr>
          <p:cNvSpPr/>
          <p:nvPr/>
        </p:nvSpPr>
        <p:spPr>
          <a:xfrm rot="10800000">
            <a:off x="4263367" y="244113"/>
            <a:ext cx="452695" cy="370359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1763" y="763264"/>
            <a:ext cx="2618077" cy="1410249"/>
            <a:chOff x="307589" y="2313459"/>
            <a:chExt cx="2618077" cy="1410249"/>
          </a:xfrm>
        </p:grpSpPr>
        <p:pic>
          <p:nvPicPr>
            <p:cNvPr id="8" name="Graphic 8">
              <a:extLst>
                <a:ext uri="{FF2B5EF4-FFF2-40B4-BE49-F238E27FC236}">
                  <a16:creationId xmlns:a16="http://schemas.microsoft.com/office/drawing/2014/main" xmlns="" id="{3D409915-F072-4F54-8E6B-9623208C9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5333" y="2313459"/>
              <a:ext cx="2398732" cy="141024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952B88B-1CBE-41F4-802D-06A2CC806EE5}"/>
                </a:ext>
              </a:extLst>
            </p:cNvPr>
            <p:cNvSpPr txBox="1"/>
            <p:nvPr/>
          </p:nvSpPr>
          <p:spPr>
            <a:xfrm>
              <a:off x="307589" y="2756973"/>
              <a:ext cx="2618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9B93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1.Chuẩn </a:t>
              </a:r>
              <a:r>
                <a:rPr lang="en-US" sz="3200" b="1" dirty="0" err="1" smtClean="0">
                  <a:solidFill>
                    <a:srgbClr val="009B93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b="1" dirty="0" smtClean="0">
                  <a:solidFill>
                    <a:srgbClr val="009B93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lang="en-US" sz="3200" b="1" dirty="0">
                <a:solidFill>
                  <a:srgbClr val="009B9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9948" r="53058" b="12988"/>
          <a:stretch/>
        </p:blipFill>
        <p:spPr>
          <a:xfrm>
            <a:off x="642750" y="2419327"/>
            <a:ext cx="2382586" cy="29798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5201" y="5492156"/>
            <a:ext cx="2819244" cy="987973"/>
            <a:chOff x="2779419" y="5717804"/>
            <a:chExt cx="4176663" cy="9879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952B88B-1CBE-41F4-802D-06A2CC806EE5}"/>
                </a:ext>
              </a:extLst>
            </p:cNvPr>
            <p:cNvSpPr txBox="1"/>
            <p:nvPr/>
          </p:nvSpPr>
          <p:spPr>
            <a:xfrm>
              <a:off x="2923858" y="5717804"/>
              <a:ext cx="4032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túi</a:t>
              </a:r>
              <a:r>
                <a:rPr lang="en-US" sz="24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ni</a:t>
              </a:r>
              <a:r>
                <a:rPr lang="en-US" sz="24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lông</a:t>
              </a:r>
              <a:r>
                <a:rPr lang="en-US" sz="2400" b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phân hủy sinh học</a:t>
              </a:r>
              <a:endPara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779419" y="5770012"/>
              <a:ext cx="4176663" cy="935765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0"/>
          <a:stretch/>
        </p:blipFill>
        <p:spPr>
          <a:xfrm>
            <a:off x="3586037" y="2847130"/>
            <a:ext cx="3045747" cy="2265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44" y="3282893"/>
            <a:ext cx="2473736" cy="13935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167" b="95667" l="1000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480" y="2965663"/>
            <a:ext cx="2277533" cy="227753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699288" y="5514976"/>
            <a:ext cx="2819244" cy="935765"/>
            <a:chOff x="2779419" y="5770012"/>
            <a:chExt cx="4176663" cy="9357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952B88B-1CBE-41F4-802D-06A2CC806EE5}"/>
                </a:ext>
              </a:extLst>
            </p:cNvPr>
            <p:cNvSpPr txBox="1"/>
            <p:nvPr/>
          </p:nvSpPr>
          <p:spPr>
            <a:xfrm>
              <a:off x="2867413" y="5794004"/>
              <a:ext cx="4032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chậu</a:t>
              </a:r>
              <a:r>
                <a:rPr lang="en-US" sz="24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sz="24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4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2400" b="1" dirty="0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endPara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779419" y="5770012"/>
              <a:ext cx="4176663" cy="935765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19405" y="5544364"/>
            <a:ext cx="1493660" cy="935765"/>
            <a:chOff x="2779419" y="5770012"/>
            <a:chExt cx="4176663" cy="9357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952B88B-1CBE-41F4-802D-06A2CC806EE5}"/>
                </a:ext>
              </a:extLst>
            </p:cNvPr>
            <p:cNvSpPr txBox="1"/>
            <p:nvPr/>
          </p:nvSpPr>
          <p:spPr>
            <a:xfrm>
              <a:off x="2851638" y="5954677"/>
              <a:ext cx="4032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Tăm </a:t>
              </a:r>
              <a:endPara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779419" y="5770012"/>
              <a:ext cx="4176663" cy="935765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608156" y="5479664"/>
            <a:ext cx="1878993" cy="935765"/>
            <a:chOff x="2779419" y="5770012"/>
            <a:chExt cx="4176663" cy="9357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952B88B-1CBE-41F4-802D-06A2CC806EE5}"/>
                </a:ext>
              </a:extLst>
            </p:cNvPr>
            <p:cNvSpPr txBox="1"/>
            <p:nvPr/>
          </p:nvSpPr>
          <p:spPr>
            <a:xfrm>
              <a:off x="2851638" y="5954677"/>
              <a:ext cx="4032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Dây buộc </a:t>
              </a:r>
              <a:endPara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779419" y="5770012"/>
              <a:ext cx="4176663" cy="935765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1197</Words>
  <Application>Microsoft Office PowerPoint</Application>
  <PresentationFormat>Widescreen</PresentationFormat>
  <Paragraphs>98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微软雅黑</vt:lpstr>
      <vt:lpstr>#9Slide03 AmpleSoft Bold</vt:lpstr>
      <vt:lpstr>Adobe Arabic</vt:lpstr>
      <vt:lpstr>Arial</vt:lpstr>
      <vt:lpstr>Cambria</vt:lpstr>
      <vt:lpstr>Times New Roman</vt:lpstr>
      <vt:lpstr>Vogue-ExtraBold</vt:lpstr>
      <vt:lpstr>Wingdings</vt:lpstr>
      <vt:lpstr>字魂179号-正酷波波体</vt:lpstr>
      <vt:lpstr>标小智龙珠体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KH4 bai 4</dc:title>
  <dc:creator>BÍCH</dc:creator>
  <cp:keywords>MĂNGNON</cp:keywords>
  <cp:lastModifiedBy>AutoBVT</cp:lastModifiedBy>
  <cp:revision>74</cp:revision>
  <dcterms:created xsi:type="dcterms:W3CDTF">2023-08-16T15:14:26Z</dcterms:created>
  <dcterms:modified xsi:type="dcterms:W3CDTF">2023-09-14T02:15:29Z</dcterms:modified>
  <cp:contentStatus/>
</cp:coreProperties>
</file>