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61" d="100"/>
          <a:sy n="61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Diện tích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283A9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Hà Nội</c:v>
                </c:pt>
                <c:pt idx="1">
                  <c:v>Đà Nẵng</c:v>
                </c:pt>
                <c:pt idx="2">
                  <c:v>Lâm Đồng</c:v>
                </c:pt>
                <c:pt idx="3">
                  <c:v>TP Hồ Chí Minh</c:v>
                </c:pt>
                <c:pt idx="4">
                  <c:v>Cần Thơ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3359</c:v>
                </c:pt>
                <c:pt idx="1">
                  <c:v>1285</c:v>
                </c:pt>
                <c:pt idx="2">
                  <c:v>9783</c:v>
                </c:pt>
                <c:pt idx="3">
                  <c:v>2061</c:v>
                </c:pt>
                <c:pt idx="4">
                  <c:v>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1-4908-992F-0B370566B8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035232"/>
        <c:axId val="237037728"/>
      </c:barChart>
      <c:catAx>
        <c:axId val="2370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283A9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37037728"/>
        <c:crosses val="autoZero"/>
        <c:auto val="1"/>
        <c:lblAlgn val="ctr"/>
        <c:lblOffset val="100"/>
        <c:noMultiLvlLbl val="0"/>
      </c:catAx>
      <c:valAx>
        <c:axId val="23703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283A9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3703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92814960629912"/>
          <c:y val="0.47314182620928724"/>
          <c:w val="0.1750718503937008"/>
          <c:h val="0.11231009397698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283A9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baseline="0">
          <a:solidFill>
            <a:srgbClr val="283A90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Diện tích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0-497E-B7EF-42F41E4150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0-497E-B7EF-42F41E41505C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0-497E-B7EF-42F41E41505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0-497E-B7EF-42F41E41505C}"/>
              </c:ext>
            </c:extLst>
          </c:dPt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D0-497E-B7EF-42F41E4150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283A9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Hà Nội</c:v>
                </c:pt>
                <c:pt idx="1">
                  <c:v>Đà Nẵng</c:v>
                </c:pt>
                <c:pt idx="2">
                  <c:v>Lâm Đồng</c:v>
                </c:pt>
                <c:pt idx="3">
                  <c:v>TP Hồ Chí Minh</c:v>
                </c:pt>
                <c:pt idx="4">
                  <c:v>Cần Thơ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3359</c:v>
                </c:pt>
                <c:pt idx="1">
                  <c:v>1285</c:v>
                </c:pt>
                <c:pt idx="2">
                  <c:v>9783</c:v>
                </c:pt>
                <c:pt idx="3">
                  <c:v>2061</c:v>
                </c:pt>
                <c:pt idx="4">
                  <c:v>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D0-497E-B7EF-42F41E415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07752076942642"/>
          <c:y val="0.44490979054442725"/>
          <c:w val="0.30192249364223889"/>
          <c:h val="0.46685282561190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283A9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baseline="0">
          <a:solidFill>
            <a:srgbClr val="283A90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6254-C3CB-4D01-A79D-2F6C019E5D2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ADF8-2321-42C2-BE23-F45116B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6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1pPr>
            <a:lvl2pPr marL="742950" indent="-28575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2pPr>
            <a:lvl3pPr marL="11430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3pPr>
            <a:lvl4pPr marL="16002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4pPr>
            <a:lvl5pPr marL="20574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FA95A-C286-48CE-81BF-E4E853B55F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80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Nam </a:t>
            </a:r>
            <a:r>
              <a:rPr lang="en-US" baseline="0" dirty="0" err="1"/>
              <a:t>để</a:t>
            </a:r>
            <a:r>
              <a:rPr lang="en-US" baseline="0" dirty="0"/>
              <a:t> HS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tiện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0CFC-70B7-43DD-9DC0-9CC0490202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0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6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1pPr>
            <a:lvl2pPr marL="742950" indent="-28575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2pPr>
            <a:lvl3pPr marL="11430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3pPr>
            <a:lvl4pPr marL="16002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4pPr>
            <a:lvl5pPr marL="20574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FA95A-C286-48CE-81BF-E4E853B55F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50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0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6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8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8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7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1A7D-A998-46E9-9865-EF16AC2D63A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1172-40AA-49FF-B135-DA6CB464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8"/>
          <p:cNvSpPr/>
          <p:nvPr/>
        </p:nvSpPr>
        <p:spPr>
          <a:xfrm>
            <a:off x="244929" y="997127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CN" altLang="en-US" dirty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97935" y="1275528"/>
            <a:ext cx="10796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4" name="Straight Arrow Connector 4"/>
          <p:cNvCxnSpPr>
            <a:cxnSpLocks/>
          </p:cNvCxnSpPr>
          <p:nvPr/>
        </p:nvCxnSpPr>
        <p:spPr>
          <a:xfrm>
            <a:off x="498147" y="4573789"/>
            <a:ext cx="11267440" cy="0"/>
          </a:xfrm>
          <a:prstGeom prst="straightConnector1">
            <a:avLst/>
          </a:prstGeom>
          <a:ln w="57150">
            <a:solidFill>
              <a:srgbClr val="88C9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35"/>
          <p:cNvGrpSpPr/>
          <p:nvPr/>
        </p:nvGrpSpPr>
        <p:grpSpPr>
          <a:xfrm>
            <a:off x="887311" y="2679851"/>
            <a:ext cx="3054212" cy="2125079"/>
            <a:chOff x="876844" y="2393581"/>
            <a:chExt cx="3054212" cy="2125079"/>
          </a:xfrm>
        </p:grpSpPr>
        <p:sp>
          <p:nvSpPr>
            <p:cNvPr id="31" name="矩形 27"/>
            <p:cNvSpPr/>
            <p:nvPr/>
          </p:nvSpPr>
          <p:spPr>
            <a:xfrm>
              <a:off x="876844" y="2393581"/>
              <a:ext cx="3054212" cy="1533964"/>
            </a:xfrm>
            <a:prstGeom prst="rect">
              <a:avLst/>
            </a:prstGeom>
            <a:noFill/>
            <a:ln w="28575">
              <a:solidFill>
                <a:srgbClr val="FAC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Cách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mạng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tháng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Tám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thành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công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,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nước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Việt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Nam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Dân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chủ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Cộng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Hòa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thành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lập</a:t>
              </a:r>
              <a:endParaRPr lang="zh-CN" altLang="en-US" sz="2400" dirty="0">
                <a:solidFill>
                  <a:srgbClr val="ED7D31"/>
                </a:solidFill>
                <a:latin typeface="Calibri" panose="020F0502020204030204" pitchFamily="34" charset="0"/>
                <a:ea typeface="字魂17号-萌趣果冻体" panose="00000500000000000000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32" name="Straight Connector 17"/>
            <p:cNvCxnSpPr>
              <a:cxnSpLocks/>
            </p:cNvCxnSpPr>
            <p:nvPr/>
          </p:nvCxnSpPr>
          <p:spPr>
            <a:xfrm>
              <a:off x="1936590" y="4056380"/>
              <a:ext cx="0" cy="462280"/>
            </a:xfrm>
            <a:prstGeom prst="line">
              <a:avLst/>
            </a:prstGeom>
            <a:ln w="57150">
              <a:solidFill>
                <a:srgbClr val="88C9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6"/>
          <p:cNvGrpSpPr/>
          <p:nvPr/>
        </p:nvGrpSpPr>
        <p:grpSpPr>
          <a:xfrm>
            <a:off x="4573439" y="2998989"/>
            <a:ext cx="1919109" cy="1805940"/>
            <a:chOff x="4562971" y="2712720"/>
            <a:chExt cx="1919109" cy="1805940"/>
          </a:xfrm>
        </p:grpSpPr>
        <p:sp>
          <p:nvSpPr>
            <p:cNvPr id="34" name="矩形 28"/>
            <p:cNvSpPr/>
            <p:nvPr/>
          </p:nvSpPr>
          <p:spPr>
            <a:xfrm>
              <a:off x="4562971" y="2712720"/>
              <a:ext cx="1919109" cy="1214825"/>
            </a:xfrm>
            <a:prstGeom prst="rect">
              <a:avLst/>
            </a:prstGeom>
            <a:noFill/>
            <a:ln w="28575">
              <a:solidFill>
                <a:srgbClr val="FA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Chiến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dịch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</a:p>
            <a:p>
              <a:pPr algn="ctr" defTabSz="914446"/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Điện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Biên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Phủ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</a:p>
            <a:p>
              <a:pPr algn="ctr" defTabSz="914446"/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thắng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lợi</a:t>
              </a:r>
              <a:endParaRPr lang="zh-CN" altLang="en-US" sz="2400" dirty="0">
                <a:solidFill>
                  <a:srgbClr val="ED7D31"/>
                </a:solidFill>
                <a:latin typeface="Calibri" panose="020F0502020204030204" pitchFamily="34" charset="0"/>
                <a:ea typeface="字魂17号-萌趣果冻体" panose="00000500000000000000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35" name="Straight Connector 30"/>
            <p:cNvCxnSpPr>
              <a:cxnSpLocks/>
            </p:cNvCxnSpPr>
            <p:nvPr/>
          </p:nvCxnSpPr>
          <p:spPr>
            <a:xfrm>
              <a:off x="5197950" y="4056380"/>
              <a:ext cx="0" cy="462280"/>
            </a:xfrm>
            <a:prstGeom prst="line">
              <a:avLst/>
            </a:prstGeom>
            <a:ln w="57150">
              <a:solidFill>
                <a:srgbClr val="88C9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7"/>
          <p:cNvGrpSpPr/>
          <p:nvPr/>
        </p:nvGrpSpPr>
        <p:grpSpPr>
          <a:xfrm>
            <a:off x="8968206" y="2963700"/>
            <a:ext cx="1862662" cy="1841230"/>
            <a:chOff x="8957739" y="2677430"/>
            <a:chExt cx="1862662" cy="1841230"/>
          </a:xfrm>
        </p:grpSpPr>
        <p:sp>
          <p:nvSpPr>
            <p:cNvPr id="37" name="矩形 29"/>
            <p:cNvSpPr/>
            <p:nvPr/>
          </p:nvSpPr>
          <p:spPr>
            <a:xfrm>
              <a:off x="8957739" y="2677430"/>
              <a:ext cx="1862662" cy="1250115"/>
            </a:xfrm>
            <a:prstGeom prst="rect">
              <a:avLst/>
            </a:prstGeom>
            <a:noFill/>
            <a:ln w="28575">
              <a:solidFill>
                <a:srgbClr val="FAC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Chiến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dịch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</a:p>
            <a:p>
              <a:pPr algn="ctr" defTabSz="914446"/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Hồ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Chí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Minh </a:t>
              </a:r>
            </a:p>
            <a:p>
              <a:pPr algn="ctr" defTabSz="914446"/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thắng</a:t>
              </a:r>
              <a:r>
                <a:rPr lang="en-US" altLang="zh-CN" sz="2400" dirty="0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ED7D31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</a:rPr>
                <a:t>lợi</a:t>
              </a:r>
              <a:endParaRPr lang="zh-CN" altLang="en-US" sz="2400" dirty="0">
                <a:solidFill>
                  <a:srgbClr val="ED7D31"/>
                </a:solidFill>
                <a:latin typeface="Calibri" panose="020F0502020204030204" pitchFamily="34" charset="0"/>
                <a:ea typeface="字魂17号-萌趣果冻体" panose="00000500000000000000" pitchFamily="2" charset="-122"/>
                <a:cs typeface="Calibri" panose="020F0502020204030204" pitchFamily="34" charset="0"/>
              </a:endParaRPr>
            </a:p>
          </p:txBody>
        </p:sp>
        <p:cxnSp>
          <p:nvCxnSpPr>
            <p:cNvPr id="38" name="Straight Connector 31"/>
            <p:cNvCxnSpPr>
              <a:cxnSpLocks/>
            </p:cNvCxnSpPr>
            <p:nvPr/>
          </p:nvCxnSpPr>
          <p:spPr>
            <a:xfrm>
              <a:off x="10105230" y="4056380"/>
              <a:ext cx="0" cy="462280"/>
            </a:xfrm>
            <a:prstGeom prst="line">
              <a:avLst/>
            </a:prstGeom>
            <a:ln w="57150">
              <a:solidFill>
                <a:srgbClr val="88C9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2"/>
          <p:cNvSpPr txBox="1"/>
          <p:nvPr/>
        </p:nvSpPr>
        <p:spPr>
          <a:xfrm>
            <a:off x="1144417" y="4951462"/>
            <a:ext cx="1605280" cy="584775"/>
          </a:xfrm>
          <a:prstGeom prst="rect">
            <a:avLst/>
          </a:prstGeom>
          <a:solidFill>
            <a:srgbClr val="FAC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1945</a:t>
            </a:r>
          </a:p>
        </p:txBody>
      </p:sp>
      <p:sp>
        <p:nvSpPr>
          <p:cNvPr id="40" name="TextBox 33"/>
          <p:cNvSpPr txBox="1"/>
          <p:nvPr/>
        </p:nvSpPr>
        <p:spPr>
          <a:xfrm>
            <a:off x="4501186" y="4951462"/>
            <a:ext cx="1605280" cy="584775"/>
          </a:xfrm>
          <a:prstGeom prst="rect">
            <a:avLst/>
          </a:prstGeom>
          <a:solidFill>
            <a:srgbClr val="FAC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1954</a:t>
            </a:r>
          </a:p>
        </p:txBody>
      </p:sp>
      <p:sp>
        <p:nvSpPr>
          <p:cNvPr id="41" name="TextBox 34"/>
          <p:cNvSpPr txBox="1"/>
          <p:nvPr/>
        </p:nvSpPr>
        <p:spPr>
          <a:xfrm>
            <a:off x="9313057" y="4948473"/>
            <a:ext cx="1605280" cy="584775"/>
          </a:xfrm>
          <a:prstGeom prst="rect">
            <a:avLst/>
          </a:prstGeom>
          <a:solidFill>
            <a:srgbClr val="FAC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1975</a:t>
            </a:r>
          </a:p>
        </p:txBody>
      </p:sp>
      <p:sp>
        <p:nvSpPr>
          <p:cNvPr id="42" name="Rectangle 38"/>
          <p:cNvSpPr/>
          <p:nvPr/>
        </p:nvSpPr>
        <p:spPr>
          <a:xfrm>
            <a:off x="981258" y="6057596"/>
            <a:ext cx="10229487" cy="496688"/>
          </a:xfrm>
          <a:prstGeom prst="rect">
            <a:avLst/>
          </a:prstGeom>
          <a:solidFill>
            <a:srgbClr val="FA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1945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1975</a:t>
            </a:r>
          </a:p>
        </p:txBody>
      </p:sp>
    </p:spTree>
    <p:extLst>
      <p:ext uri="{BB962C8B-B14F-4D97-AF65-F5344CB8AC3E}">
        <p14:creationId xmlns:p14="http://schemas.microsoft.com/office/powerpoint/2010/main" val="35509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8"/>
          <p:cNvSpPr/>
          <p:nvPr/>
        </p:nvSpPr>
        <p:spPr>
          <a:xfrm>
            <a:off x="244929" y="997127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CN" altLang="en-US" dirty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396384" y="1044362"/>
            <a:ext cx="9487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/>
          </a:p>
        </p:txBody>
      </p:sp>
      <p:grpSp>
        <p:nvGrpSpPr>
          <p:cNvPr id="15" name="Group 6"/>
          <p:cNvGrpSpPr/>
          <p:nvPr/>
        </p:nvGrpSpPr>
        <p:grpSpPr>
          <a:xfrm>
            <a:off x="483617" y="1774785"/>
            <a:ext cx="11246033" cy="1190467"/>
            <a:chOff x="508714" y="1825978"/>
            <a:chExt cx="10548965" cy="1190466"/>
          </a:xfrm>
        </p:grpSpPr>
        <p:grpSp>
          <p:nvGrpSpPr>
            <p:cNvPr id="16" name="组合 37"/>
            <p:cNvGrpSpPr/>
            <p:nvPr/>
          </p:nvGrpSpPr>
          <p:grpSpPr>
            <a:xfrm>
              <a:off x="508714" y="1825978"/>
              <a:ext cx="10548965" cy="1077218"/>
              <a:chOff x="2788514" y="1012131"/>
              <a:chExt cx="6793449" cy="807913"/>
            </a:xfrm>
          </p:grpSpPr>
          <p:sp>
            <p:nvSpPr>
              <p:cNvPr id="19" name="文本框 7"/>
              <p:cNvSpPr txBox="1"/>
              <p:nvPr/>
            </p:nvSpPr>
            <p:spPr>
              <a:xfrm>
                <a:off x="2788514" y="1012131"/>
                <a:ext cx="827448" cy="438581"/>
              </a:xfrm>
              <a:prstGeom prst="rect">
                <a:avLst/>
              </a:prstGeom>
              <a:solidFill>
                <a:srgbClr val="FA7979"/>
              </a:solidFill>
              <a:ln>
                <a:noFill/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914423"/>
                <a:r>
                  <a:rPr lang="en-US" altLang="zh-CN" sz="3200" dirty="0" err="1">
                    <a:solidFill>
                      <a:srgbClr val="FACF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  <a:endParaRPr lang="en-US" altLang="zh-CN" sz="3200" dirty="0">
                  <a:solidFill>
                    <a:srgbClr val="FACF79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20" name="文本框 15"/>
              <p:cNvSpPr txBox="1"/>
              <p:nvPr/>
            </p:nvSpPr>
            <p:spPr>
              <a:xfrm>
                <a:off x="3760148" y="1012131"/>
                <a:ext cx="5821815" cy="807913"/>
              </a:xfrm>
              <a:prstGeom prst="rect">
                <a:avLst/>
              </a:prstGeom>
              <a:noFill/>
              <a:ln w="28575">
                <a:solidFill>
                  <a:srgbClr val="FA7979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914423"/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Đọc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tên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bảng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số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liệu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biểu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đồ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trục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thời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gian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để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biết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phương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tiện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thể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hiện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nội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dung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gì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.</a:t>
                </a:r>
                <a:endParaRPr lang="zh-CN" altLang="en-US" sz="3200" dirty="0">
                  <a:solidFill>
                    <a:srgbClr val="FA7979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18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93342">
              <a:off x="1589790" y="2075193"/>
              <a:ext cx="609892" cy="94125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83617" y="3150510"/>
            <a:ext cx="11246033" cy="1569659"/>
            <a:chOff x="510032" y="3347711"/>
            <a:chExt cx="11246033" cy="1569659"/>
          </a:xfrm>
        </p:grpSpPr>
        <p:grpSp>
          <p:nvGrpSpPr>
            <p:cNvPr id="22" name="组合 40"/>
            <p:cNvGrpSpPr/>
            <p:nvPr/>
          </p:nvGrpSpPr>
          <p:grpSpPr>
            <a:xfrm>
              <a:off x="510032" y="3347711"/>
              <a:ext cx="11246033" cy="1569659"/>
              <a:chOff x="2789363" y="1226075"/>
              <a:chExt cx="7242355" cy="1177242"/>
            </a:xfrm>
          </p:grpSpPr>
          <p:sp>
            <p:nvSpPr>
              <p:cNvPr id="24" name="文本框 7"/>
              <p:cNvSpPr txBox="1"/>
              <p:nvPr/>
            </p:nvSpPr>
            <p:spPr>
              <a:xfrm>
                <a:off x="2789363" y="1226075"/>
                <a:ext cx="827448" cy="438580"/>
              </a:xfrm>
              <a:prstGeom prst="rect">
                <a:avLst/>
              </a:prstGeom>
              <a:solidFill>
                <a:srgbClr val="FACF79"/>
              </a:solidFill>
              <a:ln>
                <a:noFill/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914423"/>
                <a:r>
                  <a:rPr lang="vi-VN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</a:p>
            </p:txBody>
          </p:sp>
          <p:sp>
            <p:nvSpPr>
              <p:cNvPr id="25" name="文本框 15"/>
              <p:cNvSpPr txBox="1"/>
              <p:nvPr/>
            </p:nvSpPr>
            <p:spPr>
              <a:xfrm>
                <a:off x="3760148" y="1226075"/>
                <a:ext cx="6271570" cy="1177242"/>
              </a:xfrm>
              <a:prstGeom prst="rect">
                <a:avLst/>
              </a:prstGeom>
              <a:noFill/>
              <a:ln w="28575">
                <a:solidFill>
                  <a:srgbClr val="FACF79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914423"/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Đọc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nội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dung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các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cột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hàng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bảng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số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liệu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;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chú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giải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biểu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đồ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hoặc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các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sự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kiện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trên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trục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thời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gian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để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biết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sự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sắp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xếp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thông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tin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các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đối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tượng</a:t>
                </a:r>
                <a:endParaRPr lang="vi-VN" altLang="zh-CN" sz="3200" dirty="0">
                  <a:solidFill>
                    <a:srgbClr val="FA7979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23" name="Picture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1323906">
              <a:off x="1489959" y="3850167"/>
              <a:ext cx="609892" cy="941251"/>
            </a:xfrm>
            <a:prstGeom prst="rect">
              <a:avLst/>
            </a:prstGeom>
          </p:spPr>
        </p:pic>
      </p:grpSp>
      <p:grpSp>
        <p:nvGrpSpPr>
          <p:cNvPr id="26" name="Group 28"/>
          <p:cNvGrpSpPr/>
          <p:nvPr/>
        </p:nvGrpSpPr>
        <p:grpSpPr>
          <a:xfrm>
            <a:off x="461197" y="5043377"/>
            <a:ext cx="11268453" cy="1201748"/>
            <a:chOff x="487644" y="5208938"/>
            <a:chExt cx="10953461" cy="1201748"/>
          </a:xfrm>
        </p:grpSpPr>
        <p:grpSp>
          <p:nvGrpSpPr>
            <p:cNvPr id="27" name="组合 37"/>
            <p:cNvGrpSpPr/>
            <p:nvPr/>
          </p:nvGrpSpPr>
          <p:grpSpPr>
            <a:xfrm>
              <a:off x="487644" y="5208938"/>
              <a:ext cx="10953461" cy="1077218"/>
              <a:chOff x="2774945" y="1012131"/>
              <a:chExt cx="7053941" cy="807913"/>
            </a:xfrm>
          </p:grpSpPr>
          <p:sp>
            <p:nvSpPr>
              <p:cNvPr id="29" name="文本框 7"/>
              <p:cNvSpPr txBox="1"/>
              <p:nvPr/>
            </p:nvSpPr>
            <p:spPr>
              <a:xfrm>
                <a:off x="2774945" y="1012558"/>
                <a:ext cx="827448" cy="438581"/>
              </a:xfrm>
              <a:prstGeom prst="rect">
                <a:avLst/>
              </a:prstGeom>
              <a:solidFill>
                <a:srgbClr val="FA7979"/>
              </a:solidFill>
              <a:ln>
                <a:noFill/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914423"/>
                <a:r>
                  <a:rPr lang="en-US" altLang="zh-CN" sz="3200" dirty="0" err="1">
                    <a:solidFill>
                      <a:srgbClr val="FACF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  <a:endParaRPr lang="en-US" altLang="zh-CN" sz="3200" dirty="0">
                  <a:solidFill>
                    <a:srgbClr val="FACF79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30" name="文本框 15"/>
              <p:cNvSpPr txBox="1"/>
              <p:nvPr/>
            </p:nvSpPr>
            <p:spPr>
              <a:xfrm>
                <a:off x="3760148" y="1012131"/>
                <a:ext cx="6068738" cy="807913"/>
              </a:xfrm>
              <a:prstGeom prst="rect">
                <a:avLst/>
              </a:prstGeom>
              <a:noFill/>
              <a:ln w="28575">
                <a:solidFill>
                  <a:srgbClr val="FA7979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914423"/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Tìm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các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số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liệu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trong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bảng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hoặc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mô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tả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nội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dung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cụ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thể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biểu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đồ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trục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thời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gian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theo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yêu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cầu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bài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2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học</a:t>
                </a:r>
                <a:r>
                  <a:rPr lang="en-US" altLang="zh-CN" sz="32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.</a:t>
                </a:r>
                <a:endParaRPr lang="zh-CN" altLang="en-US" sz="3200" dirty="0">
                  <a:solidFill>
                    <a:srgbClr val="FA7979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28" name="Picture 2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0977043">
              <a:off x="1621951" y="5469435"/>
              <a:ext cx="609892" cy="941251"/>
            </a:xfrm>
            <a:prstGeom prst="rect">
              <a:avLst/>
            </a:prstGeom>
          </p:spPr>
        </p:pic>
      </p:grpSp>
      <p:sp>
        <p:nvSpPr>
          <p:cNvPr id="31" name="Rectangle 29"/>
          <p:cNvSpPr/>
          <p:nvPr/>
        </p:nvSpPr>
        <p:spPr>
          <a:xfrm>
            <a:off x="2598421" y="6291835"/>
            <a:ext cx="6995161" cy="421275"/>
          </a:xfrm>
          <a:prstGeom prst="rect">
            <a:avLst/>
          </a:prstGeom>
          <a:solidFill>
            <a:srgbClr val="FA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9" y="389494"/>
            <a:ext cx="11506181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/>
          <p:cNvSpPr txBox="1"/>
          <p:nvPr/>
        </p:nvSpPr>
        <p:spPr>
          <a:xfrm>
            <a:off x="382457" y="1599110"/>
            <a:ext cx="6857999" cy="202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10,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133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TextBox 10"/>
          <p:cNvSpPr txBox="1"/>
          <p:nvPr/>
        </p:nvSpPr>
        <p:spPr>
          <a:xfrm>
            <a:off x="382457" y="3360495"/>
            <a:ext cx="6857999" cy="153869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khứ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nay.</a:t>
            </a:r>
            <a:endParaRPr lang="en-US" sz="3133" b="1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018" y="228015"/>
            <a:ext cx="11779778" cy="6401971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707070" y="4060860"/>
            <a:ext cx="3186728" cy="2014891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667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667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667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667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667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667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67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667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351416" y="1438712"/>
            <a:ext cx="7383384" cy="25029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133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133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lang="en-US" sz="3133" b="1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660400" y="502757"/>
            <a:ext cx="10545792" cy="677108"/>
          </a:xfrm>
          <a:custGeom>
            <a:avLst/>
            <a:gdLst>
              <a:gd name="connsiteX0" fmla="*/ 0 w 6885709"/>
              <a:gd name="connsiteY0" fmla="*/ 0 h 1015663"/>
              <a:gd name="connsiteX1" fmla="*/ 6885709 w 6885709"/>
              <a:gd name="connsiteY1" fmla="*/ 0 h 1015663"/>
              <a:gd name="connsiteX2" fmla="*/ 6885709 w 6885709"/>
              <a:gd name="connsiteY2" fmla="*/ 1015663 h 1015663"/>
              <a:gd name="connsiteX3" fmla="*/ 0 w 6885709"/>
              <a:gd name="connsiteY3" fmla="*/ 1015663 h 1015663"/>
              <a:gd name="connsiteX4" fmla="*/ 0 w 6885709"/>
              <a:gd name="connsiteY4" fmla="*/ 0 h 1015663"/>
              <a:gd name="connsiteX0" fmla="*/ 0 w 6885709"/>
              <a:gd name="connsiteY0" fmla="*/ 0 h 1015663"/>
              <a:gd name="connsiteX1" fmla="*/ 6885709 w 6885709"/>
              <a:gd name="connsiteY1" fmla="*/ 0 h 1015663"/>
              <a:gd name="connsiteX2" fmla="*/ 6885709 w 6885709"/>
              <a:gd name="connsiteY2" fmla="*/ 1015663 h 1015663"/>
              <a:gd name="connsiteX3" fmla="*/ 0 w 6885709"/>
              <a:gd name="connsiteY3" fmla="*/ 1015663 h 1015663"/>
              <a:gd name="connsiteX4" fmla="*/ 0 w 6885709"/>
              <a:gd name="connsiteY4" fmla="*/ 0 h 1015663"/>
              <a:gd name="connsiteX0" fmla="*/ 0 w 6885709"/>
              <a:gd name="connsiteY0" fmla="*/ 0 h 1071081"/>
              <a:gd name="connsiteX1" fmla="*/ 6885709 w 6885709"/>
              <a:gd name="connsiteY1" fmla="*/ 0 h 1071081"/>
              <a:gd name="connsiteX2" fmla="*/ 6885709 w 6885709"/>
              <a:gd name="connsiteY2" fmla="*/ 1015663 h 1071081"/>
              <a:gd name="connsiteX3" fmla="*/ 0 w 6885709"/>
              <a:gd name="connsiteY3" fmla="*/ 1015663 h 1071081"/>
              <a:gd name="connsiteX4" fmla="*/ 0 w 6885709"/>
              <a:gd name="connsiteY4" fmla="*/ 0 h 1071081"/>
              <a:gd name="connsiteX0" fmla="*/ 0 w 6885709"/>
              <a:gd name="connsiteY0" fmla="*/ 25330 h 1096411"/>
              <a:gd name="connsiteX1" fmla="*/ 6885709 w 6885709"/>
              <a:gd name="connsiteY1" fmla="*/ 25330 h 1096411"/>
              <a:gd name="connsiteX2" fmla="*/ 6885709 w 6885709"/>
              <a:gd name="connsiteY2" fmla="*/ 1040993 h 1096411"/>
              <a:gd name="connsiteX3" fmla="*/ 0 w 6885709"/>
              <a:gd name="connsiteY3" fmla="*/ 1040993 h 1096411"/>
              <a:gd name="connsiteX4" fmla="*/ 0 w 6885709"/>
              <a:gd name="connsiteY4" fmla="*/ 25330 h 1096411"/>
              <a:gd name="connsiteX0" fmla="*/ 0 w 6885709"/>
              <a:gd name="connsiteY0" fmla="*/ 25330 h 1096411"/>
              <a:gd name="connsiteX1" fmla="*/ 6885709 w 6885709"/>
              <a:gd name="connsiteY1" fmla="*/ 25330 h 1096411"/>
              <a:gd name="connsiteX2" fmla="*/ 6885709 w 6885709"/>
              <a:gd name="connsiteY2" fmla="*/ 1040993 h 1096411"/>
              <a:gd name="connsiteX3" fmla="*/ 0 w 6885709"/>
              <a:gd name="connsiteY3" fmla="*/ 1040993 h 1096411"/>
              <a:gd name="connsiteX4" fmla="*/ 0 w 6885709"/>
              <a:gd name="connsiteY4" fmla="*/ 25330 h 1096411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  <a:gd name="connsiteX0" fmla="*/ 0 w 6885709"/>
              <a:gd name="connsiteY0" fmla="*/ 25330 h 1115157"/>
              <a:gd name="connsiteX1" fmla="*/ 6885709 w 6885709"/>
              <a:gd name="connsiteY1" fmla="*/ 25330 h 1115157"/>
              <a:gd name="connsiteX2" fmla="*/ 6885709 w 6885709"/>
              <a:gd name="connsiteY2" fmla="*/ 1040993 h 1115157"/>
              <a:gd name="connsiteX3" fmla="*/ 0 w 6885709"/>
              <a:gd name="connsiteY3" fmla="*/ 1040993 h 1115157"/>
              <a:gd name="connsiteX4" fmla="*/ 0 w 6885709"/>
              <a:gd name="connsiteY4" fmla="*/ 25330 h 111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709" h="1115157">
                <a:moveTo>
                  <a:pt x="0" y="25330"/>
                </a:moveTo>
                <a:cubicBezTo>
                  <a:pt x="1145308" y="150021"/>
                  <a:pt x="5255491" y="-71652"/>
                  <a:pt x="6885709" y="25330"/>
                </a:cubicBezTo>
                <a:cubicBezTo>
                  <a:pt x="6608619" y="474721"/>
                  <a:pt x="6691746" y="633166"/>
                  <a:pt x="6885709" y="1040993"/>
                </a:cubicBezTo>
                <a:cubicBezTo>
                  <a:pt x="5324763" y="1110265"/>
                  <a:pt x="1311564" y="1165684"/>
                  <a:pt x="0" y="1040993"/>
                </a:cubicBezTo>
                <a:cubicBezTo>
                  <a:pt x="346364" y="674730"/>
                  <a:pt x="443346" y="433157"/>
                  <a:pt x="0" y="253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4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endParaRPr lang="en-US" sz="44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6"/>
          <p:cNvSpPr/>
          <p:nvPr/>
        </p:nvSpPr>
        <p:spPr>
          <a:xfrm>
            <a:off x="1002804" y="1600199"/>
            <a:ext cx="1232396" cy="1371600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Rounded Rectangle 7"/>
          <p:cNvSpPr/>
          <p:nvPr/>
        </p:nvSpPr>
        <p:spPr>
          <a:xfrm>
            <a:off x="2387600" y="1734909"/>
            <a:ext cx="9194800" cy="11096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189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ounded Rectangle 11"/>
          <p:cNvSpPr/>
          <p:nvPr/>
        </p:nvSpPr>
        <p:spPr>
          <a:xfrm>
            <a:off x="982484" y="3200399"/>
            <a:ext cx="1232396" cy="1371600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6" name="Rounded Rectangle 12"/>
          <p:cNvSpPr/>
          <p:nvPr/>
        </p:nvSpPr>
        <p:spPr>
          <a:xfrm>
            <a:off x="2387600" y="3340483"/>
            <a:ext cx="9194800" cy="11096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189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ounded Rectangle 13"/>
          <p:cNvSpPr/>
          <p:nvPr/>
        </p:nvSpPr>
        <p:spPr>
          <a:xfrm>
            <a:off x="982484" y="4800600"/>
            <a:ext cx="1232396" cy="1371600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Rounded Rectangle 14"/>
          <p:cNvSpPr/>
          <p:nvPr/>
        </p:nvSpPr>
        <p:spPr>
          <a:xfrm>
            <a:off x="2387600" y="4924611"/>
            <a:ext cx="9194800" cy="11096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189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205434" y="482280"/>
            <a:ext cx="8636001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7, 8,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defTabSz="609630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-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Loa.</a:t>
            </a:r>
          </a:p>
          <a:p>
            <a:pPr defTabSz="609630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- Mô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Nậm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2979"/>
            <a:ext cx="4482730" cy="2938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202979"/>
            <a:ext cx="6316883" cy="2938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11" y="242528"/>
            <a:ext cx="1360345" cy="1837313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541430" y="5330700"/>
            <a:ext cx="9791078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2133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ý: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9</a:t>
            </a:r>
          </a:p>
          <a:p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7: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,…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2133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8: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,…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1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i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endParaRPr lang="en-US" sz="2133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105" y="268041"/>
            <a:ext cx="1756201" cy="19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91" y="381000"/>
            <a:ext cx="4482730" cy="2938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8"/>
          <p:cNvSpPr txBox="1"/>
          <p:nvPr/>
        </p:nvSpPr>
        <p:spPr>
          <a:xfrm>
            <a:off x="5181601" y="896307"/>
            <a:ext cx="660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Mũi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chuôi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 descr="Mũi tên đồng Cổ Loa bước ra từ huyền thoạ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09" y="3559434"/>
            <a:ext cx="4482730" cy="284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Tập tin:Mũi tên đồng.jpg – Wikipedia tiếng Việ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3559434"/>
            <a:ext cx="3378441" cy="282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Phát hiện mới về mũi tên đồng thành Cổ Loa – Hoàng Thành Thăng Lo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00" y="3559434"/>
            <a:ext cx="3273929" cy="282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1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276600"/>
            <a:ext cx="6316883" cy="3040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10"/>
          <p:cNvSpPr txBox="1"/>
          <p:nvPr/>
        </p:nvSpPr>
        <p:spPr>
          <a:xfrm>
            <a:off x="397164" y="531673"/>
            <a:ext cx="6312265" cy="419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 algn="just">
              <a:buFontTx/>
              <a:buChar char="-"/>
            </a:pPr>
            <a:r>
              <a:rPr lang="vi-VN" sz="2667" dirty="0"/>
              <a:t>Cánh đồng Phong Nậm: Nhiều núi cao đồ sộ, nhiều cây cối xanh, không gian rộng lớn. </a:t>
            </a:r>
            <a:endParaRPr lang="en-US" sz="2667" dirty="0"/>
          </a:p>
          <a:p>
            <a:pPr marL="381019" indent="-381019" algn="just">
              <a:buFontTx/>
              <a:buChar char="-"/>
            </a:pPr>
            <a:r>
              <a:rPr lang="vi-VN" sz="2667" dirty="0"/>
              <a:t>Cánh đồng được chia thành nhiều ô khác nhau, xanh ngát bởi những ô lúa mạ non.</a:t>
            </a:r>
          </a:p>
          <a:p>
            <a:pPr algn="just"/>
            <a:r>
              <a:rPr lang="vi-VN" sz="2667" dirty="0"/>
              <a:t/>
            </a:r>
            <a:br>
              <a:rPr lang="vi-VN" sz="2667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6" descr="Mùa vàng Phong Nậm và những điểm đến 'đẹp quên lối về'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481" y="441143"/>
            <a:ext cx="4986719" cy="2617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64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/>
          <p:cNvSpPr txBox="1"/>
          <p:nvPr/>
        </p:nvSpPr>
        <p:spPr>
          <a:xfrm>
            <a:off x="457200" y="2260600"/>
            <a:ext cx="7786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,…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" name="Picture 2" descr="Link tải sách giáo khoa môn Lịch sử và địa lí 4 Kết nối tri thức [BẢN MẪU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4190">
            <a:off x="9063119" y="2631756"/>
            <a:ext cx="1887028" cy="2648461"/>
          </a:xfrm>
          <a:prstGeom prst="rect">
            <a:avLst/>
          </a:prstGeom>
          <a:noFill/>
        </p:spPr>
      </p:pic>
      <p:sp>
        <p:nvSpPr>
          <p:cNvPr id="4" name="TextBox 10"/>
          <p:cNvSpPr txBox="1"/>
          <p:nvPr/>
        </p:nvSpPr>
        <p:spPr>
          <a:xfrm>
            <a:off x="2958788" y="537187"/>
            <a:ext cx="6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896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3BB720-FF90-4CAD-8A92-88CD8836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0"/>
            <a:ext cx="105918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F30F6B-B542-40A4-BC54-43500F79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68" y="1800253"/>
            <a:ext cx="2198265" cy="8926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1495E6-ADED-4427-B852-81A7F69A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1241"/>
            <a:ext cx="2464297" cy="23502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15F06E-8A60-4537-9A48-39B4C40B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1525"/>
            <a:ext cx="990600" cy="1926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8A42EA-C431-4029-91F6-47A741AA52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487" y="0"/>
            <a:ext cx="2046514" cy="21573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C7F015-4D55-49D7-B7D4-DF8F9AC93A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284" y="4125685"/>
            <a:ext cx="1324716" cy="16655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12DF4E-9E28-435B-A241-61DB888272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21594" y="5587594"/>
            <a:ext cx="862741" cy="16780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D7430F-86D7-42A8-BF83-E53C97501B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862" y="1395852"/>
            <a:ext cx="3173659" cy="55263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757FBC1-9DB3-4434-946B-9618AC6FAD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64"/>
            <a:ext cx="3173659" cy="6039791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16454D95-BD2E-479D-AA78-A47099BF5210}"/>
              </a:ext>
            </a:extLst>
          </p:cNvPr>
          <p:cNvSpPr txBox="1"/>
          <p:nvPr/>
        </p:nvSpPr>
        <p:spPr>
          <a:xfrm>
            <a:off x="3005316" y="3058931"/>
            <a:ext cx="6181369" cy="1446479"/>
          </a:xfrm>
          <a:prstGeom prst="rect">
            <a:avLst/>
          </a:prstGeom>
          <a:noFill/>
        </p:spPr>
        <p:txBody>
          <a:bodyPr wrap="none" lIns="91375" tIns="45685" rIns="91375" bIns="45685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i="0" u="none" strike="noStrike" kern="0" cap="none" normalizeH="0" baseline="0" noProof="0" dirty="0">
                <a:ln>
                  <a:noFill/>
                </a:ln>
                <a:solidFill>
                  <a:srgbClr val="88C9DB"/>
                </a:solidFill>
                <a:effectLst/>
                <a:uLnTx/>
                <a:uFillTx/>
                <a:latin typeface="UTM Deutsch Gothic" panose="02040603050506020204" pitchFamily="18" charset="0"/>
                <a:ea typeface="字魂17号-萌趣果冻体" panose="00000500000000000000" pitchFamily="2" charset="-122"/>
              </a:rPr>
              <a:t>KHỞI</a:t>
            </a:r>
            <a:r>
              <a:rPr kumimoji="0" lang="en-US" altLang="zh-CN" sz="8800" i="0" u="none" strike="noStrike" kern="0" cap="none" normalizeH="0" noProof="0" dirty="0">
                <a:ln>
                  <a:noFill/>
                </a:ln>
                <a:solidFill>
                  <a:srgbClr val="88C9DB"/>
                </a:solidFill>
                <a:effectLst/>
                <a:uLnTx/>
                <a:uFillTx/>
                <a:latin typeface="UTM Deutsch Gothic" panose="02040603050506020204" pitchFamily="18" charset="0"/>
                <a:ea typeface="字魂17号-萌趣果冻体" panose="00000500000000000000" pitchFamily="2" charset="-122"/>
              </a:rPr>
              <a:t> ĐỘNG</a:t>
            </a:r>
            <a:endParaRPr kumimoji="0" lang="zh-CN" altLang="en-US" sz="8800" i="0" u="none" strike="noStrike" kern="0" cap="none" normalizeH="0" baseline="0" noProof="0" dirty="0">
              <a:ln>
                <a:noFill/>
              </a:ln>
              <a:solidFill>
                <a:srgbClr val="88C9DB"/>
              </a:solidFill>
              <a:effectLst/>
              <a:uLnTx/>
              <a:uFillTx/>
              <a:latin typeface="UTM Deutsch Gothic" panose="02040603050506020204" pitchFamily="18" charset="0"/>
              <a:ea typeface="字魂17号-萌趣果冻体" panose="00000500000000000000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9043" y="685224"/>
            <a:ext cx="7913915" cy="1491343"/>
            <a:chOff x="2231570" y="2111828"/>
            <a:chExt cx="7913915" cy="14913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DAC00-4C41-4D8E-89D1-0DAFF4BBD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1570" y="2111828"/>
              <a:ext cx="7913915" cy="149134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96E6EA0-FA74-4C16-A9A3-53C981D5609B}"/>
                </a:ext>
              </a:extLst>
            </p:cNvPr>
            <p:cNvSpPr/>
            <p:nvPr/>
          </p:nvSpPr>
          <p:spPr>
            <a:xfrm flipH="1">
              <a:off x="2955246" y="2626911"/>
              <a:ext cx="64245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8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Pattaya" panose="00000500000000000000" pitchFamily="2" charset="-34"/>
                  <a:ea typeface="字魂17号-萌趣果冻体" panose="00000500000000000000" pitchFamily="2" charset="-122"/>
                  <a:cs typeface="#9Slide05 Pattaya" panose="00000500000000000000" pitchFamily="2" charset="-34"/>
                </a:rPr>
                <a:t>LỊCH</a:t>
              </a:r>
              <a:r>
                <a:rPr kumimoji="0" lang="en-US" altLang="zh-CN" sz="3200" b="1" i="0" u="none" strike="noStrike" kern="1200" cap="none" spc="80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Pattaya" panose="00000500000000000000" pitchFamily="2" charset="-34"/>
                  <a:ea typeface="字魂17号-萌趣果冻体" panose="00000500000000000000" pitchFamily="2" charset="-122"/>
                  <a:cs typeface="#9Slide05 Pattaya" panose="00000500000000000000" pitchFamily="2" charset="-34"/>
                </a:rPr>
                <a:t> SỬ &amp; ĐỊA LÍ 4</a:t>
              </a:r>
              <a:endParaRPr kumimoji="0" lang="zh-CN" altLang="en-US" sz="3200" b="1" i="0" u="none" strike="noStrike" kern="1200" cap="none" spc="8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Pattaya" panose="00000500000000000000" pitchFamily="2" charset="-34"/>
                <a:ea typeface="字魂17号-萌趣果冻体" panose="00000500000000000000" pitchFamily="2" charset="-122"/>
                <a:cs typeface="#9Slide05 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477872" y="2057628"/>
            <a:ext cx="11358527" cy="41966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304831" indent="-304831" algn="just">
              <a:buFont typeface="Wingdings" panose="05000000000000000000" pitchFamily="2" charset="2"/>
              <a:buChar char="§"/>
            </a:pPr>
            <a:r>
              <a:rPr lang="vi-VN" sz="2667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 đồ: Địa hình phần đất liền Việt Nam, Hành chính Việt Nam </a:t>
            </a:r>
          </a:p>
          <a:p>
            <a:pPr marL="304831" indent="-304831" algn="just">
              <a:buFont typeface="Wingdings" panose="05000000000000000000" pitchFamily="2" charset="2"/>
              <a:buChar char="§"/>
            </a:pPr>
            <a:r>
              <a:rPr lang="vi-VN" sz="2667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 đồ: Khởi nghĩa Hai Bà Trưng năm 40, địa hình và một số khoáng sản vùng Trung du và miền núi Bắc bộ </a:t>
            </a:r>
          </a:p>
          <a:p>
            <a:pPr marL="304831" indent="-304831" algn="just">
              <a:buFont typeface="Wingdings" panose="05000000000000000000" pitchFamily="2" charset="2"/>
              <a:buChar char="§"/>
            </a:pPr>
            <a:r>
              <a:rPr lang="vi-VN" sz="2667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số liệu: Diện tích số dân của một số tỉnh, thành phố ở nước ta năm 2020,</a:t>
            </a:r>
          </a:p>
          <a:p>
            <a:pPr marL="304831" indent="-304831" algn="just">
              <a:buFont typeface="Wingdings" panose="05000000000000000000" pitchFamily="2" charset="2"/>
              <a:buChar char="§"/>
            </a:pPr>
            <a:r>
              <a:rPr lang="vi-VN" sz="2667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vật: Mũi tên Đồng Cổ Loa, mộ bia tiến sĩ trong văn miếu Quốc Tử Giám</a:t>
            </a:r>
          </a:p>
          <a:p>
            <a:pPr marL="304831" indent="-304831" algn="just">
              <a:buFont typeface="Wingdings" panose="05000000000000000000" pitchFamily="2" charset="2"/>
              <a:buChar char="§"/>
            </a:pPr>
            <a:r>
              <a:rPr lang="vi-VN" sz="2667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Tranh, ảnh: Cánh đồng Phong Nậm, đoạn sông Hậu chảy qua thành phố Cần Thơ</a:t>
            </a:r>
          </a:p>
          <a:p>
            <a:pPr marL="304831" indent="-304831" algn="just">
              <a:buFont typeface="Wingdings" panose="05000000000000000000" pitchFamily="2" charset="2"/>
              <a:buChar char="§"/>
            </a:pPr>
            <a:r>
              <a:rPr lang="vi-VN" sz="2667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Trục thời gian: Trục thời gian thể hiện một số sự kiện tiêu biểu Việt Nam từ năm 1945 đến 1975, tên gọi Thăng Long - Hà Nội qua các thời kì.</a:t>
            </a:r>
          </a:p>
        </p:txBody>
      </p:sp>
    </p:spTree>
    <p:extLst>
      <p:ext uri="{BB962C8B-B14F-4D97-AF65-F5344CB8AC3E}">
        <p14:creationId xmlns:p14="http://schemas.microsoft.com/office/powerpoint/2010/main" val="5851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n do 63 tinh thanh Viet N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111" y="228016"/>
            <a:ext cx="4673600" cy="6502401"/>
          </a:xfrm>
          <a:prstGeom prst="rect">
            <a:avLst/>
          </a:prstGeom>
          <a:noFill/>
        </p:spPr>
      </p:pic>
      <p:sp>
        <p:nvSpPr>
          <p:cNvPr id="3" name="Rounded Rectangular Callout 4"/>
          <p:cNvSpPr/>
          <p:nvPr/>
        </p:nvSpPr>
        <p:spPr>
          <a:xfrm>
            <a:off x="5892800" y="635000"/>
            <a:ext cx="4622800" cy="914400"/>
          </a:xfrm>
          <a:prstGeom prst="wedgeRoundRectCallout">
            <a:avLst>
              <a:gd name="adj1" fmla="val -65554"/>
              <a:gd name="adj2" fmla="val 15815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hành chính Việt Nam</a:t>
            </a:r>
          </a:p>
        </p:txBody>
      </p:sp>
      <p:sp>
        <p:nvSpPr>
          <p:cNvPr id="4" name="Cloud Callout 5"/>
          <p:cNvSpPr/>
          <p:nvPr/>
        </p:nvSpPr>
        <p:spPr>
          <a:xfrm>
            <a:off x="6350000" y="2565400"/>
            <a:ext cx="4165600" cy="2082800"/>
          </a:xfrm>
          <a:prstGeom prst="cloudCallout">
            <a:avLst>
              <a:gd name="adj1" fmla="val -70149"/>
              <a:gd name="adj2" fmla="val 6949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xác định vị trí của quần đảo Hoàng Sa và Trường Sa</a:t>
            </a:r>
          </a:p>
        </p:txBody>
      </p:sp>
      <p:sp>
        <p:nvSpPr>
          <p:cNvPr id="5" name="Double Wave 6"/>
          <p:cNvSpPr/>
          <p:nvPr/>
        </p:nvSpPr>
        <p:spPr>
          <a:xfrm>
            <a:off x="5486400" y="2362200"/>
            <a:ext cx="5232400" cy="2692400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Sa và Trường Sa là của Việt Nam</a:t>
            </a:r>
          </a:p>
        </p:txBody>
      </p:sp>
    </p:spTree>
    <p:extLst>
      <p:ext uri="{BB962C8B-B14F-4D97-AF65-F5344CB8AC3E}">
        <p14:creationId xmlns:p14="http://schemas.microsoft.com/office/powerpoint/2010/main" val="12691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3BB720-FF90-4CAD-8A92-88CD8836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0"/>
            <a:ext cx="105918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F30F6B-B542-40A4-BC54-43500F79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68" y="1800253"/>
            <a:ext cx="2198265" cy="8926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1495E6-ADED-4427-B852-81A7F69A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1241"/>
            <a:ext cx="2464297" cy="23502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15F06E-8A60-4537-9A48-39B4C40B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1525"/>
            <a:ext cx="990600" cy="1926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8A42EA-C431-4029-91F6-47A741AA52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487" y="0"/>
            <a:ext cx="2046514" cy="21573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C7F015-4D55-49D7-B7D4-DF8F9AC93A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284" y="4125685"/>
            <a:ext cx="1324716" cy="16655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12DF4E-9E28-435B-A241-61DB888272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21594" y="5587594"/>
            <a:ext cx="862741" cy="16780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D7430F-86D7-42A8-BF83-E53C97501B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862" y="1395852"/>
            <a:ext cx="3173659" cy="55263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757FBC1-9DB3-4434-946B-9618AC6FAD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64"/>
            <a:ext cx="3173659" cy="6039791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16454D95-BD2E-479D-AA78-A47099BF5210}"/>
              </a:ext>
            </a:extLst>
          </p:cNvPr>
          <p:cNvSpPr txBox="1"/>
          <p:nvPr/>
        </p:nvSpPr>
        <p:spPr>
          <a:xfrm>
            <a:off x="3184050" y="3058931"/>
            <a:ext cx="5823899" cy="1446479"/>
          </a:xfrm>
          <a:prstGeom prst="rect">
            <a:avLst/>
          </a:prstGeom>
          <a:noFill/>
        </p:spPr>
        <p:txBody>
          <a:bodyPr wrap="none" lIns="91375" tIns="45685" rIns="91375" bIns="45685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kern="0" noProof="0" dirty="0">
                <a:solidFill>
                  <a:srgbClr val="88C9DB"/>
                </a:solidFill>
                <a:effectLst/>
                <a:latin typeface="UTM Deutsch Gothic" panose="02040603050506020204" pitchFamily="18" charset="0"/>
                <a:ea typeface="字魂17号-萌趣果冻体" panose="00000500000000000000" pitchFamily="2" charset="-122"/>
              </a:rPr>
              <a:t>VẬN DỤNG</a:t>
            </a:r>
            <a:endParaRPr kumimoji="0" lang="zh-CN" altLang="en-US" sz="8800" b="1" i="0" u="none" strike="noStrike" kern="0" cap="none" spc="0" normalizeH="0" baseline="0" noProof="0" dirty="0">
              <a:ln>
                <a:noFill/>
              </a:ln>
              <a:solidFill>
                <a:srgbClr val="88C9DB"/>
              </a:solidFill>
              <a:effectLst/>
              <a:uLnTx/>
              <a:uFillTx/>
              <a:latin typeface="UTM Deutsch Gothic" panose="02040603050506020204" pitchFamily="18" charset="0"/>
              <a:ea typeface="字魂17号-萌趣果冻体" panose="00000500000000000000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9043" y="685224"/>
            <a:ext cx="7913915" cy="1491343"/>
            <a:chOff x="2231570" y="2111828"/>
            <a:chExt cx="7913915" cy="14913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DAC00-4C41-4D8E-89D1-0DAFF4BBD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1570" y="2111828"/>
              <a:ext cx="7913915" cy="149134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96E6EA0-FA74-4C16-A9A3-53C981D5609B}"/>
                </a:ext>
              </a:extLst>
            </p:cNvPr>
            <p:cNvSpPr/>
            <p:nvPr/>
          </p:nvSpPr>
          <p:spPr>
            <a:xfrm flipH="1">
              <a:off x="2955246" y="2626911"/>
              <a:ext cx="64245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Pattaya" panose="00000500000000000000" pitchFamily="2" charset="-34"/>
                  <a:ea typeface="字魂17号-萌趣果冻体" panose="00000500000000000000" pitchFamily="2" charset="-122"/>
                  <a:cs typeface="#9Slide05 Pattaya" panose="00000500000000000000" pitchFamily="2" charset="-34"/>
                </a:rPr>
                <a:t>LỊCH SỬ &amp; ĐỊA LÍ 4</a:t>
              </a:r>
              <a:endParaRPr kumimoji="0" lang="zh-CN" altLang="en-US" sz="32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Pattaya" panose="00000500000000000000" pitchFamily="2" charset="-34"/>
                <a:ea typeface="字魂17号-萌趣果冻体" panose="00000500000000000000" pitchFamily="2" charset="-122"/>
                <a:cs typeface="#9Slide05 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9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061177" y="1842492"/>
            <a:ext cx="10261600" cy="2714922"/>
            <a:chOff x="1539815" y="2806515"/>
            <a:chExt cx="15392400" cy="4072383"/>
          </a:xfrm>
        </p:grpSpPr>
        <p:sp>
          <p:nvSpPr>
            <p:cNvPr id="3" name="Rectangle 18"/>
            <p:cNvSpPr/>
            <p:nvPr/>
          </p:nvSpPr>
          <p:spPr>
            <a:xfrm>
              <a:off x="3129881" y="3342128"/>
              <a:ext cx="11734800" cy="301169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Rectangle 9"/>
            <p:cNvSpPr/>
            <p:nvPr/>
          </p:nvSpPr>
          <p:spPr>
            <a:xfrm>
              <a:off x="3676917" y="3625209"/>
              <a:ext cx="10814719" cy="2587110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phương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môn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2" descr="Premium Vector | Chibi style people wearing traditional clothing from  vietnam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3334" y="2806515"/>
              <a:ext cx="2748881" cy="3926972"/>
            </a:xfrm>
            <a:prstGeom prst="rect">
              <a:avLst/>
            </a:prstGeom>
            <a:noFill/>
          </p:spPr>
        </p:pic>
        <p:pic>
          <p:nvPicPr>
            <p:cNvPr id="6" name="Picture 2" descr="Premium Vector | Chibi style people wearing traditional clothing from  vietnam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15" y="2829375"/>
              <a:ext cx="2697354" cy="404952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245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56"/>
          <p:cNvGrpSpPr/>
          <p:nvPr/>
        </p:nvGrpSpPr>
        <p:grpSpPr bwMode="auto">
          <a:xfrm>
            <a:off x="1186162" y="1285876"/>
            <a:ext cx="2184797" cy="3376911"/>
            <a:chOff x="3888844" y="1148292"/>
            <a:chExt cx="2331145" cy="3602239"/>
          </a:xfrm>
        </p:grpSpPr>
        <p:sp>
          <p:nvSpPr>
            <p:cNvPr id="18" name="îšľíḑè"/>
            <p:cNvSpPr/>
            <p:nvPr/>
          </p:nvSpPr>
          <p:spPr>
            <a:xfrm>
              <a:off x="4766993" y="2994658"/>
              <a:ext cx="350943" cy="354032"/>
            </a:xfrm>
            <a:prstGeom prst="rect">
              <a:avLst/>
            </a:prstGeom>
            <a:solidFill>
              <a:srgbClr val="EF7989"/>
            </a:solidFill>
            <a:ln w="12700" cap="flat">
              <a:noFill/>
              <a:miter lim="400000"/>
            </a:ln>
            <a:effectLst/>
          </p:spPr>
          <p:txBody>
            <a:bodyPr>
              <a:normAutofit fontScale="625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9pPr>
            </a:lstStyle>
            <a:p>
              <a:pPr defTabSz="428647" eaLnBrk="0">
                <a:spcBef>
                  <a:spcPts val="5156"/>
                </a:spcBef>
              </a:pPr>
              <a:endParaRPr sz="4220"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  <a:sym typeface="字魂27号-布丁体" panose="00000500000000000000" pitchFamily="2" charset="-122"/>
              </a:endParaRPr>
            </a:p>
          </p:txBody>
        </p:sp>
        <p:sp>
          <p:nvSpPr>
            <p:cNvPr id="20" name="ïşḷíḑe"/>
            <p:cNvSpPr>
              <a:spLocks noChangeArrowheads="1"/>
            </p:cNvSpPr>
            <p:nvPr/>
          </p:nvSpPr>
          <p:spPr bwMode="auto">
            <a:xfrm>
              <a:off x="3888844" y="2994217"/>
              <a:ext cx="878157" cy="1756314"/>
            </a:xfrm>
            <a:prstGeom prst="rect">
              <a:avLst/>
            </a:prstGeom>
            <a:solidFill>
              <a:srgbClr val="EF7989"/>
            </a:solidFill>
            <a:ln>
              <a:noFill/>
            </a:ln>
          </p:spPr>
          <p:txBody>
            <a:bodyPr anchor="ctr"/>
            <a:lstStyle>
              <a:lvl1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4572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9144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1371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18288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428647" eaLnBrk="0" fontAlgn="base" hangingPunct="0">
                <a:lnSpc>
                  <a:spcPct val="80000"/>
                </a:lnSpc>
                <a:spcBef>
                  <a:spcPts val="5156"/>
                </a:spcBef>
                <a:spcAft>
                  <a:spcPct val="0"/>
                </a:spcAft>
                <a:buClrTx/>
              </a:pPr>
              <a:r>
                <a:rPr lang="en-US" altLang="zh-CN" sz="4220" b="1" dirty="0">
                  <a:solidFill>
                    <a:srgbClr val="FFFFFF"/>
                  </a:solidFill>
                  <a:ea typeface="字魂27号-布丁体"/>
                  <a:cs typeface="字魂27号-布丁体"/>
                  <a:sym typeface="字魂27号-布丁体"/>
                </a:rPr>
                <a:t>2</a:t>
              </a:r>
              <a:endParaRPr lang="en-US" altLang="en-US" sz="4220" b="1" dirty="0">
                <a:solidFill>
                  <a:srgbClr val="FFFFFF"/>
                </a:solidFill>
                <a:ea typeface="字魂27号-布丁体"/>
                <a:cs typeface="字魂27号-布丁体"/>
                <a:sym typeface="字魂27号-布丁体"/>
              </a:endParaRPr>
            </a:p>
          </p:txBody>
        </p:sp>
        <p:sp>
          <p:nvSpPr>
            <p:cNvPr id="24" name="ïṥḷíḋê"/>
            <p:cNvSpPr/>
            <p:nvPr/>
          </p:nvSpPr>
          <p:spPr bwMode="auto">
            <a:xfrm>
              <a:off x="4899189" y="1148292"/>
              <a:ext cx="1320800" cy="2200276"/>
            </a:xfrm>
            <a:custGeom>
              <a:avLst/>
              <a:gdLst>
                <a:gd name="T0" fmla="*/ 219075 w 832"/>
                <a:gd name="T1" fmla="*/ 2200276 h 1386"/>
                <a:gd name="T2" fmla="*/ 219075 w 832"/>
                <a:gd name="T3" fmla="*/ 523875 h 1386"/>
                <a:gd name="T4" fmla="*/ 0 w 832"/>
                <a:gd name="T5" fmla="*/ 523875 h 1386"/>
                <a:gd name="T6" fmla="*/ 660400 w 832"/>
                <a:gd name="T7" fmla="*/ 0 h 1386"/>
                <a:gd name="T8" fmla="*/ 1320800 w 832"/>
                <a:gd name="T9" fmla="*/ 523875 h 1386"/>
                <a:gd name="T10" fmla="*/ 1101725 w 832"/>
                <a:gd name="T11" fmla="*/ 523875 h 1386"/>
                <a:gd name="T12" fmla="*/ 1101725 w 832"/>
                <a:gd name="T13" fmla="*/ 2200276 h 1386"/>
                <a:gd name="T14" fmla="*/ 219075 w 832"/>
                <a:gd name="T15" fmla="*/ 2200276 h 13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2"/>
                <a:gd name="T25" fmla="*/ 0 h 1386"/>
                <a:gd name="T26" fmla="*/ 832 w 832"/>
                <a:gd name="T27" fmla="*/ 1386 h 13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2" h="1386">
                  <a:moveTo>
                    <a:pt x="138" y="1386"/>
                  </a:moveTo>
                  <a:lnTo>
                    <a:pt x="138" y="330"/>
                  </a:lnTo>
                  <a:lnTo>
                    <a:pt x="0" y="330"/>
                  </a:lnTo>
                  <a:lnTo>
                    <a:pt x="416" y="0"/>
                  </a:lnTo>
                  <a:lnTo>
                    <a:pt x="832" y="330"/>
                  </a:lnTo>
                  <a:lnTo>
                    <a:pt x="694" y="330"/>
                  </a:lnTo>
                  <a:lnTo>
                    <a:pt x="694" y="1386"/>
                  </a:lnTo>
                  <a:lnTo>
                    <a:pt x="138" y="1386"/>
                  </a:lnTo>
                  <a:close/>
                </a:path>
              </a:pathLst>
            </a:custGeom>
            <a:solidFill>
              <a:srgbClr val="BC9F21"/>
            </a:solidFill>
            <a:ln>
              <a:noFill/>
            </a:ln>
          </p:spPr>
          <p:txBody>
            <a:bodyPr anchor="ctr"/>
            <a:lstStyle/>
            <a:p>
              <a:pPr algn="ctr" defTabSz="8572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20" b="1" dirty="0">
                  <a:solidFill>
                    <a:srgbClr val="FFFFFF"/>
                  </a:solidFill>
                  <a:latin typeface="Arial" panose="020B0604020202020204" pitchFamily="34" charset="0"/>
                  <a:ea typeface="字魂27号-布丁体"/>
                  <a:cs typeface="Arial" panose="020B0604020202020204" pitchFamily="34" charset="0"/>
                  <a:sym typeface="字魂27号-布丁体"/>
                </a:rPr>
                <a:t>1</a:t>
              </a:r>
            </a:p>
          </p:txBody>
        </p:sp>
      </p:grpSp>
      <p:sp>
        <p:nvSpPr>
          <p:cNvPr id="25" name="î$ḻïḋe"/>
          <p:cNvSpPr txBox="1"/>
          <p:nvPr/>
        </p:nvSpPr>
        <p:spPr>
          <a:xfrm>
            <a:off x="2349136" y="3755635"/>
            <a:ext cx="9538065" cy="9071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857293" fontAlgn="base">
              <a:spcBef>
                <a:spcPct val="0"/>
              </a:spcBef>
              <a:spcAft>
                <a:spcPct val="0"/>
              </a:spcAft>
            </a:pPr>
            <a:r>
              <a:rPr lang="vi-VN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được một số phương tiện vào học tập môn Lịch sử và Địa lí.</a:t>
            </a:r>
            <a:endParaRPr lang="en-US" sz="23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î$ḻïḋe"/>
          <p:cNvSpPr txBox="1"/>
          <p:nvPr/>
        </p:nvSpPr>
        <p:spPr>
          <a:xfrm>
            <a:off x="3370959" y="1916669"/>
            <a:ext cx="8414641" cy="962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09630"/>
            <a:r>
              <a:rPr lang="en-US" sz="21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33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được tên một số phương tiện hỗ trợ học tập môn Lịch sử và Địa lí: bản đồ, lược đồ, biểu đồ, tranh ảnh, hiện vật, nguồn tư liệu...</a:t>
            </a:r>
            <a:endParaRPr lang="en-US" sz="23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29"/>
          <p:cNvSpPr/>
          <p:nvPr/>
        </p:nvSpPr>
        <p:spPr>
          <a:xfrm>
            <a:off x="4059443" y="393846"/>
            <a:ext cx="3894016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572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err="1">
                <a:ln w="11430"/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Arial" charset="0"/>
              </a:rPr>
              <a:t>cầu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3800" b="1" dirty="0">
                <a:ln w="11430"/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Arial" charset="0"/>
              </a:rPr>
              <a:t>đạt</a:t>
            </a:r>
            <a:endParaRPr lang="en-US" sz="3800" b="1" dirty="0">
              <a:ln w="11430"/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4">
            <a:extLst>
              <a:ext uri="{FF2B5EF4-FFF2-40B4-BE49-F238E27FC236}">
                <a16:creationId xmlns:a16="http://schemas.microsoft.com/office/drawing/2014/main" id="{2F3BB720-FF90-4CAD-8A92-88CD8836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3426"/>
          <a:stretch/>
        </p:blipFill>
        <p:spPr>
          <a:xfrm>
            <a:off x="800100" y="0"/>
            <a:ext cx="10591800" cy="6858000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7DF30F6B-B542-40A4-BC54-43500F79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5" t="49997" r="40841" b="39368"/>
          <a:stretch/>
        </p:blipFill>
        <p:spPr>
          <a:xfrm>
            <a:off x="4996867" y="2078996"/>
            <a:ext cx="2198265" cy="892630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111495E6-ADED-4427-B852-81A7F69A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3" b="72542"/>
          <a:stretch/>
        </p:blipFill>
        <p:spPr>
          <a:xfrm>
            <a:off x="0" y="-271241"/>
            <a:ext cx="2464297" cy="2350237"/>
          </a:xfrm>
          <a:prstGeom prst="rect">
            <a:avLst/>
          </a:prstGeom>
        </p:spPr>
      </p:pic>
      <p:pic>
        <p:nvPicPr>
          <p:cNvPr id="32" name="图片 8">
            <a:extLst>
              <a:ext uri="{FF2B5EF4-FFF2-40B4-BE49-F238E27FC236}">
                <a16:creationId xmlns:a16="http://schemas.microsoft.com/office/drawing/2014/main" id="{D415F06E-8A60-4537-9A48-39B4C40B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1" r="92344" b="18098"/>
          <a:stretch/>
        </p:blipFill>
        <p:spPr>
          <a:xfrm>
            <a:off x="0" y="3951525"/>
            <a:ext cx="990600" cy="1926762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98A42EA-C431-4029-91F6-47A741AA52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8" b="72542"/>
          <a:stretch/>
        </p:blipFill>
        <p:spPr>
          <a:xfrm>
            <a:off x="10145487" y="0"/>
            <a:ext cx="2046514" cy="2157358"/>
          </a:xfrm>
          <a:prstGeom prst="rect">
            <a:avLst/>
          </a:prstGeom>
        </p:spPr>
      </p:pic>
      <p:pic>
        <p:nvPicPr>
          <p:cNvPr id="34" name="图片 10">
            <a:extLst>
              <a:ext uri="{FF2B5EF4-FFF2-40B4-BE49-F238E27FC236}">
                <a16:creationId xmlns:a16="http://schemas.microsoft.com/office/drawing/2014/main" id="{43C7F015-4D55-49D7-B7D4-DF8F9AC93A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6" t="62378" b="16510"/>
          <a:stretch/>
        </p:blipFill>
        <p:spPr>
          <a:xfrm>
            <a:off x="10867284" y="4125685"/>
            <a:ext cx="1324716" cy="1665515"/>
          </a:xfrm>
          <a:prstGeom prst="rect">
            <a:avLst/>
          </a:prstGeom>
        </p:spPr>
      </p:pic>
      <p:pic>
        <p:nvPicPr>
          <p:cNvPr id="35" name="图片 11">
            <a:extLst>
              <a:ext uri="{FF2B5EF4-FFF2-40B4-BE49-F238E27FC236}">
                <a16:creationId xmlns:a16="http://schemas.microsoft.com/office/drawing/2014/main" id="{D712DF4E-9E28-435B-A241-61DB888272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1" r="92344" b="18098"/>
          <a:stretch/>
        </p:blipFill>
        <p:spPr>
          <a:xfrm rot="16200000">
            <a:off x="10921594" y="5587594"/>
            <a:ext cx="862741" cy="1678071"/>
          </a:xfrm>
          <a:prstGeom prst="rect">
            <a:avLst/>
          </a:prstGeom>
        </p:spPr>
      </p:pic>
      <p:pic>
        <p:nvPicPr>
          <p:cNvPr id="20" name="图片 22">
            <a:extLst>
              <a:ext uri="{FF2B5EF4-FFF2-40B4-BE49-F238E27FC236}">
                <a16:creationId xmlns:a16="http://schemas.microsoft.com/office/drawing/2014/main" id="{F9E4045D-542E-4BA3-A59C-07F012D644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125" y="2604992"/>
            <a:ext cx="4524249" cy="4524249"/>
          </a:xfrm>
          <a:prstGeom prst="rect">
            <a:avLst/>
          </a:prstGeom>
        </p:spPr>
      </p:pic>
      <p:pic>
        <p:nvPicPr>
          <p:cNvPr id="12" name="WordArt 1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22" y="815920"/>
            <a:ext cx="702505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/>
          </p:cNvPicPr>
          <p:nvPr/>
        </p:nvPicPr>
        <p:blipFill rotWithShape="1">
          <a:blip r:embed="rId2"/>
          <a:srcRect b="16900"/>
          <a:stretch/>
        </p:blipFill>
        <p:spPr>
          <a:xfrm>
            <a:off x="916028" y="223182"/>
            <a:ext cx="10591702" cy="53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56"/>
          <p:cNvGrpSpPr/>
          <p:nvPr/>
        </p:nvGrpSpPr>
        <p:grpSpPr bwMode="auto">
          <a:xfrm>
            <a:off x="1186162" y="1285876"/>
            <a:ext cx="2184797" cy="3376911"/>
            <a:chOff x="3888844" y="1148292"/>
            <a:chExt cx="2331145" cy="3602239"/>
          </a:xfrm>
        </p:grpSpPr>
        <p:sp>
          <p:nvSpPr>
            <p:cNvPr id="18" name="îšľíḑè"/>
            <p:cNvSpPr/>
            <p:nvPr/>
          </p:nvSpPr>
          <p:spPr>
            <a:xfrm>
              <a:off x="4766993" y="2994658"/>
              <a:ext cx="350943" cy="354032"/>
            </a:xfrm>
            <a:prstGeom prst="rect">
              <a:avLst/>
            </a:prstGeom>
            <a:solidFill>
              <a:srgbClr val="EF7989"/>
            </a:solidFill>
            <a:ln w="12700" cap="flat">
              <a:noFill/>
              <a:miter lim="400000"/>
            </a:ln>
            <a:effectLst/>
          </p:spPr>
          <p:txBody>
            <a:bodyPr>
              <a:normAutofit fontScale="625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</a:defRPr>
              </a:lvl9pPr>
            </a:lstStyle>
            <a:p>
              <a:pPr defTabSz="428647" eaLnBrk="0">
                <a:spcBef>
                  <a:spcPts val="5156"/>
                </a:spcBef>
              </a:pPr>
              <a:endParaRPr sz="4220"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  <a:sym typeface="字魂27号-布丁体" panose="00000500000000000000" pitchFamily="2" charset="-122"/>
              </a:endParaRPr>
            </a:p>
          </p:txBody>
        </p:sp>
        <p:sp>
          <p:nvSpPr>
            <p:cNvPr id="20" name="ïşḷíḑe"/>
            <p:cNvSpPr>
              <a:spLocks noChangeArrowheads="1"/>
            </p:cNvSpPr>
            <p:nvPr/>
          </p:nvSpPr>
          <p:spPr bwMode="auto">
            <a:xfrm>
              <a:off x="3888844" y="2994217"/>
              <a:ext cx="878157" cy="1756314"/>
            </a:xfrm>
            <a:prstGeom prst="rect">
              <a:avLst/>
            </a:prstGeom>
            <a:solidFill>
              <a:srgbClr val="EF7989"/>
            </a:solidFill>
            <a:ln>
              <a:noFill/>
            </a:ln>
          </p:spPr>
          <p:txBody>
            <a:bodyPr anchor="ctr"/>
            <a:lstStyle>
              <a:lvl1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4572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9144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1371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18288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defTabSz="428647" eaLnBrk="0" fontAlgn="base" hangingPunct="0">
                <a:lnSpc>
                  <a:spcPct val="80000"/>
                </a:lnSpc>
                <a:spcBef>
                  <a:spcPts val="5156"/>
                </a:spcBef>
                <a:spcAft>
                  <a:spcPct val="0"/>
                </a:spcAft>
                <a:buClrTx/>
              </a:pPr>
              <a:r>
                <a:rPr lang="en-US" altLang="zh-CN" sz="4220" b="1" dirty="0">
                  <a:solidFill>
                    <a:srgbClr val="FFFFFF"/>
                  </a:solidFill>
                  <a:ea typeface="字魂27号-布丁体"/>
                  <a:cs typeface="字魂27号-布丁体"/>
                  <a:sym typeface="字魂27号-布丁体"/>
                </a:rPr>
                <a:t>2</a:t>
              </a:r>
              <a:endParaRPr lang="en-US" altLang="en-US" sz="4220" b="1" dirty="0">
                <a:solidFill>
                  <a:srgbClr val="FFFFFF"/>
                </a:solidFill>
                <a:ea typeface="字魂27号-布丁体"/>
                <a:cs typeface="字魂27号-布丁体"/>
                <a:sym typeface="字魂27号-布丁体"/>
              </a:endParaRPr>
            </a:p>
          </p:txBody>
        </p:sp>
        <p:sp>
          <p:nvSpPr>
            <p:cNvPr id="24" name="ïṥḷíḋê"/>
            <p:cNvSpPr/>
            <p:nvPr/>
          </p:nvSpPr>
          <p:spPr bwMode="auto">
            <a:xfrm>
              <a:off x="4899189" y="1148292"/>
              <a:ext cx="1320800" cy="2200276"/>
            </a:xfrm>
            <a:custGeom>
              <a:avLst/>
              <a:gdLst>
                <a:gd name="T0" fmla="*/ 219075 w 832"/>
                <a:gd name="T1" fmla="*/ 2200276 h 1386"/>
                <a:gd name="T2" fmla="*/ 219075 w 832"/>
                <a:gd name="T3" fmla="*/ 523875 h 1386"/>
                <a:gd name="T4" fmla="*/ 0 w 832"/>
                <a:gd name="T5" fmla="*/ 523875 h 1386"/>
                <a:gd name="T6" fmla="*/ 660400 w 832"/>
                <a:gd name="T7" fmla="*/ 0 h 1386"/>
                <a:gd name="T8" fmla="*/ 1320800 w 832"/>
                <a:gd name="T9" fmla="*/ 523875 h 1386"/>
                <a:gd name="T10" fmla="*/ 1101725 w 832"/>
                <a:gd name="T11" fmla="*/ 523875 h 1386"/>
                <a:gd name="T12" fmla="*/ 1101725 w 832"/>
                <a:gd name="T13" fmla="*/ 2200276 h 1386"/>
                <a:gd name="T14" fmla="*/ 219075 w 832"/>
                <a:gd name="T15" fmla="*/ 2200276 h 13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2"/>
                <a:gd name="T25" fmla="*/ 0 h 1386"/>
                <a:gd name="T26" fmla="*/ 832 w 832"/>
                <a:gd name="T27" fmla="*/ 1386 h 13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2" h="1386">
                  <a:moveTo>
                    <a:pt x="138" y="1386"/>
                  </a:moveTo>
                  <a:lnTo>
                    <a:pt x="138" y="330"/>
                  </a:lnTo>
                  <a:lnTo>
                    <a:pt x="0" y="330"/>
                  </a:lnTo>
                  <a:lnTo>
                    <a:pt x="416" y="0"/>
                  </a:lnTo>
                  <a:lnTo>
                    <a:pt x="832" y="330"/>
                  </a:lnTo>
                  <a:lnTo>
                    <a:pt x="694" y="330"/>
                  </a:lnTo>
                  <a:lnTo>
                    <a:pt x="694" y="1386"/>
                  </a:lnTo>
                  <a:lnTo>
                    <a:pt x="138" y="1386"/>
                  </a:lnTo>
                  <a:close/>
                </a:path>
              </a:pathLst>
            </a:custGeom>
            <a:solidFill>
              <a:srgbClr val="BC9F21"/>
            </a:solidFill>
            <a:ln>
              <a:noFill/>
            </a:ln>
          </p:spPr>
          <p:txBody>
            <a:bodyPr anchor="ctr"/>
            <a:lstStyle/>
            <a:p>
              <a:pPr algn="ctr" defTabSz="85729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20" b="1" dirty="0">
                  <a:solidFill>
                    <a:srgbClr val="FFFFFF"/>
                  </a:solidFill>
                  <a:latin typeface="Arial" panose="020B0604020202020204" pitchFamily="34" charset="0"/>
                  <a:ea typeface="字魂27号-布丁体"/>
                  <a:cs typeface="Arial" panose="020B0604020202020204" pitchFamily="34" charset="0"/>
                  <a:sym typeface="字魂27号-布丁体"/>
                </a:rPr>
                <a:t>1</a:t>
              </a:r>
            </a:p>
          </p:txBody>
        </p:sp>
      </p:grpSp>
      <p:sp>
        <p:nvSpPr>
          <p:cNvPr id="25" name="î$ḻïḋe"/>
          <p:cNvSpPr txBox="1"/>
          <p:nvPr/>
        </p:nvSpPr>
        <p:spPr>
          <a:xfrm>
            <a:off x="2349136" y="3755635"/>
            <a:ext cx="9538065" cy="9071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857293" fontAlgn="base">
              <a:spcBef>
                <a:spcPct val="0"/>
              </a:spcBef>
              <a:spcAft>
                <a:spcPct val="0"/>
              </a:spcAft>
            </a:pPr>
            <a:r>
              <a:rPr lang="vi-VN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được một số phương tiện vào học tập môn Lịch sử và Địa lí.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î$ḻïḋe"/>
          <p:cNvSpPr txBox="1"/>
          <p:nvPr/>
        </p:nvSpPr>
        <p:spPr>
          <a:xfrm>
            <a:off x="3370959" y="1916669"/>
            <a:ext cx="8414641" cy="962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được tên một số phương tiện hỗ trợ học tập môn Lịch sử và Địa lí: bản đồ, lược đồ, biểu đồ, tranh ảnh, hiện vật, nguồn tư liệu...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29"/>
          <p:cNvSpPr/>
          <p:nvPr/>
        </p:nvSpPr>
        <p:spPr>
          <a:xfrm>
            <a:off x="4059443" y="393846"/>
            <a:ext cx="3894016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572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err="1">
                <a:ln w="11430"/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Arial" charset="0"/>
              </a:rPr>
              <a:t>cầu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3800" b="1" dirty="0">
                <a:ln w="11430"/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Arial" charset="0"/>
              </a:rPr>
              <a:t>đạt</a:t>
            </a:r>
            <a:endParaRPr lang="en-US" sz="3800" b="1" dirty="0">
              <a:ln w="11430"/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1495E6-ADED-4427-B852-81A7F69A49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1241"/>
            <a:ext cx="2464297" cy="23502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15F06E-8A60-4537-9A48-39B4C40B0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1525"/>
            <a:ext cx="990600" cy="1926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8A42EA-C431-4029-91F6-47A741AA52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487" y="0"/>
            <a:ext cx="2046514" cy="21573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C7F015-4D55-49D7-B7D4-DF8F9AC93A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284" y="4125685"/>
            <a:ext cx="1324716" cy="16655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12DF4E-9E28-435B-A241-61DB888272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21594" y="5587594"/>
            <a:ext cx="862741" cy="167807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7DF30F6B-B542-40A4-BC54-43500F7957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68" y="1800253"/>
            <a:ext cx="2198265" cy="892630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16454D95-BD2E-479D-AA78-A47099BF5210}"/>
              </a:ext>
            </a:extLst>
          </p:cNvPr>
          <p:cNvSpPr txBox="1"/>
          <p:nvPr/>
        </p:nvSpPr>
        <p:spPr>
          <a:xfrm>
            <a:off x="3075850" y="3058931"/>
            <a:ext cx="6040305" cy="1446479"/>
          </a:xfrm>
          <a:prstGeom prst="rect">
            <a:avLst/>
          </a:prstGeom>
          <a:noFill/>
        </p:spPr>
        <p:txBody>
          <a:bodyPr wrap="none" lIns="91375" tIns="45685" rIns="91375" bIns="45685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i="0" u="none" strike="noStrike" kern="0" cap="none" normalizeH="0" baseline="0" noProof="0" dirty="0">
                <a:ln>
                  <a:noFill/>
                </a:ln>
                <a:solidFill>
                  <a:srgbClr val="88C9DB"/>
                </a:solidFill>
                <a:effectLst/>
                <a:uLnTx/>
                <a:uFillTx/>
                <a:latin typeface="UTM Deutsch Gothic" panose="02040603050506020204" pitchFamily="18" charset="0"/>
                <a:ea typeface="字魂17号-萌趣果冻体" panose="00000500000000000000" pitchFamily="2" charset="-122"/>
              </a:rPr>
              <a:t>KHÁM</a:t>
            </a:r>
            <a:r>
              <a:rPr kumimoji="0" lang="en-US" altLang="zh-CN" sz="8800" i="0" u="none" strike="noStrike" kern="0" cap="none" normalizeH="0" noProof="0" dirty="0">
                <a:ln>
                  <a:noFill/>
                </a:ln>
                <a:solidFill>
                  <a:srgbClr val="88C9DB"/>
                </a:solidFill>
                <a:effectLst/>
                <a:uLnTx/>
                <a:uFillTx/>
                <a:latin typeface="UTM Deutsch Gothic" panose="02040603050506020204" pitchFamily="18" charset="0"/>
                <a:ea typeface="字魂17号-萌趣果冻体" panose="00000500000000000000" pitchFamily="2" charset="-122"/>
              </a:rPr>
              <a:t> PHÁ</a:t>
            </a:r>
            <a:endParaRPr kumimoji="0" lang="zh-CN" altLang="en-US" sz="8800" i="0" u="none" strike="noStrike" kern="0" cap="none" normalizeH="0" baseline="0" noProof="0" dirty="0">
              <a:ln>
                <a:noFill/>
              </a:ln>
              <a:solidFill>
                <a:srgbClr val="88C9DB"/>
              </a:solidFill>
              <a:effectLst/>
              <a:uLnTx/>
              <a:uFillTx/>
              <a:latin typeface="UTM Deutsch Gothic" panose="02040603050506020204" pitchFamily="18" charset="0"/>
              <a:ea typeface="字魂17号-萌趣果冻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552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8"/>
          <p:cNvSpPr/>
          <p:nvPr/>
        </p:nvSpPr>
        <p:spPr>
          <a:xfrm>
            <a:off x="244929" y="997127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CN" altLang="en-US" dirty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574038" y="2280188"/>
            <a:ext cx="11043919" cy="3846292"/>
          </a:xfrm>
          <a:prstGeom prst="rect">
            <a:avLst/>
          </a:prstGeom>
          <a:solidFill>
            <a:srgbClr val="CAE6F1"/>
          </a:solidFill>
          <a:ln>
            <a:solidFill>
              <a:srgbClr val="88C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99" lvl="1" indent="-514376">
              <a:buAutoNum type="arabicPeriod"/>
            </a:pP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phố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2020.</a:t>
            </a:r>
          </a:p>
          <a:p>
            <a:pPr marL="971599" lvl="1" indent="-514376">
              <a:buAutoNum type="arabicPeriod"/>
            </a:pP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phố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71599" lvl="1" indent="-514376">
              <a:buAutoNum type="arabicPeriod"/>
            </a:pP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gắn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1945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1975.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99707"/>
            <a:ext cx="9888129" cy="877900"/>
          </a:xfrm>
          <a:prstGeom prst="rect">
            <a:avLst/>
          </a:prstGeom>
        </p:spPr>
      </p:pic>
      <p:sp>
        <p:nvSpPr>
          <p:cNvPr id="9" name="Rectangle: Rounded Corners 1"/>
          <p:cNvSpPr/>
          <p:nvPr/>
        </p:nvSpPr>
        <p:spPr>
          <a:xfrm>
            <a:off x="0" y="6527800"/>
            <a:ext cx="1066800" cy="315067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3744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8"/>
          <p:cNvSpPr/>
          <p:nvPr/>
        </p:nvSpPr>
        <p:spPr>
          <a:xfrm>
            <a:off x="244929" y="997127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CN" altLang="en-US" dirty="0">
              <a:solidFill>
                <a:prstClr val="white"/>
              </a:solidFill>
              <a:latin typeface="等线" panose="020F0502020204030204"/>
            </a:endParaRPr>
          </a:p>
        </p:txBody>
      </p:sp>
      <p:graphicFrame>
        <p:nvGraphicFramePr>
          <p:cNvPr id="8" name="Table 6"/>
          <p:cNvGraphicFramePr>
            <a:graphicFrameLocks noGrp="1"/>
          </p:cNvGraphicFramePr>
          <p:nvPr/>
        </p:nvGraphicFramePr>
        <p:xfrm>
          <a:off x="769308" y="2901127"/>
          <a:ext cx="10762293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Tỉnh</a:t>
                      </a:r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2800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phố</a:t>
                      </a:r>
                      <a:endParaRPr lang="en-US" sz="2800" dirty="0">
                        <a:solidFill>
                          <a:srgbClr val="283A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Diện</a:t>
                      </a:r>
                      <a:r>
                        <a:rPr lang="en-US" sz="2800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tích</a:t>
                      </a:r>
                      <a:endParaRPr lang="en-US" sz="2800" baseline="0" dirty="0">
                        <a:solidFill>
                          <a:srgbClr val="283A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800" b="0" i="1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  <a:endParaRPr lang="en-US" sz="2800" b="0" i="1" dirty="0">
                        <a:solidFill>
                          <a:srgbClr val="283A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Dân</a:t>
                      </a:r>
                      <a:r>
                        <a:rPr lang="en-US" sz="2800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baseline="0" dirty="0">
                        <a:solidFill>
                          <a:srgbClr val="283A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800" b="0" i="1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800" b="0" i="1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r>
                        <a:rPr lang="en-US" sz="2800" b="0" i="1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i="1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800" b="0" i="1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800" b="0" i="1" dirty="0">
                        <a:solidFill>
                          <a:srgbClr val="283A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</a:t>
                      </a:r>
                      <a:r>
                        <a:rPr lang="en-US" sz="2800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Nội</a:t>
                      </a:r>
                      <a:endParaRPr lang="en-US" sz="2800" dirty="0">
                        <a:solidFill>
                          <a:srgbClr val="283A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3 359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8 247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Đà</a:t>
                      </a:r>
                      <a:r>
                        <a:rPr lang="en-US" sz="2800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Nẵng</a:t>
                      </a:r>
                      <a:endParaRPr lang="en-US" sz="2800" dirty="0">
                        <a:solidFill>
                          <a:srgbClr val="283A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Lâm</a:t>
                      </a:r>
                      <a:r>
                        <a:rPr lang="en-US" sz="2800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endParaRPr lang="en-US" sz="2800" dirty="0">
                        <a:solidFill>
                          <a:srgbClr val="283A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9 783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phố</a:t>
                      </a:r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Hồ</a:t>
                      </a:r>
                      <a:r>
                        <a:rPr lang="en-US" sz="2800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Chí</a:t>
                      </a:r>
                      <a:r>
                        <a:rPr lang="en-US" sz="2800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Minh</a:t>
                      </a:r>
                      <a:endParaRPr lang="en-US" sz="2800" dirty="0">
                        <a:solidFill>
                          <a:srgbClr val="283A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9 228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Cần</a:t>
                      </a:r>
                      <a:r>
                        <a:rPr lang="en-US" sz="2800" baseline="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Thơ</a:t>
                      </a:r>
                      <a:endParaRPr lang="en-US" sz="2800" dirty="0">
                        <a:solidFill>
                          <a:srgbClr val="283A9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283A9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/>
          <p:nvPr/>
        </p:nvSpPr>
        <p:spPr>
          <a:xfrm>
            <a:off x="769308" y="2194562"/>
            <a:ext cx="10762293" cy="570654"/>
          </a:xfrm>
          <a:prstGeom prst="rect">
            <a:avLst/>
          </a:prstGeom>
          <a:solidFill>
            <a:srgbClr val="FAC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 DIỆN TÍCH VÀ SỐ DÂN CỦA MỘT SỐ TỈNH, THÀNH PHỐ NƯỚC TA NĂM 2020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558800" y="874970"/>
            <a:ext cx="10884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i="1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1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i="1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7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8"/>
          <p:cNvSpPr/>
          <p:nvPr/>
        </p:nvSpPr>
        <p:spPr>
          <a:xfrm>
            <a:off x="244929" y="997127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CN" altLang="en-US" dirty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307" y="2853480"/>
            <a:ext cx="297366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i="1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i="1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trực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dirty="0">
                <a:solidFill>
                  <a:srgbClr val="FA79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10" name="Chart 14"/>
          <p:cNvGraphicFramePr>
            <a:graphicFrameLocks/>
          </p:cNvGraphicFramePr>
          <p:nvPr/>
        </p:nvGraphicFramePr>
        <p:xfrm>
          <a:off x="3819071" y="92897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6"/>
          <p:cNvSpPr/>
          <p:nvPr/>
        </p:nvSpPr>
        <p:spPr>
          <a:xfrm>
            <a:off x="4193178" y="6260224"/>
            <a:ext cx="6914460" cy="467482"/>
          </a:xfrm>
          <a:prstGeom prst="rect">
            <a:avLst/>
          </a:prstGeom>
          <a:solidFill>
            <a:srgbClr val="FA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963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8"/>
          <p:cNvSpPr/>
          <p:nvPr/>
        </p:nvSpPr>
        <p:spPr>
          <a:xfrm>
            <a:off x="244929" y="997127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zh-CN" altLang="en-US" dirty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90307" y="2853481"/>
            <a:ext cx="2973667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4"/>
          <p:cNvGraphicFramePr>
            <a:graphicFrameLocks/>
          </p:cNvGraphicFramePr>
          <p:nvPr/>
        </p:nvGraphicFramePr>
        <p:xfrm>
          <a:off x="2946262" y="841558"/>
          <a:ext cx="900081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4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Widescreen</PresentationFormat>
  <Paragraphs>112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等线</vt:lpstr>
      <vt:lpstr>宋体</vt:lpstr>
      <vt:lpstr>#9Slide05 Pattaya</vt:lpstr>
      <vt:lpstr>.VnArial</vt:lpstr>
      <vt:lpstr>Arial</vt:lpstr>
      <vt:lpstr>Calibri</vt:lpstr>
      <vt:lpstr>Calibri Light</vt:lpstr>
      <vt:lpstr>Cambria</vt:lpstr>
      <vt:lpstr>Times New Roman</vt:lpstr>
      <vt:lpstr>UTM Deutsch Gothic</vt:lpstr>
      <vt:lpstr>Wingdings</vt:lpstr>
      <vt:lpstr>字魂17号-萌趣果冻体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2023-09-02T04:49:09Z</dcterms:created>
  <dcterms:modified xsi:type="dcterms:W3CDTF">2023-09-02T04:49:24Z</dcterms:modified>
</cp:coreProperties>
</file>