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av" ContentType="audio/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</p:sldIdLst>
  <p:sldSz cx="9144000" cy="6858000" type="screen4x3"/>
  <p:notesSz cx="6858000" cy="9144000"/>
  <p:custDataLst>
    <p:tags r:id="rId2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68" d="100"/>
          <a:sy n="68" d="100"/>
        </p:scale>
        <p:origin x="576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0BB3CA-B2FF-4376-8731-9CAA9BC9F23A}" type="datetimeFigureOut">
              <a:rPr lang="en-US" smtClean="0"/>
              <a:pPr/>
              <a:t>10/20/2023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A10ECA-E33D-481F-9B08-8FDE177357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502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68D2155A-88F2-4006-A790-5A1F7858E02B}" type="slidenum">
              <a:rPr lang="en-US" sz="1200" smtClean="0">
                <a:latin typeface="Arial" charset="0"/>
              </a:rPr>
              <a:pPr eaLnBrk="1" hangingPunct="1"/>
              <a:t>1</a:t>
            </a:fld>
            <a:endParaRPr lang="en-US" sz="1200">
              <a:latin typeface="Arial" charset="0"/>
            </a:endParaRPr>
          </a:p>
        </p:txBody>
      </p:sp>
      <p:sp>
        <p:nvSpPr>
          <p:cNvPr id="20483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fld id="{01B416D0-AB16-4335-BFF8-2AA6DF94AA11}" type="slidenum">
              <a:rPr lang="en-US" sz="1200">
                <a:latin typeface="Arial" charset="0"/>
                <a:cs typeface="Arial" charset="0"/>
              </a:rPr>
              <a:pPr algn="r" eaLnBrk="1" hangingPunct="1"/>
              <a:t>1</a:t>
            </a:fld>
            <a:endParaRPr lang="en-US" sz="1200">
              <a:latin typeface="Arial" charset="0"/>
              <a:cs typeface="Arial" charset="0"/>
            </a:endParaRPr>
          </a:p>
        </p:txBody>
      </p:sp>
      <p:sp>
        <p:nvSpPr>
          <p:cNvPr id="2048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vi-V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B5689-A6BE-47A6-BB8A-C5B61249B4BE}" type="datetimeFigureOut">
              <a:rPr lang="en-US" smtClean="0"/>
              <a:pPr/>
              <a:t>10/20/2023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A7C0E-F854-439A-9A97-26CD0AD829F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6010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B5689-A6BE-47A6-BB8A-C5B61249B4BE}" type="datetimeFigureOut">
              <a:rPr lang="en-US" smtClean="0"/>
              <a:pPr/>
              <a:t>10/20/2023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A7C0E-F854-439A-9A97-26CD0AD829F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8518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B5689-A6BE-47A6-BB8A-C5B61249B4BE}" type="datetimeFigureOut">
              <a:rPr lang="en-US" smtClean="0"/>
              <a:pPr/>
              <a:t>10/20/2023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A7C0E-F854-439A-9A97-26CD0AD829F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9519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B5689-A6BE-47A6-BB8A-C5B61249B4BE}" type="datetimeFigureOut">
              <a:rPr lang="en-US" smtClean="0"/>
              <a:pPr/>
              <a:t>10/20/2023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A7C0E-F854-439A-9A97-26CD0AD829F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4920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B5689-A6BE-47A6-BB8A-C5B61249B4BE}" type="datetimeFigureOut">
              <a:rPr lang="en-US" smtClean="0"/>
              <a:pPr/>
              <a:t>10/20/2023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A7C0E-F854-439A-9A97-26CD0AD829F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8908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B5689-A6BE-47A6-BB8A-C5B61249B4BE}" type="datetimeFigureOut">
              <a:rPr lang="en-US" smtClean="0"/>
              <a:pPr/>
              <a:t>10/20/2023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A7C0E-F854-439A-9A97-26CD0AD829F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6802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B5689-A6BE-47A6-BB8A-C5B61249B4BE}" type="datetimeFigureOut">
              <a:rPr lang="en-US" smtClean="0"/>
              <a:pPr/>
              <a:t>10/20/2023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A7C0E-F854-439A-9A97-26CD0AD829F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2751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B5689-A6BE-47A6-BB8A-C5B61249B4BE}" type="datetimeFigureOut">
              <a:rPr lang="en-US" smtClean="0"/>
              <a:pPr/>
              <a:t>10/20/2023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A7C0E-F854-439A-9A97-26CD0AD829F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3831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B5689-A6BE-47A6-BB8A-C5B61249B4BE}" type="datetimeFigureOut">
              <a:rPr lang="en-US" smtClean="0"/>
              <a:pPr/>
              <a:t>10/20/2023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A7C0E-F854-439A-9A97-26CD0AD829F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3433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B5689-A6BE-47A6-BB8A-C5B61249B4BE}" type="datetimeFigureOut">
              <a:rPr lang="en-US" smtClean="0"/>
              <a:pPr/>
              <a:t>10/20/2023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A7C0E-F854-439A-9A97-26CD0AD829F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54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B5689-A6BE-47A6-BB8A-C5B61249B4BE}" type="datetimeFigureOut">
              <a:rPr lang="en-US" smtClean="0"/>
              <a:pPr/>
              <a:t>10/20/2023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A7C0E-F854-439A-9A97-26CD0AD829F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0683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FB5689-A6BE-47A6-BB8A-C5B61249B4BE}" type="datetimeFigureOut">
              <a:rPr lang="en-US" smtClean="0"/>
              <a:pPr/>
              <a:t>10/20/2023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6A7C0E-F854-439A-9A97-26CD0AD829F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852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audio" Target="../media/audio2.wav"/><Relationship Id="rId7" Type="http://schemas.openxmlformats.org/officeDocument/2006/relationships/hyperlink" Target="http://tieuhoc.info/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5.wav"/><Relationship Id="rId5" Type="http://schemas.openxmlformats.org/officeDocument/2006/relationships/audio" Target="../media/audio4.wav"/><Relationship Id="rId4" Type="http://schemas.openxmlformats.org/officeDocument/2006/relationships/audio" Target="../media/audio3.wav"/><Relationship Id="rId9" Type="http://schemas.openxmlformats.org/officeDocument/2006/relationships/audio" Target="../media/audio6.wav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audio" Target="../media/audio2.wav"/><Relationship Id="rId7" Type="http://schemas.openxmlformats.org/officeDocument/2006/relationships/hyperlink" Target="http://tieuhoc.info/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5.wav"/><Relationship Id="rId5" Type="http://schemas.openxmlformats.org/officeDocument/2006/relationships/audio" Target="../media/audio4.wav"/><Relationship Id="rId4" Type="http://schemas.openxmlformats.org/officeDocument/2006/relationships/audio" Target="../media/audio3.wav"/><Relationship Id="rId9" Type="http://schemas.openxmlformats.org/officeDocument/2006/relationships/audio" Target="../media/audio6.wav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audio" Target="../media/audio2.wav"/><Relationship Id="rId7" Type="http://schemas.openxmlformats.org/officeDocument/2006/relationships/hyperlink" Target="http://tieuhoc.info/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5.wav"/><Relationship Id="rId5" Type="http://schemas.openxmlformats.org/officeDocument/2006/relationships/audio" Target="../media/audio4.wav"/><Relationship Id="rId4" Type="http://schemas.openxmlformats.org/officeDocument/2006/relationships/audio" Target="../media/audio3.wav"/><Relationship Id="rId9" Type="http://schemas.openxmlformats.org/officeDocument/2006/relationships/audio" Target="../media/audio6.wav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-1524000" y="0"/>
            <a:ext cx="11317288" cy="6858000"/>
          </a:xfrm>
          <a:prstGeom prst="rect">
            <a:avLst/>
          </a:prstGeom>
          <a:solidFill>
            <a:srgbClr val="FFFF9B"/>
          </a:solidFill>
          <a:ln w="1905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052" name="Group 15"/>
          <p:cNvGrpSpPr>
            <a:grpSpLocks/>
          </p:cNvGrpSpPr>
          <p:nvPr/>
        </p:nvGrpSpPr>
        <p:grpSpPr bwMode="auto">
          <a:xfrm>
            <a:off x="-1524000" y="0"/>
            <a:ext cx="11430000" cy="6934200"/>
            <a:chOff x="-1008" y="0"/>
            <a:chExt cx="7200" cy="4368"/>
          </a:xfrm>
        </p:grpSpPr>
        <p:grpSp>
          <p:nvGrpSpPr>
            <p:cNvPr id="2055" name="Group 11"/>
            <p:cNvGrpSpPr>
              <a:grpSpLocks/>
            </p:cNvGrpSpPr>
            <p:nvPr/>
          </p:nvGrpSpPr>
          <p:grpSpPr bwMode="auto">
            <a:xfrm>
              <a:off x="-1008" y="0"/>
              <a:ext cx="7152" cy="480"/>
              <a:chOff x="-1008" y="528"/>
              <a:chExt cx="7152" cy="480"/>
            </a:xfrm>
          </p:grpSpPr>
          <p:sp>
            <p:nvSpPr>
              <p:cNvPr id="2057" name="Rectangle 9"/>
              <p:cNvSpPr>
                <a:spLocks noChangeArrowheads="1"/>
              </p:cNvSpPr>
              <p:nvPr/>
            </p:nvSpPr>
            <p:spPr bwMode="auto">
              <a:xfrm>
                <a:off x="-1008" y="528"/>
                <a:ext cx="7152" cy="480"/>
              </a:xfrm>
              <a:prstGeom prst="rect">
                <a:avLst/>
              </a:prstGeom>
              <a:gradFill rotWithShape="1">
                <a:gsLst>
                  <a:gs pos="0">
                    <a:srgbClr val="765E00"/>
                  </a:gs>
                  <a:gs pos="100000">
                    <a:srgbClr val="FFCC00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058" name="WordArt 10"/>
              <p:cNvSpPr>
                <a:spLocks noChangeArrowheads="1" noChangeShapeType="1" noTextEdit="1"/>
              </p:cNvSpPr>
              <p:nvPr/>
            </p:nvSpPr>
            <p:spPr bwMode="auto">
              <a:xfrm>
                <a:off x="870" y="624"/>
                <a:ext cx="3492" cy="276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r>
                  <a:rPr lang="en-US" sz="3600" kern="10" dirty="0">
                    <a:ln w="12700">
                      <a:solidFill>
                        <a:srgbClr val="800000"/>
                      </a:solidFill>
                      <a:round/>
                      <a:headEnd/>
                      <a:tailEnd/>
                    </a:ln>
                    <a:gradFill rotWithShape="1">
                      <a:gsLst>
                        <a:gs pos="0">
                          <a:srgbClr val="000047"/>
                        </a:gs>
                        <a:gs pos="100000">
                          <a:srgbClr val="000099"/>
                        </a:gs>
                      </a:gsLst>
                      <a:lin ang="5400000" scaled="1"/>
                    </a:gradFill>
                    <a:latin typeface="Times New Roman" pitchFamily="18" charset="0"/>
                    <a:cs typeface="Times New Roman" pitchFamily="18" charset="0"/>
                  </a:rPr>
                  <a:t>BÀI GIẢNG TOÁN 5 - TIẾT 36</a:t>
                </a:r>
              </a:p>
            </p:txBody>
          </p:sp>
        </p:grpSp>
        <p:sp>
          <p:nvSpPr>
            <p:cNvPr id="2056" name="Rectangle 13"/>
            <p:cNvSpPr>
              <a:spLocks noChangeArrowheads="1"/>
            </p:cNvSpPr>
            <p:nvPr/>
          </p:nvSpPr>
          <p:spPr bwMode="auto">
            <a:xfrm>
              <a:off x="-960" y="3888"/>
              <a:ext cx="7152" cy="480"/>
            </a:xfrm>
            <a:prstGeom prst="rect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65E00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053" name="WordArt 7"/>
          <p:cNvSpPr>
            <a:spLocks noChangeArrowheads="1" noChangeShapeType="1" noTextEdit="1"/>
          </p:cNvSpPr>
          <p:nvPr/>
        </p:nvSpPr>
        <p:spPr bwMode="auto">
          <a:xfrm>
            <a:off x="-19050" y="2667000"/>
            <a:ext cx="9144000" cy="1320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r"/>
            <a:r>
              <a:rPr lang="en-US" sz="3600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itchFamily="18" charset="0"/>
                <a:ea typeface="Tahoma"/>
                <a:cs typeface="Times New Roman" pitchFamily="18" charset="0"/>
              </a:rPr>
              <a:t> SỐ THẬP PHÂN BẰNG NHAU</a:t>
            </a:r>
          </a:p>
        </p:txBody>
      </p:sp>
    </p:spTree>
    <p:extLst>
      <p:ext uri="{BB962C8B-B14F-4D97-AF65-F5344CB8AC3E}">
        <p14:creationId xmlns:p14="http://schemas.microsoft.com/office/powerpoint/2010/main" val="4289128139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419100" y="1085850"/>
            <a:ext cx="7924800" cy="170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sz="3500" b="1">
                <a:cs typeface="Times New Roman" pitchFamily="18" charset="0"/>
              </a:rPr>
              <a:t>1. Bỏ </a:t>
            </a:r>
            <a:r>
              <a:rPr lang="en-US" sz="3500" b="1" dirty="0">
                <a:cs typeface="Times New Roman" pitchFamily="18" charset="0"/>
              </a:rPr>
              <a:t>các chữ số 0 tận cùng bên phải phần thập phân để có các số thập phân viết dưới dạng gọn hơn.</a:t>
            </a:r>
          </a:p>
        </p:txBody>
      </p:sp>
      <p:sp>
        <p:nvSpPr>
          <p:cNvPr id="295939" name="Text Box 3"/>
          <p:cNvSpPr txBox="1">
            <a:spLocks noChangeArrowheads="1"/>
          </p:cNvSpPr>
          <p:nvPr/>
        </p:nvSpPr>
        <p:spPr bwMode="auto">
          <a:xfrm>
            <a:off x="952500" y="2940844"/>
            <a:ext cx="1905000" cy="630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3500" b="1" dirty="0">
                <a:cs typeface="Times New Roman" pitchFamily="18" charset="0"/>
              </a:rPr>
              <a:t>7,800</a:t>
            </a:r>
          </a:p>
        </p:txBody>
      </p:sp>
      <p:sp>
        <p:nvSpPr>
          <p:cNvPr id="295940" name="Text Box 4"/>
          <p:cNvSpPr txBox="1">
            <a:spLocks noChangeArrowheads="1"/>
          </p:cNvSpPr>
          <p:nvPr/>
        </p:nvSpPr>
        <p:spPr bwMode="auto">
          <a:xfrm>
            <a:off x="2095035" y="2940844"/>
            <a:ext cx="2247900" cy="631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3500" b="1" dirty="0">
                <a:cs typeface="Times New Roman" pitchFamily="18" charset="0"/>
              </a:rPr>
              <a:t>= 7,8</a:t>
            </a:r>
          </a:p>
        </p:txBody>
      </p:sp>
      <p:sp>
        <p:nvSpPr>
          <p:cNvPr id="295941" name="Text Box 5"/>
          <p:cNvSpPr txBox="1">
            <a:spLocks noChangeArrowheads="1"/>
          </p:cNvSpPr>
          <p:nvPr/>
        </p:nvSpPr>
        <p:spPr bwMode="auto">
          <a:xfrm>
            <a:off x="628185" y="3539603"/>
            <a:ext cx="2590800" cy="630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3500" b="1" dirty="0">
                <a:cs typeface="Times New Roman" pitchFamily="18" charset="0"/>
              </a:rPr>
              <a:t>64,9000</a:t>
            </a:r>
          </a:p>
        </p:txBody>
      </p:sp>
      <p:sp>
        <p:nvSpPr>
          <p:cNvPr id="295942" name="Text Box 6"/>
          <p:cNvSpPr txBox="1">
            <a:spLocks noChangeArrowheads="1"/>
          </p:cNvSpPr>
          <p:nvPr/>
        </p:nvSpPr>
        <p:spPr bwMode="auto">
          <a:xfrm>
            <a:off x="2152185" y="3449368"/>
            <a:ext cx="2133600" cy="631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3500" b="1" dirty="0">
                <a:cs typeface="Times New Roman" pitchFamily="18" charset="0"/>
              </a:rPr>
              <a:t>= 64,9</a:t>
            </a:r>
          </a:p>
        </p:txBody>
      </p:sp>
      <p:sp>
        <p:nvSpPr>
          <p:cNvPr id="295943" name="Text Box 7"/>
          <p:cNvSpPr txBox="1">
            <a:spLocks noChangeArrowheads="1"/>
          </p:cNvSpPr>
          <p:nvPr/>
        </p:nvSpPr>
        <p:spPr bwMode="auto">
          <a:xfrm>
            <a:off x="723900" y="4073759"/>
            <a:ext cx="2590800" cy="631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3500" b="1" dirty="0">
                <a:cs typeface="Times New Roman" pitchFamily="18" charset="0"/>
              </a:rPr>
              <a:t>3,0400</a:t>
            </a:r>
          </a:p>
        </p:txBody>
      </p:sp>
      <p:sp>
        <p:nvSpPr>
          <p:cNvPr id="295944" name="Text Box 8"/>
          <p:cNvSpPr txBox="1">
            <a:spLocks noChangeArrowheads="1"/>
          </p:cNvSpPr>
          <p:nvPr/>
        </p:nvSpPr>
        <p:spPr bwMode="auto">
          <a:xfrm>
            <a:off x="2152185" y="3941763"/>
            <a:ext cx="1828800" cy="630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3500" b="1" dirty="0">
                <a:cs typeface="Times New Roman" pitchFamily="18" charset="0"/>
              </a:rPr>
              <a:t>= 3,04</a:t>
            </a:r>
          </a:p>
        </p:txBody>
      </p:sp>
      <p:sp>
        <p:nvSpPr>
          <p:cNvPr id="295946" name="Text Box 10"/>
          <p:cNvSpPr txBox="1">
            <a:spLocks noChangeArrowheads="1"/>
          </p:cNvSpPr>
          <p:nvPr/>
        </p:nvSpPr>
        <p:spPr bwMode="auto">
          <a:xfrm>
            <a:off x="401444" y="2940844"/>
            <a:ext cx="1676400" cy="630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B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3500" b="1" dirty="0">
                <a:solidFill>
                  <a:srgbClr val="FF0000"/>
                </a:solidFill>
                <a:cs typeface="Times New Roman" pitchFamily="18" charset="0"/>
              </a:rPr>
              <a:t>a)</a:t>
            </a:r>
          </a:p>
        </p:txBody>
      </p:sp>
      <p:sp>
        <p:nvSpPr>
          <p:cNvPr id="295947" name="Text Box 11"/>
          <p:cNvSpPr txBox="1">
            <a:spLocks noChangeArrowheads="1"/>
          </p:cNvSpPr>
          <p:nvPr/>
        </p:nvSpPr>
        <p:spPr bwMode="auto">
          <a:xfrm>
            <a:off x="4597090" y="2879554"/>
            <a:ext cx="2362200" cy="630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3500" b="1" dirty="0">
                <a:cs typeface="Times New Roman" pitchFamily="18" charset="0"/>
              </a:rPr>
              <a:t>2001,300</a:t>
            </a:r>
          </a:p>
        </p:txBody>
      </p:sp>
      <p:sp>
        <p:nvSpPr>
          <p:cNvPr id="295948" name="Text Box 12"/>
          <p:cNvSpPr txBox="1">
            <a:spLocks noChangeArrowheads="1"/>
          </p:cNvSpPr>
          <p:nvPr/>
        </p:nvSpPr>
        <p:spPr bwMode="auto">
          <a:xfrm>
            <a:off x="6327388" y="2894498"/>
            <a:ext cx="2057400" cy="630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3500" b="1" dirty="0">
                <a:cs typeface="Times New Roman" pitchFamily="18" charset="0"/>
              </a:rPr>
              <a:t>= 2001,3</a:t>
            </a:r>
          </a:p>
        </p:txBody>
      </p:sp>
      <p:sp>
        <p:nvSpPr>
          <p:cNvPr id="295949" name="Text Box 13"/>
          <p:cNvSpPr txBox="1">
            <a:spLocks noChangeArrowheads="1"/>
          </p:cNvSpPr>
          <p:nvPr/>
        </p:nvSpPr>
        <p:spPr bwMode="auto">
          <a:xfrm>
            <a:off x="4378247" y="3524735"/>
            <a:ext cx="2362200" cy="630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3500" b="1" dirty="0">
                <a:cs typeface="Times New Roman" pitchFamily="18" charset="0"/>
              </a:rPr>
              <a:t>    35,020</a:t>
            </a:r>
          </a:p>
        </p:txBody>
      </p:sp>
      <p:sp>
        <p:nvSpPr>
          <p:cNvPr id="295950" name="Text Box 14"/>
          <p:cNvSpPr txBox="1">
            <a:spLocks noChangeArrowheads="1"/>
          </p:cNvSpPr>
          <p:nvPr/>
        </p:nvSpPr>
        <p:spPr bwMode="auto">
          <a:xfrm>
            <a:off x="6400800" y="3456339"/>
            <a:ext cx="2209800" cy="630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3500" b="1" dirty="0">
                <a:cs typeface="Times New Roman" pitchFamily="18" charset="0"/>
              </a:rPr>
              <a:t>= 35,02</a:t>
            </a:r>
          </a:p>
        </p:txBody>
      </p:sp>
      <p:sp>
        <p:nvSpPr>
          <p:cNvPr id="295951" name="Text Box 15"/>
          <p:cNvSpPr txBox="1">
            <a:spLocks noChangeArrowheads="1"/>
          </p:cNvSpPr>
          <p:nvPr/>
        </p:nvSpPr>
        <p:spPr bwMode="auto">
          <a:xfrm>
            <a:off x="4482790" y="4053315"/>
            <a:ext cx="2590800" cy="630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3500" b="1" dirty="0">
                <a:cs typeface="Times New Roman" pitchFamily="18" charset="0"/>
              </a:rPr>
              <a:t> 100,0100</a:t>
            </a:r>
          </a:p>
        </p:txBody>
      </p:sp>
      <p:sp>
        <p:nvSpPr>
          <p:cNvPr id="295952" name="Text Box 16"/>
          <p:cNvSpPr txBox="1">
            <a:spLocks noChangeArrowheads="1"/>
          </p:cNvSpPr>
          <p:nvPr/>
        </p:nvSpPr>
        <p:spPr bwMode="auto">
          <a:xfrm>
            <a:off x="6400800" y="4053314"/>
            <a:ext cx="2476500" cy="630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3500" b="1" dirty="0">
                <a:cs typeface="Times New Roman" pitchFamily="18" charset="0"/>
              </a:rPr>
              <a:t>= 100,01</a:t>
            </a:r>
          </a:p>
        </p:txBody>
      </p:sp>
      <p:sp>
        <p:nvSpPr>
          <p:cNvPr id="295953" name="Text Box 17"/>
          <p:cNvSpPr txBox="1">
            <a:spLocks noChangeArrowheads="1"/>
          </p:cNvSpPr>
          <p:nvPr/>
        </p:nvSpPr>
        <p:spPr bwMode="auto">
          <a:xfrm>
            <a:off x="4043246" y="2819130"/>
            <a:ext cx="838200" cy="630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B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3500" b="1" dirty="0">
                <a:solidFill>
                  <a:srgbClr val="FF0000"/>
                </a:solidFill>
                <a:cs typeface="Times New Roman" pitchFamily="18" charset="0"/>
              </a:rPr>
              <a:t>b)</a:t>
            </a:r>
          </a:p>
        </p:txBody>
      </p:sp>
      <p:sp>
        <p:nvSpPr>
          <p:cNvPr id="295955" name="Line 19"/>
          <p:cNvSpPr>
            <a:spLocks noChangeShapeType="1"/>
          </p:cNvSpPr>
          <p:nvPr/>
        </p:nvSpPr>
        <p:spPr bwMode="auto">
          <a:xfrm>
            <a:off x="495300" y="2794000"/>
            <a:ext cx="160020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370794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959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959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59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959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959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959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959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959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959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959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959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959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959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959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959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959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959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959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959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959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959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959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959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959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959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959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959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959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959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5939" grpId="0"/>
      <p:bldP spid="295940" grpId="0"/>
      <p:bldP spid="295941" grpId="0"/>
      <p:bldP spid="295942" grpId="0"/>
      <p:bldP spid="295943" grpId="0"/>
      <p:bldP spid="295944" grpId="0"/>
      <p:bldP spid="295946" grpId="0"/>
      <p:bldP spid="295947" grpId="0"/>
      <p:bldP spid="295948" grpId="0"/>
      <p:bldP spid="295949" grpId="0"/>
      <p:bldP spid="295950" grpId="0"/>
      <p:bldP spid="295951" grpId="0"/>
      <p:bldP spid="295952" grpId="0"/>
      <p:bldP spid="295953" grpId="0"/>
      <p:bldP spid="29595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381000" y="998538"/>
            <a:ext cx="8001000" cy="278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3500" b="1">
                <a:cs typeface="Times New Roman" pitchFamily="18" charset="0"/>
              </a:rPr>
              <a:t>2. Viết </a:t>
            </a:r>
            <a:r>
              <a:rPr lang="en-US" sz="3500" b="1" dirty="0">
                <a:cs typeface="Times New Roman" pitchFamily="18" charset="0"/>
              </a:rPr>
              <a:t>thêm các chữ số 0 vào bên phải phần thập phân của các số thập phân sau đây để các phần thập phân của chúng có số chữ số bằng nhau (</a:t>
            </a:r>
            <a:r>
              <a:rPr lang="en-US" sz="3500" b="1" i="1" dirty="0">
                <a:solidFill>
                  <a:schemeClr val="accent2"/>
                </a:solidFill>
                <a:cs typeface="Times New Roman" pitchFamily="18" charset="0"/>
              </a:rPr>
              <a:t>đều có ba chữ số</a:t>
            </a:r>
            <a:r>
              <a:rPr lang="en-US" sz="3500" b="1" dirty="0">
                <a:cs typeface="Times New Roman" pitchFamily="18" charset="0"/>
              </a:rPr>
              <a:t>)</a:t>
            </a:r>
          </a:p>
        </p:txBody>
      </p:sp>
      <p:sp>
        <p:nvSpPr>
          <p:cNvPr id="297987" name="Text Box 3"/>
          <p:cNvSpPr txBox="1">
            <a:spLocks noChangeArrowheads="1"/>
          </p:cNvSpPr>
          <p:nvPr/>
        </p:nvSpPr>
        <p:spPr bwMode="auto">
          <a:xfrm>
            <a:off x="533400" y="4037013"/>
            <a:ext cx="1600200" cy="631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3500" b="1" dirty="0">
                <a:cs typeface="Times New Roman" pitchFamily="18" charset="0"/>
              </a:rPr>
              <a:t>5,612 </a:t>
            </a:r>
          </a:p>
        </p:txBody>
      </p:sp>
      <p:sp>
        <p:nvSpPr>
          <p:cNvPr id="297988" name="Text Box 4"/>
          <p:cNvSpPr txBox="1">
            <a:spLocks noChangeArrowheads="1"/>
          </p:cNvSpPr>
          <p:nvPr/>
        </p:nvSpPr>
        <p:spPr bwMode="auto">
          <a:xfrm>
            <a:off x="2237678" y="4037013"/>
            <a:ext cx="1771650" cy="631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3500" b="1" dirty="0">
                <a:cs typeface="Times New Roman" pitchFamily="18" charset="0"/>
              </a:rPr>
              <a:t>= 5,612</a:t>
            </a:r>
          </a:p>
        </p:txBody>
      </p:sp>
      <p:sp>
        <p:nvSpPr>
          <p:cNvPr id="297989" name="Text Box 5"/>
          <p:cNvSpPr txBox="1">
            <a:spLocks noChangeArrowheads="1"/>
          </p:cNvSpPr>
          <p:nvPr/>
        </p:nvSpPr>
        <p:spPr bwMode="auto">
          <a:xfrm>
            <a:off x="685800" y="4625974"/>
            <a:ext cx="1295400" cy="631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3500" b="1" dirty="0">
                <a:cs typeface="Times New Roman" pitchFamily="18" charset="0"/>
              </a:rPr>
              <a:t>17,2</a:t>
            </a:r>
          </a:p>
        </p:txBody>
      </p:sp>
      <p:sp>
        <p:nvSpPr>
          <p:cNvPr id="297990" name="Text Box 6"/>
          <p:cNvSpPr txBox="1">
            <a:spLocks noChangeArrowheads="1"/>
          </p:cNvSpPr>
          <p:nvPr/>
        </p:nvSpPr>
        <p:spPr bwMode="auto">
          <a:xfrm>
            <a:off x="2226527" y="4638056"/>
            <a:ext cx="3200400" cy="630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3500" b="1" dirty="0">
                <a:cs typeface="Times New Roman" pitchFamily="18" charset="0"/>
              </a:rPr>
              <a:t>= 17,200</a:t>
            </a:r>
          </a:p>
        </p:txBody>
      </p:sp>
      <p:sp>
        <p:nvSpPr>
          <p:cNvPr id="297991" name="Text Box 7"/>
          <p:cNvSpPr txBox="1">
            <a:spLocks noChangeArrowheads="1"/>
          </p:cNvSpPr>
          <p:nvPr/>
        </p:nvSpPr>
        <p:spPr bwMode="auto">
          <a:xfrm>
            <a:off x="533400" y="5334000"/>
            <a:ext cx="1905000" cy="630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3500" b="1">
                <a:cs typeface="Times New Roman" pitchFamily="18" charset="0"/>
              </a:rPr>
              <a:t> 480,59 </a:t>
            </a:r>
          </a:p>
        </p:txBody>
      </p:sp>
      <p:sp>
        <p:nvSpPr>
          <p:cNvPr id="297992" name="Text Box 8"/>
          <p:cNvSpPr txBox="1">
            <a:spLocks noChangeArrowheads="1"/>
          </p:cNvSpPr>
          <p:nvPr/>
        </p:nvSpPr>
        <p:spPr bwMode="auto">
          <a:xfrm>
            <a:off x="2247900" y="5281961"/>
            <a:ext cx="2476500" cy="630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3500" b="1" dirty="0">
                <a:cs typeface="Times New Roman" pitchFamily="18" charset="0"/>
              </a:rPr>
              <a:t>= 480,590</a:t>
            </a:r>
          </a:p>
        </p:txBody>
      </p:sp>
      <p:sp>
        <p:nvSpPr>
          <p:cNvPr id="297995" name="Text Box 11"/>
          <p:cNvSpPr txBox="1">
            <a:spLocks noChangeArrowheads="1"/>
          </p:cNvSpPr>
          <p:nvPr/>
        </p:nvSpPr>
        <p:spPr bwMode="auto">
          <a:xfrm>
            <a:off x="152400" y="3994149"/>
            <a:ext cx="762000" cy="631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B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3500" b="1" dirty="0">
                <a:solidFill>
                  <a:srgbClr val="FF0000"/>
                </a:solidFill>
                <a:cs typeface="Times New Roman" pitchFamily="18" charset="0"/>
              </a:rPr>
              <a:t>a)</a:t>
            </a:r>
          </a:p>
        </p:txBody>
      </p:sp>
      <p:sp>
        <p:nvSpPr>
          <p:cNvPr id="297996" name="Text Box 12"/>
          <p:cNvSpPr txBox="1">
            <a:spLocks noChangeArrowheads="1"/>
          </p:cNvSpPr>
          <p:nvPr/>
        </p:nvSpPr>
        <p:spPr bwMode="auto">
          <a:xfrm>
            <a:off x="4381500" y="3916091"/>
            <a:ext cx="1676400" cy="630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B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3500" b="1" dirty="0">
                <a:solidFill>
                  <a:srgbClr val="FF0000"/>
                </a:solidFill>
                <a:cs typeface="Times New Roman" pitchFamily="18" charset="0"/>
              </a:rPr>
              <a:t>b)</a:t>
            </a:r>
          </a:p>
        </p:txBody>
      </p:sp>
      <p:sp>
        <p:nvSpPr>
          <p:cNvPr id="297999" name="Text Box 15"/>
          <p:cNvSpPr txBox="1">
            <a:spLocks noChangeArrowheads="1"/>
          </p:cNvSpPr>
          <p:nvPr/>
        </p:nvSpPr>
        <p:spPr bwMode="auto">
          <a:xfrm>
            <a:off x="5029200" y="3863975"/>
            <a:ext cx="1600200" cy="631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3500" b="1" dirty="0">
                <a:cs typeface="Times New Roman" pitchFamily="18" charset="0"/>
              </a:rPr>
              <a:t>24,5 </a:t>
            </a:r>
          </a:p>
        </p:txBody>
      </p:sp>
      <p:sp>
        <p:nvSpPr>
          <p:cNvPr id="298000" name="Text Box 16"/>
          <p:cNvSpPr txBox="1">
            <a:spLocks noChangeArrowheads="1"/>
          </p:cNvSpPr>
          <p:nvPr/>
        </p:nvSpPr>
        <p:spPr bwMode="auto">
          <a:xfrm>
            <a:off x="6019800" y="3949816"/>
            <a:ext cx="2514600" cy="631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3500" b="1" dirty="0">
                <a:cs typeface="Times New Roman" pitchFamily="18" charset="0"/>
              </a:rPr>
              <a:t>= 24,500</a:t>
            </a:r>
          </a:p>
        </p:txBody>
      </p:sp>
      <p:sp>
        <p:nvSpPr>
          <p:cNvPr id="298001" name="Text Box 17"/>
          <p:cNvSpPr txBox="1">
            <a:spLocks noChangeArrowheads="1"/>
          </p:cNvSpPr>
          <p:nvPr/>
        </p:nvSpPr>
        <p:spPr bwMode="auto">
          <a:xfrm>
            <a:off x="4724400" y="4625975"/>
            <a:ext cx="1676400" cy="631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3500" b="1" dirty="0">
                <a:cs typeface="Times New Roman" pitchFamily="18" charset="0"/>
              </a:rPr>
              <a:t>80,01</a:t>
            </a:r>
          </a:p>
        </p:txBody>
      </p:sp>
      <p:sp>
        <p:nvSpPr>
          <p:cNvPr id="298002" name="Text Box 18"/>
          <p:cNvSpPr txBox="1">
            <a:spLocks noChangeArrowheads="1"/>
          </p:cNvSpPr>
          <p:nvPr/>
        </p:nvSpPr>
        <p:spPr bwMode="auto">
          <a:xfrm>
            <a:off x="6096000" y="4495800"/>
            <a:ext cx="2590800" cy="630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3500" b="1" dirty="0">
                <a:cs typeface="Times New Roman" pitchFamily="18" charset="0"/>
              </a:rPr>
              <a:t>= 80,010</a:t>
            </a:r>
          </a:p>
        </p:txBody>
      </p:sp>
      <p:sp>
        <p:nvSpPr>
          <p:cNvPr id="298003" name="Text Box 19"/>
          <p:cNvSpPr txBox="1">
            <a:spLocks noChangeArrowheads="1"/>
          </p:cNvSpPr>
          <p:nvPr/>
        </p:nvSpPr>
        <p:spPr bwMode="auto">
          <a:xfrm>
            <a:off x="4724400" y="5215325"/>
            <a:ext cx="1905000" cy="631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3500" b="1" dirty="0">
                <a:cs typeface="Times New Roman" pitchFamily="18" charset="0"/>
              </a:rPr>
              <a:t>14,678 </a:t>
            </a:r>
          </a:p>
        </p:txBody>
      </p:sp>
      <p:sp>
        <p:nvSpPr>
          <p:cNvPr id="298004" name="Text Box 20"/>
          <p:cNvSpPr txBox="1">
            <a:spLocks noChangeArrowheads="1"/>
          </p:cNvSpPr>
          <p:nvPr/>
        </p:nvSpPr>
        <p:spPr bwMode="auto">
          <a:xfrm>
            <a:off x="6096000" y="5129754"/>
            <a:ext cx="2819400" cy="630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3500" b="1" dirty="0">
                <a:cs typeface="Times New Roman" pitchFamily="18" charset="0"/>
              </a:rPr>
              <a:t>= 14,678</a:t>
            </a:r>
          </a:p>
        </p:txBody>
      </p:sp>
    </p:spTree>
    <p:extLst>
      <p:ext uri="{BB962C8B-B14F-4D97-AF65-F5344CB8AC3E}">
        <p14:creationId xmlns:p14="http://schemas.microsoft.com/office/powerpoint/2010/main" val="168465566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79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79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979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979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979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79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979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979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79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979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979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979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980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980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980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980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979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979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979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979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979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979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980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980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980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980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980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980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987" grpId="0"/>
      <p:bldP spid="297988" grpId="0"/>
      <p:bldP spid="297989" grpId="0"/>
      <p:bldP spid="297990" grpId="0"/>
      <p:bldP spid="297991" grpId="0"/>
      <p:bldP spid="297992" grpId="0"/>
      <p:bldP spid="297995" grpId="0"/>
      <p:bldP spid="297996" grpId="0"/>
      <p:bldP spid="297999" grpId="0"/>
      <p:bldP spid="298000" grpId="0"/>
      <p:bldP spid="298001" grpId="0"/>
      <p:bldP spid="298002" grpId="0"/>
      <p:bldP spid="298003" grpId="0"/>
      <p:bldP spid="29800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685800" y="1066800"/>
            <a:ext cx="7924800" cy="2123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b="1" u="sng" dirty="0">
                <a:solidFill>
                  <a:schemeClr val="bg1"/>
                </a:solidFill>
                <a:cs typeface="Times New Roman" pitchFamily="18" charset="0"/>
              </a:rPr>
              <a:t>3.3</a:t>
            </a:r>
            <a:r>
              <a:rPr lang="en-US" b="1" dirty="0">
                <a:cs typeface="Times New Roman" pitchFamily="18" charset="0"/>
              </a:rPr>
              <a:t> </a:t>
            </a:r>
            <a:r>
              <a:rPr lang="en-US" b="1">
                <a:cs typeface="Times New Roman" pitchFamily="18" charset="0"/>
              </a:rPr>
              <a:t>3. Khi </a:t>
            </a:r>
            <a:r>
              <a:rPr lang="en-US" b="1" dirty="0">
                <a:cs typeface="Times New Roman" pitchFamily="18" charset="0"/>
              </a:rPr>
              <a:t>viết thêm số thập phân 0,100 dưới dạng </a:t>
            </a:r>
          </a:p>
          <a:p>
            <a:pPr algn="l">
              <a:spcBef>
                <a:spcPct val="50000"/>
              </a:spcBef>
            </a:pPr>
            <a:r>
              <a:rPr lang="en-US" b="1" dirty="0" err="1">
                <a:cs typeface="Times New Roman" pitchFamily="18" charset="0"/>
              </a:rPr>
              <a:t>số</a:t>
            </a:r>
            <a:r>
              <a:rPr lang="en-US" b="1" dirty="0">
                <a:cs typeface="Times New Roman" pitchFamily="18" charset="0"/>
              </a:rPr>
              <a:t> </a:t>
            </a:r>
            <a:r>
              <a:rPr lang="en-US" b="1" dirty="0" err="1">
                <a:cs typeface="Times New Roman" pitchFamily="18" charset="0"/>
              </a:rPr>
              <a:t>thập</a:t>
            </a:r>
            <a:r>
              <a:rPr lang="en-US" b="1" dirty="0">
                <a:cs typeface="Times New Roman" pitchFamily="18" charset="0"/>
              </a:rPr>
              <a:t> </a:t>
            </a:r>
            <a:r>
              <a:rPr lang="en-US" b="1" dirty="0" err="1">
                <a:cs typeface="Times New Roman" pitchFamily="18" charset="0"/>
              </a:rPr>
              <a:t>phân</a:t>
            </a:r>
            <a:r>
              <a:rPr lang="en-US" b="1" dirty="0">
                <a:cs typeface="Times New Roman" pitchFamily="18" charset="0"/>
              </a:rPr>
              <a:t>, </a:t>
            </a:r>
            <a:r>
              <a:rPr lang="en-US" b="1" dirty="0" err="1">
                <a:cs typeface="Times New Roman" pitchFamily="18" charset="0"/>
              </a:rPr>
              <a:t>bạn</a:t>
            </a:r>
            <a:r>
              <a:rPr lang="en-US" b="1" dirty="0">
                <a:cs typeface="Times New Roman" pitchFamily="18" charset="0"/>
              </a:rPr>
              <a:t> </a:t>
            </a:r>
            <a:r>
              <a:rPr lang="en-US" b="1" dirty="0" err="1">
                <a:cs typeface="Times New Roman" pitchFamily="18" charset="0"/>
              </a:rPr>
              <a:t>Lan</a:t>
            </a:r>
            <a:r>
              <a:rPr lang="en-US" b="1" dirty="0">
                <a:cs typeface="Times New Roman" pitchFamily="18" charset="0"/>
              </a:rPr>
              <a:t> </a:t>
            </a:r>
            <a:r>
              <a:rPr lang="en-US" b="1" dirty="0" err="1">
                <a:cs typeface="Times New Roman" pitchFamily="18" charset="0"/>
              </a:rPr>
              <a:t>viết</a:t>
            </a:r>
            <a:r>
              <a:rPr lang="en-US" b="1" dirty="0">
                <a:cs typeface="Times New Roman" pitchFamily="18" charset="0"/>
              </a:rPr>
              <a:t>: 0,100 =               ; </a:t>
            </a:r>
            <a:r>
              <a:rPr lang="en-US" b="1" dirty="0" err="1">
                <a:cs typeface="Times New Roman" pitchFamily="18" charset="0"/>
              </a:rPr>
              <a:t>bạn</a:t>
            </a:r>
            <a:r>
              <a:rPr lang="en-US" b="1" dirty="0">
                <a:cs typeface="Times New Roman" pitchFamily="18" charset="0"/>
              </a:rPr>
              <a:t> </a:t>
            </a:r>
            <a:r>
              <a:rPr lang="en-US" b="1" dirty="0" err="1">
                <a:cs typeface="Times New Roman" pitchFamily="18" charset="0"/>
              </a:rPr>
              <a:t>Mỹ</a:t>
            </a:r>
            <a:r>
              <a:rPr lang="en-US" b="1" dirty="0">
                <a:cs typeface="Times New Roman" pitchFamily="18" charset="0"/>
              </a:rPr>
              <a:t> </a:t>
            </a:r>
          </a:p>
          <a:p>
            <a:pPr algn="l">
              <a:spcBef>
                <a:spcPct val="50000"/>
              </a:spcBef>
            </a:pPr>
            <a:r>
              <a:rPr lang="en-US" b="1" dirty="0" err="1">
                <a:cs typeface="Times New Roman" pitchFamily="18" charset="0"/>
              </a:rPr>
              <a:t>viết</a:t>
            </a:r>
            <a:r>
              <a:rPr lang="en-US" b="1" dirty="0">
                <a:cs typeface="Times New Roman" pitchFamily="18" charset="0"/>
              </a:rPr>
              <a:t> 0,100 =           ; </a:t>
            </a:r>
            <a:r>
              <a:rPr lang="en-US" b="1" dirty="0" err="1">
                <a:cs typeface="Times New Roman" pitchFamily="18" charset="0"/>
              </a:rPr>
              <a:t>bạn</a:t>
            </a:r>
            <a:r>
              <a:rPr lang="en-US" b="1" dirty="0">
                <a:cs typeface="Times New Roman" pitchFamily="18" charset="0"/>
              </a:rPr>
              <a:t> </a:t>
            </a:r>
            <a:r>
              <a:rPr lang="en-US" b="1" dirty="0" err="1">
                <a:cs typeface="Times New Roman" pitchFamily="18" charset="0"/>
              </a:rPr>
              <a:t>Hùng</a:t>
            </a:r>
            <a:r>
              <a:rPr lang="en-US" b="1" dirty="0">
                <a:cs typeface="Times New Roman" pitchFamily="18" charset="0"/>
              </a:rPr>
              <a:t> </a:t>
            </a:r>
            <a:r>
              <a:rPr lang="en-US" b="1" dirty="0" err="1">
                <a:cs typeface="Times New Roman" pitchFamily="18" charset="0"/>
              </a:rPr>
              <a:t>viết</a:t>
            </a:r>
            <a:r>
              <a:rPr lang="en-US" b="1" dirty="0">
                <a:cs typeface="Times New Roman" pitchFamily="18" charset="0"/>
              </a:rPr>
              <a:t> 0,100 =           . Ai </a:t>
            </a:r>
          </a:p>
          <a:p>
            <a:pPr algn="l">
              <a:spcBef>
                <a:spcPct val="50000"/>
              </a:spcBef>
            </a:pPr>
            <a:r>
              <a:rPr lang="en-US" b="1" dirty="0" err="1">
                <a:cs typeface="Times New Roman" pitchFamily="18" charset="0"/>
              </a:rPr>
              <a:t>viết</a:t>
            </a:r>
            <a:r>
              <a:rPr lang="en-US" b="1" dirty="0">
                <a:cs typeface="Times New Roman" pitchFamily="18" charset="0"/>
              </a:rPr>
              <a:t> </a:t>
            </a:r>
            <a:r>
              <a:rPr lang="en-US" b="1" dirty="0" err="1">
                <a:cs typeface="Times New Roman" pitchFamily="18" charset="0"/>
              </a:rPr>
              <a:t>đúng</a:t>
            </a:r>
            <a:r>
              <a:rPr lang="en-US" b="1" dirty="0">
                <a:cs typeface="Times New Roman" pitchFamily="18" charset="0"/>
              </a:rPr>
              <a:t>, </a:t>
            </a:r>
            <a:r>
              <a:rPr lang="en-US" b="1" dirty="0" err="1">
                <a:cs typeface="Times New Roman" pitchFamily="18" charset="0"/>
              </a:rPr>
              <a:t>ai</a:t>
            </a:r>
            <a:r>
              <a:rPr lang="en-US" b="1" dirty="0">
                <a:cs typeface="Times New Roman" pitchFamily="18" charset="0"/>
              </a:rPr>
              <a:t> </a:t>
            </a:r>
            <a:r>
              <a:rPr lang="en-US" b="1" dirty="0" err="1">
                <a:cs typeface="Times New Roman" pitchFamily="18" charset="0"/>
              </a:rPr>
              <a:t>viết</a:t>
            </a:r>
            <a:r>
              <a:rPr lang="en-US" b="1" dirty="0">
                <a:cs typeface="Times New Roman" pitchFamily="18" charset="0"/>
              </a:rPr>
              <a:t> </a:t>
            </a:r>
            <a:r>
              <a:rPr lang="en-US" b="1" dirty="0" err="1">
                <a:cs typeface="Times New Roman" pitchFamily="18" charset="0"/>
              </a:rPr>
              <a:t>sai</a:t>
            </a:r>
            <a:r>
              <a:rPr lang="en-US" b="1" dirty="0">
                <a:cs typeface="Times New Roman" pitchFamily="18" charset="0"/>
              </a:rPr>
              <a:t>? </a:t>
            </a:r>
            <a:r>
              <a:rPr lang="en-US" b="1" dirty="0" err="1">
                <a:cs typeface="Times New Roman" pitchFamily="18" charset="0"/>
              </a:rPr>
              <a:t>Tại</a:t>
            </a:r>
            <a:r>
              <a:rPr lang="en-US" b="1" dirty="0">
                <a:cs typeface="Times New Roman" pitchFamily="18" charset="0"/>
              </a:rPr>
              <a:t> </a:t>
            </a:r>
            <a:r>
              <a:rPr lang="en-US" b="1" dirty="0" err="1">
                <a:cs typeface="Times New Roman" pitchFamily="18" charset="0"/>
              </a:rPr>
              <a:t>sao</a:t>
            </a:r>
            <a:r>
              <a:rPr lang="en-US" b="1" dirty="0">
                <a:cs typeface="Times New Roman" pitchFamily="18" charset="0"/>
              </a:rPr>
              <a:t>?</a:t>
            </a:r>
          </a:p>
        </p:txBody>
      </p:sp>
      <p:grpSp>
        <p:nvGrpSpPr>
          <p:cNvPr id="13315" name="Group 4"/>
          <p:cNvGrpSpPr>
            <a:grpSpLocks/>
          </p:cNvGrpSpPr>
          <p:nvPr/>
        </p:nvGrpSpPr>
        <p:grpSpPr bwMode="auto">
          <a:xfrm>
            <a:off x="5511800" y="1371600"/>
            <a:ext cx="1066800" cy="930275"/>
            <a:chOff x="1264" y="2784"/>
            <a:chExt cx="672" cy="586"/>
          </a:xfrm>
        </p:grpSpPr>
        <p:sp>
          <p:nvSpPr>
            <p:cNvPr id="13355" name="Text Box 5"/>
            <p:cNvSpPr txBox="1">
              <a:spLocks noChangeArrowheads="1"/>
            </p:cNvSpPr>
            <p:nvPr/>
          </p:nvSpPr>
          <p:spPr bwMode="auto">
            <a:xfrm>
              <a:off x="1264" y="2784"/>
              <a:ext cx="672" cy="5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l">
                <a:spcBef>
                  <a:spcPct val="50000"/>
                </a:spcBef>
              </a:pPr>
              <a:r>
                <a:rPr lang="en-US" sz="2200" b="1" dirty="0">
                  <a:cs typeface="Times New Roman" pitchFamily="18" charset="0"/>
                </a:rPr>
                <a:t> 100</a:t>
              </a:r>
            </a:p>
            <a:p>
              <a:pPr algn="l">
                <a:spcBef>
                  <a:spcPct val="50000"/>
                </a:spcBef>
              </a:pPr>
              <a:r>
                <a:rPr lang="en-US" sz="2200" b="1" dirty="0">
                  <a:cs typeface="Times New Roman" pitchFamily="18" charset="0"/>
                </a:rPr>
                <a:t>1000 </a:t>
              </a:r>
            </a:p>
          </p:txBody>
        </p:sp>
        <p:sp>
          <p:nvSpPr>
            <p:cNvPr id="13356" name="Line 6"/>
            <p:cNvSpPr>
              <a:spLocks noChangeShapeType="1"/>
            </p:cNvSpPr>
            <p:nvPr/>
          </p:nvSpPr>
          <p:spPr bwMode="auto">
            <a:xfrm>
              <a:off x="1296" y="3072"/>
              <a:ext cx="384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3316" name="Group 7"/>
          <p:cNvGrpSpPr>
            <a:grpSpLocks/>
          </p:cNvGrpSpPr>
          <p:nvPr/>
        </p:nvGrpSpPr>
        <p:grpSpPr bwMode="auto">
          <a:xfrm>
            <a:off x="2438400" y="1905000"/>
            <a:ext cx="914400" cy="930275"/>
            <a:chOff x="2304" y="2784"/>
            <a:chExt cx="576" cy="586"/>
          </a:xfrm>
        </p:grpSpPr>
        <p:sp>
          <p:nvSpPr>
            <p:cNvPr id="13353" name="Text Box 8"/>
            <p:cNvSpPr txBox="1">
              <a:spLocks noChangeArrowheads="1"/>
            </p:cNvSpPr>
            <p:nvPr/>
          </p:nvSpPr>
          <p:spPr bwMode="auto">
            <a:xfrm>
              <a:off x="2304" y="2784"/>
              <a:ext cx="576" cy="5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l">
                <a:spcBef>
                  <a:spcPct val="50000"/>
                </a:spcBef>
              </a:pPr>
              <a:r>
                <a:rPr lang="en-US" sz="2200" b="1">
                  <a:cs typeface="Times New Roman" pitchFamily="18" charset="0"/>
                </a:rPr>
                <a:t> 10</a:t>
              </a:r>
            </a:p>
            <a:p>
              <a:pPr algn="l">
                <a:spcBef>
                  <a:spcPct val="50000"/>
                </a:spcBef>
              </a:pPr>
              <a:r>
                <a:rPr lang="en-US" sz="2200" b="1">
                  <a:cs typeface="Times New Roman" pitchFamily="18" charset="0"/>
                </a:rPr>
                <a:t>100 </a:t>
              </a:r>
            </a:p>
          </p:txBody>
        </p:sp>
        <p:sp>
          <p:nvSpPr>
            <p:cNvPr id="13354" name="Line 9"/>
            <p:cNvSpPr>
              <a:spLocks noChangeShapeType="1"/>
            </p:cNvSpPr>
            <p:nvPr/>
          </p:nvSpPr>
          <p:spPr bwMode="auto">
            <a:xfrm>
              <a:off x="2352" y="3072"/>
              <a:ext cx="296" cy="1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3317" name="Group 10"/>
          <p:cNvGrpSpPr>
            <a:grpSpLocks/>
          </p:cNvGrpSpPr>
          <p:nvPr/>
        </p:nvGrpSpPr>
        <p:grpSpPr bwMode="auto">
          <a:xfrm>
            <a:off x="6286500" y="1981200"/>
            <a:ext cx="838200" cy="930275"/>
            <a:chOff x="3216" y="2736"/>
            <a:chExt cx="528" cy="586"/>
          </a:xfrm>
        </p:grpSpPr>
        <p:sp>
          <p:nvSpPr>
            <p:cNvPr id="13351" name="Text Box 11"/>
            <p:cNvSpPr txBox="1">
              <a:spLocks noChangeArrowheads="1"/>
            </p:cNvSpPr>
            <p:nvPr/>
          </p:nvSpPr>
          <p:spPr bwMode="auto">
            <a:xfrm>
              <a:off x="3216" y="2736"/>
              <a:ext cx="528" cy="5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l">
                <a:spcBef>
                  <a:spcPct val="50000"/>
                </a:spcBef>
              </a:pPr>
              <a:r>
                <a:rPr lang="en-US" sz="2200" b="1">
                  <a:cs typeface="Times New Roman" pitchFamily="18" charset="0"/>
                </a:rPr>
                <a:t>  1</a:t>
              </a:r>
            </a:p>
            <a:p>
              <a:pPr algn="l">
                <a:spcBef>
                  <a:spcPct val="50000"/>
                </a:spcBef>
              </a:pPr>
              <a:r>
                <a:rPr lang="en-US" sz="2200" b="1">
                  <a:cs typeface="Times New Roman" pitchFamily="18" charset="0"/>
                </a:rPr>
                <a:t>100 </a:t>
              </a:r>
            </a:p>
          </p:txBody>
        </p:sp>
        <p:sp>
          <p:nvSpPr>
            <p:cNvPr id="13352" name="Line 12"/>
            <p:cNvSpPr>
              <a:spLocks noChangeShapeType="1"/>
            </p:cNvSpPr>
            <p:nvPr/>
          </p:nvSpPr>
          <p:spPr bwMode="auto">
            <a:xfrm>
              <a:off x="3312" y="3024"/>
              <a:ext cx="296" cy="1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01078" name="Group 22"/>
          <p:cNvGrpSpPr>
            <a:grpSpLocks/>
          </p:cNvGrpSpPr>
          <p:nvPr/>
        </p:nvGrpSpPr>
        <p:grpSpPr bwMode="auto">
          <a:xfrm>
            <a:off x="6019800" y="5014911"/>
            <a:ext cx="914400" cy="1015999"/>
            <a:chOff x="2304" y="2784"/>
            <a:chExt cx="576" cy="640"/>
          </a:xfrm>
        </p:grpSpPr>
        <p:sp>
          <p:nvSpPr>
            <p:cNvPr id="13349" name="Text Box 23"/>
            <p:cNvSpPr txBox="1">
              <a:spLocks noChangeArrowheads="1"/>
            </p:cNvSpPr>
            <p:nvPr/>
          </p:nvSpPr>
          <p:spPr bwMode="auto">
            <a:xfrm>
              <a:off x="2304" y="2784"/>
              <a:ext cx="576" cy="6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l">
                <a:spcBef>
                  <a:spcPct val="50000"/>
                </a:spcBef>
              </a:pPr>
              <a:r>
                <a:rPr lang="en-US" b="1">
                  <a:cs typeface="Times New Roman" pitchFamily="18" charset="0"/>
                </a:rPr>
                <a:t> 1</a:t>
              </a:r>
            </a:p>
            <a:p>
              <a:pPr algn="l">
                <a:spcBef>
                  <a:spcPct val="50000"/>
                </a:spcBef>
              </a:pPr>
              <a:r>
                <a:rPr lang="en-US" b="1">
                  <a:cs typeface="Times New Roman" pitchFamily="18" charset="0"/>
                </a:rPr>
                <a:t>100 </a:t>
              </a:r>
            </a:p>
          </p:txBody>
        </p:sp>
        <p:sp>
          <p:nvSpPr>
            <p:cNvPr id="13350" name="Line 24"/>
            <p:cNvSpPr>
              <a:spLocks noChangeShapeType="1"/>
            </p:cNvSpPr>
            <p:nvPr/>
          </p:nvSpPr>
          <p:spPr bwMode="auto">
            <a:xfrm>
              <a:off x="2352" y="3072"/>
              <a:ext cx="296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01084" name="Text Box 28"/>
          <p:cNvSpPr txBox="1">
            <a:spLocks noChangeArrowheads="1"/>
          </p:cNvSpPr>
          <p:nvPr/>
        </p:nvSpPr>
        <p:spPr bwMode="auto">
          <a:xfrm>
            <a:off x="6705600" y="5167313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b="1">
                <a:cs typeface="Times New Roman" pitchFamily="18" charset="0"/>
              </a:rPr>
              <a:t>là chưa đúng </a:t>
            </a:r>
          </a:p>
        </p:txBody>
      </p:sp>
      <p:sp>
        <p:nvSpPr>
          <p:cNvPr id="301085" name="Text Box 29"/>
          <p:cNvSpPr txBox="1">
            <a:spLocks noChangeArrowheads="1"/>
          </p:cNvSpPr>
          <p:nvPr/>
        </p:nvSpPr>
        <p:spPr bwMode="auto">
          <a:xfrm>
            <a:off x="1676400" y="3657600"/>
            <a:ext cx="106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b="1">
                <a:cs typeface="Times New Roman" pitchFamily="18" charset="0"/>
              </a:rPr>
              <a:t>0,100 </a:t>
            </a:r>
          </a:p>
        </p:txBody>
      </p:sp>
      <p:grpSp>
        <p:nvGrpSpPr>
          <p:cNvPr id="301086" name="Group 30"/>
          <p:cNvGrpSpPr>
            <a:grpSpLocks/>
          </p:cNvGrpSpPr>
          <p:nvPr/>
        </p:nvGrpSpPr>
        <p:grpSpPr bwMode="auto">
          <a:xfrm>
            <a:off x="1752600" y="4114802"/>
            <a:ext cx="1066800" cy="1016001"/>
            <a:chOff x="1440" y="2784"/>
            <a:chExt cx="672" cy="640"/>
          </a:xfrm>
        </p:grpSpPr>
        <p:sp>
          <p:nvSpPr>
            <p:cNvPr id="13347" name="Text Box 31"/>
            <p:cNvSpPr txBox="1">
              <a:spLocks noChangeArrowheads="1"/>
            </p:cNvSpPr>
            <p:nvPr/>
          </p:nvSpPr>
          <p:spPr bwMode="auto">
            <a:xfrm>
              <a:off x="1440" y="2784"/>
              <a:ext cx="672" cy="6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l">
                <a:spcBef>
                  <a:spcPct val="50000"/>
                </a:spcBef>
              </a:pPr>
              <a:r>
                <a:rPr lang="en-US" b="1">
                  <a:cs typeface="Times New Roman" pitchFamily="18" charset="0"/>
                </a:rPr>
                <a:t> 100</a:t>
              </a:r>
            </a:p>
            <a:p>
              <a:pPr algn="l">
                <a:spcBef>
                  <a:spcPct val="50000"/>
                </a:spcBef>
              </a:pPr>
              <a:r>
                <a:rPr lang="en-US" b="1">
                  <a:cs typeface="Times New Roman" pitchFamily="18" charset="0"/>
                </a:rPr>
                <a:t>1000 </a:t>
              </a:r>
            </a:p>
          </p:txBody>
        </p:sp>
        <p:sp>
          <p:nvSpPr>
            <p:cNvPr id="13348" name="Line 32"/>
            <p:cNvSpPr>
              <a:spLocks noChangeShapeType="1"/>
            </p:cNvSpPr>
            <p:nvPr/>
          </p:nvSpPr>
          <p:spPr bwMode="auto">
            <a:xfrm>
              <a:off x="1536" y="3072"/>
              <a:ext cx="38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01094" name="Text Box 38"/>
          <p:cNvSpPr txBox="1">
            <a:spLocks noChangeArrowheads="1"/>
          </p:cNvSpPr>
          <p:nvPr/>
        </p:nvSpPr>
        <p:spPr bwMode="auto">
          <a:xfrm>
            <a:off x="1828800" y="5229225"/>
            <a:ext cx="1219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b="1">
                <a:cs typeface="Times New Roman" pitchFamily="18" charset="0"/>
              </a:rPr>
              <a:t>0,100 </a:t>
            </a:r>
          </a:p>
        </p:txBody>
      </p:sp>
      <p:sp>
        <p:nvSpPr>
          <p:cNvPr id="301095" name="Text Box 39"/>
          <p:cNvSpPr txBox="1">
            <a:spLocks noChangeArrowheads="1"/>
          </p:cNvSpPr>
          <p:nvPr/>
        </p:nvSpPr>
        <p:spPr bwMode="auto">
          <a:xfrm>
            <a:off x="2743200" y="5243513"/>
            <a:ext cx="3352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b="1" dirty="0">
                <a:cs typeface="Times New Roman" pitchFamily="18" charset="0"/>
              </a:rPr>
              <a:t>bạn Hùng  viết thành  </a:t>
            </a:r>
          </a:p>
        </p:txBody>
      </p:sp>
      <p:sp>
        <p:nvSpPr>
          <p:cNvPr id="301096" name="WordArt 40"/>
          <p:cNvSpPr>
            <a:spLocks noChangeArrowheads="1" noChangeShapeType="1" noTextEdit="1"/>
          </p:cNvSpPr>
          <p:nvPr/>
        </p:nvSpPr>
        <p:spPr bwMode="auto">
          <a:xfrm>
            <a:off x="4114800" y="3276600"/>
            <a:ext cx="876300" cy="2984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Giải:</a:t>
            </a:r>
          </a:p>
        </p:txBody>
      </p:sp>
      <p:grpSp>
        <p:nvGrpSpPr>
          <p:cNvPr id="301097" name="Group 41"/>
          <p:cNvGrpSpPr>
            <a:grpSpLocks/>
          </p:cNvGrpSpPr>
          <p:nvPr/>
        </p:nvGrpSpPr>
        <p:grpSpPr bwMode="auto">
          <a:xfrm>
            <a:off x="0" y="5791200"/>
            <a:ext cx="8991600" cy="685800"/>
            <a:chOff x="-144" y="3888"/>
            <a:chExt cx="6048" cy="432"/>
          </a:xfrm>
        </p:grpSpPr>
        <p:sp>
          <p:nvSpPr>
            <p:cNvPr id="13345" name="AutoShape 42"/>
            <p:cNvSpPr>
              <a:spLocks noChangeArrowheads="1"/>
            </p:cNvSpPr>
            <p:nvPr/>
          </p:nvSpPr>
          <p:spPr bwMode="auto">
            <a:xfrm>
              <a:off x="0" y="3888"/>
              <a:ext cx="5760" cy="432"/>
            </a:xfrm>
            <a:prstGeom prst="roundRect">
              <a:avLst>
                <a:gd name="adj" fmla="val 16667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endParaRPr lang="vi-VN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346" name="Text Box 43"/>
            <p:cNvSpPr txBox="1">
              <a:spLocks noChangeArrowheads="1"/>
            </p:cNvSpPr>
            <p:nvPr/>
          </p:nvSpPr>
          <p:spPr bwMode="auto">
            <a:xfrm>
              <a:off x="-144" y="3993"/>
              <a:ext cx="604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b="1">
                  <a:cs typeface="Times New Roman" pitchFamily="18" charset="0"/>
                </a:rPr>
                <a:t>Vậy Bạn Lan và bạn Mỹ viết đúng , bạn Hùng viết sai.</a:t>
              </a:r>
            </a:p>
          </p:txBody>
        </p:sp>
      </p:grpSp>
      <p:sp>
        <p:nvSpPr>
          <p:cNvPr id="301100" name="Text Box 44"/>
          <p:cNvSpPr txBox="1">
            <a:spLocks noChangeArrowheads="1"/>
          </p:cNvSpPr>
          <p:nvPr/>
        </p:nvSpPr>
        <p:spPr bwMode="auto">
          <a:xfrm>
            <a:off x="533400" y="3657600"/>
            <a:ext cx="1219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b="1">
                <a:cs typeface="Times New Roman" pitchFamily="18" charset="0"/>
              </a:rPr>
              <a:t>Ta có :  </a:t>
            </a:r>
          </a:p>
        </p:txBody>
      </p:sp>
      <p:sp>
        <p:nvSpPr>
          <p:cNvPr id="301101" name="Text Box 45"/>
          <p:cNvSpPr txBox="1">
            <a:spLocks noChangeArrowheads="1"/>
          </p:cNvSpPr>
          <p:nvPr/>
        </p:nvSpPr>
        <p:spPr bwMode="auto">
          <a:xfrm>
            <a:off x="609600" y="5243513"/>
            <a:ext cx="1219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b="1">
                <a:cs typeface="Times New Roman" pitchFamily="18" charset="0"/>
              </a:rPr>
              <a:t>Mà  :  </a:t>
            </a:r>
          </a:p>
        </p:txBody>
      </p:sp>
      <p:grpSp>
        <p:nvGrpSpPr>
          <p:cNvPr id="301102" name="Group 46"/>
          <p:cNvGrpSpPr>
            <a:grpSpLocks/>
          </p:cNvGrpSpPr>
          <p:nvPr/>
        </p:nvGrpSpPr>
        <p:grpSpPr bwMode="auto">
          <a:xfrm>
            <a:off x="6477000" y="4129086"/>
            <a:ext cx="914400" cy="1015999"/>
            <a:chOff x="2304" y="2784"/>
            <a:chExt cx="576" cy="640"/>
          </a:xfrm>
        </p:grpSpPr>
        <p:sp>
          <p:nvSpPr>
            <p:cNvPr id="13343" name="Text Box 47"/>
            <p:cNvSpPr txBox="1">
              <a:spLocks noChangeArrowheads="1"/>
            </p:cNvSpPr>
            <p:nvPr/>
          </p:nvSpPr>
          <p:spPr bwMode="auto">
            <a:xfrm>
              <a:off x="2304" y="2784"/>
              <a:ext cx="576" cy="6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l">
                <a:spcBef>
                  <a:spcPct val="50000"/>
                </a:spcBef>
              </a:pPr>
              <a:r>
                <a:rPr lang="en-US" b="1">
                  <a:cs typeface="Times New Roman" pitchFamily="18" charset="0"/>
                </a:rPr>
                <a:t> 1</a:t>
              </a:r>
            </a:p>
            <a:p>
              <a:pPr algn="l">
                <a:spcBef>
                  <a:spcPct val="50000"/>
                </a:spcBef>
              </a:pPr>
              <a:r>
                <a:rPr lang="en-US" b="1">
                  <a:cs typeface="Times New Roman" pitchFamily="18" charset="0"/>
                </a:rPr>
                <a:t>10 </a:t>
              </a:r>
            </a:p>
          </p:txBody>
        </p:sp>
        <p:sp>
          <p:nvSpPr>
            <p:cNvPr id="13344" name="Line 48"/>
            <p:cNvSpPr>
              <a:spLocks noChangeShapeType="1"/>
            </p:cNvSpPr>
            <p:nvPr/>
          </p:nvSpPr>
          <p:spPr bwMode="auto">
            <a:xfrm>
              <a:off x="2352" y="3072"/>
              <a:ext cx="296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01106" name="Text Box 50"/>
          <p:cNvSpPr txBox="1">
            <a:spLocks noChangeArrowheads="1"/>
          </p:cNvSpPr>
          <p:nvPr/>
        </p:nvSpPr>
        <p:spPr bwMode="auto">
          <a:xfrm>
            <a:off x="2628900" y="3679208"/>
            <a:ext cx="1219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b="1" dirty="0">
                <a:cs typeface="Times New Roman" pitchFamily="18" charset="0"/>
              </a:rPr>
              <a:t>= 0,10 </a:t>
            </a:r>
          </a:p>
        </p:txBody>
      </p:sp>
      <p:sp>
        <p:nvSpPr>
          <p:cNvPr id="301107" name="Text Box 51"/>
          <p:cNvSpPr txBox="1">
            <a:spLocks noChangeArrowheads="1"/>
          </p:cNvSpPr>
          <p:nvPr/>
        </p:nvSpPr>
        <p:spPr bwMode="auto">
          <a:xfrm>
            <a:off x="3695700" y="3679208"/>
            <a:ext cx="1219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b="1" dirty="0">
                <a:cs typeface="Times New Roman" pitchFamily="18" charset="0"/>
              </a:rPr>
              <a:t>= 0,1</a:t>
            </a:r>
          </a:p>
        </p:txBody>
      </p:sp>
      <p:sp>
        <p:nvSpPr>
          <p:cNvPr id="301108" name="Text Box 52"/>
          <p:cNvSpPr txBox="1">
            <a:spLocks noChangeArrowheads="1"/>
          </p:cNvSpPr>
          <p:nvPr/>
        </p:nvSpPr>
        <p:spPr bwMode="auto">
          <a:xfrm>
            <a:off x="609600" y="4357688"/>
            <a:ext cx="1219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b="1">
                <a:cs typeface="Times New Roman" pitchFamily="18" charset="0"/>
              </a:rPr>
              <a:t>0,100 =</a:t>
            </a:r>
          </a:p>
        </p:txBody>
      </p:sp>
      <p:sp>
        <p:nvSpPr>
          <p:cNvPr id="301109" name="Text Box 53"/>
          <p:cNvSpPr txBox="1">
            <a:spLocks noChangeArrowheads="1"/>
          </p:cNvSpPr>
          <p:nvPr/>
        </p:nvSpPr>
        <p:spPr bwMode="auto">
          <a:xfrm>
            <a:off x="3352800" y="4343400"/>
            <a:ext cx="1219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b="1">
                <a:cs typeface="Times New Roman" pitchFamily="18" charset="0"/>
              </a:rPr>
              <a:t>0,10 =</a:t>
            </a:r>
          </a:p>
        </p:txBody>
      </p:sp>
      <p:grpSp>
        <p:nvGrpSpPr>
          <p:cNvPr id="301110" name="Group 54"/>
          <p:cNvGrpSpPr>
            <a:grpSpLocks/>
          </p:cNvGrpSpPr>
          <p:nvPr/>
        </p:nvGrpSpPr>
        <p:grpSpPr bwMode="auto">
          <a:xfrm>
            <a:off x="4419600" y="4114802"/>
            <a:ext cx="914400" cy="1016001"/>
            <a:chOff x="2304" y="2784"/>
            <a:chExt cx="576" cy="640"/>
          </a:xfrm>
        </p:grpSpPr>
        <p:sp>
          <p:nvSpPr>
            <p:cNvPr id="13341" name="Text Box 55"/>
            <p:cNvSpPr txBox="1">
              <a:spLocks noChangeArrowheads="1"/>
            </p:cNvSpPr>
            <p:nvPr/>
          </p:nvSpPr>
          <p:spPr bwMode="auto">
            <a:xfrm>
              <a:off x="2304" y="2784"/>
              <a:ext cx="576" cy="6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l">
                <a:spcBef>
                  <a:spcPct val="50000"/>
                </a:spcBef>
              </a:pPr>
              <a:r>
                <a:rPr lang="en-US" b="1">
                  <a:cs typeface="Times New Roman" pitchFamily="18" charset="0"/>
                </a:rPr>
                <a:t> 10</a:t>
              </a:r>
            </a:p>
            <a:p>
              <a:pPr algn="l">
                <a:spcBef>
                  <a:spcPct val="50000"/>
                </a:spcBef>
              </a:pPr>
              <a:r>
                <a:rPr lang="en-US" b="1">
                  <a:cs typeface="Times New Roman" pitchFamily="18" charset="0"/>
                </a:rPr>
                <a:t>100 </a:t>
              </a:r>
            </a:p>
          </p:txBody>
        </p:sp>
        <p:sp>
          <p:nvSpPr>
            <p:cNvPr id="13342" name="Line 56"/>
            <p:cNvSpPr>
              <a:spLocks noChangeShapeType="1"/>
            </p:cNvSpPr>
            <p:nvPr/>
          </p:nvSpPr>
          <p:spPr bwMode="auto">
            <a:xfrm>
              <a:off x="2352" y="3072"/>
              <a:ext cx="296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01113" name="Text Box 57"/>
          <p:cNvSpPr txBox="1">
            <a:spLocks noChangeArrowheads="1"/>
          </p:cNvSpPr>
          <p:nvPr/>
        </p:nvSpPr>
        <p:spPr bwMode="auto">
          <a:xfrm>
            <a:off x="2667000" y="4357688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b="1">
                <a:cs typeface="Times New Roman" pitchFamily="18" charset="0"/>
              </a:rPr>
              <a:t>; </a:t>
            </a:r>
          </a:p>
        </p:txBody>
      </p:sp>
      <p:sp>
        <p:nvSpPr>
          <p:cNvPr id="301114" name="Text Box 58"/>
          <p:cNvSpPr txBox="1">
            <a:spLocks noChangeArrowheads="1"/>
          </p:cNvSpPr>
          <p:nvPr/>
        </p:nvSpPr>
        <p:spPr bwMode="auto">
          <a:xfrm>
            <a:off x="5334000" y="4343400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b="1">
                <a:cs typeface="Times New Roman" pitchFamily="18" charset="0"/>
              </a:rPr>
              <a:t>; </a:t>
            </a:r>
          </a:p>
        </p:txBody>
      </p:sp>
      <p:sp>
        <p:nvSpPr>
          <p:cNvPr id="301115" name="Text Box 59"/>
          <p:cNvSpPr txBox="1">
            <a:spLocks noChangeArrowheads="1"/>
          </p:cNvSpPr>
          <p:nvPr/>
        </p:nvSpPr>
        <p:spPr bwMode="auto">
          <a:xfrm>
            <a:off x="5638800" y="4316997"/>
            <a:ext cx="1219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b="1">
                <a:cs typeface="Times New Roman" pitchFamily="18" charset="0"/>
              </a:rPr>
              <a:t>0,1 =</a:t>
            </a:r>
          </a:p>
        </p:txBody>
      </p:sp>
      <p:grpSp>
        <p:nvGrpSpPr>
          <p:cNvPr id="13338" name="Group 61"/>
          <p:cNvGrpSpPr>
            <a:grpSpLocks/>
          </p:cNvGrpSpPr>
          <p:nvPr/>
        </p:nvGrpSpPr>
        <p:grpSpPr bwMode="auto">
          <a:xfrm>
            <a:off x="838200" y="-76200"/>
            <a:ext cx="7620000" cy="1158875"/>
            <a:chOff x="528" y="384"/>
            <a:chExt cx="4800" cy="730"/>
          </a:xfrm>
        </p:grpSpPr>
        <p:sp>
          <p:nvSpPr>
            <p:cNvPr id="13339" name="Text Box 62"/>
            <p:cNvSpPr txBox="1">
              <a:spLocks noChangeArrowheads="1"/>
            </p:cNvSpPr>
            <p:nvPr/>
          </p:nvSpPr>
          <p:spPr bwMode="auto">
            <a:xfrm>
              <a:off x="2448" y="384"/>
              <a:ext cx="912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3200" b="1" u="sng">
                  <a:cs typeface="Times New Roman" pitchFamily="18" charset="0"/>
                </a:rPr>
                <a:t>Toán</a:t>
              </a:r>
              <a:r>
                <a:rPr lang="en-US" sz="3200" b="1">
                  <a:cs typeface="Times New Roman" pitchFamily="18" charset="0"/>
                </a:rPr>
                <a:t> </a:t>
              </a:r>
              <a:endParaRPr lang="vi-VN" sz="3200" b="1">
                <a:cs typeface="Times New Roman" pitchFamily="18" charset="0"/>
              </a:endParaRPr>
            </a:p>
          </p:txBody>
        </p:sp>
        <p:sp>
          <p:nvSpPr>
            <p:cNvPr id="13340" name="Text Box 63"/>
            <p:cNvSpPr txBox="1">
              <a:spLocks noChangeArrowheads="1"/>
            </p:cNvSpPr>
            <p:nvPr/>
          </p:nvSpPr>
          <p:spPr bwMode="auto">
            <a:xfrm>
              <a:off x="528" y="672"/>
              <a:ext cx="4800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4000" b="1">
                  <a:solidFill>
                    <a:srgbClr val="000099"/>
                  </a:solidFill>
                  <a:cs typeface="Times New Roman" pitchFamily="18" charset="0"/>
                </a:rPr>
                <a:t>Số thập phân bằng nhau </a:t>
              </a:r>
              <a:endParaRPr lang="vi-VN" sz="4000" b="1">
                <a:solidFill>
                  <a:srgbClr val="000099"/>
                </a:solidFill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8312067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3010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301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5" dur="500"/>
                                        <p:tgtEl>
                                          <p:spTgt spid="301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8" dur="500"/>
                                        <p:tgtEl>
                                          <p:spTgt spid="301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1" dur="500"/>
                                        <p:tgtEl>
                                          <p:spTgt spid="301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6" dur="500"/>
                                        <p:tgtEl>
                                          <p:spTgt spid="301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9" dur="500"/>
                                        <p:tgtEl>
                                          <p:spTgt spid="301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2" dur="500"/>
                                        <p:tgtEl>
                                          <p:spTgt spid="301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5" dur="500"/>
                                        <p:tgtEl>
                                          <p:spTgt spid="301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8" dur="500"/>
                                        <p:tgtEl>
                                          <p:spTgt spid="301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41" dur="500"/>
                                        <p:tgtEl>
                                          <p:spTgt spid="301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44" dur="500"/>
                                        <p:tgtEl>
                                          <p:spTgt spid="301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47" dur="500"/>
                                        <p:tgtEl>
                                          <p:spTgt spid="301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52" dur="500"/>
                                        <p:tgtEl>
                                          <p:spTgt spid="301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55" dur="500"/>
                                        <p:tgtEl>
                                          <p:spTgt spid="301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58" dur="500"/>
                                        <p:tgtEl>
                                          <p:spTgt spid="301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61" dur="500"/>
                                        <p:tgtEl>
                                          <p:spTgt spid="3010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64" dur="500"/>
                                        <p:tgtEl>
                                          <p:spTgt spid="301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67" dur="500"/>
                                        <p:tgtEl>
                                          <p:spTgt spid="301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1084" grpId="0"/>
      <p:bldP spid="301085" grpId="0"/>
      <p:bldP spid="301094" grpId="0"/>
      <p:bldP spid="301095" grpId="0"/>
      <p:bldP spid="301096" grpId="0" animBg="1"/>
      <p:bldP spid="301100" grpId="0"/>
      <p:bldP spid="301101" grpId="0"/>
      <p:bldP spid="301106" grpId="0"/>
      <p:bldP spid="301107" grpId="0"/>
      <p:bldP spid="301108" grpId="0"/>
      <p:bldP spid="301109" grpId="0"/>
      <p:bldP spid="301113" grpId="0"/>
      <p:bldP spid="301114" grpId="0"/>
      <p:bldP spid="3011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8" name="Group 2"/>
          <p:cNvGrpSpPr>
            <a:grpSpLocks/>
          </p:cNvGrpSpPr>
          <p:nvPr/>
        </p:nvGrpSpPr>
        <p:grpSpPr bwMode="auto">
          <a:xfrm>
            <a:off x="0" y="-26988"/>
            <a:ext cx="9901238" cy="6958013"/>
            <a:chOff x="0" y="0"/>
            <a:chExt cx="6237" cy="4383"/>
          </a:xfrm>
        </p:grpSpPr>
        <p:sp>
          <p:nvSpPr>
            <p:cNvPr id="14369" name="Rectangle 3"/>
            <p:cNvSpPr>
              <a:spLocks noChangeArrowheads="1"/>
            </p:cNvSpPr>
            <p:nvPr/>
          </p:nvSpPr>
          <p:spPr bwMode="auto">
            <a:xfrm>
              <a:off x="0" y="3884"/>
              <a:ext cx="5760" cy="499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100000">
                  <a:srgbClr val="003B00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370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5760" cy="527"/>
            </a:xfrm>
            <a:prstGeom prst="rect">
              <a:avLst/>
            </a:prstGeom>
            <a:gradFill rotWithShape="1">
              <a:gsLst>
                <a:gs pos="0">
                  <a:srgbClr val="003B00"/>
                </a:gs>
                <a:gs pos="100000">
                  <a:srgbClr val="008000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371" name="AutoShape 5"/>
            <p:cNvSpPr>
              <a:spLocks noChangeArrowheads="1"/>
            </p:cNvSpPr>
            <p:nvPr/>
          </p:nvSpPr>
          <p:spPr bwMode="auto">
            <a:xfrm>
              <a:off x="45" y="572"/>
              <a:ext cx="5647" cy="3221"/>
            </a:xfrm>
            <a:prstGeom prst="flowChartAlternate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372" name="Text Box 6"/>
            <p:cNvSpPr txBox="1">
              <a:spLocks noChangeArrowheads="1"/>
            </p:cNvSpPr>
            <p:nvPr/>
          </p:nvSpPr>
          <p:spPr bwMode="auto">
            <a:xfrm>
              <a:off x="2926" y="4156"/>
              <a:ext cx="3311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lang="en-US" sz="1000" b="1">
                  <a:solidFill>
                    <a:srgbClr val="006666"/>
                  </a:solidFill>
                  <a:cs typeface="Times New Roman" pitchFamily="18" charset="0"/>
                  <a:hlinkClick r:id="rId7"/>
                </a:rPr>
                <a:t>http://tieuhoc.info</a:t>
              </a:r>
              <a:r>
                <a:rPr lang="en-US" sz="1000" b="1">
                  <a:solidFill>
                    <a:srgbClr val="006666"/>
                  </a:solidFill>
                  <a:cs typeface="Times New Roman" pitchFamily="18" charset="0"/>
                </a:rPr>
                <a:t> – Pham Khac Lap Kien Bai Primary School – 2015</a:t>
              </a:r>
            </a:p>
          </p:txBody>
        </p:sp>
      </p:grpSp>
      <p:sp>
        <p:nvSpPr>
          <p:cNvPr id="312328" name="WordArt 8"/>
          <p:cNvSpPr>
            <a:spLocks noChangeArrowheads="1" noChangeShapeType="1" noTextEdit="1"/>
          </p:cNvSpPr>
          <p:nvPr/>
        </p:nvSpPr>
        <p:spPr bwMode="auto">
          <a:xfrm>
            <a:off x="2195513" y="260350"/>
            <a:ext cx="4986337" cy="504825"/>
          </a:xfrm>
          <a:prstGeom prst="rect">
            <a:avLst/>
          </a:prstGeom>
        </p:spPr>
        <p:txBody>
          <a:bodyPr wrap="none" fromWordArt="1">
            <a:prstTxWarp prst="textWave2">
              <a:avLst>
                <a:gd name="adj1" fmla="val 13005"/>
                <a:gd name="adj2" fmla="val 0"/>
              </a:avLst>
            </a:prstTxWarp>
          </a:bodyPr>
          <a:lstStyle/>
          <a:p>
            <a:r>
              <a:rPr lang="en-US" sz="3600" kern="10" dirty="0">
                <a:ln w="9525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chemeClr val="accent1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AI NHANH AI ĐÚNG!</a:t>
            </a:r>
          </a:p>
        </p:txBody>
      </p:sp>
      <p:sp>
        <p:nvSpPr>
          <p:cNvPr id="31" name="AutoShape 51"/>
          <p:cNvSpPr>
            <a:spLocks noChangeArrowheads="1"/>
          </p:cNvSpPr>
          <p:nvPr/>
        </p:nvSpPr>
        <p:spPr bwMode="auto">
          <a:xfrm>
            <a:off x="1258888" y="1182688"/>
            <a:ext cx="7561262" cy="1093787"/>
          </a:xfrm>
          <a:prstGeom prst="roundRect">
            <a:avLst>
              <a:gd name="adj" fmla="val 16667"/>
            </a:avLst>
          </a:prstGeom>
          <a:solidFill>
            <a:srgbClr val="C00000"/>
          </a:solidFill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/>
          <a:p>
            <a:pPr algn="just"/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3,42? </a:t>
            </a:r>
          </a:p>
        </p:txBody>
      </p:sp>
      <p:sp>
        <p:nvSpPr>
          <p:cNvPr id="36" name="AutoShape 51"/>
          <p:cNvSpPr>
            <a:spLocks noChangeArrowheads="1"/>
          </p:cNvSpPr>
          <p:nvPr/>
        </p:nvSpPr>
        <p:spPr bwMode="auto">
          <a:xfrm>
            <a:off x="1835150" y="4868863"/>
            <a:ext cx="5843588" cy="7493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just" eaLnBrk="0" hangingPunct="0">
              <a:defRPr/>
            </a:pPr>
            <a:r>
              <a:rPr lang="en-US" sz="26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30,4200</a:t>
            </a:r>
            <a:endParaRPr lang="en-US" sz="2600" baseline="3000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9" name="Picture 38" descr="Classicmode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913" y="4868863"/>
            <a:ext cx="1500187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Oval 39">
            <a:hlinkHover r:id="" action="ppaction://noaction" highlightClick="1">
              <a:snd r:embed="rId9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706438" y="5013325"/>
            <a:ext cx="817562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l" eaLnBrk="0" hangingPunct="0"/>
            <a:endParaRPr lang="en-US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WordArt 226"/>
          <p:cNvSpPr>
            <a:spLocks noChangeArrowheads="1" noChangeShapeType="1" noTextEdit="1"/>
          </p:cNvSpPr>
          <p:nvPr/>
        </p:nvSpPr>
        <p:spPr bwMode="auto">
          <a:xfrm>
            <a:off x="912813" y="5084763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42" name="AutoShape 51"/>
          <p:cNvSpPr>
            <a:spLocks noChangeArrowheads="1"/>
          </p:cNvSpPr>
          <p:nvPr/>
        </p:nvSpPr>
        <p:spPr bwMode="auto">
          <a:xfrm>
            <a:off x="1692275" y="2565400"/>
            <a:ext cx="5967413" cy="7493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just" eaLnBrk="0" hangingPunct="0"/>
            <a:r>
              <a:rPr lang="en-US" sz="26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3,4200</a:t>
            </a:r>
          </a:p>
        </p:txBody>
      </p:sp>
      <p:pic>
        <p:nvPicPr>
          <p:cNvPr id="44" name="Picture 39" descr="Classicmode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475" y="2581275"/>
            <a:ext cx="1500188" cy="801688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" name="Oval 59">
            <a:hlinkHover r:id="" action="ppaction://noaction" highlightClick="1">
              <a:snd r:embed="rId9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701675" y="2654300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l" eaLnBrk="0" hangingPunct="0"/>
            <a:endParaRPr lang="en-US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WordArt 226"/>
          <p:cNvSpPr>
            <a:spLocks noChangeArrowheads="1" noChangeShapeType="1" noTextEdit="1"/>
          </p:cNvSpPr>
          <p:nvPr/>
        </p:nvSpPr>
        <p:spPr bwMode="auto">
          <a:xfrm>
            <a:off x="908050" y="2767013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47" name="AutoShape 51"/>
          <p:cNvSpPr>
            <a:spLocks noChangeArrowheads="1"/>
          </p:cNvSpPr>
          <p:nvPr/>
        </p:nvSpPr>
        <p:spPr bwMode="auto">
          <a:xfrm>
            <a:off x="1676400" y="3733800"/>
            <a:ext cx="5943600" cy="7493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just" eaLnBrk="0" hangingPunct="0">
              <a:defRPr/>
            </a:pPr>
            <a:r>
              <a:rPr lang="en-US" sz="26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3,042</a:t>
            </a:r>
            <a:endParaRPr lang="en-US" sz="3200" b="1" baseline="3000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9" name="Picture 39" descr="Classicmode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513" y="3716338"/>
            <a:ext cx="1500187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" name="Oval 59">
            <a:hlinkHover r:id="" action="ppaction://noaction" highlightClick="1">
              <a:snd r:embed="rId9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620713" y="3860800"/>
            <a:ext cx="817562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l" eaLnBrk="0" hangingPunct="0"/>
            <a:endParaRPr lang="en-US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WordArt 226"/>
          <p:cNvSpPr>
            <a:spLocks noChangeArrowheads="1" noChangeShapeType="1" noTextEdit="1"/>
          </p:cNvSpPr>
          <p:nvPr/>
        </p:nvSpPr>
        <p:spPr bwMode="auto">
          <a:xfrm>
            <a:off x="827088" y="386080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57" name="AutoShape 27"/>
          <p:cNvSpPr>
            <a:spLocks noChangeArrowheads="1"/>
          </p:cNvSpPr>
          <p:nvPr/>
        </p:nvSpPr>
        <p:spPr bwMode="auto">
          <a:xfrm>
            <a:off x="4763" y="1066800"/>
            <a:ext cx="1543050" cy="1358900"/>
          </a:xfrm>
          <a:prstGeom prst="sun">
            <a:avLst>
              <a:gd name="adj" fmla="val 19880"/>
            </a:avLst>
          </a:prstGeom>
          <a:gradFill rotWithShape="1">
            <a:gsLst>
              <a:gs pos="0">
                <a:srgbClr val="FF0066"/>
              </a:gs>
              <a:gs pos="100000">
                <a:srgbClr val="E9EE1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en-US" sz="1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" name="WordArt 28"/>
          <p:cNvSpPr>
            <a:spLocks noChangeArrowheads="1" noChangeShapeType="1" noTextEdit="1"/>
          </p:cNvSpPr>
          <p:nvPr/>
        </p:nvSpPr>
        <p:spPr bwMode="auto">
          <a:xfrm>
            <a:off x="422275" y="1435100"/>
            <a:ext cx="6858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18" charset="0"/>
                <a:cs typeface="Times New Roman" pitchFamily="18" charset="0"/>
              </a:rPr>
              <a:t>Câu 1</a:t>
            </a:r>
          </a:p>
        </p:txBody>
      </p:sp>
      <p:sp>
        <p:nvSpPr>
          <p:cNvPr id="63" name="WordArt 33"/>
          <p:cNvSpPr>
            <a:spLocks noChangeArrowheads="1" noChangeShapeType="1" noTextEdit="1"/>
          </p:cNvSpPr>
          <p:nvPr/>
        </p:nvSpPr>
        <p:spPr bwMode="auto">
          <a:xfrm>
            <a:off x="8162925" y="26193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64" name="WordArt 34"/>
          <p:cNvSpPr>
            <a:spLocks noChangeArrowheads="1" noChangeShapeType="1" noTextEdit="1"/>
          </p:cNvSpPr>
          <p:nvPr/>
        </p:nvSpPr>
        <p:spPr bwMode="auto">
          <a:xfrm>
            <a:off x="8162925" y="26193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65" name="WordArt 35"/>
          <p:cNvSpPr>
            <a:spLocks noChangeArrowheads="1" noChangeShapeType="1" noTextEdit="1"/>
          </p:cNvSpPr>
          <p:nvPr/>
        </p:nvSpPr>
        <p:spPr bwMode="auto">
          <a:xfrm>
            <a:off x="8167688" y="25908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66" name="WordArt 36"/>
          <p:cNvSpPr>
            <a:spLocks noChangeArrowheads="1" noChangeShapeType="1" noTextEdit="1"/>
          </p:cNvSpPr>
          <p:nvPr/>
        </p:nvSpPr>
        <p:spPr bwMode="auto">
          <a:xfrm>
            <a:off x="8162925" y="26193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67" name="WordArt 37"/>
          <p:cNvSpPr>
            <a:spLocks noChangeArrowheads="1" noChangeShapeType="1" noTextEdit="1"/>
          </p:cNvSpPr>
          <p:nvPr/>
        </p:nvSpPr>
        <p:spPr bwMode="auto">
          <a:xfrm>
            <a:off x="8210550" y="26193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68" name="WordArt 38"/>
          <p:cNvSpPr>
            <a:spLocks noChangeArrowheads="1" noChangeShapeType="1" noTextEdit="1"/>
          </p:cNvSpPr>
          <p:nvPr/>
        </p:nvSpPr>
        <p:spPr bwMode="auto">
          <a:xfrm>
            <a:off x="8177213" y="26193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69" name="WordArt 39"/>
          <p:cNvSpPr>
            <a:spLocks noChangeArrowheads="1" noChangeShapeType="1" noTextEdit="1"/>
          </p:cNvSpPr>
          <p:nvPr/>
        </p:nvSpPr>
        <p:spPr bwMode="auto">
          <a:xfrm>
            <a:off x="8162925" y="26193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70" name="WordArt 40"/>
          <p:cNvSpPr>
            <a:spLocks noChangeArrowheads="1" noChangeShapeType="1" noTextEdit="1"/>
          </p:cNvSpPr>
          <p:nvPr/>
        </p:nvSpPr>
        <p:spPr bwMode="auto">
          <a:xfrm>
            <a:off x="8162925" y="26193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sp>
        <p:nvSpPr>
          <p:cNvPr id="71" name="WordArt 41"/>
          <p:cNvSpPr>
            <a:spLocks noChangeArrowheads="1" noChangeShapeType="1" noTextEdit="1"/>
          </p:cNvSpPr>
          <p:nvPr/>
        </p:nvSpPr>
        <p:spPr bwMode="auto">
          <a:xfrm>
            <a:off x="8167688" y="2605088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  <p:sp>
        <p:nvSpPr>
          <p:cNvPr id="72" name="WordArt 42"/>
          <p:cNvSpPr>
            <a:spLocks noChangeArrowheads="1" noChangeShapeType="1" noTextEdit="1"/>
          </p:cNvSpPr>
          <p:nvPr/>
        </p:nvSpPr>
        <p:spPr bwMode="auto">
          <a:xfrm>
            <a:off x="8162925" y="26193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18" charset="0"/>
                <a:cs typeface="Times New Roman" pitchFamily="18" charset="0"/>
              </a:rPr>
              <a:t>9</a:t>
            </a:r>
          </a:p>
        </p:txBody>
      </p:sp>
      <p:sp>
        <p:nvSpPr>
          <p:cNvPr id="73" name="WordArt 43"/>
          <p:cNvSpPr>
            <a:spLocks noChangeArrowheads="1" noChangeShapeType="1" noTextEdit="1"/>
          </p:cNvSpPr>
          <p:nvPr/>
        </p:nvSpPr>
        <p:spPr bwMode="auto">
          <a:xfrm>
            <a:off x="8162925" y="26193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18" charset="0"/>
                <a:cs typeface="Times New Roman" pitchFamily="18" charset="0"/>
              </a:rPr>
              <a:t>10</a:t>
            </a:r>
          </a:p>
        </p:txBody>
      </p:sp>
      <p:grpSp>
        <p:nvGrpSpPr>
          <p:cNvPr id="3" name="Group 49"/>
          <p:cNvGrpSpPr>
            <a:grpSpLocks/>
          </p:cNvGrpSpPr>
          <p:nvPr/>
        </p:nvGrpSpPr>
        <p:grpSpPr bwMode="auto">
          <a:xfrm>
            <a:off x="7772400" y="3773488"/>
            <a:ext cx="1447800" cy="1179512"/>
            <a:chOff x="4320" y="2928"/>
            <a:chExt cx="1104" cy="1104"/>
          </a:xfrm>
        </p:grpSpPr>
        <p:sp>
          <p:nvSpPr>
            <p:cNvPr id="14367" name="AutoShape 50"/>
            <p:cNvSpPr>
              <a:spLocks noChangeArrowheads="1"/>
            </p:cNvSpPr>
            <p:nvPr/>
          </p:nvSpPr>
          <p:spPr bwMode="auto">
            <a:xfrm>
              <a:off x="4320" y="2928"/>
              <a:ext cx="1104" cy="1104"/>
            </a:xfrm>
            <a:prstGeom prst="star32">
              <a:avLst>
                <a:gd name="adj" fmla="val 37500"/>
              </a:avLst>
            </a:prstGeom>
            <a:gradFill rotWithShape="1">
              <a:gsLst>
                <a:gs pos="0">
                  <a:srgbClr val="EC9EC5"/>
                </a:gs>
                <a:gs pos="100000">
                  <a:srgbClr val="CC00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60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368" name="WordArt 51"/>
            <p:cNvSpPr>
              <a:spLocks noChangeArrowheads="1" noChangeShapeType="1" noTextEdit="1"/>
            </p:cNvSpPr>
            <p:nvPr/>
          </p:nvSpPr>
          <p:spPr bwMode="auto">
            <a:xfrm>
              <a:off x="4581" y="3142"/>
              <a:ext cx="672" cy="57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en-US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Hết giờ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36602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312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Jet Fighter 2-DVD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5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nodeType="withEffect">
                                  <p:stCondLst>
                                    <p:cond delay="3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5" presetClass="entr" presetSubtype="1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" presetClass="entr" presetSubtype="1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8" presetID="5" presetClass="entr" presetSubtype="1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" presetClass="entr" presetSubtype="1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nodeType="withEffect">
                                  <p:stCondLst>
                                    <p:cond delay="4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" presetClass="entr" presetSubtype="1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6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76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86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9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96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0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06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7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1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16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7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2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126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7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3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136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7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4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146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7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5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56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7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6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166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7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 nodeType="clickPar">
                      <p:stCondLst>
                        <p:cond delay="indefinite"/>
                      </p:stCondLst>
                      <p:childTnLst>
                        <p:par>
                          <p:cTn id="1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8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0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3" presetID="23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8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8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8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8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9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9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9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9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2328" grpId="0" animBg="1"/>
      <p:bldP spid="31" grpId="0" animBg="1"/>
      <p:bldP spid="40" grpId="0" animBg="1"/>
      <p:bldP spid="41" grpId="0" animBg="1"/>
      <p:bldP spid="42" grpId="0" animBg="1"/>
      <p:bldP spid="42" grpId="1" animBg="1"/>
      <p:bldP spid="45" grpId="0" animBg="1"/>
      <p:bldP spid="46" grpId="0" animBg="1"/>
      <p:bldP spid="50" grpId="0" animBg="1"/>
      <p:bldP spid="51" grpId="0" animBg="1"/>
      <p:bldP spid="57" grpId="0" animBg="1"/>
      <p:bldP spid="57" grpId="1" animBg="1"/>
      <p:bldP spid="58" grpId="0" animBg="1"/>
      <p:bldP spid="63" grpId="0" animBg="1"/>
      <p:bldP spid="63" grpId="1" animBg="1"/>
      <p:bldP spid="64" grpId="0" animBg="1"/>
      <p:bldP spid="64" grpId="1" animBg="1"/>
      <p:bldP spid="65" grpId="0" animBg="1"/>
      <p:bldP spid="65" grpId="1" animBg="1"/>
      <p:bldP spid="66" grpId="0" animBg="1"/>
      <p:bldP spid="66" grpId="1" animBg="1"/>
      <p:bldP spid="67" grpId="0" animBg="1"/>
      <p:bldP spid="67" grpId="1" animBg="1"/>
      <p:bldP spid="68" grpId="0" animBg="1"/>
      <p:bldP spid="68" grpId="1" animBg="1"/>
      <p:bldP spid="69" grpId="0" animBg="1"/>
      <p:bldP spid="69" grpId="1" animBg="1"/>
      <p:bldP spid="70" grpId="0" animBg="1"/>
      <p:bldP spid="70" grpId="1" animBg="1"/>
      <p:bldP spid="71" grpId="0" animBg="1"/>
      <p:bldP spid="71" grpId="1" animBg="1"/>
      <p:bldP spid="72" grpId="0" animBg="1"/>
      <p:bldP spid="72" grpId="1" animBg="1"/>
      <p:bldP spid="73" grpId="0" animBg="1"/>
      <p:bldP spid="73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2" name="Group 2"/>
          <p:cNvGrpSpPr>
            <a:grpSpLocks/>
          </p:cNvGrpSpPr>
          <p:nvPr/>
        </p:nvGrpSpPr>
        <p:grpSpPr bwMode="auto">
          <a:xfrm>
            <a:off x="0" y="-26988"/>
            <a:ext cx="9901238" cy="6958013"/>
            <a:chOff x="0" y="0"/>
            <a:chExt cx="6237" cy="4383"/>
          </a:xfrm>
        </p:grpSpPr>
        <p:sp>
          <p:nvSpPr>
            <p:cNvPr id="15393" name="Rectangle 3"/>
            <p:cNvSpPr>
              <a:spLocks noChangeArrowheads="1"/>
            </p:cNvSpPr>
            <p:nvPr/>
          </p:nvSpPr>
          <p:spPr bwMode="auto">
            <a:xfrm>
              <a:off x="0" y="3884"/>
              <a:ext cx="5760" cy="499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100000">
                  <a:srgbClr val="003B00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394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5760" cy="527"/>
            </a:xfrm>
            <a:prstGeom prst="rect">
              <a:avLst/>
            </a:prstGeom>
            <a:gradFill rotWithShape="1">
              <a:gsLst>
                <a:gs pos="0">
                  <a:srgbClr val="003B00"/>
                </a:gs>
                <a:gs pos="100000">
                  <a:srgbClr val="008000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395" name="AutoShape 5"/>
            <p:cNvSpPr>
              <a:spLocks noChangeArrowheads="1"/>
            </p:cNvSpPr>
            <p:nvPr/>
          </p:nvSpPr>
          <p:spPr bwMode="auto">
            <a:xfrm>
              <a:off x="45" y="572"/>
              <a:ext cx="5647" cy="3221"/>
            </a:xfrm>
            <a:prstGeom prst="flowChartAlternate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396" name="Text Box 6"/>
            <p:cNvSpPr txBox="1">
              <a:spLocks noChangeArrowheads="1"/>
            </p:cNvSpPr>
            <p:nvPr/>
          </p:nvSpPr>
          <p:spPr bwMode="auto">
            <a:xfrm>
              <a:off x="2926" y="4156"/>
              <a:ext cx="3311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lang="en-US" sz="1000" b="1">
                  <a:solidFill>
                    <a:srgbClr val="006666"/>
                  </a:solidFill>
                  <a:cs typeface="Times New Roman" pitchFamily="18" charset="0"/>
                  <a:hlinkClick r:id="rId7"/>
                </a:rPr>
                <a:t>http://tieuhoc.info</a:t>
              </a:r>
              <a:r>
                <a:rPr lang="en-US" sz="1000" b="1">
                  <a:solidFill>
                    <a:srgbClr val="006666"/>
                  </a:solidFill>
                  <a:cs typeface="Times New Roman" pitchFamily="18" charset="0"/>
                </a:rPr>
                <a:t> – Pham Khac Lap Kien Bai Primary School – 2015</a:t>
              </a:r>
            </a:p>
          </p:txBody>
        </p:sp>
      </p:grpSp>
      <p:sp>
        <p:nvSpPr>
          <p:cNvPr id="313352" name="WordArt 8"/>
          <p:cNvSpPr>
            <a:spLocks noChangeArrowheads="1" noChangeShapeType="1" noTextEdit="1"/>
          </p:cNvSpPr>
          <p:nvPr/>
        </p:nvSpPr>
        <p:spPr bwMode="auto">
          <a:xfrm>
            <a:off x="2195513" y="260350"/>
            <a:ext cx="4986337" cy="504825"/>
          </a:xfrm>
          <a:prstGeom prst="rect">
            <a:avLst/>
          </a:prstGeom>
        </p:spPr>
        <p:txBody>
          <a:bodyPr wrap="none" fromWordArt="1">
            <a:prstTxWarp prst="textWave2">
              <a:avLst>
                <a:gd name="adj1" fmla="val 13005"/>
                <a:gd name="adj2" fmla="val 0"/>
              </a:avLst>
            </a:prstTxWarp>
          </a:bodyPr>
          <a:lstStyle/>
          <a:p>
            <a:r>
              <a:rPr lang="en-US" sz="3600" kern="10">
                <a:ln w="9525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chemeClr val="accent1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AI NHANH AI ĐÚNG!</a:t>
            </a:r>
          </a:p>
        </p:txBody>
      </p:sp>
      <p:sp>
        <p:nvSpPr>
          <p:cNvPr id="31" name="AutoShape 51"/>
          <p:cNvSpPr>
            <a:spLocks noChangeArrowheads="1"/>
          </p:cNvSpPr>
          <p:nvPr/>
        </p:nvSpPr>
        <p:spPr bwMode="auto">
          <a:xfrm>
            <a:off x="1258888" y="1182688"/>
            <a:ext cx="7656512" cy="1093787"/>
          </a:xfrm>
          <a:prstGeom prst="roundRect">
            <a:avLst>
              <a:gd name="adj" fmla="val 16667"/>
            </a:avLst>
          </a:prstGeom>
          <a:solidFill>
            <a:srgbClr val="C00000"/>
          </a:solidFill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/>
          <a:p>
            <a:pPr algn="l"/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thập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1,6</a:t>
            </a:r>
          </a:p>
        </p:txBody>
      </p:sp>
      <p:sp>
        <p:nvSpPr>
          <p:cNvPr id="36" name="AutoShape 51"/>
          <p:cNvSpPr>
            <a:spLocks noChangeArrowheads="1"/>
          </p:cNvSpPr>
          <p:nvPr/>
        </p:nvSpPr>
        <p:spPr bwMode="auto">
          <a:xfrm>
            <a:off x="1752599" y="2636838"/>
            <a:ext cx="5815013" cy="7493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1,60</a:t>
            </a:r>
            <a:endParaRPr lang="en-US" sz="3200" baseline="3000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9" name="Picture 38" descr="Classicmode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363" y="2636838"/>
            <a:ext cx="1500187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Oval 39">
            <a:hlinkHover r:id="" action="ppaction://noaction" highlightClick="1">
              <a:snd r:embed="rId9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623888" y="2781300"/>
            <a:ext cx="817562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l" eaLnBrk="0" hangingPunct="0"/>
            <a:endParaRPr lang="en-US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WordArt 226"/>
          <p:cNvSpPr>
            <a:spLocks noChangeArrowheads="1" noChangeShapeType="1" noTextEdit="1"/>
          </p:cNvSpPr>
          <p:nvPr/>
        </p:nvSpPr>
        <p:spPr bwMode="auto">
          <a:xfrm>
            <a:off x="830263" y="2852738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42" name="AutoShape 51"/>
          <p:cNvSpPr>
            <a:spLocks noChangeArrowheads="1"/>
          </p:cNvSpPr>
          <p:nvPr/>
        </p:nvSpPr>
        <p:spPr bwMode="auto">
          <a:xfrm>
            <a:off x="1600200" y="3743326"/>
            <a:ext cx="5967413" cy="7493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30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16,00</a:t>
            </a:r>
            <a:endParaRPr lang="en-US" sz="4600" b="1" baseline="3000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4" name="Picture 39" descr="Classicmode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706813"/>
            <a:ext cx="1500188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" name="Oval 59">
            <a:hlinkHover r:id="" action="ppaction://noaction" highlightClick="1">
              <a:snd r:embed="rId9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609600" y="3779838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l" eaLnBrk="0" hangingPunct="0"/>
            <a:endParaRPr lang="en-US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WordArt 226"/>
          <p:cNvSpPr>
            <a:spLocks noChangeArrowheads="1" noChangeShapeType="1" noTextEdit="1"/>
          </p:cNvSpPr>
          <p:nvPr/>
        </p:nvSpPr>
        <p:spPr bwMode="auto">
          <a:xfrm>
            <a:off x="815975" y="38925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47" name="AutoShape 51"/>
          <p:cNvSpPr>
            <a:spLocks noChangeArrowheads="1"/>
          </p:cNvSpPr>
          <p:nvPr/>
        </p:nvSpPr>
        <p:spPr bwMode="auto">
          <a:xfrm>
            <a:off x="1676400" y="4840288"/>
            <a:ext cx="5943600" cy="7493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30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1,600</a:t>
            </a:r>
            <a:endParaRPr lang="en-US" sz="3600" b="1" baseline="3000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9" name="Picture 39" descr="Classicmode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38" y="4787900"/>
            <a:ext cx="1500187" cy="801688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" name="Oval 59">
            <a:hlinkHover r:id="" action="ppaction://noaction" highlightClick="1">
              <a:snd r:embed="rId9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604838" y="4932363"/>
            <a:ext cx="817562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l" eaLnBrk="0" hangingPunct="0"/>
            <a:endParaRPr lang="en-US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WordArt 226"/>
          <p:cNvSpPr>
            <a:spLocks noChangeArrowheads="1" noChangeShapeType="1" noTextEdit="1"/>
          </p:cNvSpPr>
          <p:nvPr/>
        </p:nvSpPr>
        <p:spPr bwMode="auto">
          <a:xfrm>
            <a:off x="811213" y="4932363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57" name="AutoShape 27"/>
          <p:cNvSpPr>
            <a:spLocks noChangeArrowheads="1"/>
          </p:cNvSpPr>
          <p:nvPr/>
        </p:nvSpPr>
        <p:spPr bwMode="auto">
          <a:xfrm>
            <a:off x="4763" y="1066800"/>
            <a:ext cx="1543050" cy="1358900"/>
          </a:xfrm>
          <a:prstGeom prst="sun">
            <a:avLst>
              <a:gd name="adj" fmla="val 19880"/>
            </a:avLst>
          </a:prstGeom>
          <a:gradFill rotWithShape="1">
            <a:gsLst>
              <a:gs pos="0">
                <a:srgbClr val="FF0066"/>
              </a:gs>
              <a:gs pos="100000">
                <a:srgbClr val="E9EE1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en-US" sz="1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" name="WordArt 28"/>
          <p:cNvSpPr>
            <a:spLocks noChangeArrowheads="1" noChangeShapeType="1" noTextEdit="1"/>
          </p:cNvSpPr>
          <p:nvPr/>
        </p:nvSpPr>
        <p:spPr bwMode="auto">
          <a:xfrm>
            <a:off x="422275" y="1435100"/>
            <a:ext cx="6858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18" charset="0"/>
                <a:cs typeface="Times New Roman" pitchFamily="18" charset="0"/>
              </a:rPr>
              <a:t>Câu 2</a:t>
            </a:r>
          </a:p>
        </p:txBody>
      </p:sp>
      <p:sp>
        <p:nvSpPr>
          <p:cNvPr id="63" name="WordArt 33"/>
          <p:cNvSpPr>
            <a:spLocks noChangeArrowheads="1" noChangeShapeType="1" noTextEdit="1"/>
          </p:cNvSpPr>
          <p:nvPr/>
        </p:nvSpPr>
        <p:spPr bwMode="auto">
          <a:xfrm>
            <a:off x="8162925" y="26193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64" name="WordArt 34"/>
          <p:cNvSpPr>
            <a:spLocks noChangeArrowheads="1" noChangeShapeType="1" noTextEdit="1"/>
          </p:cNvSpPr>
          <p:nvPr/>
        </p:nvSpPr>
        <p:spPr bwMode="auto">
          <a:xfrm>
            <a:off x="8162925" y="26193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65" name="WordArt 35"/>
          <p:cNvSpPr>
            <a:spLocks noChangeArrowheads="1" noChangeShapeType="1" noTextEdit="1"/>
          </p:cNvSpPr>
          <p:nvPr/>
        </p:nvSpPr>
        <p:spPr bwMode="auto">
          <a:xfrm>
            <a:off x="8167688" y="25908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66" name="WordArt 36"/>
          <p:cNvSpPr>
            <a:spLocks noChangeArrowheads="1" noChangeShapeType="1" noTextEdit="1"/>
          </p:cNvSpPr>
          <p:nvPr/>
        </p:nvSpPr>
        <p:spPr bwMode="auto">
          <a:xfrm>
            <a:off x="8162925" y="26193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67" name="WordArt 37"/>
          <p:cNvSpPr>
            <a:spLocks noChangeArrowheads="1" noChangeShapeType="1" noTextEdit="1"/>
          </p:cNvSpPr>
          <p:nvPr/>
        </p:nvSpPr>
        <p:spPr bwMode="auto">
          <a:xfrm>
            <a:off x="8210550" y="26193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68" name="WordArt 38"/>
          <p:cNvSpPr>
            <a:spLocks noChangeArrowheads="1" noChangeShapeType="1" noTextEdit="1"/>
          </p:cNvSpPr>
          <p:nvPr/>
        </p:nvSpPr>
        <p:spPr bwMode="auto">
          <a:xfrm>
            <a:off x="8177213" y="26193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69" name="WordArt 39"/>
          <p:cNvSpPr>
            <a:spLocks noChangeArrowheads="1" noChangeShapeType="1" noTextEdit="1"/>
          </p:cNvSpPr>
          <p:nvPr/>
        </p:nvSpPr>
        <p:spPr bwMode="auto">
          <a:xfrm>
            <a:off x="8162925" y="26193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70" name="WordArt 40"/>
          <p:cNvSpPr>
            <a:spLocks noChangeArrowheads="1" noChangeShapeType="1" noTextEdit="1"/>
          </p:cNvSpPr>
          <p:nvPr/>
        </p:nvSpPr>
        <p:spPr bwMode="auto">
          <a:xfrm>
            <a:off x="8162925" y="26193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sp>
        <p:nvSpPr>
          <p:cNvPr id="71" name="WordArt 41"/>
          <p:cNvSpPr>
            <a:spLocks noChangeArrowheads="1" noChangeShapeType="1" noTextEdit="1"/>
          </p:cNvSpPr>
          <p:nvPr/>
        </p:nvSpPr>
        <p:spPr bwMode="auto">
          <a:xfrm>
            <a:off x="8167688" y="2605088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  <p:sp>
        <p:nvSpPr>
          <p:cNvPr id="72" name="WordArt 42"/>
          <p:cNvSpPr>
            <a:spLocks noChangeArrowheads="1" noChangeShapeType="1" noTextEdit="1"/>
          </p:cNvSpPr>
          <p:nvPr/>
        </p:nvSpPr>
        <p:spPr bwMode="auto">
          <a:xfrm>
            <a:off x="8162925" y="26193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18" charset="0"/>
                <a:cs typeface="Times New Roman" pitchFamily="18" charset="0"/>
              </a:rPr>
              <a:t>9</a:t>
            </a:r>
          </a:p>
        </p:txBody>
      </p:sp>
      <p:sp>
        <p:nvSpPr>
          <p:cNvPr id="73" name="WordArt 43"/>
          <p:cNvSpPr>
            <a:spLocks noChangeArrowheads="1" noChangeShapeType="1" noTextEdit="1"/>
          </p:cNvSpPr>
          <p:nvPr/>
        </p:nvSpPr>
        <p:spPr bwMode="auto">
          <a:xfrm>
            <a:off x="8162925" y="26193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18" charset="0"/>
                <a:cs typeface="Times New Roman" pitchFamily="18" charset="0"/>
              </a:rPr>
              <a:t>10</a:t>
            </a:r>
          </a:p>
        </p:txBody>
      </p:sp>
      <p:grpSp>
        <p:nvGrpSpPr>
          <p:cNvPr id="3" name="Group 49"/>
          <p:cNvGrpSpPr>
            <a:grpSpLocks/>
          </p:cNvGrpSpPr>
          <p:nvPr/>
        </p:nvGrpSpPr>
        <p:grpSpPr bwMode="auto">
          <a:xfrm>
            <a:off x="7772400" y="3773488"/>
            <a:ext cx="1447800" cy="1179512"/>
            <a:chOff x="4320" y="2928"/>
            <a:chExt cx="1104" cy="1104"/>
          </a:xfrm>
        </p:grpSpPr>
        <p:sp>
          <p:nvSpPr>
            <p:cNvPr id="15391" name="AutoShape 50"/>
            <p:cNvSpPr>
              <a:spLocks noChangeArrowheads="1"/>
            </p:cNvSpPr>
            <p:nvPr/>
          </p:nvSpPr>
          <p:spPr bwMode="auto">
            <a:xfrm>
              <a:off x="4320" y="2928"/>
              <a:ext cx="1104" cy="1104"/>
            </a:xfrm>
            <a:prstGeom prst="star32">
              <a:avLst>
                <a:gd name="adj" fmla="val 37500"/>
              </a:avLst>
            </a:prstGeom>
            <a:gradFill rotWithShape="1">
              <a:gsLst>
                <a:gs pos="0">
                  <a:srgbClr val="EC9EC5"/>
                </a:gs>
                <a:gs pos="100000">
                  <a:srgbClr val="CC00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60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392" name="WordArt 51"/>
            <p:cNvSpPr>
              <a:spLocks noChangeArrowheads="1" noChangeShapeType="1" noTextEdit="1"/>
            </p:cNvSpPr>
            <p:nvPr/>
          </p:nvSpPr>
          <p:spPr bwMode="auto">
            <a:xfrm>
              <a:off x="4581" y="3142"/>
              <a:ext cx="672" cy="57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en-US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Hết giờ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03903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313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Jet Fighter 2-DVD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5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" presetID="5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nodeType="withEffect">
                                  <p:stCondLst>
                                    <p:cond delay="3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5" presetClass="entr" presetSubtype="1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" presetClass="entr" presetSubtype="1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6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76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86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9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96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0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06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7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1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16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7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2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126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7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3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136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7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4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146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7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5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56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7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6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166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7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 nodeType="clickPar">
                      <p:stCondLst>
                        <p:cond delay="indefinite"/>
                      </p:stCondLst>
                      <p:childTnLst>
                        <p:par>
                          <p:cTn id="1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8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0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3" presetID="23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8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8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8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8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9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9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9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9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3352" grpId="0" animBg="1"/>
      <p:bldP spid="31" grpId="0" animBg="1"/>
      <p:bldP spid="40" grpId="0" animBg="1"/>
      <p:bldP spid="41" grpId="0" animBg="1"/>
      <p:bldP spid="42" grpId="0" animBg="1"/>
      <p:bldP spid="42" grpId="1" animBg="1"/>
      <p:bldP spid="45" grpId="0" animBg="1"/>
      <p:bldP spid="46" grpId="0" animBg="1"/>
      <p:bldP spid="50" grpId="0" animBg="1"/>
      <p:bldP spid="51" grpId="0" animBg="1"/>
      <p:bldP spid="57" grpId="0" animBg="1"/>
      <p:bldP spid="57" grpId="1" animBg="1"/>
      <p:bldP spid="58" grpId="0" animBg="1"/>
      <p:bldP spid="63" grpId="0" animBg="1"/>
      <p:bldP spid="63" grpId="1" animBg="1"/>
      <p:bldP spid="64" grpId="0" animBg="1"/>
      <p:bldP spid="64" grpId="1" animBg="1"/>
      <p:bldP spid="65" grpId="0" animBg="1"/>
      <p:bldP spid="65" grpId="1" animBg="1"/>
      <p:bldP spid="66" grpId="0" animBg="1"/>
      <p:bldP spid="66" grpId="1" animBg="1"/>
      <p:bldP spid="67" grpId="0" animBg="1"/>
      <p:bldP spid="67" grpId="1" animBg="1"/>
      <p:bldP spid="68" grpId="0" animBg="1"/>
      <p:bldP spid="68" grpId="1" animBg="1"/>
      <p:bldP spid="69" grpId="0" animBg="1"/>
      <p:bldP spid="69" grpId="1" animBg="1"/>
      <p:bldP spid="70" grpId="0" animBg="1"/>
      <p:bldP spid="70" grpId="1" animBg="1"/>
      <p:bldP spid="71" grpId="0" animBg="1"/>
      <p:bldP spid="71" grpId="1" animBg="1"/>
      <p:bldP spid="72" grpId="0" animBg="1"/>
      <p:bldP spid="72" grpId="1" animBg="1"/>
      <p:bldP spid="73" grpId="0" animBg="1"/>
      <p:bldP spid="73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6" name="Group 2"/>
          <p:cNvGrpSpPr>
            <a:grpSpLocks/>
          </p:cNvGrpSpPr>
          <p:nvPr/>
        </p:nvGrpSpPr>
        <p:grpSpPr bwMode="auto">
          <a:xfrm>
            <a:off x="0" y="-26988"/>
            <a:ext cx="9901238" cy="6958013"/>
            <a:chOff x="0" y="0"/>
            <a:chExt cx="6237" cy="4383"/>
          </a:xfrm>
        </p:grpSpPr>
        <p:sp>
          <p:nvSpPr>
            <p:cNvPr id="16417" name="Rectangle 3"/>
            <p:cNvSpPr>
              <a:spLocks noChangeArrowheads="1"/>
            </p:cNvSpPr>
            <p:nvPr/>
          </p:nvSpPr>
          <p:spPr bwMode="auto">
            <a:xfrm>
              <a:off x="0" y="3884"/>
              <a:ext cx="5760" cy="499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100000">
                  <a:srgbClr val="003B00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418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5760" cy="527"/>
            </a:xfrm>
            <a:prstGeom prst="rect">
              <a:avLst/>
            </a:prstGeom>
            <a:gradFill rotWithShape="1">
              <a:gsLst>
                <a:gs pos="0">
                  <a:srgbClr val="003B00"/>
                </a:gs>
                <a:gs pos="100000">
                  <a:srgbClr val="008000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419" name="AutoShape 5"/>
            <p:cNvSpPr>
              <a:spLocks noChangeArrowheads="1"/>
            </p:cNvSpPr>
            <p:nvPr/>
          </p:nvSpPr>
          <p:spPr bwMode="auto">
            <a:xfrm>
              <a:off x="45" y="572"/>
              <a:ext cx="5647" cy="3221"/>
            </a:xfrm>
            <a:prstGeom prst="flowChartAlternate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420" name="Text Box 6"/>
            <p:cNvSpPr txBox="1">
              <a:spLocks noChangeArrowheads="1"/>
            </p:cNvSpPr>
            <p:nvPr/>
          </p:nvSpPr>
          <p:spPr bwMode="auto">
            <a:xfrm>
              <a:off x="2926" y="4156"/>
              <a:ext cx="3311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lang="en-US" sz="1000" b="1">
                  <a:solidFill>
                    <a:srgbClr val="006666"/>
                  </a:solidFill>
                  <a:cs typeface="Times New Roman" pitchFamily="18" charset="0"/>
                  <a:hlinkClick r:id="rId7"/>
                </a:rPr>
                <a:t>http://tieuhoc.info</a:t>
              </a:r>
              <a:r>
                <a:rPr lang="en-US" sz="1000" b="1">
                  <a:solidFill>
                    <a:srgbClr val="006666"/>
                  </a:solidFill>
                  <a:cs typeface="Times New Roman" pitchFamily="18" charset="0"/>
                </a:rPr>
                <a:t> – Pham Khac Lap Kien Bai Primary School – 2015</a:t>
              </a:r>
            </a:p>
          </p:txBody>
        </p:sp>
      </p:grpSp>
      <p:sp>
        <p:nvSpPr>
          <p:cNvPr id="314376" name="WordArt 8"/>
          <p:cNvSpPr>
            <a:spLocks noChangeArrowheads="1" noChangeShapeType="1" noTextEdit="1"/>
          </p:cNvSpPr>
          <p:nvPr/>
        </p:nvSpPr>
        <p:spPr bwMode="auto">
          <a:xfrm>
            <a:off x="2195513" y="260350"/>
            <a:ext cx="4986337" cy="504825"/>
          </a:xfrm>
          <a:prstGeom prst="rect">
            <a:avLst/>
          </a:prstGeom>
        </p:spPr>
        <p:txBody>
          <a:bodyPr wrap="none" fromWordArt="1">
            <a:prstTxWarp prst="textWave2">
              <a:avLst>
                <a:gd name="adj1" fmla="val 13005"/>
                <a:gd name="adj2" fmla="val 0"/>
              </a:avLst>
            </a:prstTxWarp>
          </a:bodyPr>
          <a:lstStyle/>
          <a:p>
            <a:r>
              <a:rPr lang="en-US" sz="3600" kern="10">
                <a:ln w="9525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chemeClr val="accent1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AI NHANH AI ĐÚNG!</a:t>
            </a:r>
          </a:p>
        </p:txBody>
      </p:sp>
      <p:sp>
        <p:nvSpPr>
          <p:cNvPr id="31" name="AutoShape 51"/>
          <p:cNvSpPr>
            <a:spLocks noChangeArrowheads="1"/>
          </p:cNvSpPr>
          <p:nvPr/>
        </p:nvSpPr>
        <p:spPr bwMode="auto">
          <a:xfrm>
            <a:off x="755650" y="1052513"/>
            <a:ext cx="8172450" cy="1655762"/>
          </a:xfrm>
          <a:prstGeom prst="roundRect">
            <a:avLst>
              <a:gd name="adj" fmla="val 16667"/>
            </a:avLst>
          </a:prstGeom>
          <a:solidFill>
            <a:srgbClr val="C00000"/>
          </a:solidFill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/>
          <a:p>
            <a:pPr algn="l"/>
            <a:r>
              <a:rPr lang="en-US" b="1" dirty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bớt</a:t>
            </a:r>
            <a:r>
              <a:rPr lang="en-US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0 ở </a:t>
            </a:r>
            <a:r>
              <a:rPr lang="en-US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tận</a:t>
            </a:r>
            <a:r>
              <a:rPr lang="en-US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l"/>
            <a:r>
              <a:rPr lang="en-US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thập</a:t>
            </a:r>
            <a:r>
              <a:rPr lang="en-US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36" name="AutoShape 51"/>
          <p:cNvSpPr>
            <a:spLocks noChangeArrowheads="1"/>
          </p:cNvSpPr>
          <p:nvPr/>
        </p:nvSpPr>
        <p:spPr bwMode="auto">
          <a:xfrm>
            <a:off x="1752600" y="2987675"/>
            <a:ext cx="6132513" cy="7493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r>
              <a:rPr 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      - Giá trị số đó thay đổi </a:t>
            </a:r>
            <a:endParaRPr lang="en-US" sz="2800" baseline="3000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9" name="Picture 38" descr="Classicmode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363" y="2987675"/>
            <a:ext cx="1500187" cy="801688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Oval 39">
            <a:hlinkHover r:id="" action="ppaction://noaction" highlightClick="1">
              <a:snd r:embed="rId9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623888" y="3132138"/>
            <a:ext cx="817562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l" eaLnBrk="0" hangingPunct="0"/>
            <a:endParaRPr lang="en-US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WordArt 226"/>
          <p:cNvSpPr>
            <a:spLocks noChangeArrowheads="1" noChangeShapeType="1" noTextEdit="1"/>
          </p:cNvSpPr>
          <p:nvPr/>
        </p:nvSpPr>
        <p:spPr bwMode="auto">
          <a:xfrm>
            <a:off x="830263" y="3203575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42" name="AutoShape 51"/>
          <p:cNvSpPr>
            <a:spLocks noChangeArrowheads="1"/>
          </p:cNvSpPr>
          <p:nvPr/>
        </p:nvSpPr>
        <p:spPr bwMode="auto">
          <a:xfrm>
            <a:off x="1592263" y="4191000"/>
            <a:ext cx="6408737" cy="7493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just" eaLnBrk="0" hangingPunct="0"/>
            <a:r>
              <a:rPr lang="en-US" sz="28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Giá trị số đó không thay đổi.</a:t>
            </a:r>
          </a:p>
        </p:txBody>
      </p:sp>
      <p:pic>
        <p:nvPicPr>
          <p:cNvPr id="44" name="Picture 39" descr="Classicmode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450" y="4156075"/>
            <a:ext cx="1500188" cy="801688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" name="Oval 59">
            <a:hlinkHover r:id="" action="ppaction://noaction" highlightClick="1">
              <a:snd r:embed="rId9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628650" y="4229100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l" eaLnBrk="0" hangingPunct="0"/>
            <a:endParaRPr lang="en-US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WordArt 226"/>
          <p:cNvSpPr>
            <a:spLocks noChangeArrowheads="1" noChangeShapeType="1" noTextEdit="1"/>
          </p:cNvSpPr>
          <p:nvPr/>
        </p:nvSpPr>
        <p:spPr bwMode="auto">
          <a:xfrm>
            <a:off x="835025" y="4341813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47" name="AutoShape 51"/>
          <p:cNvSpPr>
            <a:spLocks noChangeArrowheads="1"/>
          </p:cNvSpPr>
          <p:nvPr/>
        </p:nvSpPr>
        <p:spPr bwMode="auto">
          <a:xfrm>
            <a:off x="1724025" y="5148263"/>
            <a:ext cx="6376988" cy="7493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just" eaLnBrk="0" hangingPunct="0">
              <a:defRPr/>
            </a:pPr>
            <a:r>
              <a:rPr lang="en-US" sz="28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- Giá trị của số đó giảm đi 10 lần</a:t>
            </a:r>
            <a:endParaRPr lang="en-US" sz="2800" b="1" baseline="3000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9" name="Picture 39" descr="Classicmode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263" y="5148263"/>
            <a:ext cx="1500187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" name="Oval 59">
            <a:hlinkHover r:id="" action="ppaction://noaction" highlightClick="1">
              <a:snd r:embed="rId9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652463" y="5292725"/>
            <a:ext cx="817562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l" eaLnBrk="0" hangingPunct="0"/>
            <a:endParaRPr lang="en-US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WordArt 226"/>
          <p:cNvSpPr>
            <a:spLocks noChangeArrowheads="1" noChangeShapeType="1" noTextEdit="1"/>
          </p:cNvSpPr>
          <p:nvPr/>
        </p:nvSpPr>
        <p:spPr bwMode="auto">
          <a:xfrm>
            <a:off x="858838" y="5292725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57" name="AutoShape 27"/>
          <p:cNvSpPr>
            <a:spLocks noChangeArrowheads="1"/>
          </p:cNvSpPr>
          <p:nvPr/>
        </p:nvSpPr>
        <p:spPr bwMode="auto">
          <a:xfrm>
            <a:off x="-139700" y="1066800"/>
            <a:ext cx="1398588" cy="1358900"/>
          </a:xfrm>
          <a:prstGeom prst="sun">
            <a:avLst>
              <a:gd name="adj" fmla="val 19880"/>
            </a:avLst>
          </a:prstGeom>
          <a:gradFill rotWithShape="1">
            <a:gsLst>
              <a:gs pos="0">
                <a:srgbClr val="FF0066"/>
              </a:gs>
              <a:gs pos="100000">
                <a:srgbClr val="E9EE1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en-US" sz="1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" name="WordArt 28"/>
          <p:cNvSpPr>
            <a:spLocks noChangeArrowheads="1" noChangeShapeType="1" noTextEdit="1"/>
          </p:cNvSpPr>
          <p:nvPr/>
        </p:nvSpPr>
        <p:spPr bwMode="auto">
          <a:xfrm>
            <a:off x="250825" y="1484313"/>
            <a:ext cx="576263" cy="5127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18" charset="0"/>
                <a:cs typeface="Times New Roman" pitchFamily="18" charset="0"/>
              </a:rPr>
              <a:t>Câu 3</a:t>
            </a:r>
          </a:p>
        </p:txBody>
      </p:sp>
      <p:sp>
        <p:nvSpPr>
          <p:cNvPr id="63" name="WordArt 33"/>
          <p:cNvSpPr>
            <a:spLocks noChangeArrowheads="1" noChangeShapeType="1" noTextEdit="1"/>
          </p:cNvSpPr>
          <p:nvPr/>
        </p:nvSpPr>
        <p:spPr bwMode="auto">
          <a:xfrm>
            <a:off x="8162925" y="29702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64" name="WordArt 34"/>
          <p:cNvSpPr>
            <a:spLocks noChangeArrowheads="1" noChangeShapeType="1" noTextEdit="1"/>
          </p:cNvSpPr>
          <p:nvPr/>
        </p:nvSpPr>
        <p:spPr bwMode="auto">
          <a:xfrm>
            <a:off x="8162925" y="29702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65" name="WordArt 35"/>
          <p:cNvSpPr>
            <a:spLocks noChangeArrowheads="1" noChangeShapeType="1" noTextEdit="1"/>
          </p:cNvSpPr>
          <p:nvPr/>
        </p:nvSpPr>
        <p:spPr bwMode="auto">
          <a:xfrm>
            <a:off x="8167688" y="2941638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66" name="WordArt 36"/>
          <p:cNvSpPr>
            <a:spLocks noChangeArrowheads="1" noChangeShapeType="1" noTextEdit="1"/>
          </p:cNvSpPr>
          <p:nvPr/>
        </p:nvSpPr>
        <p:spPr bwMode="auto">
          <a:xfrm>
            <a:off x="8162925" y="29702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67" name="WordArt 37"/>
          <p:cNvSpPr>
            <a:spLocks noChangeArrowheads="1" noChangeShapeType="1" noTextEdit="1"/>
          </p:cNvSpPr>
          <p:nvPr/>
        </p:nvSpPr>
        <p:spPr bwMode="auto">
          <a:xfrm>
            <a:off x="8210550" y="29702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68" name="WordArt 38"/>
          <p:cNvSpPr>
            <a:spLocks noChangeArrowheads="1" noChangeShapeType="1" noTextEdit="1"/>
          </p:cNvSpPr>
          <p:nvPr/>
        </p:nvSpPr>
        <p:spPr bwMode="auto">
          <a:xfrm>
            <a:off x="8177213" y="29702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69" name="WordArt 39"/>
          <p:cNvSpPr>
            <a:spLocks noChangeArrowheads="1" noChangeShapeType="1" noTextEdit="1"/>
          </p:cNvSpPr>
          <p:nvPr/>
        </p:nvSpPr>
        <p:spPr bwMode="auto">
          <a:xfrm>
            <a:off x="8162925" y="29702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70" name="WordArt 40"/>
          <p:cNvSpPr>
            <a:spLocks noChangeArrowheads="1" noChangeShapeType="1" noTextEdit="1"/>
          </p:cNvSpPr>
          <p:nvPr/>
        </p:nvSpPr>
        <p:spPr bwMode="auto">
          <a:xfrm>
            <a:off x="8162925" y="29702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sp>
        <p:nvSpPr>
          <p:cNvPr id="71" name="WordArt 41"/>
          <p:cNvSpPr>
            <a:spLocks noChangeArrowheads="1" noChangeShapeType="1" noTextEdit="1"/>
          </p:cNvSpPr>
          <p:nvPr/>
        </p:nvSpPr>
        <p:spPr bwMode="auto">
          <a:xfrm>
            <a:off x="8167688" y="295592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  <p:sp>
        <p:nvSpPr>
          <p:cNvPr id="72" name="WordArt 42"/>
          <p:cNvSpPr>
            <a:spLocks noChangeArrowheads="1" noChangeShapeType="1" noTextEdit="1"/>
          </p:cNvSpPr>
          <p:nvPr/>
        </p:nvSpPr>
        <p:spPr bwMode="auto">
          <a:xfrm>
            <a:off x="8162925" y="29702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18" charset="0"/>
                <a:cs typeface="Times New Roman" pitchFamily="18" charset="0"/>
              </a:rPr>
              <a:t>9</a:t>
            </a:r>
          </a:p>
        </p:txBody>
      </p:sp>
      <p:sp>
        <p:nvSpPr>
          <p:cNvPr id="73" name="WordArt 43"/>
          <p:cNvSpPr>
            <a:spLocks noChangeArrowheads="1" noChangeShapeType="1" noTextEdit="1"/>
          </p:cNvSpPr>
          <p:nvPr/>
        </p:nvSpPr>
        <p:spPr bwMode="auto">
          <a:xfrm>
            <a:off x="8162925" y="29702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18" charset="0"/>
                <a:cs typeface="Times New Roman" pitchFamily="18" charset="0"/>
              </a:rPr>
              <a:t>10</a:t>
            </a:r>
          </a:p>
        </p:txBody>
      </p:sp>
      <p:grpSp>
        <p:nvGrpSpPr>
          <p:cNvPr id="3" name="Group 49"/>
          <p:cNvGrpSpPr>
            <a:grpSpLocks/>
          </p:cNvGrpSpPr>
          <p:nvPr/>
        </p:nvGrpSpPr>
        <p:grpSpPr bwMode="auto">
          <a:xfrm>
            <a:off x="7772400" y="4124325"/>
            <a:ext cx="1447800" cy="1179513"/>
            <a:chOff x="4320" y="2928"/>
            <a:chExt cx="1104" cy="1104"/>
          </a:xfrm>
        </p:grpSpPr>
        <p:sp>
          <p:nvSpPr>
            <p:cNvPr id="16415" name="AutoShape 50"/>
            <p:cNvSpPr>
              <a:spLocks noChangeArrowheads="1"/>
            </p:cNvSpPr>
            <p:nvPr/>
          </p:nvSpPr>
          <p:spPr bwMode="auto">
            <a:xfrm>
              <a:off x="4320" y="2928"/>
              <a:ext cx="1104" cy="1104"/>
            </a:xfrm>
            <a:prstGeom prst="star32">
              <a:avLst>
                <a:gd name="adj" fmla="val 37500"/>
              </a:avLst>
            </a:prstGeom>
            <a:gradFill rotWithShape="1">
              <a:gsLst>
                <a:gs pos="0">
                  <a:srgbClr val="EC9EC5"/>
                </a:gs>
                <a:gs pos="100000">
                  <a:srgbClr val="CC00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60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416" name="WordArt 51"/>
            <p:cNvSpPr>
              <a:spLocks noChangeArrowheads="1" noChangeShapeType="1" noTextEdit="1"/>
            </p:cNvSpPr>
            <p:nvPr/>
          </p:nvSpPr>
          <p:spPr bwMode="auto">
            <a:xfrm>
              <a:off x="4581" y="3142"/>
              <a:ext cx="672" cy="57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en-US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Hết giờ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58295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314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Jet Fighter 2-DVD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5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" presetID="5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nodeType="withEffect">
                                  <p:stCondLst>
                                    <p:cond delay="3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5" presetClass="entr" presetSubtype="1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" presetClass="entr" presetSubtype="1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6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76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86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9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96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0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06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7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1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16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7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2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126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7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3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136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7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4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146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7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5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56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7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6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166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7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 nodeType="clickPar">
                      <p:stCondLst>
                        <p:cond delay="indefinite"/>
                      </p:stCondLst>
                      <p:childTnLst>
                        <p:par>
                          <p:cTn id="1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8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0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3" presetID="23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8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8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8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8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9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9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9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9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4376" grpId="0" animBg="1"/>
      <p:bldP spid="31" grpId="0" animBg="1"/>
      <p:bldP spid="40" grpId="0" animBg="1"/>
      <p:bldP spid="41" grpId="0" animBg="1"/>
      <p:bldP spid="42" grpId="0" animBg="1"/>
      <p:bldP spid="42" grpId="1" animBg="1"/>
      <p:bldP spid="45" grpId="0" animBg="1"/>
      <p:bldP spid="46" grpId="0" animBg="1"/>
      <p:bldP spid="50" grpId="0" animBg="1"/>
      <p:bldP spid="51" grpId="0" animBg="1"/>
      <p:bldP spid="57" grpId="0" animBg="1"/>
      <p:bldP spid="57" grpId="1" animBg="1"/>
      <p:bldP spid="58" grpId="0" animBg="1"/>
      <p:bldP spid="63" grpId="0" animBg="1"/>
      <p:bldP spid="63" grpId="1" animBg="1"/>
      <p:bldP spid="64" grpId="0" animBg="1"/>
      <p:bldP spid="64" grpId="1" animBg="1"/>
      <p:bldP spid="65" grpId="0" animBg="1"/>
      <p:bldP spid="65" grpId="1" animBg="1"/>
      <p:bldP spid="66" grpId="0" animBg="1"/>
      <p:bldP spid="66" grpId="1" animBg="1"/>
      <p:bldP spid="67" grpId="0" animBg="1"/>
      <p:bldP spid="67" grpId="1" animBg="1"/>
      <p:bldP spid="68" grpId="0" animBg="1"/>
      <p:bldP spid="68" grpId="1" animBg="1"/>
      <p:bldP spid="69" grpId="0" animBg="1"/>
      <p:bldP spid="69" grpId="1" animBg="1"/>
      <p:bldP spid="70" grpId="0" animBg="1"/>
      <p:bldP spid="70" grpId="1" animBg="1"/>
      <p:bldP spid="71" grpId="0" animBg="1"/>
      <p:bldP spid="71" grpId="1" animBg="1"/>
      <p:bldP spid="72" grpId="0" animBg="1"/>
      <p:bldP spid="72" grpId="1" animBg="1"/>
      <p:bldP spid="73" grpId="0" animBg="1"/>
      <p:bldP spid="73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082" name="Text Box 2"/>
          <p:cNvSpPr txBox="1">
            <a:spLocks noChangeArrowheads="1"/>
          </p:cNvSpPr>
          <p:nvPr/>
        </p:nvSpPr>
        <p:spPr bwMode="auto">
          <a:xfrm>
            <a:off x="304800" y="2667000"/>
            <a:ext cx="8458200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4000" dirty="0">
                <a:solidFill>
                  <a:srgbClr val="002060"/>
                </a:solidFill>
                <a:cs typeface="Times New Roman" pitchFamily="18" charset="0"/>
                <a:sym typeface="Wingdings" pitchFamily="2" charset="2"/>
              </a:rPr>
              <a:t></a:t>
            </a:r>
            <a:r>
              <a:rPr lang="en-US" sz="4000" dirty="0" err="1">
                <a:solidFill>
                  <a:srgbClr val="002060"/>
                </a:solidFill>
                <a:cs typeface="Times New Roman" pitchFamily="18" charset="0"/>
              </a:rPr>
              <a:t>Ôn</a:t>
            </a:r>
            <a:r>
              <a:rPr lang="en-US" sz="4000" dirty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cs typeface="Times New Roman" pitchFamily="18" charset="0"/>
              </a:rPr>
              <a:t>lại</a:t>
            </a:r>
            <a:r>
              <a:rPr lang="en-US" sz="4000" dirty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cs typeface="Times New Roman" pitchFamily="18" charset="0"/>
              </a:rPr>
              <a:t>phần</a:t>
            </a:r>
            <a:r>
              <a:rPr lang="en-US" sz="4000" dirty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cs typeface="Times New Roman" pitchFamily="18" charset="0"/>
              </a:rPr>
              <a:t>bài</a:t>
            </a:r>
            <a:r>
              <a:rPr lang="en-US" sz="4000" dirty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cs typeface="Times New Roman" pitchFamily="18" charset="0"/>
              </a:rPr>
              <a:t>học</a:t>
            </a:r>
            <a:r>
              <a:rPr lang="en-US" sz="4000" dirty="0">
                <a:solidFill>
                  <a:srgbClr val="002060"/>
                </a:solidFill>
                <a:cs typeface="Times New Roman" pitchFamily="18" charset="0"/>
              </a:rPr>
              <a:t>.</a:t>
            </a:r>
          </a:p>
          <a:p>
            <a:pPr algn="l">
              <a:spcBef>
                <a:spcPct val="50000"/>
              </a:spcBef>
            </a:pPr>
            <a:r>
              <a:rPr lang="en-US" sz="4000" dirty="0">
                <a:solidFill>
                  <a:srgbClr val="002060"/>
                </a:solidFill>
                <a:cs typeface="Times New Roman" pitchFamily="18" charset="0"/>
                <a:sym typeface="Wingdings" pitchFamily="2" charset="2"/>
              </a:rPr>
              <a:t></a:t>
            </a:r>
            <a:r>
              <a:rPr lang="en-US" sz="4000" dirty="0" err="1">
                <a:solidFill>
                  <a:srgbClr val="002060"/>
                </a:solidFill>
                <a:cs typeface="Times New Roman" pitchFamily="18" charset="0"/>
              </a:rPr>
              <a:t>Làm</a:t>
            </a:r>
            <a:r>
              <a:rPr lang="en-US" sz="4000" dirty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cs typeface="Times New Roman" pitchFamily="18" charset="0"/>
              </a:rPr>
              <a:t>lại</a:t>
            </a:r>
            <a:r>
              <a:rPr lang="en-US" sz="4000" dirty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cs typeface="Times New Roman" pitchFamily="18" charset="0"/>
              </a:rPr>
              <a:t>bài</a:t>
            </a:r>
            <a:r>
              <a:rPr lang="en-US" sz="4000" dirty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cs typeface="Times New Roman" pitchFamily="18" charset="0"/>
              </a:rPr>
              <a:t>tập</a:t>
            </a:r>
            <a:r>
              <a:rPr lang="en-US" sz="4000" dirty="0">
                <a:solidFill>
                  <a:srgbClr val="002060"/>
                </a:solidFill>
                <a:cs typeface="Times New Roman" pitchFamily="18" charset="0"/>
              </a:rPr>
              <a:t> 3 </a:t>
            </a:r>
            <a:r>
              <a:rPr lang="en-US" sz="4000" dirty="0" err="1">
                <a:solidFill>
                  <a:srgbClr val="002060"/>
                </a:solidFill>
                <a:cs typeface="Times New Roman" pitchFamily="18" charset="0"/>
              </a:rPr>
              <a:t>vào</a:t>
            </a:r>
            <a:r>
              <a:rPr lang="en-US" sz="4000" dirty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cs typeface="Times New Roman" pitchFamily="18" charset="0"/>
              </a:rPr>
              <a:t>vở</a:t>
            </a:r>
            <a:r>
              <a:rPr lang="en-US" sz="4000" dirty="0">
                <a:solidFill>
                  <a:srgbClr val="002060"/>
                </a:solidFill>
                <a:cs typeface="Times New Roman" pitchFamily="18" charset="0"/>
              </a:rPr>
              <a:t> ở </a:t>
            </a:r>
            <a:r>
              <a:rPr lang="en-US" sz="4000" dirty="0" err="1">
                <a:solidFill>
                  <a:srgbClr val="002060"/>
                </a:solidFill>
                <a:cs typeface="Times New Roman" pitchFamily="18" charset="0"/>
              </a:rPr>
              <a:t>nhà</a:t>
            </a:r>
            <a:r>
              <a:rPr lang="en-US" sz="4000" dirty="0">
                <a:solidFill>
                  <a:srgbClr val="002060"/>
                </a:solidFill>
                <a:cs typeface="Times New Roman" pitchFamily="18" charset="0"/>
              </a:rPr>
              <a:t>.</a:t>
            </a:r>
          </a:p>
        </p:txBody>
      </p:sp>
      <p:sp>
        <p:nvSpPr>
          <p:cNvPr id="17411" name="Rectangle 5"/>
          <p:cNvSpPr>
            <a:spLocks noGrp="1" noChangeArrowheads="1"/>
          </p:cNvSpPr>
          <p:nvPr>
            <p:ph type="title"/>
          </p:nvPr>
        </p:nvSpPr>
        <p:spPr>
          <a:xfrm>
            <a:off x="381000" y="914400"/>
            <a:ext cx="8229600" cy="1143000"/>
          </a:xfrm>
          <a:noFill/>
        </p:spPr>
        <p:txBody>
          <a:bodyPr/>
          <a:lstStyle/>
          <a:p>
            <a:pPr eaLnBrk="1" hangingPunct="1"/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Dặn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dò</a:t>
            </a:r>
            <a:endParaRPr lang="en-US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1312646"/>
      </p:ext>
    </p:extLst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20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2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2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208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WordArt 2"/>
          <p:cNvSpPr>
            <a:spLocks noChangeArrowheads="1" noChangeShapeType="1" noTextEdit="1"/>
          </p:cNvSpPr>
          <p:nvPr/>
        </p:nvSpPr>
        <p:spPr bwMode="auto">
          <a:xfrm>
            <a:off x="990600" y="1600200"/>
            <a:ext cx="7543800" cy="1371600"/>
          </a:xfrm>
          <a:prstGeom prst="rect">
            <a:avLst/>
          </a:prstGeom>
        </p:spPr>
        <p:txBody>
          <a:bodyPr wrap="none" fromWordArt="1">
            <a:prstTxWarp prst="textWave2">
              <a:avLst>
                <a:gd name="adj1" fmla="val 13005"/>
                <a:gd name="adj2" fmla="val 0"/>
              </a:avLst>
            </a:prstTxWarp>
          </a:bodyPr>
          <a:lstStyle/>
          <a:p>
            <a:r>
              <a:rPr lang="pt-BR" b="1" kern="10" dirty="0">
                <a:ln w="9525">
                  <a:solidFill>
                    <a:srgbClr val="0033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Chúc các em luôn chăm ngoan, học giỏi!</a:t>
            </a:r>
            <a:endParaRPr lang="en-US" b="1" kern="10" dirty="0">
              <a:ln w="9525">
                <a:solidFill>
                  <a:srgbClr val="003300"/>
                </a:solidFill>
                <a:round/>
                <a:headEnd/>
                <a:tailEnd/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1012" name="Picture 5" descr="COMMLINE"/>
          <p:cNvPicPr>
            <a:picLocks noChangeAspect="1" noChangeArrowheads="1"/>
          </p:cNvPicPr>
          <p:nvPr/>
        </p:nvPicPr>
        <p:blipFill>
          <a:blip r:embed="rId2">
            <a:lum contrast="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6324600"/>
            <a:ext cx="5715000" cy="25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9" name="AutoShape 13"/>
          <p:cNvSpPr>
            <a:spLocks noChangeArrowheads="1"/>
          </p:cNvSpPr>
          <p:nvPr/>
        </p:nvSpPr>
        <p:spPr bwMode="auto">
          <a:xfrm>
            <a:off x="5638800" y="381000"/>
            <a:ext cx="457200" cy="457200"/>
          </a:xfrm>
          <a:prstGeom prst="star32">
            <a:avLst>
              <a:gd name="adj" fmla="val 15056"/>
            </a:avLst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 eaLnBrk="0" hangingPunct="0"/>
            <a:endParaRPr lang="en-GB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AutoShape 13"/>
          <p:cNvSpPr>
            <a:spLocks noChangeArrowheads="1"/>
          </p:cNvSpPr>
          <p:nvPr/>
        </p:nvSpPr>
        <p:spPr bwMode="auto">
          <a:xfrm>
            <a:off x="4953000" y="609600"/>
            <a:ext cx="381000" cy="381000"/>
          </a:xfrm>
          <a:prstGeom prst="star32">
            <a:avLst>
              <a:gd name="adj" fmla="val 15056"/>
            </a:avLst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 eaLnBrk="0" hangingPunct="0"/>
            <a:endParaRPr lang="en-GB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AutoShape 13"/>
          <p:cNvSpPr>
            <a:spLocks noChangeArrowheads="1"/>
          </p:cNvSpPr>
          <p:nvPr/>
        </p:nvSpPr>
        <p:spPr bwMode="auto">
          <a:xfrm>
            <a:off x="4191000" y="609600"/>
            <a:ext cx="228600" cy="228600"/>
          </a:xfrm>
          <a:prstGeom prst="star32">
            <a:avLst>
              <a:gd name="adj" fmla="val 15056"/>
            </a:avLst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 eaLnBrk="0" hangingPunct="0"/>
            <a:endParaRPr lang="en-GB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AutoShape 13"/>
          <p:cNvSpPr>
            <a:spLocks noChangeArrowheads="1"/>
          </p:cNvSpPr>
          <p:nvPr/>
        </p:nvSpPr>
        <p:spPr bwMode="auto">
          <a:xfrm>
            <a:off x="3429000" y="381000"/>
            <a:ext cx="152400" cy="152400"/>
          </a:xfrm>
          <a:prstGeom prst="star32">
            <a:avLst>
              <a:gd name="adj" fmla="val 15056"/>
            </a:avLst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 eaLnBrk="0" hangingPunct="0"/>
            <a:endParaRPr lang="en-GB" sz="200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2266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5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5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4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3000" fill="hold"/>
                                        <p:tgtEl>
                                          <p:spTgt spid="245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" presetID="53" presetClass="entr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53" presetClass="entr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5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53" presetClass="entr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2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7" dur="1000"/>
                                        <p:tgtEl>
                                          <p:spTgt spid="171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0" dur="1000"/>
                                        <p:tgtEl>
                                          <p:spTgt spid="171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1010" grpId="0" animBg="1"/>
      <p:bldP spid="24589" grpId="0" animBg="1"/>
      <p:bldP spid="24589" grpId="1" animBg="1"/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276" name="WordArt 4"/>
          <p:cNvSpPr>
            <a:spLocks noChangeArrowheads="1" noChangeShapeType="1" noTextEdit="1"/>
          </p:cNvSpPr>
          <p:nvPr/>
        </p:nvSpPr>
        <p:spPr bwMode="auto">
          <a:xfrm>
            <a:off x="1066800" y="609600"/>
            <a:ext cx="19812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vi-VN" sz="3600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Trò chơi:</a:t>
            </a:r>
            <a:endParaRPr lang="en-US" sz="3600" i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10295" name="Group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1747071"/>
              </p:ext>
            </p:extLst>
          </p:nvPr>
        </p:nvGraphicFramePr>
        <p:xfrm>
          <a:off x="1524000" y="1473200"/>
          <a:ext cx="5943600" cy="4622800"/>
        </p:xfrm>
        <a:graphic>
          <a:graphicData uri="http://schemas.openxmlformats.org/drawingml/2006/table">
            <a:tbl>
              <a:tblPr/>
              <a:tblGrid>
                <a:gridCol w="1981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81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81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539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43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39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10296" name="WordArt 24"/>
          <p:cNvSpPr>
            <a:spLocks noChangeArrowheads="1" noChangeShapeType="1" noTextEdit="1"/>
          </p:cNvSpPr>
          <p:nvPr/>
        </p:nvSpPr>
        <p:spPr bwMode="auto">
          <a:xfrm>
            <a:off x="3505200" y="609600"/>
            <a:ext cx="51054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it-IT" sz="3600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Ai chọn số may mắn!</a:t>
            </a:r>
            <a:endParaRPr lang="en-US" sz="3600" i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10299" name="Group 27"/>
          <p:cNvGrpSpPr>
            <a:grpSpLocks/>
          </p:cNvGrpSpPr>
          <p:nvPr/>
        </p:nvGrpSpPr>
        <p:grpSpPr bwMode="auto">
          <a:xfrm>
            <a:off x="1524000" y="1447800"/>
            <a:ext cx="1981200" cy="1600200"/>
            <a:chOff x="960" y="912"/>
            <a:chExt cx="1248" cy="1008"/>
          </a:xfrm>
        </p:grpSpPr>
        <p:sp>
          <p:nvSpPr>
            <p:cNvPr id="3119" name="Rectangle 25"/>
            <p:cNvSpPr>
              <a:spLocks noChangeArrowheads="1"/>
            </p:cNvSpPr>
            <p:nvPr/>
          </p:nvSpPr>
          <p:spPr bwMode="auto">
            <a:xfrm>
              <a:off x="960" y="912"/>
              <a:ext cx="1248" cy="1008"/>
            </a:xfrm>
            <a:prstGeom prst="rect">
              <a:avLst/>
            </a:prstGeom>
            <a:solidFill>
              <a:srgbClr val="FFFF9B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6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120" name="Text Box 26"/>
            <p:cNvSpPr txBox="1">
              <a:spLocks noChangeArrowheads="1"/>
            </p:cNvSpPr>
            <p:nvPr/>
          </p:nvSpPr>
          <p:spPr bwMode="auto">
            <a:xfrm>
              <a:off x="960" y="1200"/>
              <a:ext cx="1200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3600" b="1" dirty="0">
                  <a:cs typeface="Times New Roman" pitchFamily="18" charset="0"/>
                </a:rPr>
                <a:t>0,9</a:t>
              </a:r>
              <a:endParaRPr lang="vi-VN" sz="3600" b="1" dirty="0">
                <a:cs typeface="Times New Roman" pitchFamily="18" charset="0"/>
              </a:endParaRPr>
            </a:p>
          </p:txBody>
        </p:sp>
      </p:grpSp>
      <p:grpSp>
        <p:nvGrpSpPr>
          <p:cNvPr id="310303" name="Group 31"/>
          <p:cNvGrpSpPr>
            <a:grpSpLocks/>
          </p:cNvGrpSpPr>
          <p:nvPr/>
        </p:nvGrpSpPr>
        <p:grpSpPr bwMode="auto">
          <a:xfrm>
            <a:off x="3505200" y="2971800"/>
            <a:ext cx="1981200" cy="1676400"/>
            <a:chOff x="960" y="912"/>
            <a:chExt cx="1248" cy="1008"/>
          </a:xfrm>
        </p:grpSpPr>
        <p:sp>
          <p:nvSpPr>
            <p:cNvPr id="3117" name="Rectangle 32"/>
            <p:cNvSpPr>
              <a:spLocks noChangeArrowheads="1"/>
            </p:cNvSpPr>
            <p:nvPr/>
          </p:nvSpPr>
          <p:spPr bwMode="auto">
            <a:xfrm>
              <a:off x="960" y="912"/>
              <a:ext cx="1248" cy="1008"/>
            </a:xfrm>
            <a:prstGeom prst="rect">
              <a:avLst/>
            </a:prstGeom>
            <a:solidFill>
              <a:srgbClr val="FFFF9B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6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118" name="Text Box 33"/>
            <p:cNvSpPr txBox="1">
              <a:spLocks noChangeArrowheads="1"/>
            </p:cNvSpPr>
            <p:nvPr/>
          </p:nvSpPr>
          <p:spPr bwMode="auto">
            <a:xfrm>
              <a:off x="960" y="1200"/>
              <a:ext cx="1200" cy="3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3600" b="1">
                  <a:cs typeface="Times New Roman" pitchFamily="18" charset="0"/>
                </a:rPr>
                <a:t>41,2</a:t>
              </a:r>
              <a:endParaRPr lang="vi-VN" sz="3600" b="1">
                <a:cs typeface="Times New Roman" pitchFamily="18" charset="0"/>
              </a:endParaRPr>
            </a:p>
          </p:txBody>
        </p:sp>
      </p:grpSp>
      <p:grpSp>
        <p:nvGrpSpPr>
          <p:cNvPr id="310306" name="Group 34"/>
          <p:cNvGrpSpPr>
            <a:grpSpLocks/>
          </p:cNvGrpSpPr>
          <p:nvPr/>
        </p:nvGrpSpPr>
        <p:grpSpPr bwMode="auto">
          <a:xfrm>
            <a:off x="5486400" y="1447800"/>
            <a:ext cx="1981200" cy="1600200"/>
            <a:chOff x="960" y="912"/>
            <a:chExt cx="1248" cy="1008"/>
          </a:xfrm>
        </p:grpSpPr>
        <p:sp>
          <p:nvSpPr>
            <p:cNvPr id="3115" name="Rectangle 35"/>
            <p:cNvSpPr>
              <a:spLocks noChangeArrowheads="1"/>
            </p:cNvSpPr>
            <p:nvPr/>
          </p:nvSpPr>
          <p:spPr bwMode="auto">
            <a:xfrm>
              <a:off x="960" y="912"/>
              <a:ext cx="1248" cy="1008"/>
            </a:xfrm>
            <a:prstGeom prst="rect">
              <a:avLst/>
            </a:prstGeom>
            <a:solidFill>
              <a:srgbClr val="FFFF9B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6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116" name="Text Box 36"/>
            <p:cNvSpPr txBox="1">
              <a:spLocks noChangeArrowheads="1"/>
            </p:cNvSpPr>
            <p:nvPr/>
          </p:nvSpPr>
          <p:spPr bwMode="auto">
            <a:xfrm>
              <a:off x="960" y="1200"/>
              <a:ext cx="1200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3600" b="1">
                  <a:cs typeface="Times New Roman" pitchFamily="18" charset="0"/>
                </a:rPr>
                <a:t>3,25</a:t>
              </a:r>
              <a:endParaRPr lang="vi-VN" sz="3600" b="1">
                <a:cs typeface="Times New Roman" pitchFamily="18" charset="0"/>
              </a:endParaRPr>
            </a:p>
          </p:txBody>
        </p:sp>
      </p:grpSp>
      <p:grpSp>
        <p:nvGrpSpPr>
          <p:cNvPr id="310309" name="Group 37"/>
          <p:cNvGrpSpPr>
            <a:grpSpLocks/>
          </p:cNvGrpSpPr>
          <p:nvPr/>
        </p:nvGrpSpPr>
        <p:grpSpPr bwMode="auto">
          <a:xfrm>
            <a:off x="1524000" y="4495800"/>
            <a:ext cx="1981200" cy="1600200"/>
            <a:chOff x="960" y="912"/>
            <a:chExt cx="1248" cy="1008"/>
          </a:xfrm>
        </p:grpSpPr>
        <p:sp>
          <p:nvSpPr>
            <p:cNvPr id="3113" name="Rectangle 38"/>
            <p:cNvSpPr>
              <a:spLocks noChangeArrowheads="1"/>
            </p:cNvSpPr>
            <p:nvPr/>
          </p:nvSpPr>
          <p:spPr bwMode="auto">
            <a:xfrm>
              <a:off x="960" y="912"/>
              <a:ext cx="1248" cy="1008"/>
            </a:xfrm>
            <a:prstGeom prst="rect">
              <a:avLst/>
            </a:prstGeom>
            <a:solidFill>
              <a:srgbClr val="FFFF9B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6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114" name="Text Box 39"/>
            <p:cNvSpPr txBox="1">
              <a:spLocks noChangeArrowheads="1"/>
            </p:cNvSpPr>
            <p:nvPr/>
          </p:nvSpPr>
          <p:spPr bwMode="auto">
            <a:xfrm>
              <a:off x="960" y="1200"/>
              <a:ext cx="1200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3600" b="1">
                  <a:cs typeface="Times New Roman" pitchFamily="18" charset="0"/>
                </a:rPr>
                <a:t>23,105</a:t>
              </a:r>
              <a:endParaRPr lang="vi-VN" sz="3600" b="1">
                <a:cs typeface="Times New Roman" pitchFamily="18" charset="0"/>
              </a:endParaRPr>
            </a:p>
          </p:txBody>
        </p:sp>
      </p:grpSp>
      <p:grpSp>
        <p:nvGrpSpPr>
          <p:cNvPr id="310312" name="Group 40"/>
          <p:cNvGrpSpPr>
            <a:grpSpLocks/>
          </p:cNvGrpSpPr>
          <p:nvPr/>
        </p:nvGrpSpPr>
        <p:grpSpPr bwMode="auto">
          <a:xfrm>
            <a:off x="5486400" y="4495800"/>
            <a:ext cx="1981200" cy="1600200"/>
            <a:chOff x="960" y="912"/>
            <a:chExt cx="1248" cy="1008"/>
          </a:xfrm>
        </p:grpSpPr>
        <p:sp>
          <p:nvSpPr>
            <p:cNvPr id="3111" name="Rectangle 41"/>
            <p:cNvSpPr>
              <a:spLocks noChangeArrowheads="1"/>
            </p:cNvSpPr>
            <p:nvPr/>
          </p:nvSpPr>
          <p:spPr bwMode="auto">
            <a:xfrm>
              <a:off x="960" y="912"/>
              <a:ext cx="1248" cy="1008"/>
            </a:xfrm>
            <a:prstGeom prst="rect">
              <a:avLst/>
            </a:prstGeom>
            <a:solidFill>
              <a:srgbClr val="FFFF9B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6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112" name="Text Box 42"/>
            <p:cNvSpPr txBox="1">
              <a:spLocks noChangeArrowheads="1"/>
            </p:cNvSpPr>
            <p:nvPr/>
          </p:nvSpPr>
          <p:spPr bwMode="auto">
            <a:xfrm>
              <a:off x="960" y="1200"/>
              <a:ext cx="1200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3600" b="1">
                  <a:cs typeface="Times New Roman" pitchFamily="18" charset="0"/>
                </a:rPr>
                <a:t>15,9</a:t>
              </a:r>
              <a:endParaRPr lang="vi-VN" sz="3600" b="1">
                <a:cs typeface="Times New Roman" pitchFamily="18" charset="0"/>
              </a:endParaRPr>
            </a:p>
          </p:txBody>
        </p:sp>
      </p:grpSp>
      <p:grpSp>
        <p:nvGrpSpPr>
          <p:cNvPr id="310315" name="Group 43"/>
          <p:cNvGrpSpPr>
            <a:grpSpLocks/>
          </p:cNvGrpSpPr>
          <p:nvPr/>
        </p:nvGrpSpPr>
        <p:grpSpPr bwMode="auto">
          <a:xfrm>
            <a:off x="3505200" y="1447800"/>
            <a:ext cx="1981200" cy="1600200"/>
            <a:chOff x="960" y="912"/>
            <a:chExt cx="1248" cy="1008"/>
          </a:xfrm>
        </p:grpSpPr>
        <p:sp>
          <p:nvSpPr>
            <p:cNvPr id="3109" name="Rectangle 44"/>
            <p:cNvSpPr>
              <a:spLocks noChangeArrowheads="1"/>
            </p:cNvSpPr>
            <p:nvPr/>
          </p:nvSpPr>
          <p:spPr bwMode="auto">
            <a:xfrm>
              <a:off x="960" y="912"/>
              <a:ext cx="1248" cy="1008"/>
            </a:xfrm>
            <a:prstGeom prst="rect">
              <a:avLst/>
            </a:prstGeom>
            <a:solidFill>
              <a:srgbClr val="FFFF9B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6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110" name="Text Box 45"/>
            <p:cNvSpPr txBox="1">
              <a:spLocks noChangeArrowheads="1"/>
            </p:cNvSpPr>
            <p:nvPr/>
          </p:nvSpPr>
          <p:spPr bwMode="auto">
            <a:xfrm>
              <a:off x="960" y="1200"/>
              <a:ext cx="1200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3600" b="1">
                  <a:cs typeface="Times New Roman" pitchFamily="18" charset="0"/>
                </a:rPr>
                <a:t>17,20</a:t>
              </a:r>
              <a:endParaRPr lang="vi-VN" sz="3600" b="1">
                <a:cs typeface="Times New Roman" pitchFamily="18" charset="0"/>
              </a:endParaRPr>
            </a:p>
          </p:txBody>
        </p:sp>
      </p:grpSp>
      <p:grpSp>
        <p:nvGrpSpPr>
          <p:cNvPr id="310318" name="Group 46"/>
          <p:cNvGrpSpPr>
            <a:grpSpLocks/>
          </p:cNvGrpSpPr>
          <p:nvPr/>
        </p:nvGrpSpPr>
        <p:grpSpPr bwMode="auto">
          <a:xfrm>
            <a:off x="5486400" y="3048000"/>
            <a:ext cx="1981200" cy="1600200"/>
            <a:chOff x="960" y="912"/>
            <a:chExt cx="1248" cy="1008"/>
          </a:xfrm>
        </p:grpSpPr>
        <p:sp>
          <p:nvSpPr>
            <p:cNvPr id="3107" name="Rectangle 47"/>
            <p:cNvSpPr>
              <a:spLocks noChangeArrowheads="1"/>
            </p:cNvSpPr>
            <p:nvPr/>
          </p:nvSpPr>
          <p:spPr bwMode="auto">
            <a:xfrm>
              <a:off x="960" y="912"/>
              <a:ext cx="1248" cy="1008"/>
            </a:xfrm>
            <a:prstGeom prst="rect">
              <a:avLst/>
            </a:prstGeom>
            <a:solidFill>
              <a:srgbClr val="FFFF9B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6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108" name="Text Box 48"/>
            <p:cNvSpPr txBox="1">
              <a:spLocks noChangeArrowheads="1"/>
            </p:cNvSpPr>
            <p:nvPr/>
          </p:nvSpPr>
          <p:spPr bwMode="auto">
            <a:xfrm>
              <a:off x="960" y="1200"/>
              <a:ext cx="1200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3600" b="1">
                  <a:cs typeface="Times New Roman" pitchFamily="18" charset="0"/>
                </a:rPr>
                <a:t>17,2</a:t>
              </a:r>
              <a:endParaRPr lang="vi-VN" sz="3600" b="1">
                <a:cs typeface="Times New Roman" pitchFamily="18" charset="0"/>
              </a:endParaRPr>
            </a:p>
          </p:txBody>
        </p:sp>
      </p:grpSp>
      <p:grpSp>
        <p:nvGrpSpPr>
          <p:cNvPr id="310321" name="Group 49"/>
          <p:cNvGrpSpPr>
            <a:grpSpLocks/>
          </p:cNvGrpSpPr>
          <p:nvPr/>
        </p:nvGrpSpPr>
        <p:grpSpPr bwMode="auto">
          <a:xfrm>
            <a:off x="3505200" y="4648200"/>
            <a:ext cx="1981200" cy="1447800"/>
            <a:chOff x="960" y="912"/>
            <a:chExt cx="1248" cy="1008"/>
          </a:xfrm>
        </p:grpSpPr>
        <p:sp>
          <p:nvSpPr>
            <p:cNvPr id="3105" name="Rectangle 50"/>
            <p:cNvSpPr>
              <a:spLocks noChangeArrowheads="1"/>
            </p:cNvSpPr>
            <p:nvPr/>
          </p:nvSpPr>
          <p:spPr bwMode="auto">
            <a:xfrm>
              <a:off x="960" y="912"/>
              <a:ext cx="1248" cy="1008"/>
            </a:xfrm>
            <a:prstGeom prst="rect">
              <a:avLst/>
            </a:prstGeom>
            <a:solidFill>
              <a:srgbClr val="FFFF9B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6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106" name="Text Box 51"/>
            <p:cNvSpPr txBox="1">
              <a:spLocks noChangeArrowheads="1"/>
            </p:cNvSpPr>
            <p:nvPr/>
          </p:nvSpPr>
          <p:spPr bwMode="auto">
            <a:xfrm>
              <a:off x="960" y="1200"/>
              <a:ext cx="1200" cy="4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3600" b="1">
                  <a:cs typeface="Times New Roman" pitchFamily="18" charset="0"/>
                </a:rPr>
                <a:t>6</a:t>
              </a:r>
              <a:endParaRPr lang="vi-VN" sz="3600" b="1">
                <a:cs typeface="Times New Roman" pitchFamily="18" charset="0"/>
              </a:endParaRPr>
            </a:p>
          </p:txBody>
        </p:sp>
      </p:grpSp>
      <p:grpSp>
        <p:nvGrpSpPr>
          <p:cNvPr id="310330" name="Group 58"/>
          <p:cNvGrpSpPr>
            <a:grpSpLocks/>
          </p:cNvGrpSpPr>
          <p:nvPr/>
        </p:nvGrpSpPr>
        <p:grpSpPr bwMode="auto">
          <a:xfrm>
            <a:off x="1524000" y="3048000"/>
            <a:ext cx="1981200" cy="1600200"/>
            <a:chOff x="960" y="912"/>
            <a:chExt cx="1248" cy="1008"/>
          </a:xfrm>
        </p:grpSpPr>
        <p:sp>
          <p:nvSpPr>
            <p:cNvPr id="3103" name="Rectangle 59"/>
            <p:cNvSpPr>
              <a:spLocks noChangeArrowheads="1"/>
            </p:cNvSpPr>
            <p:nvPr/>
          </p:nvSpPr>
          <p:spPr bwMode="auto">
            <a:xfrm>
              <a:off x="960" y="912"/>
              <a:ext cx="1248" cy="1008"/>
            </a:xfrm>
            <a:prstGeom prst="rect">
              <a:avLst/>
            </a:prstGeom>
            <a:solidFill>
              <a:srgbClr val="FFFF9B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6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104" name="Text Box 60"/>
            <p:cNvSpPr txBox="1">
              <a:spLocks noChangeArrowheads="1"/>
            </p:cNvSpPr>
            <p:nvPr/>
          </p:nvSpPr>
          <p:spPr bwMode="auto">
            <a:xfrm>
              <a:off x="960" y="1200"/>
              <a:ext cx="1200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3600" b="1">
                  <a:cs typeface="Times New Roman" pitchFamily="18" charset="0"/>
                </a:rPr>
                <a:t>8,41</a:t>
              </a:r>
              <a:endParaRPr lang="vi-VN" sz="3600" b="1"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85731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10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310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500"/>
                                        <p:tgtEl>
                                          <p:spTgt spid="310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2000"/>
                                        <p:tgtEl>
                                          <p:spTgt spid="310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310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0" dur="2000"/>
                                        <p:tgtEl>
                                          <p:spTgt spid="310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5" dur="2000"/>
                                        <p:tgtEl>
                                          <p:spTgt spid="310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0" dur="2000"/>
                                        <p:tgtEl>
                                          <p:spTgt spid="310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5" dur="2000"/>
                                        <p:tgtEl>
                                          <p:spTgt spid="310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0" dur="2000"/>
                                        <p:tgtEl>
                                          <p:spTgt spid="310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5" dur="2000"/>
                                        <p:tgtEl>
                                          <p:spTgt spid="310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0" dur="2000"/>
                                        <p:tgtEl>
                                          <p:spTgt spid="310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0276" grpId="0" animBg="1"/>
      <p:bldP spid="31029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WordArt 2"/>
          <p:cNvSpPr>
            <a:spLocks noChangeArrowheads="1" noChangeShapeType="1" noTextEdit="1"/>
          </p:cNvSpPr>
          <p:nvPr/>
        </p:nvSpPr>
        <p:spPr bwMode="auto">
          <a:xfrm>
            <a:off x="3124200" y="838200"/>
            <a:ext cx="20574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</a:p>
        </p:txBody>
      </p:sp>
      <p:sp>
        <p:nvSpPr>
          <p:cNvPr id="4099" name="WordArt 4"/>
          <p:cNvSpPr>
            <a:spLocks noChangeArrowheads="1" noChangeShapeType="1" noTextEdit="1"/>
          </p:cNvSpPr>
          <p:nvPr/>
        </p:nvSpPr>
        <p:spPr bwMode="auto">
          <a:xfrm>
            <a:off x="990600" y="2057400"/>
            <a:ext cx="7086600" cy="1758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chemeClr val="accent2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SỐ THẬP PHÂN BẰNG NHAU</a:t>
            </a:r>
          </a:p>
        </p:txBody>
      </p:sp>
    </p:spTree>
    <p:extLst>
      <p:ext uri="{BB962C8B-B14F-4D97-AF65-F5344CB8AC3E}">
        <p14:creationId xmlns:p14="http://schemas.microsoft.com/office/powerpoint/2010/main" val="625397597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82" name="Text Box 18"/>
          <p:cNvSpPr txBox="1">
            <a:spLocks noChangeArrowheads="1"/>
          </p:cNvSpPr>
          <p:nvPr/>
        </p:nvSpPr>
        <p:spPr bwMode="auto">
          <a:xfrm>
            <a:off x="2362200" y="2414588"/>
            <a:ext cx="2590800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3600" b="1" dirty="0">
                <a:solidFill>
                  <a:schemeClr val="hlink"/>
                </a:solidFill>
                <a:cs typeface="Times New Roman" pitchFamily="18" charset="0"/>
              </a:rPr>
              <a:t>…….</a:t>
            </a:r>
            <a:r>
              <a:rPr lang="en-US" sz="3600" b="1" dirty="0">
                <a:cs typeface="Times New Roman" pitchFamily="18" charset="0"/>
              </a:rPr>
              <a:t>m</a:t>
            </a:r>
          </a:p>
        </p:txBody>
      </p:sp>
      <p:graphicFrame>
        <p:nvGraphicFramePr>
          <p:cNvPr id="512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6805027"/>
              </p:ext>
            </p:extLst>
          </p:nvPr>
        </p:nvGraphicFramePr>
        <p:xfrm>
          <a:off x="3371850" y="3730625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14151" imgH="215619" progId="Equation.3">
                  <p:embed/>
                </p:oleObj>
              </mc:Choice>
              <mc:Fallback>
                <p:oleObj name="Equation" r:id="rId2" imgW="114151" imgH="215619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71850" y="3730625"/>
                        <a:ext cx="114300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2867" name="Text Box 3"/>
          <p:cNvSpPr txBox="1">
            <a:spLocks noChangeArrowheads="1"/>
          </p:cNvSpPr>
          <p:nvPr/>
        </p:nvSpPr>
        <p:spPr bwMode="auto">
          <a:xfrm>
            <a:off x="1562100" y="0"/>
            <a:ext cx="2438400" cy="630238"/>
          </a:xfrm>
          <a:prstGeom prst="rect">
            <a:avLst/>
          </a:prstGeom>
          <a:solidFill>
            <a:srgbClr val="FFFF9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3500" b="1" u="sng">
                <a:cs typeface="Times New Roman" pitchFamily="18" charset="0"/>
              </a:rPr>
              <a:t>a. Ví dụ:</a:t>
            </a:r>
          </a:p>
        </p:txBody>
      </p:sp>
      <p:sp>
        <p:nvSpPr>
          <p:cNvPr id="292868" name="Text Box 4"/>
          <p:cNvSpPr txBox="1">
            <a:spLocks noChangeArrowheads="1"/>
          </p:cNvSpPr>
          <p:nvPr/>
        </p:nvSpPr>
        <p:spPr bwMode="auto">
          <a:xfrm>
            <a:off x="1181100" y="728663"/>
            <a:ext cx="1981200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3600" b="1" dirty="0">
                <a:cs typeface="Times New Roman" pitchFamily="18" charset="0"/>
              </a:rPr>
              <a:t>9dm =</a:t>
            </a:r>
          </a:p>
        </p:txBody>
      </p:sp>
      <p:sp>
        <p:nvSpPr>
          <p:cNvPr id="292869" name="Text Box 5"/>
          <p:cNvSpPr txBox="1">
            <a:spLocks noChangeArrowheads="1"/>
          </p:cNvSpPr>
          <p:nvPr/>
        </p:nvSpPr>
        <p:spPr bwMode="auto">
          <a:xfrm>
            <a:off x="2628900" y="688975"/>
            <a:ext cx="1905000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3600" b="1">
                <a:solidFill>
                  <a:schemeClr val="hlink"/>
                </a:solidFill>
                <a:cs typeface="Times New Roman" pitchFamily="18" charset="0"/>
              </a:rPr>
              <a:t>……</a:t>
            </a:r>
            <a:r>
              <a:rPr lang="en-US" sz="3600" b="1">
                <a:cs typeface="Times New Roman" pitchFamily="18" charset="0"/>
              </a:rPr>
              <a:t>cm</a:t>
            </a:r>
          </a:p>
        </p:txBody>
      </p:sp>
      <p:sp>
        <p:nvSpPr>
          <p:cNvPr id="292870" name="Text Box 6"/>
          <p:cNvSpPr txBox="1">
            <a:spLocks noChangeArrowheads="1"/>
          </p:cNvSpPr>
          <p:nvPr/>
        </p:nvSpPr>
        <p:spPr bwMode="auto">
          <a:xfrm>
            <a:off x="0" y="1533525"/>
            <a:ext cx="2971800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3600" b="1">
                <a:cs typeface="Times New Roman" pitchFamily="18" charset="0"/>
              </a:rPr>
              <a:t>Mà:  9dm =</a:t>
            </a:r>
          </a:p>
        </p:txBody>
      </p:sp>
      <p:sp>
        <p:nvSpPr>
          <p:cNvPr id="292871" name="Text Box 7"/>
          <p:cNvSpPr txBox="1">
            <a:spLocks noChangeArrowheads="1"/>
          </p:cNvSpPr>
          <p:nvPr/>
        </p:nvSpPr>
        <p:spPr bwMode="auto">
          <a:xfrm>
            <a:off x="2667000" y="2325688"/>
            <a:ext cx="838200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3600" b="1" dirty="0">
                <a:solidFill>
                  <a:srgbClr val="FF0000"/>
                </a:solidFill>
                <a:cs typeface="Times New Roman" pitchFamily="18" charset="0"/>
              </a:rPr>
              <a:t>0,9</a:t>
            </a:r>
          </a:p>
        </p:txBody>
      </p:sp>
      <p:sp>
        <p:nvSpPr>
          <p:cNvPr id="292872" name="Text Box 8"/>
          <p:cNvSpPr txBox="1">
            <a:spLocks noChangeArrowheads="1"/>
          </p:cNvSpPr>
          <p:nvPr/>
        </p:nvSpPr>
        <p:spPr bwMode="auto">
          <a:xfrm>
            <a:off x="419100" y="3290888"/>
            <a:ext cx="1866900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3600" b="1">
                <a:cs typeface="Times New Roman" pitchFamily="18" charset="0"/>
              </a:rPr>
              <a:t>90cm =</a:t>
            </a:r>
          </a:p>
        </p:txBody>
      </p:sp>
      <p:sp>
        <p:nvSpPr>
          <p:cNvPr id="292873" name="Text Box 9"/>
          <p:cNvSpPr txBox="1">
            <a:spLocks noChangeArrowheads="1"/>
          </p:cNvSpPr>
          <p:nvPr/>
        </p:nvSpPr>
        <p:spPr bwMode="auto">
          <a:xfrm>
            <a:off x="3238500" y="4148138"/>
            <a:ext cx="2286000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3600" b="1">
                <a:solidFill>
                  <a:schemeClr val="hlink"/>
                </a:solidFill>
                <a:cs typeface="Times New Roman" pitchFamily="18" charset="0"/>
              </a:rPr>
              <a:t>………</a:t>
            </a:r>
            <a:r>
              <a:rPr lang="en-US" sz="3600" b="1">
                <a:cs typeface="Times New Roman" pitchFamily="18" charset="0"/>
              </a:rPr>
              <a:t>m</a:t>
            </a:r>
          </a:p>
        </p:txBody>
      </p:sp>
      <p:sp>
        <p:nvSpPr>
          <p:cNvPr id="292875" name="Text Box 11"/>
          <p:cNvSpPr txBox="1">
            <a:spLocks noChangeArrowheads="1"/>
          </p:cNvSpPr>
          <p:nvPr/>
        </p:nvSpPr>
        <p:spPr bwMode="auto">
          <a:xfrm>
            <a:off x="609600" y="4829175"/>
            <a:ext cx="6375400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3600" b="1">
                <a:cs typeface="Times New Roman" pitchFamily="18" charset="0"/>
              </a:rPr>
              <a:t>Nên: 0,9m </a:t>
            </a:r>
            <a:r>
              <a:rPr lang="en-US" sz="3600" b="1">
                <a:solidFill>
                  <a:schemeClr val="folHlink"/>
                </a:solidFill>
                <a:cs typeface="Times New Roman" pitchFamily="18" charset="0"/>
              </a:rPr>
              <a:t>……</a:t>
            </a:r>
            <a:r>
              <a:rPr lang="en-US" sz="3600" b="1">
                <a:solidFill>
                  <a:schemeClr val="accent1"/>
                </a:solidFill>
                <a:cs typeface="Times New Roman" pitchFamily="18" charset="0"/>
              </a:rPr>
              <a:t>.</a:t>
            </a:r>
            <a:r>
              <a:rPr lang="en-US" sz="3600" b="1">
                <a:cs typeface="Times New Roman" pitchFamily="18" charset="0"/>
              </a:rPr>
              <a:t>0,90m</a:t>
            </a:r>
          </a:p>
        </p:txBody>
      </p:sp>
      <p:sp>
        <p:nvSpPr>
          <p:cNvPr id="292876" name="Text Box 12"/>
          <p:cNvSpPr txBox="1">
            <a:spLocks noChangeArrowheads="1"/>
          </p:cNvSpPr>
          <p:nvPr/>
        </p:nvSpPr>
        <p:spPr bwMode="auto">
          <a:xfrm>
            <a:off x="476250" y="5667375"/>
            <a:ext cx="1219200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3600" b="1">
                <a:solidFill>
                  <a:schemeClr val="accent2"/>
                </a:solidFill>
                <a:cs typeface="Times New Roman" pitchFamily="18" charset="0"/>
              </a:rPr>
              <a:t>Vậy:</a:t>
            </a:r>
          </a:p>
        </p:txBody>
      </p:sp>
      <p:sp>
        <p:nvSpPr>
          <p:cNvPr id="292878" name="Text Box 14"/>
          <p:cNvSpPr txBox="1">
            <a:spLocks noChangeArrowheads="1"/>
          </p:cNvSpPr>
          <p:nvPr/>
        </p:nvSpPr>
        <p:spPr bwMode="auto">
          <a:xfrm>
            <a:off x="2705100" y="688975"/>
            <a:ext cx="1905000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3600" b="1" dirty="0">
                <a:solidFill>
                  <a:srgbClr val="FF0000"/>
                </a:solidFill>
                <a:cs typeface="Times New Roman" pitchFamily="18" charset="0"/>
              </a:rPr>
              <a:t>90</a:t>
            </a:r>
          </a:p>
        </p:txBody>
      </p:sp>
      <p:grpSp>
        <p:nvGrpSpPr>
          <p:cNvPr id="292884" name="Group 20"/>
          <p:cNvGrpSpPr>
            <a:grpSpLocks/>
          </p:cNvGrpSpPr>
          <p:nvPr/>
        </p:nvGrpSpPr>
        <p:grpSpPr bwMode="auto">
          <a:xfrm>
            <a:off x="2628900" y="1314451"/>
            <a:ext cx="1524000" cy="1179513"/>
            <a:chOff x="3504" y="1056"/>
            <a:chExt cx="384" cy="743"/>
          </a:xfrm>
        </p:grpSpPr>
        <p:sp>
          <p:nvSpPr>
            <p:cNvPr id="5146" name="Text Box 16"/>
            <p:cNvSpPr txBox="1">
              <a:spLocks noChangeArrowheads="1"/>
            </p:cNvSpPr>
            <p:nvPr/>
          </p:nvSpPr>
          <p:spPr bwMode="auto">
            <a:xfrm>
              <a:off x="3552" y="1056"/>
              <a:ext cx="192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l">
                <a:spcBef>
                  <a:spcPct val="50000"/>
                </a:spcBef>
              </a:pPr>
              <a:r>
                <a:rPr lang="en-US" sz="3600" b="1">
                  <a:solidFill>
                    <a:srgbClr val="FF0000"/>
                  </a:solidFill>
                  <a:cs typeface="Times New Roman" pitchFamily="18" charset="0"/>
                </a:rPr>
                <a:t>9</a:t>
              </a:r>
            </a:p>
          </p:txBody>
        </p:sp>
        <p:sp>
          <p:nvSpPr>
            <p:cNvPr id="5147" name="Text Box 17"/>
            <p:cNvSpPr txBox="1">
              <a:spLocks noChangeArrowheads="1"/>
            </p:cNvSpPr>
            <p:nvPr/>
          </p:nvSpPr>
          <p:spPr bwMode="auto">
            <a:xfrm>
              <a:off x="3504" y="1392"/>
              <a:ext cx="384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l">
                <a:spcBef>
                  <a:spcPct val="50000"/>
                </a:spcBef>
              </a:pPr>
              <a:r>
                <a:rPr lang="en-US" sz="3600" b="1" dirty="0">
                  <a:solidFill>
                    <a:srgbClr val="FF0000"/>
                  </a:solidFill>
                  <a:cs typeface="Times New Roman" pitchFamily="18" charset="0"/>
                </a:rPr>
                <a:t>10</a:t>
              </a:r>
            </a:p>
          </p:txBody>
        </p:sp>
        <p:sp>
          <p:nvSpPr>
            <p:cNvPr id="5148" name="Line 19"/>
            <p:cNvSpPr>
              <a:spLocks noChangeShapeType="1"/>
            </p:cNvSpPr>
            <p:nvPr/>
          </p:nvSpPr>
          <p:spPr bwMode="auto">
            <a:xfrm>
              <a:off x="3504" y="1392"/>
              <a:ext cx="182" cy="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292885" name="Picture 21" descr="centimeter_1_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538288"/>
            <a:ext cx="320040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2886" name="Text Box 22"/>
          <p:cNvSpPr txBox="1">
            <a:spLocks noChangeArrowheads="1"/>
          </p:cNvSpPr>
          <p:nvPr/>
        </p:nvSpPr>
        <p:spPr bwMode="auto">
          <a:xfrm>
            <a:off x="3530600" y="3917950"/>
            <a:ext cx="1143000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3600" b="1">
                <a:solidFill>
                  <a:srgbClr val="FF0000"/>
                </a:solidFill>
                <a:cs typeface="Times New Roman" pitchFamily="18" charset="0"/>
              </a:rPr>
              <a:t>0,90</a:t>
            </a:r>
          </a:p>
        </p:txBody>
      </p:sp>
      <p:grpSp>
        <p:nvGrpSpPr>
          <p:cNvPr id="292889" name="Group 25"/>
          <p:cNvGrpSpPr>
            <a:grpSpLocks/>
          </p:cNvGrpSpPr>
          <p:nvPr/>
        </p:nvGrpSpPr>
        <p:grpSpPr bwMode="auto">
          <a:xfrm>
            <a:off x="2247900" y="2973388"/>
            <a:ext cx="1633538" cy="1247775"/>
            <a:chOff x="3504" y="1056"/>
            <a:chExt cx="336" cy="648"/>
          </a:xfrm>
        </p:grpSpPr>
        <p:sp>
          <p:nvSpPr>
            <p:cNvPr id="5143" name="Text Box 26"/>
            <p:cNvSpPr txBox="1">
              <a:spLocks noChangeArrowheads="1"/>
            </p:cNvSpPr>
            <p:nvPr/>
          </p:nvSpPr>
          <p:spPr bwMode="auto">
            <a:xfrm>
              <a:off x="3552" y="1056"/>
              <a:ext cx="192" cy="3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l">
                <a:spcBef>
                  <a:spcPct val="50000"/>
                </a:spcBef>
              </a:pPr>
              <a:r>
                <a:rPr lang="en-US" sz="3600" b="1">
                  <a:solidFill>
                    <a:srgbClr val="FF0000"/>
                  </a:solidFill>
                  <a:cs typeface="Times New Roman" pitchFamily="18" charset="0"/>
                </a:rPr>
                <a:t>90</a:t>
              </a:r>
            </a:p>
          </p:txBody>
        </p:sp>
        <p:sp>
          <p:nvSpPr>
            <p:cNvPr id="5144" name="Text Box 27"/>
            <p:cNvSpPr txBox="1">
              <a:spLocks noChangeArrowheads="1"/>
            </p:cNvSpPr>
            <p:nvPr/>
          </p:nvSpPr>
          <p:spPr bwMode="auto">
            <a:xfrm>
              <a:off x="3504" y="1368"/>
              <a:ext cx="259" cy="3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l">
                <a:spcBef>
                  <a:spcPct val="50000"/>
                </a:spcBef>
              </a:pPr>
              <a:r>
                <a:rPr lang="en-US" sz="3600" b="1">
                  <a:solidFill>
                    <a:srgbClr val="FF0000"/>
                  </a:solidFill>
                  <a:cs typeface="Times New Roman" pitchFamily="18" charset="0"/>
                </a:rPr>
                <a:t>100</a:t>
              </a:r>
            </a:p>
          </p:txBody>
        </p:sp>
        <p:sp>
          <p:nvSpPr>
            <p:cNvPr id="5145" name="Line 28"/>
            <p:cNvSpPr>
              <a:spLocks noChangeShapeType="1"/>
            </p:cNvSpPr>
            <p:nvPr/>
          </p:nvSpPr>
          <p:spPr bwMode="auto">
            <a:xfrm>
              <a:off x="3504" y="1392"/>
              <a:ext cx="336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92893" name="Text Box 29"/>
          <p:cNvSpPr txBox="1">
            <a:spLocks noChangeArrowheads="1"/>
          </p:cNvSpPr>
          <p:nvPr/>
        </p:nvSpPr>
        <p:spPr bwMode="auto">
          <a:xfrm>
            <a:off x="3200400" y="4829175"/>
            <a:ext cx="457200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3600" b="1">
                <a:solidFill>
                  <a:srgbClr val="FF0000"/>
                </a:solidFill>
                <a:cs typeface="Times New Roman" pitchFamily="18" charset="0"/>
              </a:rPr>
              <a:t>=</a:t>
            </a:r>
          </a:p>
        </p:txBody>
      </p:sp>
      <p:pic>
        <p:nvPicPr>
          <p:cNvPr id="292894" name="Picture 30" descr="90 centimeter_1_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00" b="16551"/>
          <a:stretch>
            <a:fillRect/>
          </a:stretch>
        </p:blipFill>
        <p:spPr bwMode="auto">
          <a:xfrm>
            <a:off x="4724400" y="1538288"/>
            <a:ext cx="38862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2895" name="Text Box 31"/>
          <p:cNvSpPr txBox="1">
            <a:spLocks noChangeArrowheads="1"/>
          </p:cNvSpPr>
          <p:nvPr/>
        </p:nvSpPr>
        <p:spPr bwMode="auto">
          <a:xfrm>
            <a:off x="609600" y="4840288"/>
            <a:ext cx="8191500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3600" b="1">
                <a:cs typeface="Times New Roman" pitchFamily="18" charset="0"/>
              </a:rPr>
              <a:t>Nên: 0,9</a:t>
            </a:r>
            <a:r>
              <a:rPr lang="en-US" sz="3600" b="1">
                <a:solidFill>
                  <a:srgbClr val="FF0000"/>
                </a:solidFill>
                <a:cs typeface="Times New Roman" pitchFamily="18" charset="0"/>
              </a:rPr>
              <a:t>m</a:t>
            </a:r>
            <a:r>
              <a:rPr lang="en-US" sz="3600" b="1">
                <a:cs typeface="Times New Roman" pitchFamily="18" charset="0"/>
              </a:rPr>
              <a:t> </a:t>
            </a:r>
            <a:r>
              <a:rPr lang="en-US" sz="3600" b="1">
                <a:solidFill>
                  <a:schemeClr val="folHlink"/>
                </a:solidFill>
                <a:cs typeface="Times New Roman" pitchFamily="18" charset="0"/>
              </a:rPr>
              <a:t>……</a:t>
            </a:r>
            <a:r>
              <a:rPr lang="en-US" sz="3600" b="1">
                <a:solidFill>
                  <a:schemeClr val="accent1"/>
                </a:solidFill>
                <a:cs typeface="Times New Roman" pitchFamily="18" charset="0"/>
              </a:rPr>
              <a:t>.</a:t>
            </a:r>
            <a:r>
              <a:rPr lang="en-US" sz="3600" b="1">
                <a:cs typeface="Times New Roman" pitchFamily="18" charset="0"/>
              </a:rPr>
              <a:t>0,90</a:t>
            </a:r>
            <a:r>
              <a:rPr lang="en-US" sz="3600" b="1">
                <a:solidFill>
                  <a:srgbClr val="FF0000"/>
                </a:solidFill>
                <a:cs typeface="Times New Roman" pitchFamily="18" charset="0"/>
              </a:rPr>
              <a:t>m</a:t>
            </a:r>
          </a:p>
        </p:txBody>
      </p:sp>
      <p:sp>
        <p:nvSpPr>
          <p:cNvPr id="292898" name="Text Box 34"/>
          <p:cNvSpPr txBox="1">
            <a:spLocks noChangeArrowheads="1"/>
          </p:cNvSpPr>
          <p:nvPr/>
        </p:nvSpPr>
        <p:spPr bwMode="auto">
          <a:xfrm>
            <a:off x="1485900" y="5729288"/>
            <a:ext cx="2552700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3600" b="1">
                <a:solidFill>
                  <a:srgbClr val="000099"/>
                </a:solidFill>
                <a:cs typeface="Times New Roman" pitchFamily="18" charset="0"/>
              </a:rPr>
              <a:t>0,9 = 0,90</a:t>
            </a:r>
          </a:p>
        </p:txBody>
      </p:sp>
      <p:sp>
        <p:nvSpPr>
          <p:cNvPr id="292899" name="Text Box 35"/>
          <p:cNvSpPr txBox="1">
            <a:spLocks noChangeArrowheads="1"/>
          </p:cNvSpPr>
          <p:nvPr/>
        </p:nvSpPr>
        <p:spPr bwMode="auto">
          <a:xfrm>
            <a:off x="4102100" y="5729288"/>
            <a:ext cx="4813300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3600" b="1">
                <a:cs typeface="Times New Roman" pitchFamily="18" charset="0"/>
              </a:rPr>
              <a:t>hoặc </a:t>
            </a:r>
            <a:r>
              <a:rPr lang="en-US" sz="3600" b="1">
                <a:solidFill>
                  <a:srgbClr val="000099"/>
                </a:solidFill>
                <a:cs typeface="Times New Roman" pitchFamily="18" charset="0"/>
              </a:rPr>
              <a:t>0,90 = 0,9</a:t>
            </a:r>
          </a:p>
        </p:txBody>
      </p:sp>
    </p:spTree>
    <p:extLst>
      <p:ext uri="{BB962C8B-B14F-4D97-AF65-F5344CB8AC3E}">
        <p14:creationId xmlns:p14="http://schemas.microsoft.com/office/powerpoint/2010/main" val="140109978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92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928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28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6" dur="500"/>
                                        <p:tgtEl>
                                          <p:spTgt spid="2928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928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928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928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928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928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928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928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928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2928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7" dur="500"/>
                                        <p:tgtEl>
                                          <p:spTgt spid="2928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2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928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928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928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928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928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928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" dur="500"/>
                                        <p:tgtEl>
                                          <p:spTgt spid="2928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928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928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5" dur="500"/>
                                        <p:tgtEl>
                                          <p:spTgt spid="2928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2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928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928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4" dur="500"/>
                                        <p:tgtEl>
                                          <p:spTgt spid="2928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2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88" dur="500"/>
                                        <p:tgtEl>
                                          <p:spTgt spid="292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928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928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292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2" dur="500"/>
                                        <p:tgtEl>
                                          <p:spTgt spid="292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7" dur="500"/>
                                        <p:tgtEl>
                                          <p:spTgt spid="292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2" dur="500"/>
                                        <p:tgtEl>
                                          <p:spTgt spid="2928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2882" grpId="0"/>
      <p:bldP spid="292867" grpId="0" animBg="1"/>
      <p:bldP spid="292868" grpId="0"/>
      <p:bldP spid="292869" grpId="0"/>
      <p:bldP spid="292870" grpId="0"/>
      <p:bldP spid="292871" grpId="0"/>
      <p:bldP spid="292872" grpId="0"/>
      <p:bldP spid="292873" grpId="0"/>
      <p:bldP spid="292875" grpId="0"/>
      <p:bldP spid="292876" grpId="0"/>
      <p:bldP spid="292878" grpId="0"/>
      <p:bldP spid="292886" grpId="0"/>
      <p:bldP spid="292893" grpId="0"/>
      <p:bldP spid="292895" grpId="0"/>
      <p:bldP spid="292898" grpId="0"/>
      <p:bldP spid="29289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3"/>
          <p:cNvSpPr txBox="1">
            <a:spLocks noChangeArrowheads="1"/>
          </p:cNvSpPr>
          <p:nvPr/>
        </p:nvSpPr>
        <p:spPr bwMode="auto">
          <a:xfrm>
            <a:off x="685800" y="2514600"/>
            <a:ext cx="7772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endParaRPr lang="vi-VN">
              <a:cs typeface="Times New Roman" pitchFamily="18" charset="0"/>
            </a:endParaRPr>
          </a:p>
        </p:txBody>
      </p:sp>
      <p:sp>
        <p:nvSpPr>
          <p:cNvPr id="293894" name="Text Box 6"/>
          <p:cNvSpPr txBox="1">
            <a:spLocks noChangeArrowheads="1"/>
          </p:cNvSpPr>
          <p:nvPr/>
        </p:nvSpPr>
        <p:spPr bwMode="auto">
          <a:xfrm>
            <a:off x="533400" y="2971800"/>
            <a:ext cx="1143000" cy="457200"/>
          </a:xfrm>
          <a:prstGeom prst="rect">
            <a:avLst/>
          </a:prstGeom>
          <a:solidFill>
            <a:srgbClr val="FFFF9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b="1" u="sng">
                <a:cs typeface="Times New Roman" pitchFamily="18" charset="0"/>
              </a:rPr>
              <a:t>Ví dụ:</a:t>
            </a:r>
          </a:p>
        </p:txBody>
      </p:sp>
      <p:sp>
        <p:nvSpPr>
          <p:cNvPr id="293895" name="Text Box 7"/>
          <p:cNvSpPr txBox="1">
            <a:spLocks noChangeArrowheads="1"/>
          </p:cNvSpPr>
          <p:nvPr/>
        </p:nvSpPr>
        <p:spPr bwMode="auto">
          <a:xfrm>
            <a:off x="2819400" y="3581400"/>
            <a:ext cx="1143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b="1">
                <a:cs typeface="Times New Roman" pitchFamily="18" charset="0"/>
              </a:rPr>
              <a:t>8,75</a:t>
            </a:r>
          </a:p>
        </p:txBody>
      </p:sp>
      <p:sp>
        <p:nvSpPr>
          <p:cNvPr id="293896" name="Text Box 8"/>
          <p:cNvSpPr txBox="1">
            <a:spLocks noChangeArrowheads="1"/>
          </p:cNvSpPr>
          <p:nvPr/>
        </p:nvSpPr>
        <p:spPr bwMode="auto">
          <a:xfrm>
            <a:off x="3124200" y="4191000"/>
            <a:ext cx="76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b="1">
                <a:cs typeface="Times New Roman" pitchFamily="18" charset="0"/>
              </a:rPr>
              <a:t>12</a:t>
            </a:r>
          </a:p>
        </p:txBody>
      </p:sp>
      <p:sp>
        <p:nvSpPr>
          <p:cNvPr id="293897" name="Text Box 9"/>
          <p:cNvSpPr txBox="1">
            <a:spLocks noChangeArrowheads="1"/>
          </p:cNvSpPr>
          <p:nvPr/>
        </p:nvSpPr>
        <p:spPr bwMode="auto">
          <a:xfrm>
            <a:off x="2286000" y="2971800"/>
            <a:ext cx="106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b="1">
                <a:cs typeface="Times New Roman" pitchFamily="18" charset="0"/>
              </a:rPr>
              <a:t>0,9</a:t>
            </a:r>
          </a:p>
        </p:txBody>
      </p:sp>
      <p:sp>
        <p:nvSpPr>
          <p:cNvPr id="293898" name="Text Box 10"/>
          <p:cNvSpPr txBox="1">
            <a:spLocks noChangeArrowheads="1"/>
          </p:cNvSpPr>
          <p:nvPr/>
        </p:nvSpPr>
        <p:spPr bwMode="auto">
          <a:xfrm>
            <a:off x="3886200" y="2971800"/>
            <a:ext cx="106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b="1">
                <a:cs typeface="Times New Roman" pitchFamily="18" charset="0"/>
              </a:rPr>
              <a:t>= 0,90</a:t>
            </a:r>
          </a:p>
        </p:txBody>
      </p:sp>
      <p:sp>
        <p:nvSpPr>
          <p:cNvPr id="293899" name="Text Box 11"/>
          <p:cNvSpPr txBox="1">
            <a:spLocks noChangeArrowheads="1"/>
          </p:cNvSpPr>
          <p:nvPr/>
        </p:nvSpPr>
        <p:spPr bwMode="auto">
          <a:xfrm>
            <a:off x="3886200" y="3581400"/>
            <a:ext cx="4800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b="1">
                <a:cs typeface="Times New Roman" pitchFamily="18" charset="0"/>
              </a:rPr>
              <a:t>= 8,750 = 8,7500 = 8,75000</a:t>
            </a:r>
          </a:p>
        </p:txBody>
      </p:sp>
      <p:sp>
        <p:nvSpPr>
          <p:cNvPr id="293900" name="Text Box 12"/>
          <p:cNvSpPr txBox="1">
            <a:spLocks noChangeArrowheads="1"/>
          </p:cNvSpPr>
          <p:nvPr/>
        </p:nvSpPr>
        <p:spPr bwMode="auto">
          <a:xfrm>
            <a:off x="3886200" y="4191000"/>
            <a:ext cx="4800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b="1">
                <a:cs typeface="Times New Roman" pitchFamily="18" charset="0"/>
              </a:rPr>
              <a:t>= 12,0 = 12,00 = 12,000</a:t>
            </a:r>
          </a:p>
        </p:txBody>
      </p:sp>
      <p:sp>
        <p:nvSpPr>
          <p:cNvPr id="293909" name="Text Box 21"/>
          <p:cNvSpPr txBox="1">
            <a:spLocks noChangeArrowheads="1"/>
          </p:cNvSpPr>
          <p:nvPr/>
        </p:nvSpPr>
        <p:spPr bwMode="auto">
          <a:xfrm>
            <a:off x="5029200" y="2971800"/>
            <a:ext cx="1219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b="1">
                <a:cs typeface="Times New Roman" pitchFamily="18" charset="0"/>
              </a:rPr>
              <a:t>= 0,900</a:t>
            </a:r>
          </a:p>
        </p:txBody>
      </p:sp>
      <p:sp>
        <p:nvSpPr>
          <p:cNvPr id="293910" name="Text Box 22"/>
          <p:cNvSpPr txBox="1">
            <a:spLocks noChangeArrowheads="1"/>
          </p:cNvSpPr>
          <p:nvPr/>
        </p:nvSpPr>
        <p:spPr bwMode="auto">
          <a:xfrm>
            <a:off x="6400800" y="297180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b="1">
                <a:cs typeface="Times New Roman" pitchFamily="18" charset="0"/>
              </a:rPr>
              <a:t>= 0,9000</a:t>
            </a:r>
          </a:p>
        </p:txBody>
      </p:sp>
      <p:sp>
        <p:nvSpPr>
          <p:cNvPr id="293911" name="Text Box 23"/>
          <p:cNvSpPr txBox="1">
            <a:spLocks noChangeArrowheads="1"/>
          </p:cNvSpPr>
          <p:nvPr/>
        </p:nvSpPr>
        <p:spPr bwMode="auto">
          <a:xfrm>
            <a:off x="2895600" y="2971800"/>
            <a:ext cx="106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b="1">
                <a:solidFill>
                  <a:srgbClr val="FF0000"/>
                </a:solidFill>
                <a:cs typeface="Times New Roman" pitchFamily="18" charset="0"/>
              </a:rPr>
              <a:t>0</a:t>
            </a:r>
          </a:p>
        </p:txBody>
      </p:sp>
      <p:pic>
        <p:nvPicPr>
          <p:cNvPr id="293912" name="Picture 24" descr="p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676400"/>
            <a:ext cx="1905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3916" name="Text Box 28"/>
          <p:cNvSpPr txBox="1">
            <a:spLocks noChangeArrowheads="1"/>
          </p:cNvSpPr>
          <p:nvPr/>
        </p:nvSpPr>
        <p:spPr bwMode="auto">
          <a:xfrm>
            <a:off x="2895600" y="2971800"/>
            <a:ext cx="106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b="1">
                <a:solidFill>
                  <a:srgbClr val="FF0000"/>
                </a:solidFill>
                <a:cs typeface="Times New Roman" pitchFamily="18" charset="0"/>
              </a:rPr>
              <a:t>00</a:t>
            </a:r>
          </a:p>
        </p:txBody>
      </p:sp>
      <p:pic>
        <p:nvPicPr>
          <p:cNvPr id="293917" name="Picture 29" descr="p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676400"/>
            <a:ext cx="1905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3919" name="Picture 31" descr="p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676400"/>
            <a:ext cx="1905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3920" name="Text Box 32"/>
          <p:cNvSpPr txBox="1">
            <a:spLocks noChangeArrowheads="1"/>
          </p:cNvSpPr>
          <p:nvPr/>
        </p:nvSpPr>
        <p:spPr bwMode="auto">
          <a:xfrm>
            <a:off x="2971800" y="2971800"/>
            <a:ext cx="106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b="1">
                <a:solidFill>
                  <a:schemeClr val="accent2"/>
                </a:solidFill>
                <a:cs typeface="Times New Roman" pitchFamily="18" charset="0"/>
              </a:rPr>
              <a:t>……</a:t>
            </a:r>
          </a:p>
        </p:txBody>
      </p:sp>
      <p:sp>
        <p:nvSpPr>
          <p:cNvPr id="293921" name="Text Box 33"/>
          <p:cNvSpPr txBox="1">
            <a:spLocks noChangeArrowheads="1"/>
          </p:cNvSpPr>
          <p:nvPr/>
        </p:nvSpPr>
        <p:spPr bwMode="auto">
          <a:xfrm>
            <a:off x="2895600" y="2971800"/>
            <a:ext cx="106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b="1">
                <a:solidFill>
                  <a:srgbClr val="FF0000"/>
                </a:solidFill>
                <a:cs typeface="Times New Roman" pitchFamily="18" charset="0"/>
              </a:rPr>
              <a:t>000</a:t>
            </a:r>
          </a:p>
        </p:txBody>
      </p:sp>
      <p:sp>
        <p:nvSpPr>
          <p:cNvPr id="293924" name="Text Box 36"/>
          <p:cNvSpPr txBox="1">
            <a:spLocks noChangeArrowheads="1"/>
          </p:cNvSpPr>
          <p:nvPr/>
        </p:nvSpPr>
        <p:spPr bwMode="auto">
          <a:xfrm>
            <a:off x="2971800" y="2971800"/>
            <a:ext cx="106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b="1">
                <a:solidFill>
                  <a:schemeClr val="accent2"/>
                </a:solidFill>
                <a:cs typeface="Times New Roman" pitchFamily="18" charset="0"/>
              </a:rPr>
              <a:t>……</a:t>
            </a:r>
          </a:p>
        </p:txBody>
      </p:sp>
      <p:sp>
        <p:nvSpPr>
          <p:cNvPr id="293925" name="Text Box 37"/>
          <p:cNvSpPr txBox="1">
            <a:spLocks noChangeArrowheads="1"/>
          </p:cNvSpPr>
          <p:nvPr/>
        </p:nvSpPr>
        <p:spPr bwMode="auto">
          <a:xfrm>
            <a:off x="2895600" y="2971800"/>
            <a:ext cx="106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b="1">
                <a:solidFill>
                  <a:schemeClr val="accent2"/>
                </a:solidFill>
                <a:cs typeface="Times New Roman" pitchFamily="18" charset="0"/>
              </a:rPr>
              <a:t>……</a:t>
            </a:r>
          </a:p>
        </p:txBody>
      </p:sp>
      <p:sp>
        <p:nvSpPr>
          <p:cNvPr id="293926" name="Text Box 38"/>
          <p:cNvSpPr txBox="1">
            <a:spLocks noChangeArrowheads="1"/>
          </p:cNvSpPr>
          <p:nvPr/>
        </p:nvSpPr>
        <p:spPr bwMode="auto">
          <a:xfrm>
            <a:off x="609600" y="1708150"/>
            <a:ext cx="77724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b="1" dirty="0">
                <a:cs typeface="Times New Roman" pitchFamily="18" charset="0"/>
              </a:rPr>
              <a:t>b) </a:t>
            </a:r>
            <a:r>
              <a:rPr lang="en-US" b="1" dirty="0" err="1">
                <a:cs typeface="Times New Roman" pitchFamily="18" charset="0"/>
              </a:rPr>
              <a:t>Nếu</a:t>
            </a:r>
            <a:r>
              <a:rPr lang="en-US" b="1" dirty="0">
                <a:cs typeface="Times New Roman" pitchFamily="18" charset="0"/>
              </a:rPr>
              <a:t> </a:t>
            </a:r>
            <a:r>
              <a:rPr lang="en-US" b="1" dirty="0" err="1">
                <a:cs typeface="Times New Roman" pitchFamily="18" charset="0"/>
              </a:rPr>
              <a:t>viết</a:t>
            </a:r>
            <a:r>
              <a:rPr lang="en-US" b="1" dirty="0">
                <a:cs typeface="Times New Roman" pitchFamily="18" charset="0"/>
              </a:rPr>
              <a:t> </a:t>
            </a:r>
            <a:r>
              <a:rPr lang="en-US" b="1" dirty="0" err="1">
                <a:cs typeface="Times New Roman" pitchFamily="18" charset="0"/>
              </a:rPr>
              <a:t>thêm</a:t>
            </a:r>
            <a:r>
              <a:rPr lang="en-US" b="1" dirty="0">
                <a:cs typeface="Times New Roman" pitchFamily="18" charset="0"/>
              </a:rPr>
              <a:t> </a:t>
            </a:r>
            <a:r>
              <a:rPr lang="en-US" b="1" dirty="0" err="1">
                <a:cs typeface="Times New Roman" pitchFamily="18" charset="0"/>
              </a:rPr>
              <a:t>chữ</a:t>
            </a:r>
            <a:r>
              <a:rPr lang="en-US" b="1" dirty="0">
                <a:cs typeface="Times New Roman" pitchFamily="18" charset="0"/>
              </a:rPr>
              <a:t> </a:t>
            </a:r>
            <a:r>
              <a:rPr lang="en-US" b="1" dirty="0" err="1">
                <a:cs typeface="Times New Roman" pitchFamily="18" charset="0"/>
              </a:rPr>
              <a:t>số</a:t>
            </a:r>
            <a:r>
              <a:rPr lang="en-US" b="1" dirty="0">
                <a:cs typeface="Times New Roman" pitchFamily="18" charset="0"/>
              </a:rPr>
              <a:t> 0 </a:t>
            </a:r>
            <a:r>
              <a:rPr lang="en-US" b="1" dirty="0" err="1">
                <a:cs typeface="Times New Roman" pitchFamily="18" charset="0"/>
              </a:rPr>
              <a:t>vào</a:t>
            </a:r>
            <a:r>
              <a:rPr lang="en-US" b="1" dirty="0">
                <a:cs typeface="Times New Roman" pitchFamily="18" charset="0"/>
              </a:rPr>
              <a:t> </a:t>
            </a:r>
            <a:r>
              <a:rPr lang="en-US" b="1" dirty="0" err="1">
                <a:cs typeface="Times New Roman" pitchFamily="18" charset="0"/>
              </a:rPr>
              <a:t>bên</a:t>
            </a:r>
            <a:r>
              <a:rPr lang="en-US" b="1" dirty="0">
                <a:cs typeface="Times New Roman" pitchFamily="18" charset="0"/>
              </a:rPr>
              <a:t> </a:t>
            </a:r>
            <a:r>
              <a:rPr lang="en-US" b="1" dirty="0" err="1">
                <a:cs typeface="Times New Roman" pitchFamily="18" charset="0"/>
              </a:rPr>
              <a:t>phải</a:t>
            </a:r>
            <a:r>
              <a:rPr lang="en-US" b="1" dirty="0">
                <a:cs typeface="Times New Roman" pitchFamily="18" charset="0"/>
              </a:rPr>
              <a:t> </a:t>
            </a:r>
            <a:r>
              <a:rPr lang="en-US" b="1" dirty="0" err="1">
                <a:cs typeface="Times New Roman" pitchFamily="18" charset="0"/>
              </a:rPr>
              <a:t>phần</a:t>
            </a:r>
            <a:r>
              <a:rPr lang="en-US" b="1" dirty="0">
                <a:cs typeface="Times New Roman" pitchFamily="18" charset="0"/>
              </a:rPr>
              <a:t>  </a:t>
            </a:r>
            <a:r>
              <a:rPr lang="en-US" b="1" dirty="0" err="1">
                <a:cs typeface="Times New Roman" pitchFamily="18" charset="0"/>
              </a:rPr>
              <a:t>thập</a:t>
            </a:r>
            <a:r>
              <a:rPr lang="en-US" b="1" dirty="0">
                <a:cs typeface="Times New Roman" pitchFamily="18" charset="0"/>
              </a:rPr>
              <a:t> </a:t>
            </a:r>
            <a:r>
              <a:rPr lang="en-US" b="1" dirty="0" err="1">
                <a:cs typeface="Times New Roman" pitchFamily="18" charset="0"/>
              </a:rPr>
              <a:t>phân</a:t>
            </a:r>
            <a:r>
              <a:rPr lang="en-US" b="1" dirty="0">
                <a:cs typeface="Times New Roman" pitchFamily="18" charset="0"/>
              </a:rPr>
              <a:t> </a:t>
            </a:r>
            <a:r>
              <a:rPr lang="en-US" b="1" dirty="0" err="1">
                <a:cs typeface="Times New Roman" pitchFamily="18" charset="0"/>
              </a:rPr>
              <a:t>của</a:t>
            </a:r>
            <a:r>
              <a:rPr lang="en-US" b="1" dirty="0">
                <a:cs typeface="Times New Roman" pitchFamily="18" charset="0"/>
              </a:rPr>
              <a:t> </a:t>
            </a:r>
            <a:r>
              <a:rPr lang="en-US" b="1" dirty="0" err="1">
                <a:cs typeface="Times New Roman" pitchFamily="18" charset="0"/>
              </a:rPr>
              <a:t>một</a:t>
            </a:r>
            <a:r>
              <a:rPr lang="en-US" b="1" dirty="0">
                <a:cs typeface="Times New Roman" pitchFamily="18" charset="0"/>
              </a:rPr>
              <a:t> </a:t>
            </a:r>
            <a:r>
              <a:rPr lang="en-US" b="1" dirty="0" err="1">
                <a:cs typeface="Times New Roman" pitchFamily="18" charset="0"/>
              </a:rPr>
              <a:t>số</a:t>
            </a:r>
            <a:r>
              <a:rPr lang="en-US" b="1" dirty="0">
                <a:cs typeface="Times New Roman" pitchFamily="18" charset="0"/>
              </a:rPr>
              <a:t> </a:t>
            </a:r>
            <a:r>
              <a:rPr lang="en-US" b="1" dirty="0" err="1">
                <a:cs typeface="Times New Roman" pitchFamily="18" charset="0"/>
              </a:rPr>
              <a:t>thập</a:t>
            </a:r>
            <a:r>
              <a:rPr lang="en-US" b="1" dirty="0">
                <a:cs typeface="Times New Roman" pitchFamily="18" charset="0"/>
              </a:rPr>
              <a:t> </a:t>
            </a:r>
            <a:r>
              <a:rPr lang="en-US" b="1" dirty="0" err="1">
                <a:cs typeface="Times New Roman" pitchFamily="18" charset="0"/>
              </a:rPr>
              <a:t>phân</a:t>
            </a:r>
            <a:r>
              <a:rPr lang="en-US" b="1" dirty="0">
                <a:cs typeface="Times New Roman" pitchFamily="18" charset="0"/>
              </a:rPr>
              <a:t> </a:t>
            </a:r>
            <a:r>
              <a:rPr lang="en-US" b="1" dirty="0" err="1">
                <a:cs typeface="Times New Roman" pitchFamily="18" charset="0"/>
              </a:rPr>
              <a:t>thì</a:t>
            </a:r>
            <a:r>
              <a:rPr lang="en-US" b="1" dirty="0">
                <a:cs typeface="Times New Roman" pitchFamily="18" charset="0"/>
              </a:rPr>
              <a:t> </a:t>
            </a:r>
            <a:r>
              <a:rPr lang="en-US" b="1" dirty="0" err="1">
                <a:cs typeface="Times New Roman" pitchFamily="18" charset="0"/>
              </a:rPr>
              <a:t>được</a:t>
            </a:r>
            <a:r>
              <a:rPr lang="en-US" b="1" dirty="0">
                <a:cs typeface="Times New Roman" pitchFamily="18" charset="0"/>
              </a:rPr>
              <a:t> </a:t>
            </a:r>
            <a:r>
              <a:rPr lang="en-US" b="1" dirty="0" err="1">
                <a:cs typeface="Times New Roman" pitchFamily="18" charset="0"/>
              </a:rPr>
              <a:t>một</a:t>
            </a:r>
            <a:r>
              <a:rPr lang="en-US" b="1" dirty="0">
                <a:cs typeface="Times New Roman" pitchFamily="18" charset="0"/>
              </a:rPr>
              <a:t> </a:t>
            </a:r>
            <a:r>
              <a:rPr lang="en-US" b="1" dirty="0" err="1">
                <a:cs typeface="Times New Roman" pitchFamily="18" charset="0"/>
              </a:rPr>
              <a:t>số</a:t>
            </a:r>
            <a:r>
              <a:rPr lang="en-US" b="1" dirty="0">
                <a:cs typeface="Times New Roman" pitchFamily="18" charset="0"/>
              </a:rPr>
              <a:t> </a:t>
            </a:r>
            <a:r>
              <a:rPr lang="en-US" b="1" dirty="0" err="1">
                <a:cs typeface="Times New Roman" pitchFamily="18" charset="0"/>
              </a:rPr>
              <a:t>thập</a:t>
            </a:r>
            <a:r>
              <a:rPr lang="en-US" b="1" dirty="0">
                <a:cs typeface="Times New Roman" pitchFamily="18" charset="0"/>
              </a:rPr>
              <a:t> </a:t>
            </a:r>
            <a:r>
              <a:rPr lang="en-US" b="1" dirty="0" err="1">
                <a:cs typeface="Times New Roman" pitchFamily="18" charset="0"/>
              </a:rPr>
              <a:t>phân</a:t>
            </a:r>
            <a:r>
              <a:rPr lang="en-US" b="1" dirty="0">
                <a:cs typeface="Times New Roman" pitchFamily="18" charset="0"/>
              </a:rPr>
              <a:t> </a:t>
            </a:r>
            <a:r>
              <a:rPr lang="en-US" b="1" dirty="0" err="1">
                <a:cs typeface="Times New Roman" pitchFamily="18" charset="0"/>
              </a:rPr>
              <a:t>bằng</a:t>
            </a:r>
            <a:r>
              <a:rPr lang="en-US" b="1" dirty="0">
                <a:cs typeface="Times New Roman" pitchFamily="18" charset="0"/>
              </a:rPr>
              <a:t> </a:t>
            </a:r>
            <a:r>
              <a:rPr lang="en-US" b="1" dirty="0" err="1">
                <a:cs typeface="Times New Roman" pitchFamily="18" charset="0"/>
              </a:rPr>
              <a:t>nó</a:t>
            </a:r>
            <a:r>
              <a:rPr lang="en-US" b="1" dirty="0"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2346083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500"/>
                                        <p:tgtEl>
                                          <p:spTgt spid="293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2938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500"/>
                                        <p:tgtEl>
                                          <p:spTgt spid="293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" dur="500"/>
                                        <p:tgtEl>
                                          <p:spTgt spid="2939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2939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939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939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2" dur="500"/>
                                        <p:tgtEl>
                                          <p:spTgt spid="2939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3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5" dur="500"/>
                                        <p:tgtEl>
                                          <p:spTgt spid="2939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3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1" dur="500"/>
                                        <p:tgtEl>
                                          <p:spTgt spid="2939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3" dur="500"/>
                                        <p:tgtEl>
                                          <p:spTgt spid="2939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3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9" dur="500"/>
                                        <p:tgtEl>
                                          <p:spTgt spid="2939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293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8" dur="500"/>
                                        <p:tgtEl>
                                          <p:spTgt spid="293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0" dur="500"/>
                                        <p:tgtEl>
                                          <p:spTgt spid="2939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3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3" dur="500"/>
                                        <p:tgtEl>
                                          <p:spTgt spid="2939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3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939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939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2" dur="500"/>
                                        <p:tgtEl>
                                          <p:spTgt spid="2939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3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8" dur="500"/>
                                        <p:tgtEl>
                                          <p:spTgt spid="2939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2939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7" dur="500"/>
                                        <p:tgtEl>
                                          <p:spTgt spid="2939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89" dur="500"/>
                                        <p:tgtEl>
                                          <p:spTgt spid="2939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3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2" dur="500"/>
                                        <p:tgtEl>
                                          <p:spTgt spid="2939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3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7" dur="500"/>
                                        <p:tgtEl>
                                          <p:spTgt spid="2939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3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938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938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 nodeType="clickPar">
                      <p:stCondLst>
                        <p:cond delay="indefinite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2938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2938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 nodeType="clickPar">
                      <p:stCondLst>
                        <p:cond delay="indefinite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2938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2938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 nodeType="clickPar">
                      <p:stCondLst>
                        <p:cond delay="indefinite"/>
                      </p:stCondLst>
                      <p:childTnLst>
                        <p:par>
                          <p:cTn id="1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2939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2939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 nodeType="clickPar">
                      <p:stCondLst>
                        <p:cond delay="indefinite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2939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2939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2939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3894" grpId="0" animBg="1"/>
      <p:bldP spid="293895" grpId="0"/>
      <p:bldP spid="293896" grpId="0"/>
      <p:bldP spid="293897" grpId="0"/>
      <p:bldP spid="293898" grpId="0"/>
      <p:bldP spid="293899" grpId="0"/>
      <p:bldP spid="293900" grpId="0"/>
      <p:bldP spid="293909" grpId="0"/>
      <p:bldP spid="293911" grpId="0"/>
      <p:bldP spid="293911" grpId="1"/>
      <p:bldP spid="293916" grpId="0"/>
      <p:bldP spid="293916" grpId="1"/>
      <p:bldP spid="293920" grpId="0"/>
      <p:bldP spid="293920" grpId="1"/>
      <p:bldP spid="293921" grpId="0"/>
      <p:bldP spid="293921" grpId="1"/>
      <p:bldP spid="293924" grpId="0"/>
      <p:bldP spid="293924" grpId="1"/>
      <p:bldP spid="293925" grpId="0"/>
      <p:bldP spid="293925" grpId="1"/>
      <p:bldP spid="29392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140" name="Text Box 12"/>
          <p:cNvSpPr txBox="1">
            <a:spLocks noChangeArrowheads="1"/>
          </p:cNvSpPr>
          <p:nvPr/>
        </p:nvSpPr>
        <p:spPr bwMode="auto">
          <a:xfrm>
            <a:off x="381000" y="3867150"/>
            <a:ext cx="1143000" cy="457200"/>
          </a:xfrm>
          <a:prstGeom prst="rect">
            <a:avLst/>
          </a:prstGeom>
          <a:solidFill>
            <a:srgbClr val="FFFF9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b="1" u="sng">
                <a:cs typeface="Times New Roman" pitchFamily="18" charset="0"/>
              </a:rPr>
              <a:t>Ví dụ:</a:t>
            </a:r>
          </a:p>
        </p:txBody>
      </p:sp>
      <p:sp>
        <p:nvSpPr>
          <p:cNvPr id="304141" name="Text Box 13"/>
          <p:cNvSpPr txBox="1">
            <a:spLocks noChangeArrowheads="1"/>
          </p:cNvSpPr>
          <p:nvPr/>
        </p:nvSpPr>
        <p:spPr bwMode="auto">
          <a:xfrm>
            <a:off x="1600200" y="432435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b="1">
                <a:cs typeface="Times New Roman" pitchFamily="18" charset="0"/>
              </a:rPr>
              <a:t>8,75000</a:t>
            </a:r>
          </a:p>
        </p:txBody>
      </p:sp>
      <p:sp>
        <p:nvSpPr>
          <p:cNvPr id="304142" name="Text Box 14"/>
          <p:cNvSpPr txBox="1">
            <a:spLocks noChangeArrowheads="1"/>
          </p:cNvSpPr>
          <p:nvPr/>
        </p:nvSpPr>
        <p:spPr bwMode="auto">
          <a:xfrm>
            <a:off x="1676400" y="4933950"/>
            <a:ext cx="1447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b="1">
                <a:cs typeface="Times New Roman" pitchFamily="18" charset="0"/>
              </a:rPr>
              <a:t>12,000</a:t>
            </a:r>
          </a:p>
        </p:txBody>
      </p:sp>
      <p:sp>
        <p:nvSpPr>
          <p:cNvPr id="304143" name="Text Box 15"/>
          <p:cNvSpPr txBox="1">
            <a:spLocks noChangeArrowheads="1"/>
          </p:cNvSpPr>
          <p:nvPr/>
        </p:nvSpPr>
        <p:spPr bwMode="auto">
          <a:xfrm>
            <a:off x="1524000" y="3867150"/>
            <a:ext cx="1371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b="1">
                <a:cs typeface="Times New Roman" pitchFamily="18" charset="0"/>
              </a:rPr>
              <a:t>0,9000</a:t>
            </a:r>
          </a:p>
        </p:txBody>
      </p:sp>
      <p:sp>
        <p:nvSpPr>
          <p:cNvPr id="304144" name="Text Box 16"/>
          <p:cNvSpPr txBox="1">
            <a:spLocks noChangeArrowheads="1"/>
          </p:cNvSpPr>
          <p:nvPr/>
        </p:nvSpPr>
        <p:spPr bwMode="auto">
          <a:xfrm>
            <a:off x="3124200" y="386715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b="1">
                <a:cs typeface="Times New Roman" pitchFamily="18" charset="0"/>
              </a:rPr>
              <a:t>= 0,900</a:t>
            </a:r>
          </a:p>
        </p:txBody>
      </p:sp>
      <p:sp>
        <p:nvSpPr>
          <p:cNvPr id="304145" name="Text Box 17"/>
          <p:cNvSpPr txBox="1">
            <a:spLocks noChangeArrowheads="1"/>
          </p:cNvSpPr>
          <p:nvPr/>
        </p:nvSpPr>
        <p:spPr bwMode="auto">
          <a:xfrm>
            <a:off x="2952750" y="4400550"/>
            <a:ext cx="4800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b="1">
                <a:cs typeface="Times New Roman" pitchFamily="18" charset="0"/>
              </a:rPr>
              <a:t>= 8,7500 = 8,750 = 8,75</a:t>
            </a:r>
          </a:p>
        </p:txBody>
      </p:sp>
      <p:sp>
        <p:nvSpPr>
          <p:cNvPr id="304146" name="Text Box 18"/>
          <p:cNvSpPr txBox="1">
            <a:spLocks noChangeArrowheads="1"/>
          </p:cNvSpPr>
          <p:nvPr/>
        </p:nvSpPr>
        <p:spPr bwMode="auto">
          <a:xfrm>
            <a:off x="2895600" y="4933950"/>
            <a:ext cx="4800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b="1">
                <a:cs typeface="Times New Roman" pitchFamily="18" charset="0"/>
              </a:rPr>
              <a:t>= 12,00 = 12,0 = 12</a:t>
            </a:r>
          </a:p>
        </p:txBody>
      </p:sp>
      <p:sp>
        <p:nvSpPr>
          <p:cNvPr id="304147" name="Text Box 19"/>
          <p:cNvSpPr txBox="1">
            <a:spLocks noChangeArrowheads="1"/>
          </p:cNvSpPr>
          <p:nvPr/>
        </p:nvSpPr>
        <p:spPr bwMode="auto">
          <a:xfrm>
            <a:off x="4343400" y="3867150"/>
            <a:ext cx="2057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b="1">
                <a:cs typeface="Times New Roman" pitchFamily="18" charset="0"/>
              </a:rPr>
              <a:t>= 0,90</a:t>
            </a:r>
          </a:p>
        </p:txBody>
      </p:sp>
      <p:sp>
        <p:nvSpPr>
          <p:cNvPr id="304148" name="Text Box 20"/>
          <p:cNvSpPr txBox="1">
            <a:spLocks noChangeArrowheads="1"/>
          </p:cNvSpPr>
          <p:nvPr/>
        </p:nvSpPr>
        <p:spPr bwMode="auto">
          <a:xfrm>
            <a:off x="5486400" y="3867150"/>
            <a:ext cx="1143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b="1">
                <a:cs typeface="Times New Roman" pitchFamily="18" charset="0"/>
              </a:rPr>
              <a:t>= 0,9</a:t>
            </a:r>
          </a:p>
        </p:txBody>
      </p:sp>
      <p:sp>
        <p:nvSpPr>
          <p:cNvPr id="304149" name="Rectangle 21"/>
          <p:cNvSpPr>
            <a:spLocks noChangeArrowheads="1"/>
          </p:cNvSpPr>
          <p:nvPr/>
        </p:nvSpPr>
        <p:spPr bwMode="auto">
          <a:xfrm>
            <a:off x="2297942" y="3714750"/>
            <a:ext cx="292858" cy="685800"/>
          </a:xfrm>
          <a:prstGeom prst="rect">
            <a:avLst/>
          </a:prstGeom>
          <a:solidFill>
            <a:srgbClr val="FF99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4150" name="Rectangle 22"/>
          <p:cNvSpPr>
            <a:spLocks noChangeArrowheads="1"/>
          </p:cNvSpPr>
          <p:nvPr/>
        </p:nvSpPr>
        <p:spPr bwMode="auto">
          <a:xfrm>
            <a:off x="2159758" y="3625897"/>
            <a:ext cx="488192" cy="762000"/>
          </a:xfrm>
          <a:prstGeom prst="rect">
            <a:avLst/>
          </a:prstGeom>
          <a:solidFill>
            <a:srgbClr val="FF99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4151" name="Rectangle 23"/>
          <p:cNvSpPr>
            <a:spLocks noChangeArrowheads="1"/>
          </p:cNvSpPr>
          <p:nvPr/>
        </p:nvSpPr>
        <p:spPr bwMode="auto">
          <a:xfrm>
            <a:off x="1998970" y="3625896"/>
            <a:ext cx="711958" cy="762000"/>
          </a:xfrm>
          <a:prstGeom prst="rect">
            <a:avLst/>
          </a:prstGeom>
          <a:solidFill>
            <a:srgbClr val="FF99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4156" name="Line 28"/>
          <p:cNvSpPr>
            <a:spLocks noChangeShapeType="1"/>
          </p:cNvSpPr>
          <p:nvPr/>
        </p:nvSpPr>
        <p:spPr bwMode="auto">
          <a:xfrm>
            <a:off x="2133600" y="4324350"/>
            <a:ext cx="1600200" cy="0"/>
          </a:xfrm>
          <a:prstGeom prst="line">
            <a:avLst/>
          </a:prstGeom>
          <a:noFill/>
          <a:ln w="38100">
            <a:solidFill>
              <a:srgbClr val="0000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4157" name="Line 29"/>
          <p:cNvSpPr>
            <a:spLocks noChangeShapeType="1"/>
          </p:cNvSpPr>
          <p:nvPr/>
        </p:nvSpPr>
        <p:spPr bwMode="auto">
          <a:xfrm>
            <a:off x="2133600" y="4324350"/>
            <a:ext cx="2895600" cy="0"/>
          </a:xfrm>
          <a:prstGeom prst="line">
            <a:avLst/>
          </a:prstGeom>
          <a:noFill/>
          <a:ln w="38100">
            <a:solidFill>
              <a:srgbClr val="0000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4158" name="Line 30"/>
          <p:cNvSpPr>
            <a:spLocks noChangeShapeType="1"/>
          </p:cNvSpPr>
          <p:nvPr/>
        </p:nvSpPr>
        <p:spPr bwMode="auto">
          <a:xfrm>
            <a:off x="2133600" y="4324350"/>
            <a:ext cx="3810000" cy="0"/>
          </a:xfrm>
          <a:prstGeom prst="line">
            <a:avLst/>
          </a:prstGeom>
          <a:noFill/>
          <a:ln w="38100">
            <a:solidFill>
              <a:srgbClr val="0000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4159" name="Text Box 31"/>
          <p:cNvSpPr txBox="1">
            <a:spLocks noChangeArrowheads="1"/>
          </p:cNvSpPr>
          <p:nvPr/>
        </p:nvSpPr>
        <p:spPr bwMode="auto">
          <a:xfrm>
            <a:off x="342900" y="1158875"/>
            <a:ext cx="8305800" cy="2308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sz="3600" b="1" dirty="0">
                <a:cs typeface="Times New Roman" pitchFamily="18" charset="0"/>
              </a:rPr>
              <a:t>     </a:t>
            </a:r>
            <a:r>
              <a:rPr lang="en-US" sz="3600" b="1" dirty="0" err="1">
                <a:cs typeface="Times New Roman" pitchFamily="18" charset="0"/>
              </a:rPr>
              <a:t>Nếu</a:t>
            </a:r>
            <a:r>
              <a:rPr lang="en-US" sz="3600" b="1" dirty="0">
                <a:cs typeface="Times New Roman" pitchFamily="18" charset="0"/>
              </a:rPr>
              <a:t> </a:t>
            </a:r>
            <a:r>
              <a:rPr lang="en-US" sz="3600" b="1" dirty="0" err="1">
                <a:cs typeface="Times New Roman" pitchFamily="18" charset="0"/>
              </a:rPr>
              <a:t>một</a:t>
            </a:r>
            <a:r>
              <a:rPr lang="en-US" sz="3600" b="1" dirty="0">
                <a:cs typeface="Times New Roman" pitchFamily="18" charset="0"/>
              </a:rPr>
              <a:t> </a:t>
            </a:r>
            <a:r>
              <a:rPr lang="en-US" sz="3600" b="1" dirty="0" err="1">
                <a:cs typeface="Times New Roman" pitchFamily="18" charset="0"/>
              </a:rPr>
              <a:t>số</a:t>
            </a:r>
            <a:r>
              <a:rPr lang="en-US" sz="3600" b="1" dirty="0">
                <a:cs typeface="Times New Roman" pitchFamily="18" charset="0"/>
              </a:rPr>
              <a:t> </a:t>
            </a:r>
            <a:r>
              <a:rPr lang="en-US" sz="3600" b="1" dirty="0" err="1">
                <a:cs typeface="Times New Roman" pitchFamily="18" charset="0"/>
              </a:rPr>
              <a:t>thập</a:t>
            </a:r>
            <a:r>
              <a:rPr lang="en-US" sz="3600" b="1" dirty="0">
                <a:cs typeface="Times New Roman" pitchFamily="18" charset="0"/>
              </a:rPr>
              <a:t> </a:t>
            </a:r>
            <a:r>
              <a:rPr lang="en-US" sz="3600" b="1" dirty="0" err="1">
                <a:cs typeface="Times New Roman" pitchFamily="18" charset="0"/>
              </a:rPr>
              <a:t>phân</a:t>
            </a:r>
            <a:r>
              <a:rPr lang="en-US" sz="3600" b="1" dirty="0">
                <a:cs typeface="Times New Roman" pitchFamily="18" charset="0"/>
              </a:rPr>
              <a:t> </a:t>
            </a:r>
            <a:r>
              <a:rPr lang="en-US" sz="3600" b="1" dirty="0" err="1">
                <a:cs typeface="Times New Roman" pitchFamily="18" charset="0"/>
              </a:rPr>
              <a:t>có</a:t>
            </a:r>
            <a:r>
              <a:rPr lang="en-US" sz="3600" b="1" dirty="0">
                <a:cs typeface="Times New Roman" pitchFamily="18" charset="0"/>
              </a:rPr>
              <a:t> </a:t>
            </a:r>
            <a:r>
              <a:rPr lang="en-US" sz="3600" b="1" dirty="0" err="1">
                <a:cs typeface="Times New Roman" pitchFamily="18" charset="0"/>
              </a:rPr>
              <a:t>chữ</a:t>
            </a:r>
            <a:r>
              <a:rPr lang="en-US" sz="3600" b="1" dirty="0">
                <a:cs typeface="Times New Roman" pitchFamily="18" charset="0"/>
              </a:rPr>
              <a:t> </a:t>
            </a:r>
            <a:r>
              <a:rPr lang="en-US" sz="3600" b="1" dirty="0" err="1">
                <a:cs typeface="Times New Roman" pitchFamily="18" charset="0"/>
              </a:rPr>
              <a:t>số</a:t>
            </a:r>
            <a:r>
              <a:rPr lang="en-US" sz="3600" b="1" dirty="0">
                <a:cs typeface="Times New Roman" pitchFamily="18" charset="0"/>
              </a:rPr>
              <a:t> 0 ở </a:t>
            </a:r>
            <a:r>
              <a:rPr lang="en-US" sz="3600" b="1" dirty="0" err="1">
                <a:cs typeface="Times New Roman" pitchFamily="18" charset="0"/>
              </a:rPr>
              <a:t>tận</a:t>
            </a:r>
            <a:r>
              <a:rPr lang="en-US" sz="3600" b="1" dirty="0">
                <a:cs typeface="Times New Roman" pitchFamily="18" charset="0"/>
              </a:rPr>
              <a:t> </a:t>
            </a:r>
            <a:r>
              <a:rPr lang="en-US" sz="3600" b="1" dirty="0" err="1">
                <a:cs typeface="Times New Roman" pitchFamily="18" charset="0"/>
              </a:rPr>
              <a:t>cùng</a:t>
            </a:r>
            <a:r>
              <a:rPr lang="en-US" sz="3600" b="1" dirty="0">
                <a:cs typeface="Times New Roman" pitchFamily="18" charset="0"/>
              </a:rPr>
              <a:t> </a:t>
            </a:r>
            <a:r>
              <a:rPr lang="en-US" sz="3600" b="1" dirty="0" err="1">
                <a:cs typeface="Times New Roman" pitchFamily="18" charset="0"/>
              </a:rPr>
              <a:t>bên</a:t>
            </a:r>
            <a:r>
              <a:rPr lang="en-US" sz="3600" b="1" dirty="0">
                <a:cs typeface="Times New Roman" pitchFamily="18" charset="0"/>
              </a:rPr>
              <a:t> </a:t>
            </a:r>
            <a:r>
              <a:rPr lang="en-US" sz="3600" b="1" dirty="0" err="1">
                <a:cs typeface="Times New Roman" pitchFamily="18" charset="0"/>
              </a:rPr>
              <a:t>phải</a:t>
            </a:r>
            <a:r>
              <a:rPr lang="en-US" sz="3600" b="1" dirty="0">
                <a:cs typeface="Times New Roman" pitchFamily="18" charset="0"/>
              </a:rPr>
              <a:t> </a:t>
            </a:r>
            <a:r>
              <a:rPr lang="en-US" sz="3600" b="1" dirty="0" err="1">
                <a:cs typeface="Times New Roman" pitchFamily="18" charset="0"/>
              </a:rPr>
              <a:t>phần</a:t>
            </a:r>
            <a:r>
              <a:rPr lang="en-US" sz="3600" b="1" dirty="0">
                <a:cs typeface="Times New Roman" pitchFamily="18" charset="0"/>
              </a:rPr>
              <a:t> </a:t>
            </a:r>
            <a:r>
              <a:rPr lang="en-US" sz="3600" b="1" dirty="0" err="1">
                <a:cs typeface="Times New Roman" pitchFamily="18" charset="0"/>
              </a:rPr>
              <a:t>thập</a:t>
            </a:r>
            <a:r>
              <a:rPr lang="en-US" sz="3600" b="1" dirty="0">
                <a:cs typeface="Times New Roman" pitchFamily="18" charset="0"/>
              </a:rPr>
              <a:t> </a:t>
            </a:r>
            <a:r>
              <a:rPr lang="en-US" sz="3600" b="1" dirty="0" err="1">
                <a:cs typeface="Times New Roman" pitchFamily="18" charset="0"/>
              </a:rPr>
              <a:t>phân</a:t>
            </a:r>
            <a:r>
              <a:rPr lang="en-US" sz="3600" b="1" dirty="0">
                <a:cs typeface="Times New Roman" pitchFamily="18" charset="0"/>
              </a:rPr>
              <a:t> </a:t>
            </a:r>
            <a:r>
              <a:rPr lang="en-US" sz="3600" b="1" dirty="0" err="1">
                <a:cs typeface="Times New Roman" pitchFamily="18" charset="0"/>
              </a:rPr>
              <a:t>thì</a:t>
            </a:r>
            <a:r>
              <a:rPr lang="en-US" sz="3600" b="1" dirty="0">
                <a:cs typeface="Times New Roman" pitchFamily="18" charset="0"/>
              </a:rPr>
              <a:t> </a:t>
            </a:r>
            <a:r>
              <a:rPr lang="en-US" sz="3600" b="1" dirty="0" err="1">
                <a:cs typeface="Times New Roman" pitchFamily="18" charset="0"/>
              </a:rPr>
              <a:t>khi</a:t>
            </a:r>
            <a:r>
              <a:rPr lang="en-US" sz="3600" b="1" dirty="0">
                <a:cs typeface="Times New Roman" pitchFamily="18" charset="0"/>
              </a:rPr>
              <a:t> </a:t>
            </a:r>
            <a:r>
              <a:rPr lang="en-US" sz="3600" b="1" dirty="0" err="1">
                <a:cs typeface="Times New Roman" pitchFamily="18" charset="0"/>
              </a:rPr>
              <a:t>bỏ</a:t>
            </a:r>
            <a:r>
              <a:rPr lang="en-US" sz="3600" b="1" dirty="0">
                <a:cs typeface="Times New Roman" pitchFamily="18" charset="0"/>
              </a:rPr>
              <a:t> </a:t>
            </a:r>
            <a:r>
              <a:rPr lang="en-US" sz="3600" b="1" dirty="0" err="1">
                <a:cs typeface="Times New Roman" pitchFamily="18" charset="0"/>
              </a:rPr>
              <a:t>chữ</a:t>
            </a:r>
            <a:r>
              <a:rPr lang="en-US" sz="3600" b="1" dirty="0">
                <a:cs typeface="Times New Roman" pitchFamily="18" charset="0"/>
              </a:rPr>
              <a:t> </a:t>
            </a:r>
            <a:r>
              <a:rPr lang="en-US" sz="3600" b="1" dirty="0" err="1">
                <a:cs typeface="Times New Roman" pitchFamily="18" charset="0"/>
              </a:rPr>
              <a:t>số</a:t>
            </a:r>
            <a:r>
              <a:rPr lang="en-US" sz="3600" b="1" dirty="0">
                <a:cs typeface="Times New Roman" pitchFamily="18" charset="0"/>
              </a:rPr>
              <a:t> 0 </a:t>
            </a:r>
            <a:r>
              <a:rPr lang="en-US" sz="3600" b="1" dirty="0" err="1">
                <a:cs typeface="Times New Roman" pitchFamily="18" charset="0"/>
              </a:rPr>
              <a:t>đó</a:t>
            </a:r>
            <a:r>
              <a:rPr lang="en-US" sz="3600" b="1" dirty="0">
                <a:cs typeface="Times New Roman" pitchFamily="18" charset="0"/>
              </a:rPr>
              <a:t> </a:t>
            </a:r>
            <a:r>
              <a:rPr lang="en-US" sz="3600" b="1" dirty="0" err="1">
                <a:cs typeface="Times New Roman" pitchFamily="18" charset="0"/>
              </a:rPr>
              <a:t>đi</a:t>
            </a:r>
            <a:r>
              <a:rPr lang="en-US" sz="3600" b="1" dirty="0">
                <a:cs typeface="Times New Roman" pitchFamily="18" charset="0"/>
              </a:rPr>
              <a:t>, ta </a:t>
            </a:r>
            <a:r>
              <a:rPr lang="en-US" sz="3600" b="1" dirty="0" err="1">
                <a:cs typeface="Times New Roman" pitchFamily="18" charset="0"/>
              </a:rPr>
              <a:t>được</a:t>
            </a:r>
            <a:r>
              <a:rPr lang="en-US" sz="3600" b="1" dirty="0">
                <a:cs typeface="Times New Roman" pitchFamily="18" charset="0"/>
              </a:rPr>
              <a:t> </a:t>
            </a:r>
            <a:r>
              <a:rPr lang="en-US" sz="3600" b="1" dirty="0" err="1">
                <a:cs typeface="Times New Roman" pitchFamily="18" charset="0"/>
              </a:rPr>
              <a:t>một</a:t>
            </a:r>
            <a:r>
              <a:rPr lang="en-US" sz="3600" b="1" dirty="0">
                <a:cs typeface="Times New Roman" pitchFamily="18" charset="0"/>
              </a:rPr>
              <a:t> </a:t>
            </a:r>
            <a:r>
              <a:rPr lang="en-US" sz="3600" b="1" dirty="0" err="1">
                <a:cs typeface="Times New Roman" pitchFamily="18" charset="0"/>
              </a:rPr>
              <a:t>số</a:t>
            </a:r>
            <a:r>
              <a:rPr lang="en-US" sz="3600" b="1" dirty="0">
                <a:cs typeface="Times New Roman" pitchFamily="18" charset="0"/>
              </a:rPr>
              <a:t> </a:t>
            </a:r>
            <a:r>
              <a:rPr lang="en-US" sz="3600" b="1" dirty="0" err="1">
                <a:cs typeface="Times New Roman" pitchFamily="18" charset="0"/>
              </a:rPr>
              <a:t>thập</a:t>
            </a:r>
            <a:r>
              <a:rPr lang="en-US" sz="3600" b="1" dirty="0">
                <a:cs typeface="Times New Roman" pitchFamily="18" charset="0"/>
              </a:rPr>
              <a:t> </a:t>
            </a:r>
            <a:r>
              <a:rPr lang="en-US" sz="3600" b="1" dirty="0" err="1">
                <a:cs typeface="Times New Roman" pitchFamily="18" charset="0"/>
              </a:rPr>
              <a:t>phân</a:t>
            </a:r>
            <a:r>
              <a:rPr lang="en-US" sz="3600" b="1" dirty="0">
                <a:cs typeface="Times New Roman" pitchFamily="18" charset="0"/>
              </a:rPr>
              <a:t> </a:t>
            </a:r>
            <a:r>
              <a:rPr lang="en-US" sz="3600" b="1" dirty="0" err="1">
                <a:cs typeface="Times New Roman" pitchFamily="18" charset="0"/>
              </a:rPr>
              <a:t>bằng</a:t>
            </a:r>
            <a:r>
              <a:rPr lang="en-US" sz="3600" b="1" dirty="0">
                <a:cs typeface="Times New Roman" pitchFamily="18" charset="0"/>
              </a:rPr>
              <a:t> </a:t>
            </a:r>
            <a:r>
              <a:rPr lang="en-US" sz="3600" b="1" dirty="0" err="1">
                <a:cs typeface="Times New Roman" pitchFamily="18" charset="0"/>
              </a:rPr>
              <a:t>nó</a:t>
            </a:r>
            <a:r>
              <a:rPr lang="en-US" sz="3600" b="1" dirty="0"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3205245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500"/>
                                        <p:tgtEl>
                                          <p:spTgt spid="304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04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04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4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04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304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04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3" dur="500"/>
                                        <p:tgtEl>
                                          <p:spTgt spid="3041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4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6" dur="500"/>
                                        <p:tgtEl>
                                          <p:spTgt spid="3041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4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04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04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000"/>
                                        <p:tgtEl>
                                          <p:spTgt spid="304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304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3" dur="500"/>
                                        <p:tgtEl>
                                          <p:spTgt spid="3041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4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6" dur="500"/>
                                        <p:tgtEl>
                                          <p:spTgt spid="3041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4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04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04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1000"/>
                                        <p:tgtEl>
                                          <p:spTgt spid="304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70" dur="500"/>
                                        <p:tgtEl>
                                          <p:spTgt spid="3041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4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5" dur="500"/>
                                        <p:tgtEl>
                                          <p:spTgt spid="3041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4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04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04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04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304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304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304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304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304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3041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304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304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4140" grpId="0" animBg="1"/>
      <p:bldP spid="304141" grpId="0"/>
      <p:bldP spid="304142" grpId="0"/>
      <p:bldP spid="304143" grpId="0"/>
      <p:bldP spid="304144" grpId="0"/>
      <p:bldP spid="304145" grpId="0"/>
      <p:bldP spid="304146" grpId="0"/>
      <p:bldP spid="304147" grpId="0"/>
      <p:bldP spid="304148" grpId="0"/>
      <p:bldP spid="304149" grpId="0" animBg="1"/>
      <p:bldP spid="304149" grpId="1" animBg="1"/>
      <p:bldP spid="304150" grpId="0" animBg="1"/>
      <p:bldP spid="304150" grpId="1" animBg="1"/>
      <p:bldP spid="304151" grpId="0" animBg="1"/>
      <p:bldP spid="304151" grpId="1" animBg="1"/>
      <p:bldP spid="304156" grpId="0" animBg="1"/>
      <p:bldP spid="304156" grpId="1" animBg="1"/>
      <p:bldP spid="304157" grpId="0" animBg="1"/>
      <p:bldP spid="304157" grpId="1" animBg="1"/>
      <p:bldP spid="304158" grpId="0" animBg="1"/>
      <p:bldP spid="304158" grpId="1" animBg="1"/>
      <p:bldP spid="30415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685800" y="1981200"/>
            <a:ext cx="7772400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endParaRPr lang="vi-VN" sz="4000">
              <a:cs typeface="Times New Roman" pitchFamily="18" charset="0"/>
            </a:endParaRPr>
          </a:p>
        </p:txBody>
      </p:sp>
      <p:sp>
        <p:nvSpPr>
          <p:cNvPr id="307204" name="Text Box 4"/>
          <p:cNvSpPr txBox="1">
            <a:spLocks noChangeArrowheads="1"/>
          </p:cNvSpPr>
          <p:nvPr/>
        </p:nvSpPr>
        <p:spPr bwMode="auto">
          <a:xfrm>
            <a:off x="533400" y="1143000"/>
            <a:ext cx="8077200" cy="2554288"/>
          </a:xfrm>
          <a:prstGeom prst="rect">
            <a:avLst/>
          </a:prstGeom>
          <a:solidFill>
            <a:srgbClr val="FFFF9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sz="4000" b="1" dirty="0">
                <a:cs typeface="Times New Roman" pitchFamily="18" charset="0"/>
              </a:rPr>
              <a:t>b) </a:t>
            </a:r>
            <a:r>
              <a:rPr lang="en-US" sz="4000" b="1" dirty="0" err="1">
                <a:cs typeface="Times New Roman" pitchFamily="18" charset="0"/>
              </a:rPr>
              <a:t>Nếu</a:t>
            </a:r>
            <a:r>
              <a:rPr lang="en-US" sz="4000" b="1" dirty="0">
                <a:cs typeface="Times New Roman" pitchFamily="18" charset="0"/>
              </a:rPr>
              <a:t> </a:t>
            </a:r>
            <a:r>
              <a:rPr lang="en-US" sz="4000" b="1" dirty="0" err="1">
                <a:cs typeface="Times New Roman" pitchFamily="18" charset="0"/>
              </a:rPr>
              <a:t>viết</a:t>
            </a:r>
            <a:r>
              <a:rPr lang="en-US" sz="4000" b="1" dirty="0">
                <a:cs typeface="Times New Roman" pitchFamily="18" charset="0"/>
              </a:rPr>
              <a:t> </a:t>
            </a:r>
            <a:r>
              <a:rPr lang="en-US" sz="4000" b="1" dirty="0" err="1">
                <a:cs typeface="Times New Roman" pitchFamily="18" charset="0"/>
              </a:rPr>
              <a:t>thêm</a:t>
            </a:r>
            <a:r>
              <a:rPr lang="en-US" sz="4000" b="1" dirty="0">
                <a:cs typeface="Times New Roman" pitchFamily="18" charset="0"/>
              </a:rPr>
              <a:t> </a:t>
            </a:r>
            <a:r>
              <a:rPr lang="en-US" sz="4000" b="1" dirty="0" err="1">
                <a:cs typeface="Times New Roman" pitchFamily="18" charset="0"/>
              </a:rPr>
              <a:t>chữ</a:t>
            </a:r>
            <a:r>
              <a:rPr lang="en-US" sz="4000" b="1" dirty="0">
                <a:cs typeface="Times New Roman" pitchFamily="18" charset="0"/>
              </a:rPr>
              <a:t> </a:t>
            </a:r>
            <a:r>
              <a:rPr lang="en-US" sz="4000" b="1" dirty="0" err="1">
                <a:cs typeface="Times New Roman" pitchFamily="18" charset="0"/>
              </a:rPr>
              <a:t>số</a:t>
            </a:r>
            <a:r>
              <a:rPr lang="en-US" sz="4000" b="1" dirty="0">
                <a:cs typeface="Times New Roman" pitchFamily="18" charset="0"/>
              </a:rPr>
              <a:t> 0 </a:t>
            </a:r>
            <a:r>
              <a:rPr lang="en-US" sz="4000" b="1" dirty="0" err="1">
                <a:cs typeface="Times New Roman" pitchFamily="18" charset="0"/>
              </a:rPr>
              <a:t>vào</a:t>
            </a:r>
            <a:r>
              <a:rPr lang="en-US" sz="4000" b="1" dirty="0">
                <a:cs typeface="Times New Roman" pitchFamily="18" charset="0"/>
              </a:rPr>
              <a:t> </a:t>
            </a:r>
            <a:r>
              <a:rPr lang="en-US" sz="4000" b="1" dirty="0" err="1">
                <a:cs typeface="Times New Roman" pitchFamily="18" charset="0"/>
              </a:rPr>
              <a:t>bên</a:t>
            </a:r>
            <a:r>
              <a:rPr lang="en-US" sz="4000" b="1" dirty="0">
                <a:cs typeface="Times New Roman" pitchFamily="18" charset="0"/>
              </a:rPr>
              <a:t> </a:t>
            </a:r>
            <a:r>
              <a:rPr lang="en-US" sz="4000" b="1" dirty="0" err="1">
                <a:cs typeface="Times New Roman" pitchFamily="18" charset="0"/>
              </a:rPr>
              <a:t>phải</a:t>
            </a:r>
            <a:r>
              <a:rPr lang="en-US" sz="4000" b="1" dirty="0">
                <a:cs typeface="Times New Roman" pitchFamily="18" charset="0"/>
              </a:rPr>
              <a:t> </a:t>
            </a:r>
            <a:r>
              <a:rPr lang="en-US" sz="4000" b="1" dirty="0" err="1">
                <a:cs typeface="Times New Roman" pitchFamily="18" charset="0"/>
              </a:rPr>
              <a:t>phần</a:t>
            </a:r>
            <a:r>
              <a:rPr lang="en-US" sz="4000" b="1" dirty="0">
                <a:cs typeface="Times New Roman" pitchFamily="18" charset="0"/>
              </a:rPr>
              <a:t>  </a:t>
            </a:r>
            <a:r>
              <a:rPr lang="en-US" sz="4000" b="1" dirty="0" err="1">
                <a:cs typeface="Times New Roman" pitchFamily="18" charset="0"/>
              </a:rPr>
              <a:t>thập</a:t>
            </a:r>
            <a:r>
              <a:rPr lang="en-US" sz="4000" b="1" dirty="0">
                <a:cs typeface="Times New Roman" pitchFamily="18" charset="0"/>
              </a:rPr>
              <a:t> </a:t>
            </a:r>
            <a:r>
              <a:rPr lang="en-US" sz="4000" b="1" dirty="0" err="1">
                <a:cs typeface="Times New Roman" pitchFamily="18" charset="0"/>
              </a:rPr>
              <a:t>phân</a:t>
            </a:r>
            <a:r>
              <a:rPr lang="en-US" sz="4000" b="1" dirty="0">
                <a:cs typeface="Times New Roman" pitchFamily="18" charset="0"/>
              </a:rPr>
              <a:t> </a:t>
            </a:r>
            <a:r>
              <a:rPr lang="en-US" sz="4000" b="1" dirty="0" err="1">
                <a:cs typeface="Times New Roman" pitchFamily="18" charset="0"/>
              </a:rPr>
              <a:t>của</a:t>
            </a:r>
            <a:r>
              <a:rPr lang="en-US" sz="4000" b="1" dirty="0">
                <a:cs typeface="Times New Roman" pitchFamily="18" charset="0"/>
              </a:rPr>
              <a:t> </a:t>
            </a:r>
            <a:r>
              <a:rPr lang="en-US" sz="4000" b="1" dirty="0" err="1">
                <a:cs typeface="Times New Roman" pitchFamily="18" charset="0"/>
              </a:rPr>
              <a:t>một</a:t>
            </a:r>
            <a:r>
              <a:rPr lang="en-US" sz="4000" b="1" dirty="0">
                <a:cs typeface="Times New Roman" pitchFamily="18" charset="0"/>
              </a:rPr>
              <a:t> </a:t>
            </a:r>
            <a:r>
              <a:rPr lang="en-US" sz="4000" b="1" dirty="0" err="1">
                <a:cs typeface="Times New Roman" pitchFamily="18" charset="0"/>
              </a:rPr>
              <a:t>số</a:t>
            </a:r>
            <a:r>
              <a:rPr lang="en-US" sz="4000" b="1" dirty="0">
                <a:cs typeface="Times New Roman" pitchFamily="18" charset="0"/>
              </a:rPr>
              <a:t> </a:t>
            </a:r>
            <a:r>
              <a:rPr lang="en-US" sz="4000" b="1" dirty="0" err="1">
                <a:cs typeface="Times New Roman" pitchFamily="18" charset="0"/>
              </a:rPr>
              <a:t>thập</a:t>
            </a:r>
            <a:r>
              <a:rPr lang="en-US" sz="4000" b="1" dirty="0">
                <a:cs typeface="Times New Roman" pitchFamily="18" charset="0"/>
              </a:rPr>
              <a:t> </a:t>
            </a:r>
            <a:r>
              <a:rPr lang="en-US" sz="4000" b="1" dirty="0" err="1">
                <a:cs typeface="Times New Roman" pitchFamily="18" charset="0"/>
              </a:rPr>
              <a:t>phân</a:t>
            </a:r>
            <a:r>
              <a:rPr lang="en-US" sz="4000" b="1" dirty="0">
                <a:cs typeface="Times New Roman" pitchFamily="18" charset="0"/>
              </a:rPr>
              <a:t> </a:t>
            </a:r>
            <a:r>
              <a:rPr lang="en-US" sz="4000" b="1" dirty="0" err="1">
                <a:cs typeface="Times New Roman" pitchFamily="18" charset="0"/>
              </a:rPr>
              <a:t>thì</a:t>
            </a:r>
            <a:r>
              <a:rPr lang="en-US" sz="4000" b="1" dirty="0">
                <a:cs typeface="Times New Roman" pitchFamily="18" charset="0"/>
              </a:rPr>
              <a:t> </a:t>
            </a:r>
            <a:r>
              <a:rPr lang="en-US" sz="4000" b="1" dirty="0" err="1">
                <a:cs typeface="Times New Roman" pitchFamily="18" charset="0"/>
              </a:rPr>
              <a:t>được</a:t>
            </a:r>
            <a:r>
              <a:rPr lang="en-US" sz="4000" b="1" dirty="0">
                <a:cs typeface="Times New Roman" pitchFamily="18" charset="0"/>
              </a:rPr>
              <a:t> 	</a:t>
            </a:r>
            <a:r>
              <a:rPr lang="en-US" sz="4000" b="1" dirty="0" err="1">
                <a:cs typeface="Times New Roman" pitchFamily="18" charset="0"/>
              </a:rPr>
              <a:t>một</a:t>
            </a:r>
            <a:r>
              <a:rPr lang="en-US" sz="4000" b="1" dirty="0">
                <a:cs typeface="Times New Roman" pitchFamily="18" charset="0"/>
              </a:rPr>
              <a:t> </a:t>
            </a:r>
            <a:r>
              <a:rPr lang="en-US" sz="4000" b="1" dirty="0" err="1">
                <a:cs typeface="Times New Roman" pitchFamily="18" charset="0"/>
              </a:rPr>
              <a:t>số</a:t>
            </a:r>
            <a:r>
              <a:rPr lang="en-US" sz="4000" b="1" dirty="0">
                <a:cs typeface="Times New Roman" pitchFamily="18" charset="0"/>
              </a:rPr>
              <a:t> </a:t>
            </a:r>
            <a:r>
              <a:rPr lang="en-US" sz="4000" b="1" dirty="0" err="1">
                <a:cs typeface="Times New Roman" pitchFamily="18" charset="0"/>
              </a:rPr>
              <a:t>thập</a:t>
            </a:r>
            <a:r>
              <a:rPr lang="en-US" sz="4000" b="1" dirty="0">
                <a:cs typeface="Times New Roman" pitchFamily="18" charset="0"/>
              </a:rPr>
              <a:t> </a:t>
            </a:r>
            <a:r>
              <a:rPr lang="en-US" sz="4000" b="1" dirty="0" err="1">
                <a:cs typeface="Times New Roman" pitchFamily="18" charset="0"/>
              </a:rPr>
              <a:t>phân</a:t>
            </a:r>
            <a:r>
              <a:rPr lang="en-US" sz="4000" b="1" dirty="0">
                <a:cs typeface="Times New Roman" pitchFamily="18" charset="0"/>
              </a:rPr>
              <a:t> </a:t>
            </a:r>
            <a:r>
              <a:rPr lang="en-US" sz="4000" b="1" dirty="0" err="1">
                <a:cs typeface="Times New Roman" pitchFamily="18" charset="0"/>
              </a:rPr>
              <a:t>bằng</a:t>
            </a:r>
            <a:r>
              <a:rPr lang="en-US" sz="4000" b="1" dirty="0">
                <a:cs typeface="Times New Roman" pitchFamily="18" charset="0"/>
              </a:rPr>
              <a:t> </a:t>
            </a:r>
            <a:r>
              <a:rPr lang="en-US" sz="4000" b="1" dirty="0" err="1">
                <a:cs typeface="Times New Roman" pitchFamily="18" charset="0"/>
              </a:rPr>
              <a:t>nó</a:t>
            </a:r>
            <a:r>
              <a:rPr lang="en-US" sz="4000" b="1" dirty="0">
                <a:cs typeface="Times New Roman" pitchFamily="18" charset="0"/>
              </a:rPr>
              <a:t>.</a:t>
            </a:r>
          </a:p>
        </p:txBody>
      </p:sp>
      <p:sp>
        <p:nvSpPr>
          <p:cNvPr id="8196" name="Text Box 5"/>
          <p:cNvSpPr txBox="1">
            <a:spLocks noChangeArrowheads="1"/>
          </p:cNvSpPr>
          <p:nvPr/>
        </p:nvSpPr>
        <p:spPr bwMode="auto">
          <a:xfrm>
            <a:off x="-38100" y="3481388"/>
            <a:ext cx="1638300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4000" b="1" u="sng">
                <a:cs typeface="Times New Roman" pitchFamily="18" charset="0"/>
              </a:rPr>
              <a:t>Ví dụ:</a:t>
            </a:r>
          </a:p>
        </p:txBody>
      </p:sp>
      <p:sp>
        <p:nvSpPr>
          <p:cNvPr id="8197" name="Text Box 6"/>
          <p:cNvSpPr txBox="1">
            <a:spLocks noChangeArrowheads="1"/>
          </p:cNvSpPr>
          <p:nvPr/>
        </p:nvSpPr>
        <p:spPr bwMode="auto">
          <a:xfrm>
            <a:off x="914400" y="5105400"/>
            <a:ext cx="2152650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4000" b="1">
                <a:cs typeface="Times New Roman" pitchFamily="18" charset="0"/>
              </a:rPr>
              <a:t>8,75</a:t>
            </a:r>
          </a:p>
        </p:txBody>
      </p:sp>
      <p:sp>
        <p:nvSpPr>
          <p:cNvPr id="8198" name="Text Box 7"/>
          <p:cNvSpPr txBox="1">
            <a:spLocks noChangeArrowheads="1"/>
          </p:cNvSpPr>
          <p:nvPr/>
        </p:nvSpPr>
        <p:spPr bwMode="auto">
          <a:xfrm>
            <a:off x="1524000" y="5794375"/>
            <a:ext cx="762000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4000" b="1">
                <a:cs typeface="Times New Roman" pitchFamily="18" charset="0"/>
              </a:rPr>
              <a:t>12</a:t>
            </a:r>
          </a:p>
        </p:txBody>
      </p:sp>
      <p:sp>
        <p:nvSpPr>
          <p:cNvPr id="8199" name="Text Box 8"/>
          <p:cNvSpPr txBox="1">
            <a:spLocks noChangeArrowheads="1"/>
          </p:cNvSpPr>
          <p:nvPr/>
        </p:nvSpPr>
        <p:spPr bwMode="auto">
          <a:xfrm>
            <a:off x="1790700" y="4397375"/>
            <a:ext cx="1943100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4000" b="1">
                <a:cs typeface="Times New Roman" pitchFamily="18" charset="0"/>
              </a:rPr>
              <a:t>0,9</a:t>
            </a:r>
          </a:p>
        </p:txBody>
      </p:sp>
      <p:sp>
        <p:nvSpPr>
          <p:cNvPr id="8200" name="Text Box 9"/>
          <p:cNvSpPr txBox="1">
            <a:spLocks noChangeArrowheads="1"/>
          </p:cNvSpPr>
          <p:nvPr/>
        </p:nvSpPr>
        <p:spPr bwMode="auto">
          <a:xfrm>
            <a:off x="2667000" y="4397375"/>
            <a:ext cx="8458200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4000" b="1">
                <a:cs typeface="Times New Roman" pitchFamily="18" charset="0"/>
              </a:rPr>
              <a:t>= 0,90 = 0,900 = 0,9000</a:t>
            </a:r>
          </a:p>
        </p:txBody>
      </p:sp>
      <p:sp>
        <p:nvSpPr>
          <p:cNvPr id="8201" name="Text Box 10"/>
          <p:cNvSpPr txBox="1">
            <a:spLocks noChangeArrowheads="1"/>
          </p:cNvSpPr>
          <p:nvPr/>
        </p:nvSpPr>
        <p:spPr bwMode="auto">
          <a:xfrm>
            <a:off x="2057400" y="5086350"/>
            <a:ext cx="6553200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4000" b="1">
                <a:cs typeface="Times New Roman" pitchFamily="18" charset="0"/>
              </a:rPr>
              <a:t>= 8,750 = 8,7500 = 8,7500</a:t>
            </a:r>
          </a:p>
        </p:txBody>
      </p:sp>
      <p:sp>
        <p:nvSpPr>
          <p:cNvPr id="8202" name="Text Box 11"/>
          <p:cNvSpPr txBox="1">
            <a:spLocks noChangeArrowheads="1"/>
          </p:cNvSpPr>
          <p:nvPr/>
        </p:nvSpPr>
        <p:spPr bwMode="auto">
          <a:xfrm>
            <a:off x="2286000" y="5794375"/>
            <a:ext cx="6477000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4000" b="1">
                <a:cs typeface="Times New Roman" pitchFamily="18" charset="0"/>
              </a:rPr>
              <a:t>= 12,0 = 12,00 = 12,000</a:t>
            </a:r>
          </a:p>
        </p:txBody>
      </p:sp>
    </p:spTree>
    <p:extLst>
      <p:ext uri="{BB962C8B-B14F-4D97-AF65-F5344CB8AC3E}">
        <p14:creationId xmlns:p14="http://schemas.microsoft.com/office/powerpoint/2010/main" val="298096535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07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0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03" name="Text Box 3"/>
          <p:cNvSpPr txBox="1">
            <a:spLocks noChangeArrowheads="1"/>
          </p:cNvSpPr>
          <p:nvPr/>
        </p:nvSpPr>
        <p:spPr bwMode="auto">
          <a:xfrm>
            <a:off x="742950" y="514350"/>
            <a:ext cx="8001000" cy="2554545"/>
          </a:xfrm>
          <a:prstGeom prst="rect">
            <a:avLst/>
          </a:prstGeom>
          <a:solidFill>
            <a:srgbClr val="FFFF9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sz="4000" b="1" dirty="0">
                <a:cs typeface="Times New Roman" pitchFamily="18" charset="0"/>
              </a:rPr>
              <a:t>     </a:t>
            </a:r>
            <a:r>
              <a:rPr lang="en-US" sz="4000" b="1" dirty="0" err="1">
                <a:cs typeface="Times New Roman" pitchFamily="18" charset="0"/>
              </a:rPr>
              <a:t>Nếu</a:t>
            </a:r>
            <a:r>
              <a:rPr lang="en-US" sz="4000" b="1" dirty="0">
                <a:cs typeface="Times New Roman" pitchFamily="18" charset="0"/>
              </a:rPr>
              <a:t> </a:t>
            </a:r>
            <a:r>
              <a:rPr lang="en-US" sz="4000" b="1" dirty="0" err="1">
                <a:cs typeface="Times New Roman" pitchFamily="18" charset="0"/>
              </a:rPr>
              <a:t>một</a:t>
            </a:r>
            <a:r>
              <a:rPr lang="en-US" sz="4000" b="1" dirty="0">
                <a:cs typeface="Times New Roman" pitchFamily="18" charset="0"/>
              </a:rPr>
              <a:t> </a:t>
            </a:r>
            <a:r>
              <a:rPr lang="en-US" sz="4000" b="1" dirty="0" err="1">
                <a:cs typeface="Times New Roman" pitchFamily="18" charset="0"/>
              </a:rPr>
              <a:t>số</a:t>
            </a:r>
            <a:r>
              <a:rPr lang="en-US" sz="4000" b="1" dirty="0">
                <a:cs typeface="Times New Roman" pitchFamily="18" charset="0"/>
              </a:rPr>
              <a:t> </a:t>
            </a:r>
            <a:r>
              <a:rPr lang="en-US" sz="4000" b="1" dirty="0" err="1">
                <a:cs typeface="Times New Roman" pitchFamily="18" charset="0"/>
              </a:rPr>
              <a:t>thập</a:t>
            </a:r>
            <a:r>
              <a:rPr lang="en-US" sz="4000" b="1" dirty="0">
                <a:cs typeface="Times New Roman" pitchFamily="18" charset="0"/>
              </a:rPr>
              <a:t> </a:t>
            </a:r>
            <a:r>
              <a:rPr lang="en-US" sz="4000" b="1" dirty="0" err="1">
                <a:cs typeface="Times New Roman" pitchFamily="18" charset="0"/>
              </a:rPr>
              <a:t>phân</a:t>
            </a:r>
            <a:r>
              <a:rPr lang="en-US" sz="4000" b="1" dirty="0">
                <a:cs typeface="Times New Roman" pitchFamily="18" charset="0"/>
              </a:rPr>
              <a:t> </a:t>
            </a:r>
            <a:r>
              <a:rPr lang="en-US" sz="4000" b="1" dirty="0" err="1">
                <a:cs typeface="Times New Roman" pitchFamily="18" charset="0"/>
              </a:rPr>
              <a:t>có</a:t>
            </a:r>
            <a:r>
              <a:rPr lang="en-US" sz="4000" b="1" dirty="0">
                <a:cs typeface="Times New Roman" pitchFamily="18" charset="0"/>
              </a:rPr>
              <a:t> </a:t>
            </a:r>
            <a:r>
              <a:rPr lang="en-US" sz="4000" b="1" dirty="0" err="1">
                <a:cs typeface="Times New Roman" pitchFamily="18" charset="0"/>
              </a:rPr>
              <a:t>chữ</a:t>
            </a:r>
            <a:r>
              <a:rPr lang="en-US" sz="4000" b="1" dirty="0">
                <a:cs typeface="Times New Roman" pitchFamily="18" charset="0"/>
              </a:rPr>
              <a:t> </a:t>
            </a:r>
            <a:r>
              <a:rPr lang="en-US" sz="4000" b="1" dirty="0" err="1">
                <a:cs typeface="Times New Roman" pitchFamily="18" charset="0"/>
              </a:rPr>
              <a:t>số</a:t>
            </a:r>
            <a:r>
              <a:rPr lang="en-US" sz="4000" b="1" dirty="0">
                <a:cs typeface="Times New Roman" pitchFamily="18" charset="0"/>
              </a:rPr>
              <a:t> 0 ở </a:t>
            </a:r>
            <a:r>
              <a:rPr lang="en-US" sz="4000" b="1" dirty="0" err="1">
                <a:cs typeface="Times New Roman" pitchFamily="18" charset="0"/>
              </a:rPr>
              <a:t>tận</a:t>
            </a:r>
            <a:r>
              <a:rPr lang="en-US" sz="4000" b="1" dirty="0">
                <a:cs typeface="Times New Roman" pitchFamily="18" charset="0"/>
              </a:rPr>
              <a:t> </a:t>
            </a:r>
            <a:r>
              <a:rPr lang="en-US" sz="4000" b="1" dirty="0" err="1">
                <a:cs typeface="Times New Roman" pitchFamily="18" charset="0"/>
              </a:rPr>
              <a:t>cùng</a:t>
            </a:r>
            <a:r>
              <a:rPr lang="en-US" sz="4000" b="1" dirty="0">
                <a:cs typeface="Times New Roman" pitchFamily="18" charset="0"/>
              </a:rPr>
              <a:t> </a:t>
            </a:r>
            <a:r>
              <a:rPr lang="en-US" sz="4000" b="1" dirty="0" err="1">
                <a:cs typeface="Times New Roman" pitchFamily="18" charset="0"/>
              </a:rPr>
              <a:t>bên</a:t>
            </a:r>
            <a:r>
              <a:rPr lang="en-US" sz="4000" b="1" dirty="0">
                <a:cs typeface="Times New Roman" pitchFamily="18" charset="0"/>
              </a:rPr>
              <a:t> </a:t>
            </a:r>
            <a:r>
              <a:rPr lang="en-US" sz="4000" b="1" dirty="0" err="1">
                <a:cs typeface="Times New Roman" pitchFamily="18" charset="0"/>
              </a:rPr>
              <a:t>phải</a:t>
            </a:r>
            <a:r>
              <a:rPr lang="en-US" sz="4000" b="1" dirty="0">
                <a:cs typeface="Times New Roman" pitchFamily="18" charset="0"/>
              </a:rPr>
              <a:t> </a:t>
            </a:r>
            <a:r>
              <a:rPr lang="en-US" sz="4000" b="1" dirty="0" err="1">
                <a:cs typeface="Times New Roman" pitchFamily="18" charset="0"/>
              </a:rPr>
              <a:t>phần</a:t>
            </a:r>
            <a:r>
              <a:rPr lang="en-US" sz="4000" b="1" dirty="0">
                <a:cs typeface="Times New Roman" pitchFamily="18" charset="0"/>
              </a:rPr>
              <a:t> </a:t>
            </a:r>
            <a:r>
              <a:rPr lang="en-US" sz="4000" b="1" dirty="0" err="1">
                <a:cs typeface="Times New Roman" pitchFamily="18" charset="0"/>
              </a:rPr>
              <a:t>thập</a:t>
            </a:r>
            <a:r>
              <a:rPr lang="en-US" sz="4000" b="1" dirty="0">
                <a:cs typeface="Times New Roman" pitchFamily="18" charset="0"/>
              </a:rPr>
              <a:t> </a:t>
            </a:r>
            <a:r>
              <a:rPr lang="en-US" sz="4000" b="1" dirty="0" err="1">
                <a:cs typeface="Times New Roman" pitchFamily="18" charset="0"/>
              </a:rPr>
              <a:t>phân</a:t>
            </a:r>
            <a:r>
              <a:rPr lang="en-US" sz="4000" b="1" dirty="0">
                <a:cs typeface="Times New Roman" pitchFamily="18" charset="0"/>
              </a:rPr>
              <a:t> </a:t>
            </a:r>
            <a:r>
              <a:rPr lang="en-US" sz="4000" b="1" dirty="0" err="1">
                <a:cs typeface="Times New Roman" pitchFamily="18" charset="0"/>
              </a:rPr>
              <a:t>thì</a:t>
            </a:r>
            <a:r>
              <a:rPr lang="en-US" sz="4000" b="1" dirty="0">
                <a:cs typeface="Times New Roman" pitchFamily="18" charset="0"/>
              </a:rPr>
              <a:t> </a:t>
            </a:r>
            <a:r>
              <a:rPr lang="en-US" sz="4000" b="1" dirty="0" err="1">
                <a:cs typeface="Times New Roman" pitchFamily="18" charset="0"/>
              </a:rPr>
              <a:t>khi</a:t>
            </a:r>
            <a:r>
              <a:rPr lang="en-US" sz="4000" b="1" dirty="0">
                <a:cs typeface="Times New Roman" pitchFamily="18" charset="0"/>
              </a:rPr>
              <a:t> </a:t>
            </a:r>
            <a:r>
              <a:rPr lang="en-US" sz="4000" b="1" dirty="0" err="1">
                <a:cs typeface="Times New Roman" pitchFamily="18" charset="0"/>
              </a:rPr>
              <a:t>bỏ</a:t>
            </a:r>
            <a:r>
              <a:rPr lang="en-US" sz="4000" b="1" dirty="0">
                <a:cs typeface="Times New Roman" pitchFamily="18" charset="0"/>
              </a:rPr>
              <a:t> </a:t>
            </a:r>
            <a:r>
              <a:rPr lang="en-US" sz="4000" b="1" dirty="0" err="1">
                <a:cs typeface="Times New Roman" pitchFamily="18" charset="0"/>
              </a:rPr>
              <a:t>chữ</a:t>
            </a:r>
            <a:r>
              <a:rPr lang="en-US" sz="4000" b="1" dirty="0">
                <a:cs typeface="Times New Roman" pitchFamily="18" charset="0"/>
              </a:rPr>
              <a:t> </a:t>
            </a:r>
            <a:r>
              <a:rPr lang="en-US" sz="4000" b="1" dirty="0" err="1">
                <a:cs typeface="Times New Roman" pitchFamily="18" charset="0"/>
              </a:rPr>
              <a:t>số</a:t>
            </a:r>
            <a:r>
              <a:rPr lang="en-US" sz="4000" b="1" dirty="0">
                <a:cs typeface="Times New Roman" pitchFamily="18" charset="0"/>
              </a:rPr>
              <a:t> 0 </a:t>
            </a:r>
            <a:r>
              <a:rPr lang="en-US" sz="4000" b="1" dirty="0" err="1">
                <a:cs typeface="Times New Roman" pitchFamily="18" charset="0"/>
              </a:rPr>
              <a:t>đó</a:t>
            </a:r>
            <a:r>
              <a:rPr lang="en-US" sz="4000" b="1" dirty="0">
                <a:cs typeface="Times New Roman" pitchFamily="18" charset="0"/>
              </a:rPr>
              <a:t> </a:t>
            </a:r>
            <a:r>
              <a:rPr lang="en-US" sz="4000" b="1" dirty="0" err="1">
                <a:cs typeface="Times New Roman" pitchFamily="18" charset="0"/>
              </a:rPr>
              <a:t>đi</a:t>
            </a:r>
            <a:r>
              <a:rPr lang="en-US" sz="4000" b="1" dirty="0">
                <a:cs typeface="Times New Roman" pitchFamily="18" charset="0"/>
              </a:rPr>
              <a:t>, ta </a:t>
            </a:r>
            <a:r>
              <a:rPr lang="en-US" sz="4000" b="1" dirty="0" err="1">
                <a:cs typeface="Times New Roman" pitchFamily="18" charset="0"/>
              </a:rPr>
              <a:t>được</a:t>
            </a:r>
            <a:r>
              <a:rPr lang="en-US" sz="4000" b="1" dirty="0">
                <a:cs typeface="Times New Roman" pitchFamily="18" charset="0"/>
              </a:rPr>
              <a:t> </a:t>
            </a:r>
            <a:r>
              <a:rPr lang="en-US" sz="4000" b="1" dirty="0" err="1">
                <a:cs typeface="Times New Roman" pitchFamily="18" charset="0"/>
              </a:rPr>
              <a:t>một</a:t>
            </a:r>
            <a:r>
              <a:rPr lang="en-US" sz="4000" b="1" dirty="0">
                <a:cs typeface="Times New Roman" pitchFamily="18" charset="0"/>
              </a:rPr>
              <a:t> </a:t>
            </a:r>
            <a:r>
              <a:rPr lang="en-US" sz="4000" b="1" dirty="0" err="1">
                <a:cs typeface="Times New Roman" pitchFamily="18" charset="0"/>
              </a:rPr>
              <a:t>số</a:t>
            </a:r>
            <a:r>
              <a:rPr lang="en-US" sz="4000" b="1" dirty="0">
                <a:cs typeface="Times New Roman" pitchFamily="18" charset="0"/>
              </a:rPr>
              <a:t> </a:t>
            </a:r>
            <a:r>
              <a:rPr lang="en-US" sz="4000" b="1" dirty="0" err="1">
                <a:cs typeface="Times New Roman" pitchFamily="18" charset="0"/>
              </a:rPr>
              <a:t>thập</a:t>
            </a:r>
            <a:r>
              <a:rPr lang="en-US" sz="4000" b="1" dirty="0">
                <a:cs typeface="Times New Roman" pitchFamily="18" charset="0"/>
              </a:rPr>
              <a:t> </a:t>
            </a:r>
            <a:r>
              <a:rPr lang="en-US" sz="4000" b="1" dirty="0" err="1">
                <a:cs typeface="Times New Roman" pitchFamily="18" charset="0"/>
              </a:rPr>
              <a:t>phân</a:t>
            </a:r>
            <a:r>
              <a:rPr lang="en-US" sz="4000" b="1" dirty="0">
                <a:cs typeface="Times New Roman" pitchFamily="18" charset="0"/>
              </a:rPr>
              <a:t> </a:t>
            </a:r>
            <a:r>
              <a:rPr lang="en-US" sz="4000" b="1" dirty="0" err="1">
                <a:cs typeface="Times New Roman" pitchFamily="18" charset="0"/>
              </a:rPr>
              <a:t>bằng</a:t>
            </a:r>
            <a:r>
              <a:rPr lang="en-US" sz="4000" b="1" dirty="0">
                <a:cs typeface="Times New Roman" pitchFamily="18" charset="0"/>
              </a:rPr>
              <a:t> </a:t>
            </a:r>
            <a:r>
              <a:rPr lang="en-US" sz="4000" b="1" dirty="0" err="1">
                <a:cs typeface="Times New Roman" pitchFamily="18" charset="0"/>
              </a:rPr>
              <a:t>nó</a:t>
            </a:r>
            <a:r>
              <a:rPr lang="en-US" sz="4000" b="1" dirty="0">
                <a:cs typeface="Times New Roman" pitchFamily="18" charset="0"/>
              </a:rPr>
              <a:t>.</a:t>
            </a:r>
          </a:p>
        </p:txBody>
      </p:sp>
      <p:sp>
        <p:nvSpPr>
          <p:cNvPr id="9219" name="Text Box 12"/>
          <p:cNvSpPr txBox="1">
            <a:spLocks noChangeArrowheads="1"/>
          </p:cNvSpPr>
          <p:nvPr/>
        </p:nvSpPr>
        <p:spPr bwMode="auto">
          <a:xfrm>
            <a:off x="228600" y="3684588"/>
            <a:ext cx="1676400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4000" b="1" u="sng">
                <a:cs typeface="Times New Roman" pitchFamily="18" charset="0"/>
              </a:rPr>
              <a:t>Ví dụ:</a:t>
            </a:r>
          </a:p>
        </p:txBody>
      </p:sp>
      <p:sp>
        <p:nvSpPr>
          <p:cNvPr id="9220" name="Text Box 13"/>
          <p:cNvSpPr txBox="1">
            <a:spLocks noChangeArrowheads="1"/>
          </p:cNvSpPr>
          <p:nvPr/>
        </p:nvSpPr>
        <p:spPr bwMode="auto">
          <a:xfrm>
            <a:off x="457200" y="4373563"/>
            <a:ext cx="2819400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4000" b="1">
                <a:cs typeface="Times New Roman" pitchFamily="18" charset="0"/>
              </a:rPr>
              <a:t>8,75000</a:t>
            </a:r>
          </a:p>
        </p:txBody>
      </p:sp>
      <p:sp>
        <p:nvSpPr>
          <p:cNvPr id="9221" name="Text Box 14"/>
          <p:cNvSpPr txBox="1">
            <a:spLocks noChangeArrowheads="1"/>
          </p:cNvSpPr>
          <p:nvPr/>
        </p:nvSpPr>
        <p:spPr bwMode="auto">
          <a:xfrm>
            <a:off x="457200" y="5083175"/>
            <a:ext cx="2381250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4000" b="1">
                <a:cs typeface="Times New Roman" pitchFamily="18" charset="0"/>
              </a:rPr>
              <a:t>12,000</a:t>
            </a:r>
          </a:p>
        </p:txBody>
      </p:sp>
      <p:sp>
        <p:nvSpPr>
          <p:cNvPr id="9222" name="Text Box 15"/>
          <p:cNvSpPr txBox="1">
            <a:spLocks noChangeArrowheads="1"/>
          </p:cNvSpPr>
          <p:nvPr/>
        </p:nvSpPr>
        <p:spPr bwMode="auto">
          <a:xfrm>
            <a:off x="1905000" y="3730625"/>
            <a:ext cx="1828800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4000" b="1">
                <a:cs typeface="Times New Roman" pitchFamily="18" charset="0"/>
              </a:rPr>
              <a:t>0,9000</a:t>
            </a:r>
          </a:p>
        </p:txBody>
      </p:sp>
      <p:sp>
        <p:nvSpPr>
          <p:cNvPr id="9223" name="Text Box 16"/>
          <p:cNvSpPr txBox="1">
            <a:spLocks noChangeArrowheads="1"/>
          </p:cNvSpPr>
          <p:nvPr/>
        </p:nvSpPr>
        <p:spPr bwMode="auto">
          <a:xfrm>
            <a:off x="3505200" y="3684588"/>
            <a:ext cx="5410200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4000" b="1">
                <a:cs typeface="Times New Roman" pitchFamily="18" charset="0"/>
              </a:rPr>
              <a:t>= 0,900 = 0,90 = 0,9</a:t>
            </a:r>
          </a:p>
        </p:txBody>
      </p:sp>
      <p:sp>
        <p:nvSpPr>
          <p:cNvPr id="9224" name="Text Box 17"/>
          <p:cNvSpPr txBox="1">
            <a:spLocks noChangeArrowheads="1"/>
          </p:cNvSpPr>
          <p:nvPr/>
        </p:nvSpPr>
        <p:spPr bwMode="auto">
          <a:xfrm>
            <a:off x="2419350" y="4343400"/>
            <a:ext cx="6343650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4000" b="1">
                <a:cs typeface="Times New Roman" pitchFamily="18" charset="0"/>
              </a:rPr>
              <a:t>= 8,7500 = 8,750 = 8,75</a:t>
            </a:r>
          </a:p>
        </p:txBody>
      </p:sp>
      <p:sp>
        <p:nvSpPr>
          <p:cNvPr id="9225" name="Text Box 18"/>
          <p:cNvSpPr txBox="1">
            <a:spLocks noChangeArrowheads="1"/>
          </p:cNvSpPr>
          <p:nvPr/>
        </p:nvSpPr>
        <p:spPr bwMode="auto">
          <a:xfrm>
            <a:off x="2438400" y="5029200"/>
            <a:ext cx="4800600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4000" b="1">
                <a:cs typeface="Times New Roman" pitchFamily="18" charset="0"/>
              </a:rPr>
              <a:t>= 12,00 = 12,0 = 12</a:t>
            </a:r>
          </a:p>
        </p:txBody>
      </p:sp>
    </p:spTree>
    <p:extLst>
      <p:ext uri="{BB962C8B-B14F-4D97-AF65-F5344CB8AC3E}">
        <p14:creationId xmlns:p14="http://schemas.microsoft.com/office/powerpoint/2010/main" val="408349724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07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0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920" name="Text Box 8"/>
          <p:cNvSpPr txBox="1">
            <a:spLocks noChangeArrowheads="1"/>
          </p:cNvSpPr>
          <p:nvPr/>
        </p:nvSpPr>
        <p:spPr bwMode="auto">
          <a:xfrm>
            <a:off x="2514600" y="1639849"/>
            <a:ext cx="4343400" cy="101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6000" b="1" dirty="0">
                <a:solidFill>
                  <a:srgbClr val="000099"/>
                </a:solidFill>
                <a:cs typeface="Times New Roman" pitchFamily="18" charset="0"/>
              </a:rPr>
              <a:t>  Luyện tập </a:t>
            </a:r>
            <a:endParaRPr lang="vi-VN" sz="6000" b="1" dirty="0">
              <a:solidFill>
                <a:srgbClr val="000099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585750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2949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492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39&quot;&gt;&lt;/object&gt;&lt;object type=&quot;2&quot; unique_id=&quot;10040&quot;&gt;&lt;object type=&quot;3&quot; unique_id=&quot;10041&quot;&gt;&lt;property id=&quot;20148&quot; value=&quot;5&quot;/&gt;&lt;property id=&quot;20300&quot; value=&quot;Slide 1&quot;/&gt;&lt;property id=&quot;20307&quot; value=&quot;257&quot;/&gt;&lt;/object&gt;&lt;object type=&quot;3&quot; unique_id=&quot;10042&quot;&gt;&lt;property id=&quot;20148&quot; value=&quot;5&quot;/&gt;&lt;property id=&quot;20300&quot; value=&quot;Slide 2&quot;/&gt;&lt;property id=&quot;20307&quot; value=&quot;258&quot;/&gt;&lt;/object&gt;&lt;object type=&quot;3&quot; unique_id=&quot;10043&quot;&gt;&lt;property id=&quot;20148&quot; value=&quot;5&quot;/&gt;&lt;property id=&quot;20300&quot; value=&quot;Slide 3&quot;/&gt;&lt;property id=&quot;20307&quot; value=&quot;259&quot;/&gt;&lt;/object&gt;&lt;object type=&quot;3&quot; unique_id=&quot;10044&quot;&gt;&lt;property id=&quot;20148&quot; value=&quot;5&quot;/&gt;&lt;property id=&quot;20300&quot; value=&quot;Slide 4&quot;/&gt;&lt;property id=&quot;20307&quot; value=&quot;260&quot;/&gt;&lt;/object&gt;&lt;object type=&quot;3&quot; unique_id=&quot;10045&quot;&gt;&lt;property id=&quot;20148&quot; value=&quot;5&quot;/&gt;&lt;property id=&quot;20300&quot; value=&quot;Slide 5&quot;/&gt;&lt;property id=&quot;20307&quot; value=&quot;261&quot;/&gt;&lt;/object&gt;&lt;object type=&quot;3&quot; unique_id=&quot;10046&quot;&gt;&lt;property id=&quot;20148&quot; value=&quot;5&quot;/&gt;&lt;property id=&quot;20300&quot; value=&quot;Slide 6&quot;/&gt;&lt;property id=&quot;20307&quot; value=&quot;262&quot;/&gt;&lt;/object&gt;&lt;object type=&quot;3&quot; unique_id=&quot;10047&quot;&gt;&lt;property id=&quot;20148&quot; value=&quot;5&quot;/&gt;&lt;property id=&quot;20300&quot; value=&quot;Slide 7&quot;/&gt;&lt;property id=&quot;20307&quot; value=&quot;263&quot;/&gt;&lt;/object&gt;&lt;object type=&quot;3&quot; unique_id=&quot;10048&quot;&gt;&lt;property id=&quot;20148&quot; value=&quot;5&quot;/&gt;&lt;property id=&quot;20300&quot; value=&quot;Slide 8&quot;/&gt;&lt;property id=&quot;20307&quot; value=&quot;264&quot;/&gt;&lt;/object&gt;&lt;object type=&quot;3&quot; unique_id=&quot;10049&quot;&gt;&lt;property id=&quot;20148&quot; value=&quot;5&quot;/&gt;&lt;property id=&quot;20300&quot; value=&quot;Slide 9&quot;/&gt;&lt;property id=&quot;20307&quot; value=&quot;265&quot;/&gt;&lt;/object&gt;&lt;object type=&quot;3&quot; unique_id=&quot;10050&quot;&gt;&lt;property id=&quot;20148&quot; value=&quot;5&quot;/&gt;&lt;property id=&quot;20300&quot; value=&quot;Slide 10&quot;/&gt;&lt;property id=&quot;20307&quot; value=&quot;266&quot;/&gt;&lt;/object&gt;&lt;object type=&quot;3&quot; unique_id=&quot;10051&quot;&gt;&lt;property id=&quot;20148&quot; value=&quot;5&quot;/&gt;&lt;property id=&quot;20300&quot; value=&quot;Slide 11&quot;/&gt;&lt;property id=&quot;20307&quot; value=&quot;267&quot;/&gt;&lt;/object&gt;&lt;object type=&quot;3&quot; unique_id=&quot;10052&quot;&gt;&lt;property id=&quot;20148&quot; value=&quot;5&quot;/&gt;&lt;property id=&quot;20300&quot; value=&quot;Slide 12&quot;/&gt;&lt;property id=&quot;20307&quot; value=&quot;268&quot;/&gt;&lt;/object&gt;&lt;object type=&quot;3&quot; unique_id=&quot;10053&quot;&gt;&lt;property id=&quot;20148&quot; value=&quot;5&quot;/&gt;&lt;property id=&quot;20300&quot; value=&quot;Slide 13&quot;/&gt;&lt;property id=&quot;20307&quot; value=&quot;269&quot;/&gt;&lt;/object&gt;&lt;object type=&quot;3&quot; unique_id=&quot;10054&quot;&gt;&lt;property id=&quot;20148&quot; value=&quot;5&quot;/&gt;&lt;property id=&quot;20300&quot; value=&quot;Slide 14&quot;/&gt;&lt;property id=&quot;20307&quot; value=&quot;270&quot;/&gt;&lt;/object&gt;&lt;object type=&quot;3&quot; unique_id=&quot;10055&quot;&gt;&lt;property id=&quot;20148&quot; value=&quot;5&quot;/&gt;&lt;property id=&quot;20300&quot; value=&quot;Slide 15&quot;/&gt;&lt;property id=&quot;20307&quot; value=&quot;271&quot;/&gt;&lt;/object&gt;&lt;object type=&quot;3&quot; unique_id=&quot;10056&quot;&gt;&lt;property id=&quot;20148&quot; value=&quot;5&quot;/&gt;&lt;property id=&quot;20300&quot; value=&quot;Slide 16 - &amp;quot;Dặn dò&amp;quot;&quot;/&gt;&lt;property id=&quot;20307&quot; value=&quot;272&quot;/&gt;&lt;/object&gt;&lt;object type=&quot;3&quot; unique_id=&quot;10057&quot;&gt;&lt;property id=&quot;20148&quot; value=&quot;5&quot;/&gt;&lt;property id=&quot;20300&quot; value=&quot;Slide 17&quot;/&gt;&lt;property id=&quot;20307&quot; value=&quot;273&quot;/&gt;&lt;/object&gt;&lt;/object&gt;&lt;/object&gt;&lt;/database&gt;"/>
  <p:tag name="SECTOMILLISECCONVERTED" val="1"/>
  <p:tag name="ISPRING_RESOURCE_PATHS_HASH_PRESENTER" val="e4701fa4ed9a5c1980c03f7255e9df70b11b53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</TotalTime>
  <Words>778</Words>
  <Application>Microsoft Office PowerPoint</Application>
  <PresentationFormat>On-screen Show (4:3)</PresentationFormat>
  <Paragraphs>216</Paragraphs>
  <Slides>17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Times New Roman</vt:lpstr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Dặn dò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THAMB</dc:creator>
  <cp:lastModifiedBy>Admin</cp:lastModifiedBy>
  <cp:revision>12</cp:revision>
  <dcterms:created xsi:type="dcterms:W3CDTF">2017-10-13T07:24:12Z</dcterms:created>
  <dcterms:modified xsi:type="dcterms:W3CDTF">2023-10-20T06:31:03Z</dcterms:modified>
</cp:coreProperties>
</file>