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6" r:id="rId3"/>
    <p:sldId id="260" r:id="rId4"/>
    <p:sldId id="258" r:id="rId5"/>
    <p:sldId id="261" r:id="rId6"/>
    <p:sldId id="267" r:id="rId7"/>
    <p:sldId id="263" r:id="rId8"/>
    <p:sldId id="265" r:id="rId9"/>
    <p:sldId id="262" r:id="rId10"/>
    <p:sldId id="264" r:id="rId11"/>
    <p:sldId id="271" r:id="rId12"/>
    <p:sldId id="268" r:id="rId13"/>
    <p:sldId id="269" r:id="rId14"/>
    <p:sldId id="270" r:id="rId15"/>
    <p:sldId id="272" r:id="rId16"/>
    <p:sldId id="266" r:id="rId17"/>
    <p:sldId id="273" r:id="rId18"/>
    <p:sldId id="259"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660066"/>
    <a:srgbClr val="00FFFF"/>
    <a:srgbClr val="C9E7A7"/>
    <a:srgbClr val="FFFF99"/>
    <a:srgbClr val="800080"/>
    <a:srgbClr val="FFF8E5"/>
    <a:srgbClr val="FFFF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0CFEAB-4BC9-470B-B0D3-44552568EEA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64904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58629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96548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69335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0CFEAB-4BC9-470B-B0D3-44552568EEA6}"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418097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0CFEAB-4BC9-470B-B0D3-44552568EEA6}"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40416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0CFEAB-4BC9-470B-B0D3-44552568EEA6}"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5430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0CFEAB-4BC9-470B-B0D3-44552568EEA6}"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25218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CFEAB-4BC9-470B-B0D3-44552568EEA6}" type="datetimeFigureOut">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63446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0CFEAB-4BC9-470B-B0D3-44552568EEA6}"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64286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0CFEAB-4BC9-470B-B0D3-44552568EEA6}"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74050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CFEAB-4BC9-470B-B0D3-44552568EEA6}" type="datetimeFigureOut">
              <a:rPr lang="en-US" smtClean="0"/>
              <a:t>5/12/2023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02F95-8A3F-44B5-8767-27CEDB568C76}" type="slidenum">
              <a:rPr lang="en-US" smtClean="0"/>
              <a:t>‹#›</a:t>
            </a:fld>
            <a:endParaRPr lang="en-US"/>
          </a:p>
        </p:txBody>
      </p:sp>
    </p:spTree>
    <p:extLst>
      <p:ext uri="{BB962C8B-B14F-4D97-AF65-F5344CB8AC3E}">
        <p14:creationId xmlns:p14="http://schemas.microsoft.com/office/powerpoint/2010/main" val="1700426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7F92B9-869E-4810-A07E-C57465300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624" y="354477"/>
            <a:ext cx="1295400" cy="1295400"/>
          </a:xfrm>
          <a:prstGeom prst="rect">
            <a:avLst/>
          </a:prstGeom>
        </p:spPr>
      </p:pic>
      <p:sp>
        <p:nvSpPr>
          <p:cNvPr id="5" name="TextBox 4">
            <a:extLst>
              <a:ext uri="{FF2B5EF4-FFF2-40B4-BE49-F238E27FC236}">
                <a16:creationId xmlns:a16="http://schemas.microsoft.com/office/drawing/2014/main" id="{9A0F44C2-A283-4616-8EB2-8A1344641085}"/>
              </a:ext>
            </a:extLst>
          </p:cNvPr>
          <p:cNvSpPr txBox="1"/>
          <p:nvPr/>
        </p:nvSpPr>
        <p:spPr>
          <a:xfrm>
            <a:off x="3428999" y="486668"/>
            <a:ext cx="4724400" cy="830997"/>
          </a:xfrm>
          <a:prstGeom prst="rect">
            <a:avLst/>
          </a:prstGeom>
          <a:noFill/>
        </p:spPr>
        <p:txBody>
          <a:bodyPr wrap="square" rtlCol="0">
            <a:spAutoFit/>
          </a:bodyPr>
          <a:lstStyle/>
          <a:p>
            <a:pPr algn="ctr"/>
            <a:r>
              <a:rPr lang="en-US" sz="2400" b="1" dirty="0"/>
              <a:t>UBND QUẬN LONG BIÊN</a:t>
            </a:r>
          </a:p>
          <a:p>
            <a:pPr algn="ctr"/>
            <a:r>
              <a:rPr lang="en-US" sz="2400" b="1" dirty="0"/>
              <a:t>TRƯỜNG TIỂU HỌC ÁI MỘ B</a:t>
            </a:r>
          </a:p>
        </p:txBody>
      </p:sp>
      <p:sp>
        <p:nvSpPr>
          <p:cNvPr id="6" name="TextBox 5">
            <a:extLst>
              <a:ext uri="{FF2B5EF4-FFF2-40B4-BE49-F238E27FC236}">
                <a16:creationId xmlns:a16="http://schemas.microsoft.com/office/drawing/2014/main" id="{5FF86919-D977-480A-A09E-8C1A68951E16}"/>
              </a:ext>
            </a:extLst>
          </p:cNvPr>
          <p:cNvSpPr txBox="1"/>
          <p:nvPr/>
        </p:nvSpPr>
        <p:spPr>
          <a:xfrm>
            <a:off x="2170436" y="2705725"/>
            <a:ext cx="7086600" cy="1446550"/>
          </a:xfrm>
          <a:prstGeom prst="rect">
            <a:avLst/>
          </a:prstGeom>
          <a:noFill/>
        </p:spPr>
        <p:txBody>
          <a:bodyPr wrap="square" rtlCol="0">
            <a:spAutoFit/>
          </a:bodyPr>
          <a:lstStyle/>
          <a:p>
            <a:pPr algn="ctr"/>
            <a:r>
              <a:rPr lang="en-US" sz="4400" b="1" dirty="0">
                <a:ln w="22225">
                  <a:solidFill>
                    <a:schemeClr val="accent2"/>
                  </a:solidFill>
                  <a:prstDash val="solid"/>
                </a:ln>
                <a:solidFill>
                  <a:schemeClr val="accent2">
                    <a:lumMod val="40000"/>
                    <a:lumOff val="60000"/>
                  </a:schemeClr>
                </a:solidFill>
              </a:rPr>
              <a:t>ĐẠO ĐỨC 5 – </a:t>
            </a:r>
            <a:r>
              <a:rPr lang="en-US" sz="4400" b="1">
                <a:ln w="22225">
                  <a:solidFill>
                    <a:schemeClr val="accent2"/>
                  </a:solidFill>
                  <a:prstDash val="solid"/>
                </a:ln>
                <a:solidFill>
                  <a:schemeClr val="accent2">
                    <a:lumMod val="40000"/>
                    <a:lumOff val="60000"/>
                  </a:schemeClr>
                </a:solidFill>
              </a:rPr>
              <a:t>TUẦN 35</a:t>
            </a:r>
            <a:endParaRPr lang="en-US" sz="4400" b="1" dirty="0">
              <a:ln w="22225">
                <a:solidFill>
                  <a:schemeClr val="accent2"/>
                </a:solidFill>
                <a:prstDash val="solid"/>
              </a:ln>
              <a:solidFill>
                <a:schemeClr val="accent2">
                  <a:lumMod val="40000"/>
                  <a:lumOff val="60000"/>
                </a:schemeClr>
              </a:solidFill>
            </a:endParaRPr>
          </a:p>
          <a:p>
            <a:pPr algn="ctr"/>
            <a:r>
              <a:rPr lang="en-US" sz="4400" b="1" dirty="0">
                <a:ln w="22225">
                  <a:solidFill>
                    <a:schemeClr val="accent2"/>
                  </a:solidFill>
                  <a:prstDash val="solid"/>
                </a:ln>
                <a:solidFill>
                  <a:schemeClr val="accent2">
                    <a:lumMod val="40000"/>
                    <a:lumOff val="60000"/>
                  </a:schemeClr>
                </a:solidFill>
              </a:rPr>
              <a:t>DÀNH CHO ĐỊA PHƯƠNG</a:t>
            </a:r>
          </a:p>
        </p:txBody>
      </p:sp>
    </p:spTree>
    <p:extLst>
      <p:ext uri="{BB962C8B-B14F-4D97-AF65-F5344CB8AC3E}">
        <p14:creationId xmlns:p14="http://schemas.microsoft.com/office/powerpoint/2010/main" val="186761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Rectangle 4"/>
          <p:cNvSpPr/>
          <p:nvPr/>
        </p:nvSpPr>
        <p:spPr>
          <a:xfrm>
            <a:off x="192259" y="857836"/>
            <a:ext cx="4520417" cy="3884140"/>
          </a:xfrm>
          <a:prstGeom prst="rect">
            <a:avLst/>
          </a:prstGeom>
        </p:spPr>
        <p:txBody>
          <a:bodyPr wrap="square">
            <a:spAutoFit/>
          </a:bodyPr>
          <a:lstStyle/>
          <a:p>
            <a:pPr algn="just">
              <a:lnSpc>
                <a:spcPct val="110000"/>
              </a:lnSpc>
            </a:pPr>
            <a:r>
              <a:rPr lang="en-US" sz="3200" b="1" u="sng">
                <a:solidFill>
                  <a:srgbClr val="800080"/>
                </a:solidFill>
                <a:latin typeface="Times New Roman" panose="02020603050405020304" pitchFamily="18" charset="0"/>
                <a:cs typeface="Times New Roman" panose="02020603050405020304" pitchFamily="18" charset="0"/>
              </a:rPr>
              <a:t>c. Lên, xuống máy bay an toàn:</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Thực hiện theo hướng dẫn của tiếp viên hàng không.</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Xếp hàng ngay ngắn khi lên, xuống máy bay.</a:t>
            </a:r>
          </a:p>
        </p:txBody>
      </p:sp>
      <p:pic>
        <p:nvPicPr>
          <p:cNvPr id="12" name="Picture 11"/>
          <p:cNvPicPr>
            <a:picLocks noChangeAspect="1"/>
          </p:cNvPicPr>
          <p:nvPr/>
        </p:nvPicPr>
        <p:blipFill rotWithShape="1">
          <a:blip r:embed="rId2"/>
          <a:srcRect l="24300" t="4479" r="11731" b="9957"/>
          <a:stretch/>
        </p:blipFill>
        <p:spPr>
          <a:xfrm rot="16200000">
            <a:off x="5050303" y="-105509"/>
            <a:ext cx="6696222" cy="7146387"/>
          </a:xfrm>
          <a:prstGeom prst="rect">
            <a:avLst/>
          </a:prstGeom>
        </p:spPr>
      </p:pic>
    </p:spTree>
    <p:extLst>
      <p:ext uri="{BB962C8B-B14F-4D97-AF65-F5344CB8AC3E}">
        <p14:creationId xmlns:p14="http://schemas.microsoft.com/office/powerpoint/2010/main" val="162458811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063" t="11491" r="31055" b="11243"/>
          <a:stretch/>
        </p:blipFill>
        <p:spPr>
          <a:xfrm rot="16200000">
            <a:off x="5233180" y="-105512"/>
            <a:ext cx="6492241" cy="7054950"/>
          </a:xfrm>
          <a:prstGeom prst="rect">
            <a:avLst/>
          </a:prstGeom>
        </p:spPr>
      </p:pic>
      <p:sp>
        <p:nvSpPr>
          <p:cNvPr id="4" name="Rectangle 3"/>
          <p:cNvSpPr/>
          <p:nvPr/>
        </p:nvSpPr>
        <p:spPr>
          <a:xfrm>
            <a:off x="126609" y="1000906"/>
            <a:ext cx="4712677" cy="4925516"/>
          </a:xfrm>
          <a:prstGeom prst="rect">
            <a:avLst/>
          </a:prstGeom>
        </p:spPr>
        <p:txBody>
          <a:bodyPr wrap="square">
            <a:spAutoFit/>
          </a:bodyPr>
          <a:lstStyle/>
          <a:p>
            <a:pPr algn="just">
              <a:lnSpc>
                <a:spcPct val="110000"/>
              </a:lnSpc>
            </a:pPr>
            <a:r>
              <a:rPr lang="en-US" sz="3200" b="1" u="sng">
                <a:solidFill>
                  <a:srgbClr val="800080"/>
                </a:solidFill>
                <a:latin typeface="Times New Roman" panose="02020603050405020304" pitchFamily="18" charset="0"/>
                <a:cs typeface="Times New Roman" panose="02020603050405020304" pitchFamily="18" charset="0"/>
              </a:rPr>
              <a:t>d. Ngồi an toàn trên máy bay:</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Ngồi đúng số ghế ghi trên thẻ lên máy bay.</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Ngồi ngay ngắn, thắt dây an toàn, giữ trật tự và chú ý lắng nghe, quan sát hướng dẫn của tiếp viên hàng không.</a:t>
            </a:r>
          </a:p>
        </p:txBody>
      </p:sp>
    </p:spTree>
    <p:extLst>
      <p:ext uri="{BB962C8B-B14F-4D97-AF65-F5344CB8AC3E}">
        <p14:creationId xmlns:p14="http://schemas.microsoft.com/office/powerpoint/2010/main" val="347808991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5" name="Group 4"/>
          <p:cNvGrpSpPr/>
          <p:nvPr/>
        </p:nvGrpSpPr>
        <p:grpSpPr>
          <a:xfrm>
            <a:off x="267288" y="56269"/>
            <a:ext cx="11704319" cy="6773595"/>
            <a:chOff x="267288" y="84405"/>
            <a:chExt cx="11704319" cy="6773595"/>
          </a:xfrm>
        </p:grpSpPr>
        <p:pic>
          <p:nvPicPr>
            <p:cNvPr id="2" name="Picture 8" descr="Quy định của các hãng hàng không về trẻ em đi máy 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311" y="84405"/>
              <a:ext cx="5875605" cy="34887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etnam Airlines ra mắt dịch vụ làm thủ tục lên máy bay qua điện thoại -  Thế giới số - Việt Giải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23" y="98473"/>
              <a:ext cx="5739618" cy="34747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an trọng] Thủ tục cho trẻ em đi máy bay Vietnam Airlines - BestPr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380" y="3587260"/>
              <a:ext cx="5866227" cy="327073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rẻ em dưới 2 tuổi đi máy bay Vietnam Airlines được kh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288" y="3615397"/>
              <a:ext cx="5767754" cy="32426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132908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150125" y="42204"/>
            <a:ext cx="5730169" cy="1514261"/>
          </a:xfrm>
          <a:prstGeom prst="rect">
            <a:avLst/>
          </a:prstGeom>
          <a:noFill/>
        </p:spPr>
        <p:txBody>
          <a:bodyPr wrap="square" rtlCol="0">
            <a:spAutoFit/>
          </a:bodyPr>
          <a:lstStyle/>
          <a:p>
            <a:pPr algn="just">
              <a:lnSpc>
                <a:spcPct val="110000"/>
              </a:lnSpc>
            </a:pPr>
            <a:r>
              <a:rPr lang="en-US" sz="2800">
                <a:solidFill>
                  <a:srgbClr val="FF0000"/>
                </a:solidFill>
                <a:latin typeface="Times New Roman" panose="02020603050405020304" pitchFamily="18" charset="0"/>
                <a:cs typeface="Times New Roman" panose="02020603050405020304" pitchFamily="18" charset="0"/>
              </a:rPr>
              <a:t>2. Tìm hiểu một số hành vi cần tránh khi tham gia giao thông đường hàng không:</a:t>
            </a:r>
          </a:p>
        </p:txBody>
      </p:sp>
      <p:sp>
        <p:nvSpPr>
          <p:cNvPr id="3" name="TextBox 2"/>
          <p:cNvSpPr txBox="1"/>
          <p:nvPr/>
        </p:nvSpPr>
        <p:spPr>
          <a:xfrm>
            <a:off x="140676" y="1524336"/>
            <a:ext cx="5781822" cy="1514261"/>
          </a:xfrm>
          <a:prstGeom prst="rect">
            <a:avLst/>
          </a:prstGeom>
          <a:noFill/>
        </p:spPr>
        <p:txBody>
          <a:bodyPr wrap="square" rtlCol="0">
            <a:spAutoFit/>
          </a:bodyPr>
          <a:lstStyle/>
          <a:p>
            <a:pPr algn="just">
              <a:lnSpc>
                <a:spcPct val="110000"/>
              </a:lnSpc>
            </a:pPr>
            <a:r>
              <a:rPr lang="en-US" sz="2800">
                <a:solidFill>
                  <a:srgbClr val="C00000"/>
                </a:solidFill>
                <a:latin typeface="Times New Roman" panose="02020603050405020304" pitchFamily="18" charset="0"/>
                <a:cs typeface="Times New Roman" panose="02020603050405020304" pitchFamily="18" charset="0"/>
              </a:rPr>
              <a:t>* Quan sát và chỉ ra những hành vi cần tránh khi tham gia giao thông đường hàng không. </a:t>
            </a:r>
          </a:p>
        </p:txBody>
      </p:sp>
      <p:grpSp>
        <p:nvGrpSpPr>
          <p:cNvPr id="12" name="Group 11"/>
          <p:cNvGrpSpPr/>
          <p:nvPr/>
        </p:nvGrpSpPr>
        <p:grpSpPr>
          <a:xfrm>
            <a:off x="98474" y="3108960"/>
            <a:ext cx="5936566" cy="3664637"/>
            <a:chOff x="98474" y="3108960"/>
            <a:chExt cx="5936566" cy="3664637"/>
          </a:xfrm>
        </p:grpSpPr>
        <p:pic>
          <p:nvPicPr>
            <p:cNvPr id="9" name="Picture 8"/>
            <p:cNvPicPr>
              <a:picLocks noChangeAspect="1"/>
            </p:cNvPicPr>
            <p:nvPr/>
          </p:nvPicPr>
          <p:blipFill>
            <a:blip r:embed="rId2"/>
            <a:stretch>
              <a:fillRect/>
            </a:stretch>
          </p:blipFill>
          <p:spPr>
            <a:xfrm rot="5400000">
              <a:off x="1354015" y="2092572"/>
              <a:ext cx="3425484" cy="5936566"/>
            </a:xfrm>
            <a:prstGeom prst="rect">
              <a:avLst/>
            </a:prstGeom>
          </p:spPr>
        </p:pic>
        <p:sp>
          <p:nvSpPr>
            <p:cNvPr id="11" name="Oval Callout 10"/>
            <p:cNvSpPr/>
            <p:nvPr/>
          </p:nvSpPr>
          <p:spPr>
            <a:xfrm>
              <a:off x="1463044" y="3108960"/>
              <a:ext cx="4346917" cy="1139485"/>
            </a:xfrm>
            <a:prstGeom prst="wedgeEllipseCallout">
              <a:avLst>
                <a:gd name="adj1" fmla="val -26740"/>
                <a:gd name="adj2" fmla="val 65909"/>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800080"/>
                  </a:solidFill>
                  <a:latin typeface="Times New Roman" panose="02020603050405020304" pitchFamily="18" charset="0"/>
                  <a:cs typeface="Times New Roman" panose="02020603050405020304" pitchFamily="18" charset="0"/>
                </a:rPr>
                <a:t>Con không được nghịch thiết bị, đồ đạc của máy bay. Để lại chỗ cũ đi. </a:t>
              </a:r>
            </a:p>
          </p:txBody>
        </p:sp>
      </p:grpSp>
      <p:grpSp>
        <p:nvGrpSpPr>
          <p:cNvPr id="16" name="Group 15"/>
          <p:cNvGrpSpPr/>
          <p:nvPr/>
        </p:nvGrpSpPr>
        <p:grpSpPr>
          <a:xfrm>
            <a:off x="6077242" y="3094893"/>
            <a:ext cx="5992837" cy="3657598"/>
            <a:chOff x="6077242" y="3094893"/>
            <a:chExt cx="5992837" cy="3657598"/>
          </a:xfrm>
        </p:grpSpPr>
        <p:pic>
          <p:nvPicPr>
            <p:cNvPr id="8" name="Picture 7"/>
            <p:cNvPicPr>
              <a:picLocks noChangeAspect="1"/>
            </p:cNvPicPr>
            <p:nvPr/>
          </p:nvPicPr>
          <p:blipFill rotWithShape="1">
            <a:blip r:embed="rId3"/>
            <a:srcRect l="1731" t="2497" r="1230" b="4849"/>
            <a:stretch/>
          </p:blipFill>
          <p:spPr>
            <a:xfrm>
              <a:off x="6077242" y="3369212"/>
              <a:ext cx="5992837" cy="3383279"/>
            </a:xfrm>
            <a:prstGeom prst="rect">
              <a:avLst/>
            </a:prstGeom>
          </p:spPr>
        </p:pic>
        <p:grpSp>
          <p:nvGrpSpPr>
            <p:cNvPr id="15" name="Group 14"/>
            <p:cNvGrpSpPr/>
            <p:nvPr/>
          </p:nvGrpSpPr>
          <p:grpSpPr>
            <a:xfrm>
              <a:off x="7723163" y="3094893"/>
              <a:ext cx="1280159" cy="2405575"/>
              <a:chOff x="7723163" y="3094893"/>
              <a:chExt cx="1280159" cy="2405575"/>
            </a:xfrm>
          </p:grpSpPr>
          <p:sp>
            <p:nvSpPr>
              <p:cNvPr id="13" name="Oval Callout 12"/>
              <p:cNvSpPr/>
              <p:nvPr/>
            </p:nvSpPr>
            <p:spPr>
              <a:xfrm>
                <a:off x="7723163" y="3094893"/>
                <a:ext cx="1280159" cy="2405575"/>
              </a:xfrm>
              <a:prstGeom prst="wedgeEllipseCallout">
                <a:avLst>
                  <a:gd name="adj1" fmla="val -58961"/>
                  <a:gd name="adj2" fmla="val 13496"/>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008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793435" y="3342807"/>
                <a:ext cx="1125481" cy="1754326"/>
              </a:xfrm>
              <a:prstGeom prst="rect">
                <a:avLst/>
              </a:prstGeom>
            </p:spPr>
            <p:txBody>
              <a:bodyPr wrap="square">
                <a:spAutoFit/>
              </a:bodyPr>
              <a:lstStyle/>
              <a:p>
                <a:pPr algn="ctr"/>
                <a:r>
                  <a:rPr lang="en-US">
                    <a:solidFill>
                      <a:srgbClr val="800080"/>
                    </a:solidFill>
                    <a:latin typeface="Times New Roman" panose="02020603050405020304" pitchFamily="18" charset="0"/>
                    <a:cs typeface="Times New Roman" panose="02020603050405020304" pitchFamily="18" charset="0"/>
                  </a:rPr>
                  <a:t>Đề nghị quý khách gữi trật tự và tắt thiết bị điện tử.</a:t>
                </a:r>
              </a:p>
            </p:txBody>
          </p:sp>
        </p:grpSp>
      </p:grpSp>
      <p:grpSp>
        <p:nvGrpSpPr>
          <p:cNvPr id="23" name="Group 22"/>
          <p:cNvGrpSpPr/>
          <p:nvPr/>
        </p:nvGrpSpPr>
        <p:grpSpPr>
          <a:xfrm>
            <a:off x="6072556" y="28134"/>
            <a:ext cx="6006903" cy="3291841"/>
            <a:chOff x="6072556" y="28134"/>
            <a:chExt cx="6006903" cy="3291841"/>
          </a:xfrm>
        </p:grpSpPr>
        <p:pic>
          <p:nvPicPr>
            <p:cNvPr id="6" name="Picture 5"/>
            <p:cNvPicPr>
              <a:picLocks noChangeAspect="1"/>
            </p:cNvPicPr>
            <p:nvPr/>
          </p:nvPicPr>
          <p:blipFill rotWithShape="1">
            <a:blip r:embed="rId4"/>
            <a:srcRect l="1523" t="3651" r="1739" b="3567"/>
            <a:stretch/>
          </p:blipFill>
          <p:spPr>
            <a:xfrm>
              <a:off x="6072556" y="112542"/>
              <a:ext cx="6006903" cy="3207433"/>
            </a:xfrm>
            <a:prstGeom prst="rect">
              <a:avLst/>
            </a:prstGeom>
          </p:spPr>
        </p:pic>
        <p:grpSp>
          <p:nvGrpSpPr>
            <p:cNvPr id="22" name="Group 21"/>
            <p:cNvGrpSpPr/>
            <p:nvPr/>
          </p:nvGrpSpPr>
          <p:grpSpPr>
            <a:xfrm>
              <a:off x="8243666" y="28134"/>
              <a:ext cx="1659990" cy="1069145"/>
              <a:chOff x="8243666" y="28134"/>
              <a:chExt cx="1659990" cy="1069145"/>
            </a:xfrm>
          </p:grpSpPr>
          <p:sp>
            <p:nvSpPr>
              <p:cNvPr id="18" name="Oval Callout 17"/>
              <p:cNvSpPr/>
              <p:nvPr/>
            </p:nvSpPr>
            <p:spPr>
              <a:xfrm>
                <a:off x="8243666" y="28134"/>
                <a:ext cx="1617785" cy="1069145"/>
              </a:xfrm>
              <a:prstGeom prst="wedgeEllipseCallout">
                <a:avLst>
                  <a:gd name="adj1" fmla="val 33969"/>
                  <a:gd name="adj2" fmla="val 58885"/>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80008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278345" y="149441"/>
                <a:ext cx="1625311" cy="923330"/>
              </a:xfrm>
              <a:prstGeom prst="rect">
                <a:avLst/>
              </a:prstGeom>
            </p:spPr>
            <p:txBody>
              <a:bodyPr wrap="square">
                <a:spAutoFit/>
              </a:bodyPr>
              <a:lstStyle/>
              <a:p>
                <a:pPr algn="ctr"/>
                <a:r>
                  <a:rPr lang="en-US">
                    <a:solidFill>
                      <a:srgbClr val="800080"/>
                    </a:solidFill>
                    <a:latin typeface="Times New Roman" panose="02020603050405020304" pitchFamily="18" charset="0"/>
                    <a:cs typeface="Times New Roman" panose="02020603050405020304" pitchFamily="18" charset="0"/>
                  </a:rPr>
                  <a:t>Nhanh lên, muộn giờ bay mất rồi.</a:t>
                </a:r>
              </a:p>
            </p:txBody>
          </p:sp>
        </p:grpSp>
      </p:grpSp>
    </p:spTree>
    <p:extLst>
      <p:ext uri="{BB962C8B-B14F-4D97-AF65-F5344CB8AC3E}">
        <p14:creationId xmlns:p14="http://schemas.microsoft.com/office/powerpoint/2010/main" val="424034521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ounded Rectangle 3"/>
          <p:cNvSpPr/>
          <p:nvPr/>
        </p:nvSpPr>
        <p:spPr>
          <a:xfrm>
            <a:off x="136477" y="109183"/>
            <a:ext cx="11932693" cy="1433015"/>
          </a:xfrm>
          <a:prstGeom prst="roundRect">
            <a:avLst/>
          </a:prstGeom>
          <a:solidFill>
            <a:schemeClr val="accent6">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i="1">
                <a:solidFill>
                  <a:srgbClr val="0000CC"/>
                </a:solidFill>
                <a:latin typeface="Times New Roman" panose="02020603050405020304" pitchFamily="18" charset="0"/>
                <a:cs typeface="Times New Roman" panose="02020603050405020304" pitchFamily="18" charset="0"/>
              </a:rPr>
              <a:t>Tuyệt đối tuân thủ hướng dẫn của nhân viên hàng không khi tham gia giao thông đường hàng không, đặc biệt khi ngồi trên máy bay.</a:t>
            </a:r>
          </a:p>
        </p:txBody>
      </p:sp>
      <p:sp>
        <p:nvSpPr>
          <p:cNvPr id="5" name="7-Point Star 4"/>
          <p:cNvSpPr/>
          <p:nvPr/>
        </p:nvSpPr>
        <p:spPr>
          <a:xfrm>
            <a:off x="150124" y="1842447"/>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7-Point Star 5"/>
          <p:cNvSpPr/>
          <p:nvPr/>
        </p:nvSpPr>
        <p:spPr>
          <a:xfrm>
            <a:off x="545910" y="1610437"/>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1241946" y="1610437"/>
            <a:ext cx="3398293" cy="646331"/>
          </a:xfrm>
          <a:prstGeom prst="rect">
            <a:avLst/>
          </a:prstGeom>
          <a:noFill/>
        </p:spPr>
        <p:txBody>
          <a:bodyPr wrap="square" rtlCol="0">
            <a:spAutoFit/>
          </a:bodyPr>
          <a:lstStyle/>
          <a:p>
            <a:r>
              <a:rPr lang="en-US" sz="3600" b="1">
                <a:solidFill>
                  <a:srgbClr val="0000CC"/>
                </a:solidFill>
                <a:latin typeface="Times New Roman" panose="02020603050405020304" pitchFamily="18" charset="0"/>
                <a:cs typeface="Times New Roman" panose="02020603050405020304" pitchFamily="18" charset="0"/>
              </a:rPr>
              <a:t>THỰC HÀNH </a:t>
            </a:r>
          </a:p>
        </p:txBody>
      </p:sp>
      <p:sp>
        <p:nvSpPr>
          <p:cNvPr id="8" name="TextBox 7"/>
          <p:cNvSpPr txBox="1"/>
          <p:nvPr/>
        </p:nvSpPr>
        <p:spPr>
          <a:xfrm>
            <a:off x="341194" y="2142700"/>
            <a:ext cx="11696132" cy="1015663"/>
          </a:xfrm>
          <a:prstGeom prst="rect">
            <a:avLst/>
          </a:prstGeom>
          <a:noFill/>
        </p:spPr>
        <p:txBody>
          <a:bodyPr wrap="square" rtlCol="0">
            <a:spAutoFit/>
          </a:bodyPr>
          <a:lstStyle/>
          <a:p>
            <a:pPr algn="just"/>
            <a:r>
              <a:rPr lang="en-US" sz="3000" b="1" u="sng">
                <a:latin typeface="Times New Roman" panose="02020603050405020304" pitchFamily="18" charset="0"/>
                <a:cs typeface="Times New Roman" panose="02020603050405020304" pitchFamily="18" charset="0"/>
              </a:rPr>
              <a:t>1. Quan sát và chỉ ra những hành vi chưa đúng khi tham gia giao thông đường hàng không:</a:t>
            </a:r>
          </a:p>
        </p:txBody>
      </p:sp>
      <p:pic>
        <p:nvPicPr>
          <p:cNvPr id="9" name="Picture 8"/>
          <p:cNvPicPr>
            <a:picLocks noChangeAspect="1"/>
          </p:cNvPicPr>
          <p:nvPr/>
        </p:nvPicPr>
        <p:blipFill rotWithShape="1">
          <a:blip r:embed="rId2"/>
          <a:srcRect l="5484" t="13245" r="55672" b="53920"/>
          <a:stretch/>
        </p:blipFill>
        <p:spPr>
          <a:xfrm>
            <a:off x="122830" y="3234521"/>
            <a:ext cx="5964071" cy="3527945"/>
          </a:xfrm>
          <a:prstGeom prst="rect">
            <a:avLst/>
          </a:prstGeom>
        </p:spPr>
      </p:pic>
      <p:pic>
        <p:nvPicPr>
          <p:cNvPr id="10" name="Picture 9"/>
          <p:cNvPicPr>
            <a:picLocks noChangeAspect="1"/>
          </p:cNvPicPr>
          <p:nvPr/>
        </p:nvPicPr>
        <p:blipFill rotWithShape="1">
          <a:blip r:embed="rId2"/>
          <a:srcRect l="45783" t="13245" r="13135" b="53323"/>
          <a:stretch/>
        </p:blipFill>
        <p:spPr>
          <a:xfrm>
            <a:off x="6155140" y="3220875"/>
            <a:ext cx="5923129" cy="3548415"/>
          </a:xfrm>
          <a:prstGeom prst="rect">
            <a:avLst/>
          </a:prstGeom>
        </p:spPr>
      </p:pic>
    </p:spTree>
    <p:extLst>
      <p:ext uri="{BB962C8B-B14F-4D97-AF65-F5344CB8AC3E}">
        <p14:creationId xmlns:p14="http://schemas.microsoft.com/office/powerpoint/2010/main" val="3175454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224" t="48692" r="13583" b="18248"/>
          <a:stretch/>
        </p:blipFill>
        <p:spPr>
          <a:xfrm>
            <a:off x="5946221" y="1310184"/>
            <a:ext cx="6050159" cy="3712191"/>
          </a:xfrm>
          <a:prstGeom prst="rect">
            <a:avLst/>
          </a:prstGeom>
        </p:spPr>
      </p:pic>
      <p:pic>
        <p:nvPicPr>
          <p:cNvPr id="3" name="Picture 2"/>
          <p:cNvPicPr>
            <a:picLocks noChangeAspect="1"/>
          </p:cNvPicPr>
          <p:nvPr/>
        </p:nvPicPr>
        <p:blipFill rotWithShape="1">
          <a:blip r:embed="rId2"/>
          <a:srcRect l="5148" t="47498" r="56232" b="20263"/>
          <a:stretch/>
        </p:blipFill>
        <p:spPr>
          <a:xfrm>
            <a:off x="232011" y="1310182"/>
            <a:ext cx="5622877" cy="3725840"/>
          </a:xfrm>
          <a:prstGeom prst="rect">
            <a:avLst/>
          </a:prstGeom>
        </p:spPr>
      </p:pic>
      <p:sp>
        <p:nvSpPr>
          <p:cNvPr id="4" name="TextBox 3"/>
          <p:cNvSpPr txBox="1"/>
          <p:nvPr/>
        </p:nvSpPr>
        <p:spPr>
          <a:xfrm>
            <a:off x="163773" y="204718"/>
            <a:ext cx="11696132" cy="1015663"/>
          </a:xfrm>
          <a:prstGeom prst="rect">
            <a:avLst/>
          </a:prstGeom>
          <a:noFill/>
        </p:spPr>
        <p:txBody>
          <a:bodyPr wrap="square" rtlCol="0">
            <a:spAutoFit/>
          </a:bodyPr>
          <a:lstStyle/>
          <a:p>
            <a:pPr algn="just"/>
            <a:r>
              <a:rPr lang="en-US" sz="3000" b="1" u="sng">
                <a:latin typeface="Times New Roman" panose="02020603050405020304" pitchFamily="18" charset="0"/>
                <a:cs typeface="Times New Roman" panose="02020603050405020304" pitchFamily="18" charset="0"/>
              </a:rPr>
              <a:t>1. Quan sát và chỉ ra những hành vi chưa đúng khi tham gia giao thông đường hàng không:</a:t>
            </a:r>
          </a:p>
        </p:txBody>
      </p:sp>
      <p:sp>
        <p:nvSpPr>
          <p:cNvPr id="7" name="TextBox 6"/>
          <p:cNvSpPr txBox="1"/>
          <p:nvPr/>
        </p:nvSpPr>
        <p:spPr>
          <a:xfrm>
            <a:off x="204717" y="5145206"/>
            <a:ext cx="5513696"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Khi đi lên cầu thang máy bay, bạn nhỏ không nắm tay người lớn mà đu bám vào hành lí.</a:t>
            </a:r>
          </a:p>
        </p:txBody>
      </p:sp>
      <p:sp>
        <p:nvSpPr>
          <p:cNvPr id="8" name="TextBox 7"/>
          <p:cNvSpPr txBox="1"/>
          <p:nvPr/>
        </p:nvSpPr>
        <p:spPr>
          <a:xfrm>
            <a:off x="6155140" y="5131811"/>
            <a:ext cx="5827594"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Tiếp viên hàng không yêu cầu tắt điện thoại, thiết bị điện tử mà người đàn ông vẫn nghe nói điện thoại.</a:t>
            </a:r>
          </a:p>
        </p:txBody>
      </p:sp>
    </p:spTree>
    <p:extLst>
      <p:ext uri="{BB962C8B-B14F-4D97-AF65-F5344CB8AC3E}">
        <p14:creationId xmlns:p14="http://schemas.microsoft.com/office/powerpoint/2010/main" val="21548557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4527" t="21203" r="15922" b="23946"/>
          <a:stretch/>
        </p:blipFill>
        <p:spPr>
          <a:xfrm rot="5400000">
            <a:off x="6111609" y="-364661"/>
            <a:ext cx="5315803" cy="6603866"/>
          </a:xfrm>
          <a:prstGeom prst="rect">
            <a:avLst/>
          </a:prstGeom>
        </p:spPr>
      </p:pic>
      <p:sp>
        <p:nvSpPr>
          <p:cNvPr id="10" name="TextBox 9"/>
          <p:cNvSpPr txBox="1"/>
          <p:nvPr/>
        </p:nvSpPr>
        <p:spPr>
          <a:xfrm>
            <a:off x="261583" y="96382"/>
            <a:ext cx="4940490" cy="529569"/>
          </a:xfrm>
          <a:prstGeom prst="rect">
            <a:avLst/>
          </a:prstGeom>
          <a:noFill/>
        </p:spPr>
        <p:txBody>
          <a:bodyPr wrap="square" rtlCol="0">
            <a:spAutoFit/>
          </a:bodyPr>
          <a:lstStyle/>
          <a:p>
            <a:pPr algn="just">
              <a:lnSpc>
                <a:spcPct val="110000"/>
              </a:lnSpc>
            </a:pPr>
            <a:r>
              <a:rPr lang="en-US" sz="2800" b="1" u="sng">
                <a:solidFill>
                  <a:srgbClr val="C00000"/>
                </a:solidFill>
                <a:latin typeface="Times New Roman" panose="02020603050405020304" pitchFamily="18" charset="0"/>
                <a:cs typeface="Times New Roman" panose="02020603050405020304" pitchFamily="18" charset="0"/>
              </a:rPr>
              <a:t>2. Sắm vai xử lí tình huống:</a:t>
            </a:r>
          </a:p>
        </p:txBody>
      </p:sp>
      <p:sp>
        <p:nvSpPr>
          <p:cNvPr id="11" name="TextBox 10"/>
          <p:cNvSpPr txBox="1"/>
          <p:nvPr/>
        </p:nvSpPr>
        <p:spPr>
          <a:xfrm>
            <a:off x="166048" y="601348"/>
            <a:ext cx="5199797" cy="4797724"/>
          </a:xfrm>
          <a:prstGeom prst="rect">
            <a:avLst/>
          </a:prstGeom>
          <a:noFill/>
        </p:spPr>
        <p:txBody>
          <a:bodyPr wrap="square" rtlCol="0">
            <a:spAutoFit/>
          </a:bodyPr>
          <a:lstStyle/>
          <a:p>
            <a:pPr algn="just">
              <a:lnSpc>
                <a:spcPct val="110000"/>
              </a:lnSpc>
            </a:pPr>
            <a:r>
              <a:rPr lang="en-US" sz="2800">
                <a:solidFill>
                  <a:srgbClr val="C00000"/>
                </a:solidFill>
                <a:latin typeface="Times New Roman" panose="02020603050405020304" pitchFamily="18" charset="0"/>
                <a:cs typeface="Times New Roman" panose="02020603050405020304" pitchFamily="18" charset="0"/>
              </a:rPr>
              <a:t>Tình huống: </a:t>
            </a:r>
            <a:r>
              <a:rPr lang="en-US" sz="2800">
                <a:solidFill>
                  <a:srgbClr val="0000CC"/>
                </a:solidFill>
                <a:latin typeface="Times New Roman" panose="02020603050405020304" pitchFamily="18" charset="0"/>
                <a:cs typeface="Times New Roman" panose="02020603050405020304" pitchFamily="18" charset="0"/>
              </a:rPr>
              <a:t>Tết đến, lần đầu tiên Bông và em trai được bố đưa đi thăm họ hàng bằng máy bay. Khi ra sân bay, Bông và em trai nhìn thấy rất nhiều đồ mới, lạ. Nào là thang máy, nào là xe đẩy, nào là máy bay… Em trai Bông vui lắm, nói cười rất to và tung tăng nhảy nhót, kể cả khi đứng xếp hàng ở quầy làm thủ tục kiểm tra.</a:t>
            </a:r>
          </a:p>
        </p:txBody>
      </p:sp>
      <p:sp>
        <p:nvSpPr>
          <p:cNvPr id="12" name="TextBox 11"/>
          <p:cNvSpPr txBox="1"/>
          <p:nvPr/>
        </p:nvSpPr>
        <p:spPr>
          <a:xfrm>
            <a:off x="618630" y="5733432"/>
            <a:ext cx="1185990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Nếu là Bông, em sẽ nói gì với em trai? Sắm vai xử lí tình huống nêu trên.</a:t>
            </a:r>
          </a:p>
        </p:txBody>
      </p:sp>
    </p:spTree>
    <p:extLst>
      <p:ext uri="{BB962C8B-B14F-4D97-AF65-F5344CB8AC3E}">
        <p14:creationId xmlns:p14="http://schemas.microsoft.com/office/powerpoint/2010/main" val="12615287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a:xfrm>
            <a:off x="204715" y="245659"/>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7-Point Star 2"/>
          <p:cNvSpPr/>
          <p:nvPr/>
        </p:nvSpPr>
        <p:spPr>
          <a:xfrm>
            <a:off x="641445" y="109183"/>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73707" y="0"/>
            <a:ext cx="3398293" cy="646331"/>
          </a:xfrm>
          <a:prstGeom prst="rect">
            <a:avLst/>
          </a:prstGeom>
          <a:noFill/>
        </p:spPr>
        <p:txBody>
          <a:bodyPr wrap="square" rtlCol="0">
            <a:spAutoFit/>
          </a:bodyPr>
          <a:lstStyle/>
          <a:p>
            <a:r>
              <a:rPr lang="en-US" sz="3600" b="1">
                <a:solidFill>
                  <a:srgbClr val="0000CC"/>
                </a:solidFill>
                <a:latin typeface="Arial" panose="020B0604020202020204" pitchFamily="34" charset="0"/>
                <a:cs typeface="Arial" panose="020B0604020202020204" pitchFamily="34" charset="0"/>
              </a:rPr>
              <a:t>VẬN DỤNG</a:t>
            </a:r>
          </a:p>
        </p:txBody>
      </p:sp>
      <p:graphicFrame>
        <p:nvGraphicFramePr>
          <p:cNvPr id="5" name="Table 4"/>
          <p:cNvGraphicFramePr>
            <a:graphicFrameLocks noGrp="1"/>
          </p:cNvGraphicFramePr>
          <p:nvPr>
            <p:extLst>
              <p:ext uri="{D42A27DB-BD31-4B8C-83A1-F6EECF244321}">
                <p14:modId xmlns:p14="http://schemas.microsoft.com/office/powerpoint/2010/main" val="3835071593"/>
              </p:ext>
            </p:extLst>
          </p:nvPr>
        </p:nvGraphicFramePr>
        <p:xfrm>
          <a:off x="230495" y="1815155"/>
          <a:ext cx="11806830" cy="4844955"/>
        </p:xfrm>
        <a:graphic>
          <a:graphicData uri="http://schemas.openxmlformats.org/drawingml/2006/table">
            <a:tbl>
              <a:tblPr firstRow="1" bandRow="1">
                <a:tableStyleId>{00A15C55-8517-42AA-B614-E9B94910E393}</a:tableStyleId>
              </a:tblPr>
              <a:tblGrid>
                <a:gridCol w="4859303">
                  <a:extLst>
                    <a:ext uri="{9D8B030D-6E8A-4147-A177-3AD203B41FA5}">
                      <a16:colId xmlns:a16="http://schemas.microsoft.com/office/drawing/2014/main" val="20000"/>
                    </a:ext>
                  </a:extLst>
                </a:gridCol>
                <a:gridCol w="6947527">
                  <a:extLst>
                    <a:ext uri="{9D8B030D-6E8A-4147-A177-3AD203B41FA5}">
                      <a16:colId xmlns:a16="http://schemas.microsoft.com/office/drawing/2014/main" val="20001"/>
                    </a:ext>
                  </a:extLst>
                </a:gridCol>
              </a:tblGrid>
              <a:tr h="1241946">
                <a:tc>
                  <a:txBody>
                    <a:bodyPr/>
                    <a:lstStyle/>
                    <a:p>
                      <a:pPr algn="l"/>
                      <a:r>
                        <a:rPr lang="en-US" sz="3000" b="0">
                          <a:solidFill>
                            <a:srgbClr val="0000CC"/>
                          </a:solidFill>
                          <a:latin typeface="Arial" panose="020B0604020202020204" pitchFamily="34" charset="0"/>
                          <a:cs typeface="Arial" panose="020B0604020202020204" pitchFamily="34" charset="0"/>
                        </a:rPr>
                        <a:t>Chuẩn</a:t>
                      </a:r>
                      <a:r>
                        <a:rPr lang="en-US" sz="3000" b="0" baseline="0">
                          <a:solidFill>
                            <a:srgbClr val="0000CC"/>
                          </a:solidFill>
                          <a:latin typeface="Arial" panose="020B0604020202020204" pitchFamily="34" charset="0"/>
                          <a:cs typeface="Arial" panose="020B0604020202020204" pitchFamily="34" charset="0"/>
                        </a:rPr>
                        <a:t> bị cho chuyến bay</a:t>
                      </a:r>
                      <a:endParaRPr lang="en-US" sz="3000" b="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214650">
                <a:tc>
                  <a:txBody>
                    <a:bodyPr/>
                    <a:lstStyle/>
                    <a:p>
                      <a:pPr algn="l"/>
                      <a:r>
                        <a:rPr lang="en-US" sz="3000">
                          <a:solidFill>
                            <a:srgbClr val="0000CC"/>
                          </a:solidFill>
                          <a:latin typeface="Arial" panose="020B0604020202020204" pitchFamily="34" charset="0"/>
                          <a:cs typeface="Arial" panose="020B0604020202020204" pitchFamily="34" charset="0"/>
                        </a:rPr>
                        <a:t>Làm</a:t>
                      </a:r>
                      <a:r>
                        <a:rPr lang="en-US" sz="3000" baseline="0">
                          <a:solidFill>
                            <a:srgbClr val="0000CC"/>
                          </a:solidFill>
                          <a:latin typeface="Arial" panose="020B0604020202020204" pitchFamily="34" charset="0"/>
                          <a:cs typeface="Arial" panose="020B0604020202020204" pitchFamily="34" charset="0"/>
                        </a:rPr>
                        <a:t> thủ tục kiểm tra trước khi lên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223219">
                <a:tc>
                  <a:txBody>
                    <a:bodyPr/>
                    <a:lstStyle/>
                    <a:p>
                      <a:pPr algn="l"/>
                      <a:r>
                        <a:rPr lang="en-US" sz="3000">
                          <a:solidFill>
                            <a:srgbClr val="0000CC"/>
                          </a:solidFill>
                          <a:latin typeface="Arial" panose="020B0604020202020204" pitchFamily="34" charset="0"/>
                          <a:cs typeface="Arial" panose="020B0604020202020204" pitchFamily="34" charset="0"/>
                        </a:rPr>
                        <a:t>Lên,</a:t>
                      </a:r>
                      <a:r>
                        <a:rPr lang="en-US" sz="3000" baseline="0">
                          <a:solidFill>
                            <a:srgbClr val="0000CC"/>
                          </a:solidFill>
                          <a:latin typeface="Arial" panose="020B0604020202020204" pitchFamily="34" charset="0"/>
                          <a:cs typeface="Arial" panose="020B0604020202020204" pitchFamily="34" charset="0"/>
                        </a:rPr>
                        <a:t> xuống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1165140">
                <a:tc>
                  <a:txBody>
                    <a:bodyPr/>
                    <a:lstStyle/>
                    <a:p>
                      <a:pPr algn="l"/>
                      <a:r>
                        <a:rPr lang="en-US" sz="3000">
                          <a:solidFill>
                            <a:srgbClr val="0000CC"/>
                          </a:solidFill>
                          <a:latin typeface="Arial" panose="020B0604020202020204" pitchFamily="34" charset="0"/>
                          <a:cs typeface="Arial" panose="020B0604020202020204" pitchFamily="34" charset="0"/>
                        </a:rPr>
                        <a:t>Ngồi</a:t>
                      </a:r>
                      <a:r>
                        <a:rPr lang="en-US" sz="3000" baseline="0">
                          <a:solidFill>
                            <a:srgbClr val="0000CC"/>
                          </a:solidFill>
                          <a:latin typeface="Arial" panose="020B0604020202020204" pitchFamily="34" charset="0"/>
                          <a:cs typeface="Arial" panose="020B0604020202020204" pitchFamily="34" charset="0"/>
                        </a:rPr>
                        <a:t> trên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245659" y="641446"/>
            <a:ext cx="11696132" cy="1015663"/>
          </a:xfrm>
          <a:prstGeom prst="rect">
            <a:avLst/>
          </a:prstGeom>
          <a:noFill/>
        </p:spPr>
        <p:txBody>
          <a:bodyPr wrap="square" rtlCol="0">
            <a:spAutoFit/>
          </a:bodyPr>
          <a:lstStyle/>
          <a:p>
            <a:pPr algn="just"/>
            <a:r>
              <a:rPr lang="en-US" sz="3000">
                <a:solidFill>
                  <a:srgbClr val="C00000"/>
                </a:solidFill>
                <a:latin typeface="Arial" panose="020B0604020202020204" pitchFamily="34" charset="0"/>
                <a:cs typeface="Arial" panose="020B0604020202020204" pitchFamily="34" charset="0"/>
              </a:rPr>
              <a:t>Xây dựng bảng những việc cần làm để đảm bảo an toàn khi tham gia giao thông đường hàng không (theo mẫu):</a:t>
            </a:r>
          </a:p>
        </p:txBody>
      </p:sp>
    </p:spTree>
    <p:extLst>
      <p:ext uri="{BB962C8B-B14F-4D97-AF65-F5344CB8AC3E}">
        <p14:creationId xmlns:p14="http://schemas.microsoft.com/office/powerpoint/2010/main" val="3055931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04714" y="232013"/>
            <a:ext cx="11668838" cy="2925416"/>
          </a:xfrm>
          <a:prstGeom prst="rect">
            <a:avLst/>
          </a:prstGeom>
          <a:noFill/>
        </p:spPr>
        <p:txBody>
          <a:bodyPr wrap="square" rtlCol="0">
            <a:spAutoFit/>
          </a:bodyPr>
          <a:lstStyle/>
          <a:p>
            <a:pPr algn="just">
              <a:lnSpc>
                <a:spcPct val="110000"/>
              </a:lnSpc>
            </a:pPr>
            <a:r>
              <a:rPr lang="en-US" sz="3400" b="1">
                <a:solidFill>
                  <a:srgbClr val="FF0000"/>
                </a:solidFill>
                <a:latin typeface="Times New Roman" panose="02020603050405020304" pitchFamily="18" charset="0"/>
                <a:cs typeface="Times New Roman" panose="02020603050405020304" pitchFamily="18" charset="0"/>
              </a:rPr>
              <a:t>Sau bài học, em đã :</a:t>
            </a:r>
          </a:p>
          <a:p>
            <a:pPr marL="457200" indent="-457200" algn="just">
              <a:lnSpc>
                <a:spcPct val="110000"/>
              </a:lnSpc>
              <a:buFont typeface="Arial" panose="020B0604020202020204" pitchFamily="34" charset="0"/>
              <a:buChar char="•"/>
            </a:pPr>
            <a:r>
              <a:rPr lang="en-US" sz="3400" b="1">
                <a:solidFill>
                  <a:srgbClr val="FF0000"/>
                </a:solidFill>
                <a:latin typeface="Times New Roman" panose="02020603050405020304" pitchFamily="18" charset="0"/>
                <a:cs typeface="Times New Roman" panose="02020603050405020304" pitchFamily="18" charset="0"/>
              </a:rPr>
              <a:t>Biết được những việc cần làm khi tham gia giao thông đường hàng không.</a:t>
            </a:r>
          </a:p>
          <a:p>
            <a:pPr marL="457200" indent="-457200" algn="just">
              <a:lnSpc>
                <a:spcPct val="110000"/>
              </a:lnSpc>
              <a:buFont typeface="Arial" panose="020B0604020202020204" pitchFamily="34" charset="0"/>
              <a:buChar char="•"/>
            </a:pPr>
            <a:r>
              <a:rPr lang="en-US" sz="3400" b="1">
                <a:solidFill>
                  <a:srgbClr val="FF0000"/>
                </a:solidFill>
                <a:latin typeface="Times New Roman" panose="02020603050405020304" pitchFamily="18" charset="0"/>
                <a:cs typeface="Times New Roman" panose="02020603050405020304" pitchFamily="18" charset="0"/>
              </a:rPr>
              <a:t>Tránh thực hiện những hành vi chưa đúng khi tham gia giao thông đường hàng không. </a:t>
            </a:r>
          </a:p>
        </p:txBody>
      </p:sp>
      <p:sp>
        <p:nvSpPr>
          <p:cNvPr id="5" name="Cloud Callout 4"/>
          <p:cNvSpPr/>
          <p:nvPr/>
        </p:nvSpPr>
        <p:spPr>
          <a:xfrm>
            <a:off x="429973" y="3429000"/>
            <a:ext cx="6114197" cy="2115402"/>
          </a:xfrm>
          <a:prstGeom prst="cloudCallout">
            <a:avLst>
              <a:gd name="adj1" fmla="val -28996"/>
              <a:gd name="adj2" fmla="val 64436"/>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Các em cùng thực hiện tốt theo bài học nhé !</a:t>
            </a:r>
          </a:p>
        </p:txBody>
      </p:sp>
      <p:sp>
        <p:nvSpPr>
          <p:cNvPr id="9" name="TextBox 8"/>
          <p:cNvSpPr txBox="1"/>
          <p:nvPr/>
        </p:nvSpPr>
        <p:spPr>
          <a:xfrm>
            <a:off x="764274" y="5703669"/>
            <a:ext cx="9990162"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Chuẩn bị bài: Ứng xử khi gặp sự cố giao thông</a:t>
            </a:r>
          </a:p>
        </p:txBody>
      </p:sp>
    </p:spTree>
    <p:extLst>
      <p:ext uri="{BB962C8B-B14F-4D97-AF65-F5344CB8AC3E}">
        <p14:creationId xmlns:p14="http://schemas.microsoft.com/office/powerpoint/2010/main" val="109450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726075" y="1220422"/>
            <a:ext cx="6739858"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tạm biệt các em!</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029020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22696" y="337624"/>
            <a:ext cx="8018584" cy="646331"/>
          </a:xfrm>
          <a:prstGeom prst="rect">
            <a:avLst/>
          </a:prstGeom>
          <a:noFill/>
        </p:spPr>
        <p:txBody>
          <a:bodyPr wrap="square" rtlCol="0">
            <a:spAutoFit/>
          </a:bodyPr>
          <a:lstStyle/>
          <a:p>
            <a:pPr algn="ctr"/>
            <a:r>
              <a:rPr lang="en-US" sz="360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 TOÀN GIAO THÔNG</a:t>
            </a:r>
          </a:p>
        </p:txBody>
      </p:sp>
      <p:sp>
        <p:nvSpPr>
          <p:cNvPr id="5" name="TextBox 4"/>
          <p:cNvSpPr txBox="1"/>
          <p:nvPr/>
        </p:nvSpPr>
        <p:spPr>
          <a:xfrm>
            <a:off x="1041009" y="1041010"/>
            <a:ext cx="10142807" cy="1783630"/>
          </a:xfrm>
          <a:prstGeom prst="rect">
            <a:avLst/>
          </a:prstGeom>
          <a:noFill/>
        </p:spPr>
        <p:txBody>
          <a:bodyPr wrap="square" rtlCol="0">
            <a:spAutoFit/>
          </a:bodyPr>
          <a:lstStyle/>
          <a:p>
            <a:pPr algn="ctr">
              <a:lnSpc>
                <a:spcPct val="120000"/>
              </a:lnSpc>
            </a:pPr>
            <a:r>
              <a:rPr lang="en-US" sz="4800" b="1">
                <a:ln w="22225">
                  <a:solidFill>
                    <a:schemeClr val="accent2"/>
                  </a:solidFill>
                  <a:prstDash val="solid"/>
                </a:ln>
                <a:solidFill>
                  <a:srgbClr val="00B0F0"/>
                </a:solidFill>
                <a:latin typeface="Arial" panose="020B0604020202020204" pitchFamily="34" charset="0"/>
                <a:cs typeface="Arial" panose="020B0604020202020204" pitchFamily="34" charset="0"/>
              </a:rPr>
              <a:t>THAM GIA GIAO THÔNG</a:t>
            </a:r>
          </a:p>
          <a:p>
            <a:pPr algn="ctr">
              <a:lnSpc>
                <a:spcPct val="120000"/>
              </a:lnSpc>
            </a:pPr>
            <a:r>
              <a:rPr lang="en-US" sz="4800" b="1">
                <a:ln w="22225">
                  <a:solidFill>
                    <a:schemeClr val="accent2"/>
                  </a:solidFill>
                  <a:prstDash val="solid"/>
                </a:ln>
                <a:solidFill>
                  <a:srgbClr val="00B0F0"/>
                </a:solidFill>
                <a:latin typeface="Arial" panose="020B0604020202020204" pitchFamily="34" charset="0"/>
                <a:cs typeface="Arial" panose="020B0604020202020204" pitchFamily="34" charset="0"/>
              </a:rPr>
              <a:t> ĐƯỜNG HÀNG KHÔNG AN TOÀN</a:t>
            </a:r>
          </a:p>
        </p:txBody>
      </p:sp>
    </p:spTree>
    <p:extLst>
      <p:ext uri="{BB962C8B-B14F-4D97-AF65-F5344CB8AC3E}">
        <p14:creationId xmlns:p14="http://schemas.microsoft.com/office/powerpoint/2010/main" val="20512810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47845" y="1266093"/>
            <a:ext cx="5655213" cy="1107996"/>
          </a:xfrm>
          <a:prstGeom prst="rect">
            <a:avLst/>
          </a:prstGeom>
          <a:noFill/>
        </p:spPr>
        <p:txBody>
          <a:bodyPr wrap="square" rtlCol="0">
            <a:spAutoFit/>
          </a:bodyPr>
          <a:lstStyle/>
          <a:p>
            <a:pPr algn="ctr"/>
            <a:r>
              <a:rPr lang="en-US" sz="6600" b="1">
                <a:ln w="22225">
                  <a:solidFill>
                    <a:schemeClr val="accent2"/>
                  </a:solidFill>
                  <a:prstDash val="solid"/>
                </a:ln>
                <a:solidFill>
                  <a:srgbClr val="FFFF00"/>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4161590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3057097" y="1815152"/>
            <a:ext cx="6168788" cy="2715904"/>
          </a:xfrm>
          <a:prstGeom prst="cloudCallout">
            <a:avLst>
              <a:gd name="adj1" fmla="val -28355"/>
              <a:gd name="adj2" fmla="val 71545"/>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KHÁM PHÁ</a:t>
            </a:r>
          </a:p>
        </p:txBody>
      </p:sp>
    </p:spTree>
    <p:extLst>
      <p:ext uri="{BB962C8B-B14F-4D97-AF65-F5344CB8AC3E}">
        <p14:creationId xmlns:p14="http://schemas.microsoft.com/office/powerpoint/2010/main" val="264202254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TextBox 2"/>
          <p:cNvSpPr txBox="1"/>
          <p:nvPr/>
        </p:nvSpPr>
        <p:spPr>
          <a:xfrm>
            <a:off x="150125" y="163752"/>
            <a:ext cx="11755548" cy="531940"/>
          </a:xfrm>
          <a:prstGeom prst="rect">
            <a:avLst/>
          </a:prstGeom>
          <a:noFill/>
        </p:spPr>
        <p:txBody>
          <a:bodyPr wrap="square" rtlCol="0">
            <a:spAutoFit/>
          </a:bodyPr>
          <a:lstStyle/>
          <a:p>
            <a:pPr algn="just">
              <a:lnSpc>
                <a:spcPct val="110000"/>
              </a:lnSpc>
            </a:pPr>
            <a:r>
              <a:rPr lang="en-US" sz="2800" b="1">
                <a:solidFill>
                  <a:srgbClr val="FF0000"/>
                </a:solidFill>
                <a:latin typeface="Times New Roman" panose="02020603050405020304" pitchFamily="18" charset="0"/>
                <a:cs typeface="Times New Roman" panose="02020603050405020304" pitchFamily="18" charset="0"/>
              </a:rPr>
              <a:t>1. Tìm hiểu những việc cần làm khi tham gia giao thông đường hàng không:</a:t>
            </a:r>
          </a:p>
        </p:txBody>
      </p:sp>
      <p:sp>
        <p:nvSpPr>
          <p:cNvPr id="4" name="TextBox 3"/>
          <p:cNvSpPr txBox="1"/>
          <p:nvPr/>
        </p:nvSpPr>
        <p:spPr>
          <a:xfrm>
            <a:off x="519580" y="856904"/>
            <a:ext cx="11386093" cy="5743304"/>
          </a:xfrm>
          <a:prstGeom prst="rect">
            <a:avLst/>
          </a:prstGeom>
          <a:solidFill>
            <a:schemeClr val="bg1"/>
          </a:solidFill>
        </p:spPr>
        <p:txBody>
          <a:bodyPr wrap="square" rtlCol="0">
            <a:spAutoFit/>
          </a:bodyPr>
          <a:lstStyle/>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Đọc thông tin và trao đổi với bạn về những việc:</a:t>
            </a:r>
          </a:p>
          <a:p>
            <a:pPr algn="just">
              <a:lnSpc>
                <a:spcPct val="110000"/>
              </a:lnSpc>
            </a:pPr>
            <a:r>
              <a:rPr lang="en-US" sz="2800" b="1" u="sng">
                <a:solidFill>
                  <a:srgbClr val="800080"/>
                </a:solidFill>
                <a:latin typeface="Times New Roman" panose="02020603050405020304" pitchFamily="18" charset="0"/>
                <a:cs typeface="Times New Roman" panose="02020603050405020304" pitchFamily="18" charset="0"/>
              </a:rPr>
              <a:t>a. Chuẩn bị cho chuyến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Chuẩn bị giấy tờ tùy thân: giấy khai sinh hoặc hộ chiếu.</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Có mặt tại sân bay ít nhất 2 tiếng để làm thủ tục.</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Chuẩn bị hành lí gọn gàng, không để đồ vật bị cấm trong hành lí xách tay, như : dao, kéo hoặc các vật bằng kim loại sắc, nhọn khác,…</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Ghi nhớ số điện thoại của người đi cùng.</a:t>
            </a:r>
          </a:p>
          <a:p>
            <a:pPr algn="just">
              <a:lnSpc>
                <a:spcPct val="110000"/>
              </a:lnSpc>
            </a:pPr>
            <a:r>
              <a:rPr lang="en-US" sz="2800" b="1" u="sng">
                <a:solidFill>
                  <a:srgbClr val="800080"/>
                </a:solidFill>
                <a:latin typeface="Times New Roman" panose="02020603050405020304" pitchFamily="18" charset="0"/>
                <a:cs typeface="Times New Roman" panose="02020603050405020304" pitchFamily="18" charset="0"/>
              </a:rPr>
              <a:t>b. Làm thủ tục kiểm tra trước khi lên máy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Xếp hàng làm thủ tục kiểm tra.</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Luôn đứng phía trước hoặc bên cạnh người lớn đi cùng khi làm thủ tục vào sân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Quan sát, lắng nghe và làm theo hướng dẫn của nhân viên sân bay.</a:t>
            </a:r>
          </a:p>
        </p:txBody>
      </p:sp>
    </p:spTree>
    <p:extLst>
      <p:ext uri="{BB962C8B-B14F-4D97-AF65-F5344CB8AC3E}">
        <p14:creationId xmlns:p14="http://schemas.microsoft.com/office/powerpoint/2010/main" val="30572879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TextBox 2"/>
          <p:cNvSpPr txBox="1"/>
          <p:nvPr/>
        </p:nvSpPr>
        <p:spPr>
          <a:xfrm>
            <a:off x="608579" y="538323"/>
            <a:ext cx="10966459" cy="1071191"/>
          </a:xfrm>
          <a:prstGeom prst="rect">
            <a:avLst/>
          </a:prstGeom>
          <a:noFill/>
        </p:spPr>
        <p:txBody>
          <a:bodyPr wrap="square" rtlCol="0">
            <a:spAutoFit/>
          </a:bodyPr>
          <a:lstStyle/>
          <a:p>
            <a:pPr algn="just">
              <a:lnSpc>
                <a:spcPct val="110000"/>
              </a:lnSpc>
            </a:pPr>
            <a:r>
              <a:rPr lang="en-US" sz="3000" b="1" u="sng">
                <a:solidFill>
                  <a:srgbClr val="800080"/>
                </a:solidFill>
                <a:latin typeface="Times New Roman" panose="02020603050405020304" pitchFamily="18" charset="0"/>
                <a:cs typeface="Times New Roman" panose="02020603050405020304" pitchFamily="18" charset="0"/>
              </a:rPr>
              <a:t>1. Tìm hiểu những việc cần làm khi tham gia giao thông đường hàng không:</a:t>
            </a:r>
          </a:p>
        </p:txBody>
      </p:sp>
      <p:sp>
        <p:nvSpPr>
          <p:cNvPr id="4" name="TextBox 3"/>
          <p:cNvSpPr txBox="1"/>
          <p:nvPr/>
        </p:nvSpPr>
        <p:spPr>
          <a:xfrm>
            <a:off x="616962" y="1780040"/>
            <a:ext cx="10958076" cy="4115550"/>
          </a:xfrm>
          <a:prstGeom prst="rect">
            <a:avLst/>
          </a:prstGeom>
          <a:solidFill>
            <a:schemeClr val="bg1"/>
          </a:solidFill>
        </p:spPr>
        <p:txBody>
          <a:bodyPr wrap="square" rtlCol="0">
            <a:spAutoFit/>
          </a:bodyPr>
          <a:lstStyle/>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Đọc thông tin và trao đổi với bạn về những việc:</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c. Lên, xuống máy bay an toàn:</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Thực hiện theo hướng dẫn của tiếp viên hàng không.</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Xếp hàng ngay ngắn khi lên, xuống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d. Ngồi an toàn trên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Ngồi đúng số ghế ghi trên thẻ lên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Ngồi ngay ngắn, thắt dây an toàn, giữ trật tự và chú ý lắng nghe, quan sát hướng dẫn của tiếp viên hàng không.</a:t>
            </a:r>
          </a:p>
        </p:txBody>
      </p:sp>
    </p:spTree>
    <p:extLst>
      <p:ext uri="{BB962C8B-B14F-4D97-AF65-F5344CB8AC3E}">
        <p14:creationId xmlns:p14="http://schemas.microsoft.com/office/powerpoint/2010/main" val="7172348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3" name="Group 2"/>
          <p:cNvGrpSpPr/>
          <p:nvPr/>
        </p:nvGrpSpPr>
        <p:grpSpPr>
          <a:xfrm>
            <a:off x="9991001" y="194847"/>
            <a:ext cx="1983545" cy="2546252"/>
            <a:chOff x="8609427" y="397047"/>
            <a:chExt cx="2781542" cy="3942836"/>
          </a:xfrm>
        </p:grpSpPr>
        <p:pic>
          <p:nvPicPr>
            <p:cNvPr id="1026" name="Picture 2" descr="MẤT GIẤY KHAI SINH PHẢI LÀM SAO? - Luật Nguyễn Tr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9427" y="397047"/>
              <a:ext cx="2781542" cy="39428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ủ tục làm hộ chiếu đơn giản nhất 2021 ai cũng có thể thực hiện"/>
            <p:cNvPicPr>
              <a:picLocks noChangeAspect="1" noChangeArrowheads="1"/>
            </p:cNvPicPr>
            <p:nvPr/>
          </p:nvPicPr>
          <p:blipFill rotWithShape="1">
            <a:blip r:embed="rId3">
              <a:extLst>
                <a:ext uri="{28A0092B-C50C-407E-A947-70E740481C1C}">
                  <a14:useLocalDpi xmlns:a14="http://schemas.microsoft.com/office/drawing/2010/main" val="0"/>
                </a:ext>
              </a:extLst>
            </a:blip>
            <a:srcRect l="33774" t="13514" r="32442" b="15549"/>
            <a:stretch/>
          </p:blipFill>
          <p:spPr bwMode="auto">
            <a:xfrm>
              <a:off x="9115864" y="1364566"/>
              <a:ext cx="1769891" cy="247591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95268" y="115516"/>
            <a:ext cx="6096000" cy="6553332"/>
          </a:xfrm>
          <a:prstGeom prst="rect">
            <a:avLst/>
          </a:prstGeom>
        </p:spPr>
        <p:txBody>
          <a:bodyPr>
            <a:spAutoFit/>
          </a:bodyPr>
          <a:lstStyle/>
          <a:p>
            <a:pPr algn="just">
              <a:lnSpc>
                <a:spcPct val="110000"/>
              </a:lnSpc>
            </a:pPr>
            <a:r>
              <a:rPr lang="en-US" sz="3200" b="1" u="sng">
                <a:solidFill>
                  <a:srgbClr val="0000CC"/>
                </a:solidFill>
                <a:latin typeface="Times New Roman" panose="02020603050405020304" pitchFamily="18" charset="0"/>
                <a:cs typeface="Times New Roman" panose="02020603050405020304" pitchFamily="18" charset="0"/>
              </a:rPr>
              <a:t>a. Chuẩn bị cho chuyến bay:</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Chuẩn bị giấy tờ tùy thân: Giấy khai sinh hoặc hộ chiếu.</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Có mặt tại sân bay ít nhất 2 tiếng để làm thủ tục.</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Chuẩn bị hành lí gọn gàng, không để đồ vật bị cấm trong hành lí xách tay, như: dao, kéo hoặc các vật bằng kim loại sắc, nhọn khác,…</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Ghi nhớ số điện thoại của người đi cùng.</a:t>
            </a:r>
          </a:p>
        </p:txBody>
      </p:sp>
      <p:pic>
        <p:nvPicPr>
          <p:cNvPr id="6" name="Picture 4" descr="Desenhos Animados De Bagagem De Viagem, Clipart De Viagem, Viagem, Bagagem  Imagem PNG e PSD Para Download Gratuito"/>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0" r="96083">
                        <a14:backgroundMark x1="41957" y1="80978" x2="41957" y2="80978"/>
                      </a14:backgroundRemoval>
                    </a14:imgEffect>
                  </a14:imgLayer>
                </a14:imgProps>
              </a:ext>
              <a:ext uri="{28A0092B-C50C-407E-A947-70E740481C1C}">
                <a14:useLocalDpi xmlns:a14="http://schemas.microsoft.com/office/drawing/2010/main" val="0"/>
              </a:ext>
            </a:extLst>
          </a:blip>
          <a:srcRect l="2516" t="12155" r="8717" b="12707"/>
          <a:stretch/>
        </p:blipFill>
        <p:spPr bwMode="auto">
          <a:xfrm>
            <a:off x="6637849" y="3988191"/>
            <a:ext cx="3390314" cy="2869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Cô Gái Kéo Hành Lý Hộp Xem Lại, Cô Gái, Vali, Hộp miễn phí tải tập  tin PNG PSDComment và Vector"/>
          <p:cNvPicPr>
            <a:picLocks noChangeAspect="1" noChangeArrowheads="1"/>
          </p:cNvPicPr>
          <p:nvPr/>
        </p:nvPicPr>
        <p:blipFill rotWithShape="1">
          <a:blip r:embed="rId6">
            <a:extLst>
              <a:ext uri="{28A0092B-C50C-407E-A947-70E740481C1C}">
                <a14:useLocalDpi xmlns:a14="http://schemas.microsoft.com/office/drawing/2010/main" val="0"/>
              </a:ext>
            </a:extLst>
          </a:blip>
          <a:srcRect l="22323" t="3943" r="25435" b="4717"/>
          <a:stretch/>
        </p:blipFill>
        <p:spPr bwMode="auto">
          <a:xfrm>
            <a:off x="9955236" y="2851544"/>
            <a:ext cx="2236764" cy="39108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Đi máy bay được mang bao nhiêu kg hành lý? Hành lý ký gửi quá cân có bị  phạt không? - META.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039" y="163771"/>
            <a:ext cx="3357350" cy="354841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5400000" flipH="1">
            <a:off x="7594977" y="4087504"/>
            <a:ext cx="968992" cy="464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860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080" name="Picture 8" descr="THÔNG TIN CHUNG VỀ QUY ĐỊNH HÀNH LÝ | Tư vấ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37" y="191069"/>
            <a:ext cx="5965963" cy="5268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ành lý xách tay là gì? Quy định hành lý xách tay lên máy bay 2020 mới nhất  - Travelgear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636" y="184139"/>
            <a:ext cx="5529662" cy="5274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546" y="5691116"/>
            <a:ext cx="11682484"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 Chú ý: Mỗi hãng hàng không có quy định riêng về trọng lượng hành lí mang theo lên máy bay và hành lí kí gửi.  </a:t>
            </a:r>
          </a:p>
        </p:txBody>
      </p:sp>
    </p:spTree>
    <p:extLst>
      <p:ext uri="{BB962C8B-B14F-4D97-AF65-F5344CB8AC3E}">
        <p14:creationId xmlns:p14="http://schemas.microsoft.com/office/powerpoint/2010/main" val="32517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102" t="40683" r="5745" b="13625"/>
          <a:stretch/>
        </p:blipFill>
        <p:spPr>
          <a:xfrm>
            <a:off x="6005015" y="0"/>
            <a:ext cx="6005015" cy="3826201"/>
          </a:xfrm>
          <a:prstGeom prst="rect">
            <a:avLst/>
          </a:prstGeom>
        </p:spPr>
      </p:pic>
      <p:sp>
        <p:nvSpPr>
          <p:cNvPr id="3" name="Rectangle 2"/>
          <p:cNvSpPr/>
          <p:nvPr/>
        </p:nvSpPr>
        <p:spPr>
          <a:xfrm>
            <a:off x="236211" y="688019"/>
            <a:ext cx="5444197" cy="5509200"/>
          </a:xfrm>
          <a:prstGeom prst="rect">
            <a:avLst/>
          </a:prstGeom>
        </p:spPr>
        <p:txBody>
          <a:bodyPr wrap="square">
            <a:spAutoFit/>
          </a:bodyPr>
          <a:lstStyle/>
          <a:p>
            <a:pPr algn="just">
              <a:lnSpc>
                <a:spcPct val="110000"/>
              </a:lnSpc>
            </a:pPr>
            <a:r>
              <a:rPr lang="en-US" sz="3200" b="1" u="sng">
                <a:solidFill>
                  <a:srgbClr val="0000CC"/>
                </a:solidFill>
                <a:latin typeface="Times New Roman" panose="02020603050405020304" pitchFamily="18" charset="0"/>
                <a:cs typeface="Times New Roman" panose="02020603050405020304" pitchFamily="18" charset="0"/>
              </a:rPr>
              <a:t>b. Làm thủ tục kiểm tra trước khi lên máy bay</a:t>
            </a:r>
            <a:r>
              <a:rPr lang="en-US" sz="3200" b="1">
                <a:solidFill>
                  <a:srgbClr val="0000CC"/>
                </a:solidFill>
                <a:latin typeface="Times New Roman" panose="02020603050405020304" pitchFamily="18" charset="0"/>
                <a:cs typeface="Times New Roman" panose="02020603050405020304" pitchFamily="18" charset="0"/>
              </a:rPr>
              <a:t>:</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Xếp hàng làm thủ tục kiểm tra.</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Luôn đứng phía trước hoặc bên cạnh người lớn đi cùng khi làm thủ tục vào sân bay.</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Quan sát, lắng nghe và làm theo hướng dẫn của nhân viên sân bay.</a:t>
            </a:r>
          </a:p>
        </p:txBody>
      </p:sp>
      <p:pic>
        <p:nvPicPr>
          <p:cNvPr id="4" name="Picture 16" descr="Sân bay Tân Sơn Nhất vẫn hoạt động bình thường sau khi xuất hiện ca nghi  nhiễm Covid-19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683" y="3835020"/>
            <a:ext cx="6009994" cy="290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953857"/>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1016</Words>
  <Application>Microsoft Office PowerPoint</Application>
  <PresentationFormat>Widescreen</PresentationFormat>
  <Paragraphs>70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ngocanh</cp:lastModifiedBy>
  <cp:revision>74</cp:revision>
  <dcterms:created xsi:type="dcterms:W3CDTF">2021-12-09T11:31:16Z</dcterms:created>
  <dcterms:modified xsi:type="dcterms:W3CDTF">2023-05-12T03:22:04Z</dcterms:modified>
</cp:coreProperties>
</file>