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0" r:id="rId5"/>
    <p:sldId id="291" r:id="rId6"/>
    <p:sldId id="281" r:id="rId7"/>
    <p:sldId id="283" r:id="rId8"/>
    <p:sldId id="276" r:id="rId9"/>
    <p:sldId id="277" r:id="rId10"/>
    <p:sldId id="280" r:id="rId11"/>
    <p:sldId id="285" r:id="rId12"/>
    <p:sldId id="284" r:id="rId13"/>
    <p:sldId id="29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t>‹#›</a:t>
            </a:fld>
            <a:endParaRPr lang="en-GB"/>
          </a:p>
        </p:txBody>
      </p:sp>
    </p:spTree>
    <p:extLst>
      <p:ext uri="{BB962C8B-B14F-4D97-AF65-F5344CB8AC3E}">
        <p14:creationId xmlns:p14="http://schemas.microsoft.com/office/powerpoint/2010/main" val="224400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extLst>
      <p:ext uri="{BB962C8B-B14F-4D97-AF65-F5344CB8AC3E}">
        <p14:creationId xmlns:p14="http://schemas.microsoft.com/office/powerpoint/2010/main" val="137217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28192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13</a:t>
            </a:fld>
            <a:endParaRPr lang="en-US"/>
          </a:p>
        </p:txBody>
      </p:sp>
    </p:spTree>
    <p:extLst>
      <p:ext uri="{BB962C8B-B14F-4D97-AF65-F5344CB8AC3E}">
        <p14:creationId xmlns:p14="http://schemas.microsoft.com/office/powerpoint/2010/main" val="39815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58C5-EC57-4284-81CE-11FE85D84E02}"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t>14/09/2023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533900" y="2326105"/>
            <a:ext cx="3461084" cy="84472"/>
          </a:xfrm>
        </p:spPr>
        <p:txBody>
          <a:bodyPr>
            <a:prstTxWarp prst="textArchUp">
              <a:avLst>
                <a:gd name="adj" fmla="val 10875646"/>
              </a:avLst>
            </a:prstTxWarp>
            <a:noAutofit/>
          </a:bodyPr>
          <a:lstStyle/>
          <a:p>
            <a:r>
              <a:rPr lang="en-US" sz="11500"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ĐẠO ĐỨC 5</a:t>
            </a:r>
            <a:endParaRPr lang="en-US" sz="115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65" y="191730"/>
            <a:ext cx="1769806" cy="1769806"/>
          </a:xfrm>
          <a:prstGeom prst="ellipse">
            <a:avLst/>
          </a:prstGeom>
        </p:spPr>
      </p:pic>
      <p:sp>
        <p:nvSpPr>
          <p:cNvPr id="3" name="TextBox 2"/>
          <p:cNvSpPr txBox="1"/>
          <p:nvPr/>
        </p:nvSpPr>
        <p:spPr>
          <a:xfrm>
            <a:off x="3609472" y="122526"/>
            <a:ext cx="5309937" cy="954107"/>
          </a:xfrm>
          <a:prstGeom prst="rect">
            <a:avLst/>
          </a:prstGeom>
          <a:noFill/>
        </p:spPr>
        <p:txBody>
          <a:bodyPr wrap="square" rtlCol="0">
            <a:spAutoFit/>
          </a:bodyPr>
          <a:lstStyle/>
          <a:p>
            <a:pPr algn="ctr"/>
            <a:r>
              <a:rPr lang="en-US" sz="2800" dirty="0" smtClean="0">
                <a:solidFill>
                  <a:schemeClr val="tx2">
                    <a:lumMod val="50000"/>
                  </a:schemeClr>
                </a:solidFill>
                <a:latin typeface="Times New Roman" panose="02020603050405020304" pitchFamily="18" charset="0"/>
                <a:cs typeface="Times New Roman" panose="02020603050405020304" pitchFamily="18" charset="0"/>
              </a:rPr>
              <a:t>UBND QUẬN LONG BIÊN</a:t>
            </a:r>
          </a:p>
          <a:p>
            <a:pPr algn="ctr"/>
            <a:r>
              <a:rPr lang="en-US" sz="2800" b="1" dirty="0" smtClean="0">
                <a:solidFill>
                  <a:schemeClr val="tx2">
                    <a:lumMod val="50000"/>
                  </a:schemeClr>
                </a:solidFill>
                <a:latin typeface="Times New Roman" panose="02020603050405020304" pitchFamily="18" charset="0"/>
                <a:cs typeface="Times New Roman" panose="02020603050405020304" pitchFamily="18" charset="0"/>
              </a:rPr>
              <a:t>TRƯỜNG TIỂU HỌC ÁI MỘ B</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98672" y="3320717"/>
            <a:ext cx="9331539" cy="3296510"/>
          </a:xfrm>
          <a:prstGeom prst="rect">
            <a:avLst/>
          </a:prstGeom>
        </p:spPr>
        <p:txBody>
          <a:bodyPr spcFirstLastPara="1" vert="horz" lIns="91440" tIns="45720" rIns="91440" bIns="45720" numCol="1" rtlCol="0" anchor="b">
            <a:prstTxWarp prst="textArchUp">
              <a:avLst>
                <a:gd name="adj" fmla="val 12404403"/>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0" b="1" dirty="0" smtClean="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CÓ TRÁCH NHIỆM VỀ VIỆC LÀM CỦA MÌNH</a:t>
            </a:r>
            <a:endParaRPr lang="en-US" sz="115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Arial" panose="020B0604020202020204" pitchFamily="34" charset="0"/>
                <a:ea typeface="Calibri" panose="020F050202020403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1. Khi </a:t>
            </a:r>
            <a:r>
              <a:rPr lang="nl-NL" sz="2800" dirty="0">
                <a:latin typeface="Arial" panose="020B0604020202020204" pitchFamily="34" charset="0"/>
                <a:cs typeface="Arial" panose="020B0604020202020204" pitchFamily="34" charset="0"/>
              </a:rPr>
              <a:t>giải quyết công việc hay xử lí tình huống một cách có trách nhiệm, chúng ta thấy vui và thanh thản. Ngược lại, tự chúng ta cũng thấy áy náy trong lòng</a:t>
            </a:r>
            <a:r>
              <a:rPr lang="nl-NL"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a:p>
            <a:pPr algn="just">
              <a:lnSpc>
                <a:spcPct val="125000"/>
              </a:lnSpc>
            </a:pPr>
            <a:r>
              <a:rPr lang="nl-NL" sz="2800" dirty="0" smtClean="0">
                <a:latin typeface="Arial" panose="020B0604020202020204" pitchFamily="34" charset="0"/>
                <a:cs typeface="Arial" panose="020B0604020202020204" pitchFamily="34" charset="0"/>
              </a:rPr>
              <a:t>      2. Người </a:t>
            </a:r>
            <a:r>
              <a:rPr lang="nl-NL" sz="2800" dirty="0">
                <a:latin typeface="Arial" panose="020B0604020202020204" pitchFamily="34" charset="0"/>
                <a:cs typeface="Arial" panose="020B0604020202020204" pitchFamily="34" charset="0"/>
              </a:rPr>
              <a:t>có trách nhiệm là người trước khi làm việc gì cũng suy nghĩ cẩn thận nhằm mục đích tốt đẹp và với cách thức phù </a:t>
            </a:r>
            <a:r>
              <a:rPr lang="nl-NL" sz="2800" dirty="0" smtClean="0">
                <a:latin typeface="Arial" panose="020B0604020202020204" pitchFamily="34" charset="0"/>
                <a:cs typeface="Arial" panose="020B0604020202020204" pitchFamily="34" charset="0"/>
              </a:rPr>
              <a:t>hợp; </a:t>
            </a:r>
            <a:r>
              <a:rPr lang="nl-NL" sz="2800" dirty="0">
                <a:latin typeface="Arial" panose="020B0604020202020204" pitchFamily="34" charset="0"/>
                <a:cs typeface="Arial" panose="020B0604020202020204" pitchFamily="34" charset="0"/>
              </a:rPr>
              <a:t>khi làm hỏng việc hoặc có lỗi, họ dám nhận trách nhiệm và sẵn sàng làm lại cho tốt.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KẾT LUẬN</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239482"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 NHANH HƠN? </a:t>
            </a:r>
            <a:endParaRPr lang="en-US" sz="66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Điền</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các</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từ</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ngữ</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dưới</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đây</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vào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chỗ</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chấm</a:t>
            </a:r>
            <a:r>
              <a:rPr lang="en-US" altLang="vi-VN" sz="2800" b="1" i="1" dirty="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sao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cho</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phù</a:t>
            </a:r>
            <a:r>
              <a:rPr lang="en-US" altLang="vi-VN" sz="2800" b="1" i="1" dirty="0" smtClean="0">
                <a:solidFill>
                  <a:schemeClr val="accent1">
                    <a:lumMod val="75000"/>
                  </a:schemeClr>
                </a:solidFill>
                <a:latin typeface="Arial" panose="020B0604020202020204" pitchFamily="34" charset="0"/>
                <a:cs typeface="Arial" panose="020B0604020202020204" pitchFamily="34" charset="0"/>
              </a:rPr>
              <a:t> </a:t>
            </a:r>
            <a:r>
              <a:rPr lang="en-US" altLang="vi-VN" sz="2800" b="1" i="1" dirty="0" err="1" smtClean="0">
                <a:solidFill>
                  <a:schemeClr val="accent1">
                    <a:lumMod val="75000"/>
                  </a:schemeClr>
                </a:solidFill>
                <a:latin typeface="Arial" panose="020B0604020202020204" pitchFamily="34" charset="0"/>
                <a:cs typeface="Arial" panose="020B0604020202020204" pitchFamily="34" charset="0"/>
              </a:rPr>
              <a:t>hợp</a:t>
            </a:r>
            <a:r>
              <a:rPr lang="en-US" altLang="vi-VN" sz="2800" dirty="0" smtClean="0">
                <a:latin typeface="Arial" panose="020B0604020202020204" pitchFamily="34" charset="0"/>
                <a:cs typeface="Arial" panose="020B0604020202020204" pitchFamily="34" charset="0"/>
              </a:rPr>
              <a:t/>
            </a:r>
            <a:br>
              <a:rPr lang="en-US" altLang="vi-VN" sz="2800" dirty="0" smtClean="0">
                <a:latin typeface="Arial" panose="020B0604020202020204" pitchFamily="34" charset="0"/>
                <a:cs typeface="Arial" panose="020B0604020202020204" pitchFamily="34" charset="0"/>
              </a:rPr>
            </a:br>
            <a:r>
              <a:rPr lang="en-US" altLang="vi-VN" sz="2800" dirty="0" smtClean="0">
                <a:latin typeface="Arial" panose="020B0604020202020204" pitchFamily="34" charset="0"/>
                <a:cs typeface="Arial" panose="020B0604020202020204" pitchFamily="34" charset="0"/>
              </a:rPr>
              <a:t>	</a:t>
            </a:r>
            <a:r>
              <a:rPr lang="en-US" altLang="vi-VN" sz="2800" b="1" dirty="0" smtClean="0">
                <a:solidFill>
                  <a:srgbClr val="C00000"/>
                </a:solidFill>
                <a:latin typeface="Arial" panose="020B0604020202020204" pitchFamily="34" charset="0"/>
                <a:cs typeface="Arial" panose="020B0604020202020204" pitchFamily="34" charset="0"/>
              </a:rPr>
              <a:t>				 		</a:t>
            </a:r>
            <a:endParaRPr lang="vi-VN" altLang="vi-VN"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txBox="1"/>
          <p:nvPr/>
        </p:nvSpPr>
        <p:spPr>
          <a:xfrm>
            <a:off x="782705" y="3171126"/>
            <a:ext cx="10607190"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Font typeface="Arial" panose="020B0604020202020204" pitchFamily="34" charset="0"/>
              <a:buNone/>
            </a:pPr>
            <a:r>
              <a:rPr lang="en-US" altLang="vi-VN" sz="3200" dirty="0" smtClean="0">
                <a:latin typeface="Arial" panose="020B0604020202020204" pitchFamily="34" charset="0"/>
                <a:cs typeface="Arial" panose="020B0604020202020204" pitchFamily="34" charset="0"/>
              </a:rPr>
              <a:t>        1. </a:t>
            </a:r>
            <a:r>
              <a:rPr lang="en-US" altLang="vi-VN" sz="3200" dirty="0" err="1" smtClean="0">
                <a:latin typeface="Arial" panose="020B0604020202020204" pitchFamily="34" charset="0"/>
                <a:cs typeface="Arial" panose="020B0604020202020204" pitchFamily="34" charset="0"/>
              </a:rPr>
              <a:t>Mỗi</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người</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cần</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phải</a:t>
            </a:r>
            <a:r>
              <a:rPr lang="en-US" altLang="vi-VN" sz="3200" dirty="0" smtClean="0">
                <a:latin typeface="Arial" panose="020B0604020202020204" pitchFamily="34" charset="0"/>
                <a:cs typeface="Arial" panose="020B0604020202020204" pitchFamily="34" charset="0"/>
              </a:rPr>
              <a:t> ………………………….. </a:t>
            </a:r>
            <a:r>
              <a:rPr lang="en-US" altLang="vi-VN" sz="3200" dirty="0" err="1" smtClean="0">
                <a:latin typeface="Arial" panose="020B0604020202020204" pitchFamily="34" charset="0"/>
                <a:cs typeface="Arial" panose="020B0604020202020204" pitchFamily="34" charset="0"/>
              </a:rPr>
              <a:t>trước</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khi</a:t>
            </a:r>
            <a:r>
              <a:rPr lang="en-US" altLang="vi-VN" sz="3200" dirty="0" smtClean="0">
                <a:latin typeface="Arial" panose="020B0604020202020204" pitchFamily="34" charset="0"/>
                <a:cs typeface="Arial" panose="020B0604020202020204" pitchFamily="34" charset="0"/>
              </a:rPr>
              <a:t> …………………………… </a:t>
            </a:r>
            <a:r>
              <a:rPr lang="en-US" altLang="vi-VN" sz="3200" dirty="0" err="1" smtClean="0">
                <a:latin typeface="Arial" panose="020B0604020202020204" pitchFamily="34" charset="0"/>
                <a:cs typeface="Arial" panose="020B0604020202020204" pitchFamily="34" charset="0"/>
              </a:rPr>
              <a:t>và</a:t>
            </a:r>
            <a:r>
              <a:rPr lang="en-US" altLang="vi-VN" sz="3200" dirty="0" smtClean="0">
                <a:latin typeface="Arial" panose="020B0604020202020204" pitchFamily="34" charset="0"/>
                <a:cs typeface="Arial" panose="020B0604020202020204" pitchFamily="34" charset="0"/>
              </a:rPr>
              <a:t> …………………………… </a:t>
            </a:r>
            <a:r>
              <a:rPr lang="en-US" altLang="vi-VN" sz="3200" dirty="0" err="1" smtClean="0">
                <a:latin typeface="Arial" panose="020B0604020202020204" pitchFamily="34" charset="0"/>
                <a:cs typeface="Arial" panose="020B0604020202020204" pitchFamily="34" charset="0"/>
              </a:rPr>
              <a:t>về</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những</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việc</a:t>
            </a:r>
            <a:r>
              <a:rPr lang="en-US" altLang="vi-VN" sz="3200" dirty="0" smtClean="0">
                <a:latin typeface="Arial" panose="020B0604020202020204" pitchFamily="34" charset="0"/>
                <a:cs typeface="Arial" panose="020B0604020202020204" pitchFamily="34" charset="0"/>
              </a:rPr>
              <a:t> </a:t>
            </a:r>
            <a:r>
              <a:rPr lang="en-US" altLang="vi-VN" sz="3200" dirty="0" err="1" smtClean="0">
                <a:latin typeface="Arial" panose="020B0604020202020204" pitchFamily="34" charset="0"/>
                <a:cs typeface="Arial" panose="020B0604020202020204" pitchFamily="34" charset="0"/>
              </a:rPr>
              <a:t>làm</a:t>
            </a:r>
            <a:r>
              <a:rPr lang="en-US" altLang="vi-VN" sz="3200" dirty="0" smtClean="0">
                <a:latin typeface="Arial" panose="020B0604020202020204" pitchFamily="34" charset="0"/>
                <a:cs typeface="Arial" panose="020B0604020202020204" pitchFamily="34" charset="0"/>
              </a:rPr>
              <a:t> …………………………..</a:t>
            </a:r>
          </a:p>
          <a:p>
            <a:pPr marL="0" indent="0">
              <a:lnSpc>
                <a:spcPct val="100000"/>
              </a:lnSpc>
              <a:spcAft>
                <a:spcPts val="1000"/>
              </a:spcAft>
              <a:buNone/>
            </a:pPr>
            <a:r>
              <a:rPr lang="en-US" altLang="vi-VN" sz="3200" dirty="0" smtClean="0">
                <a:latin typeface="Arial" panose="020B0604020202020204" pitchFamily="34" charset="0"/>
                <a:cs typeface="Arial" panose="020B0604020202020204" pitchFamily="34" charset="0"/>
              </a:rPr>
              <a:t>       2. </a:t>
            </a:r>
            <a:r>
              <a:rPr lang="vi-VN" sz="3200" dirty="0" smtClean="0">
                <a:latin typeface="Arial" panose="020B0604020202020204" pitchFamily="34" charset="0"/>
                <a:cs typeface="Arial" panose="020B0604020202020204" pitchFamily="34" charset="0"/>
              </a:rPr>
              <a:t>Không nên </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cho người khác.</a:t>
            </a:r>
          </a:p>
          <a:p>
            <a:pPr marL="0" indent="0">
              <a:lnSpc>
                <a:spcPct val="100000"/>
              </a:lnSpc>
              <a:spcAft>
                <a:spcPts val="1000"/>
              </a:spcAft>
              <a:buFont typeface="Arial" panose="020B0604020202020204" pitchFamily="34" charset="0"/>
              <a:buNone/>
            </a:pPr>
            <a:endParaRPr lang="vi-VN" altLang="vi-VN" sz="3200" dirty="0">
              <a:latin typeface="Arial" panose="020B0604020202020204" pitchFamily="34" charset="0"/>
              <a:cs typeface="Arial" panose="020B0604020202020204" pitchFamily="34" charset="0"/>
            </a:endParaRPr>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suy</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nghĩ</a:t>
            </a:r>
            <a:endParaRPr lang="vi-VN" sz="1050" dirty="0">
              <a:latin typeface="Arial" panose="020B0604020202020204" pitchFamily="34" charset="0"/>
              <a:cs typeface="Arial" panose="020B0604020202020204" pitchFamily="34" charset="0"/>
            </a:endParaRPr>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hành</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động</a:t>
            </a:r>
            <a:endParaRPr lang="vi-VN" sz="1050" dirty="0">
              <a:latin typeface="Arial" panose="020B0604020202020204" pitchFamily="34" charset="0"/>
              <a:cs typeface="Arial" panose="020B0604020202020204" pitchFamily="34" charset="0"/>
            </a:endParaRPr>
          </a:p>
        </p:txBody>
      </p:sp>
      <p:sp>
        <p:nvSpPr>
          <p:cNvPr id="6" name="TextBox 5"/>
          <p:cNvSpPr txBox="1"/>
          <p:nvPr/>
        </p:nvSpPr>
        <p:spPr>
          <a:xfrm>
            <a:off x="7769453" y="1489980"/>
            <a:ext cx="3692873"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chịu</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trách</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nhiệm</a:t>
            </a:r>
            <a:endParaRPr lang="vi-VN" sz="1050" dirty="0">
              <a:latin typeface="Arial" panose="020B0604020202020204" pitchFamily="34" charset="0"/>
              <a:cs typeface="Arial" panose="020B0604020202020204" pitchFamily="34" charset="0"/>
            </a:endParaRPr>
          </a:p>
        </p:txBody>
      </p:sp>
      <p:sp>
        <p:nvSpPr>
          <p:cNvPr id="7" name="TextBox 6"/>
          <p:cNvSpPr txBox="1"/>
          <p:nvPr/>
        </p:nvSpPr>
        <p:spPr>
          <a:xfrm>
            <a:off x="1265690" y="1491428"/>
            <a:ext cx="3964297" cy="584775"/>
          </a:xfrm>
          <a:prstGeom prst="rect">
            <a:avLst/>
          </a:prstGeom>
          <a:noFill/>
        </p:spPr>
        <p:txBody>
          <a:bodyPr wrap="square">
            <a:spAutoFit/>
          </a:bodyPr>
          <a:lstStyle/>
          <a:p>
            <a:pPr>
              <a:defRPr/>
            </a:pPr>
            <a:r>
              <a:rPr lang="en-US" altLang="vi-VN" sz="3200" b="1" dirty="0" err="1">
                <a:solidFill>
                  <a:srgbClr val="C00000"/>
                </a:solidFill>
                <a:latin typeface="Arial" panose="020B0604020202020204" pitchFamily="34" charset="0"/>
                <a:ea typeface="+mj-ea"/>
                <a:cs typeface="Arial" panose="020B0604020202020204" pitchFamily="34" charset="0"/>
              </a:rPr>
              <a:t>của</a:t>
            </a:r>
            <a:r>
              <a:rPr lang="en-US" altLang="vi-VN" sz="3200" b="1" dirty="0">
                <a:solidFill>
                  <a:srgbClr val="C00000"/>
                </a:solidFill>
                <a:latin typeface="Arial" panose="020B0604020202020204" pitchFamily="34" charset="0"/>
                <a:ea typeface="+mj-ea"/>
                <a:cs typeface="Arial" panose="020B0604020202020204" pitchFamily="34" charset="0"/>
              </a:rPr>
              <a:t> </a:t>
            </a:r>
            <a:r>
              <a:rPr lang="en-US" altLang="vi-VN" sz="3200" b="1" dirty="0" err="1">
                <a:solidFill>
                  <a:srgbClr val="C00000"/>
                </a:solidFill>
                <a:latin typeface="Arial" panose="020B0604020202020204" pitchFamily="34" charset="0"/>
                <a:ea typeface="+mj-ea"/>
                <a:cs typeface="Arial" panose="020B0604020202020204" pitchFamily="34" charset="0"/>
              </a:rPr>
              <a:t>mình</a:t>
            </a:r>
            <a:endParaRPr lang="vi-VN" sz="1050" dirty="0">
              <a:latin typeface="Arial" panose="020B0604020202020204" pitchFamily="34" charset="0"/>
              <a:cs typeface="Arial" panose="020B0604020202020204" pitchFamily="34" charset="0"/>
            </a:endParaRPr>
          </a:p>
        </p:txBody>
      </p:sp>
      <p:sp>
        <p:nvSpPr>
          <p:cNvPr id="8" name="Rectangle 7"/>
          <p:cNvSpPr/>
          <p:nvPr/>
        </p:nvSpPr>
        <p:spPr>
          <a:xfrm>
            <a:off x="4921353" y="1506091"/>
            <a:ext cx="1390124" cy="584775"/>
          </a:xfrm>
          <a:prstGeom prst="rect">
            <a:avLst/>
          </a:prstGeom>
        </p:spPr>
        <p:txBody>
          <a:bodyPr wrap="none">
            <a:spAutoFit/>
          </a:bodyPr>
          <a:lstStyle/>
          <a:p>
            <a:r>
              <a:rPr lang="vi-VN" sz="3200" b="1" dirty="0" smtClean="0">
                <a:solidFill>
                  <a:srgbClr val="C00000"/>
                </a:solidFill>
                <a:latin typeface="Arial" panose="020B0604020202020204" pitchFamily="34" charset="0"/>
                <a:cs typeface="Arial" panose="020B0604020202020204" pitchFamily="34" charset="0"/>
              </a:rPr>
              <a:t>đổ lỗi </a:t>
            </a:r>
            <a:endParaRPr lang="en-GB" sz="3200" b="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94 0.21389 " pathEditMode="relative" rAng="0" ptsTypes="AA">
                                      <p:cBhvr>
                                        <p:cTn id="10" dur="2000" fill="hold"/>
                                        <p:tgtEl>
                                          <p:spTgt spid="5"/>
                                        </p:tgtEl>
                                        <p:attrNameLst>
                                          <p:attrName>ppt_x</p:attrName>
                                          <p:attrName>ppt_y</p:attrName>
                                        </p:attrNameLst>
                                      </p:cBhvr>
                                      <p:rCtr x="-10547" y="106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862 0.21551 " pathEditMode="relative" rAng="0" ptsTypes="AA">
                                      <p:cBhvr>
                                        <p:cTn id="14" dur="2000" fill="hold"/>
                                        <p:tgtEl>
                                          <p:spTgt spid="4"/>
                                        </p:tgtEl>
                                        <p:attrNameLst>
                                          <p:attrName>ppt_x</p:attrName>
                                          <p:attrName>ppt_y</p:attrName>
                                        </p:attrNameLst>
                                      </p:cBhvr>
                                      <p:rCtr x="24310" y="1076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3.7037E-6 L 0.27239 0.37986 " pathEditMode="relative" rAng="0" ptsTypes="AA">
                                      <p:cBhvr>
                                        <p:cTn id="18" dur="2000" fill="hold"/>
                                        <p:tgtEl>
                                          <p:spTgt spid="7"/>
                                        </p:tgtEl>
                                        <p:attrNameLst>
                                          <p:attrName>ppt_x</p:attrName>
                                          <p:attrName>ppt_y</p:attrName>
                                        </p:attrNameLst>
                                      </p:cBhvr>
                                      <p:rCtr x="13620" y="189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078 -0.00278 L 0.00976 0.48912 " pathEditMode="relative" rAng="0" ptsTypes="AA">
                                      <p:cBhvr>
                                        <p:cTn id="22" dur="2000" fill="hold"/>
                                        <p:tgtEl>
                                          <p:spTgt spid="8"/>
                                        </p:tgtEl>
                                        <p:attrNameLst>
                                          <p:attrName>ppt_x</p:attrName>
                                          <p:attrName>ppt_y</p:attrName>
                                        </p:attrNameLst>
                                      </p:cBhvr>
                                      <p:rCtr x="443"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MỤC TIÊU</a:t>
            </a: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a:p>
              <a:pPr algn="ctr">
                <a:defRPr/>
              </a:pPr>
              <a:endParaRPr lang="en-US" sz="2800" b="1" dirty="0">
                <a:latin typeface="Arial" panose="020B0604020202020204" pitchFamily="34" charset="0"/>
                <a:cs typeface="Arial" panose="020B0604020202020204" pitchFamily="34" charset="0"/>
              </a:endParaRPr>
            </a:p>
            <a:p>
              <a:pPr algn="ctr">
                <a:defRPr/>
              </a:pPr>
              <a:endParaRPr lang="en-US" dirty="0">
                <a:latin typeface="Arial" panose="020B0604020202020204" pitchFamily="34" charset="0"/>
                <a:cs typeface="Arial" panose="020B0604020202020204" pitchFamily="34" charset="0"/>
              </a:endParaRPr>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HS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nắm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thế </a:t>
            </a:r>
            <a:r>
              <a:rPr lang="nl-NL" sz="2800" dirty="0">
                <a:latin typeface="Arial" panose="020B0604020202020204" pitchFamily="34" charset="0"/>
                <a:cs typeface="Arial" panose="020B0604020202020204" pitchFamily="34" charset="0"/>
              </a:rPr>
              <a:t>nào là có trách nhiệm về việc làm của mình</a:t>
            </a:r>
            <a:endParaRPr lang="en-US" sz="2800" dirty="0">
              <a:latin typeface="Arial" panose="020B0604020202020204" pitchFamily="34" charset="0"/>
              <a:cs typeface="Arial" panose="020B0604020202020204" pitchFamily="34"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latin typeface="Arial" panose="020B0604020202020204" pitchFamily="34" charset="0"/>
                <a:cs typeface="Arial" panose="020B0604020202020204" pitchFamily="34" charset="0"/>
              </a:rPr>
              <a:t>Biết xử </a:t>
            </a:r>
            <a:r>
              <a:rPr lang="nl-NL" sz="2800" dirty="0">
                <a:latin typeface="Arial" panose="020B0604020202020204" pitchFamily="34" charset="0"/>
                <a:cs typeface="Arial" panose="020B0604020202020204" pitchFamily="34" charset="0"/>
              </a:rPr>
              <a:t>lí tình huống, bày tỏ thái độ và liên hệ với bản thân</a:t>
            </a:r>
            <a:endParaRPr lang="en-US" sz="2800" b="1"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6054863" cy="584775"/>
          </a:xfrm>
          <a:prstGeom prst="rect">
            <a:avLst/>
          </a:prstGeom>
          <a:noFill/>
        </p:spPr>
        <p:txBody>
          <a:bodyPr wrap="none" rtlCol="0">
            <a:spAutoFit/>
          </a:bodyPr>
          <a:lstStyle/>
          <a:p>
            <a:r>
              <a:rPr lang="en-US" sz="3200" b="1" dirty="0" err="1" smtClean="0">
                <a:solidFill>
                  <a:srgbClr val="FF0000"/>
                </a:solidFill>
                <a:latin typeface="Arial" panose="020B0604020202020204" pitchFamily="34" charset="0"/>
                <a:cs typeface="Arial" panose="020B0604020202020204" pitchFamily="34" charset="0"/>
              </a:rPr>
              <a:t>Vận</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dụng</a:t>
            </a:r>
            <a:r>
              <a:rPr lang="en-US" sz="3200" b="1" dirty="0" smtClean="0">
                <a:solidFill>
                  <a:srgbClr val="FF0000"/>
                </a:solidFill>
                <a:latin typeface="Arial" panose="020B0604020202020204" pitchFamily="34" charset="0"/>
                <a:cs typeface="Arial" panose="020B0604020202020204" pitchFamily="34" charset="0"/>
              </a:rPr>
              <a:t> – </a:t>
            </a:r>
            <a:r>
              <a:rPr lang="en-US" sz="3200" b="1" dirty="0" err="1" smtClean="0">
                <a:solidFill>
                  <a:srgbClr val="FF0000"/>
                </a:solidFill>
                <a:latin typeface="Arial" panose="020B0604020202020204" pitchFamily="34" charset="0"/>
                <a:cs typeface="Arial" panose="020B0604020202020204" pitchFamily="34" charset="0"/>
              </a:rPr>
              <a:t>Kết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nối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cuộc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sống</a:t>
            </a:r>
            <a:endParaRPr lang="en-US" sz="3200" b="1" dirty="0">
              <a:solidFill>
                <a:srgbClr val="FF0000"/>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2102601" y="3263465"/>
            <a:ext cx="830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3000" b="1" dirty="0" err="1">
                <a:solidFill>
                  <a:srgbClr val="000000"/>
                </a:solidFill>
                <a:cs typeface="Arial" panose="020B0604020202020204" pitchFamily="34" charset="0"/>
              </a:rPr>
              <a:t>Chuẩn</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bị</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bài</a:t>
            </a:r>
            <a:r>
              <a:rPr lang="en-US" altLang="en-US" sz="3000" b="1" dirty="0">
                <a:solidFill>
                  <a:srgbClr val="000000"/>
                </a:solidFill>
                <a:cs typeface="Arial" panose="020B0604020202020204" pitchFamily="34" charset="0"/>
              </a:rPr>
              <a:t> </a:t>
            </a:r>
            <a:r>
              <a:rPr lang="en-US" altLang="en-US" sz="3000" b="1" dirty="0" err="1">
                <a:solidFill>
                  <a:srgbClr val="000000"/>
                </a:solidFill>
                <a:cs typeface="Arial" panose="020B0604020202020204" pitchFamily="34" charset="0"/>
              </a:rPr>
              <a:t>sau</a:t>
            </a:r>
            <a:r>
              <a:rPr lang="en-US" altLang="en-US" sz="3000" b="1" dirty="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Có</a:t>
            </a:r>
            <a:r>
              <a:rPr lang="en-US" altLang="en-US" sz="3000" b="1" dirty="0" smtClean="0">
                <a:solidFill>
                  <a:srgbClr val="000000"/>
                </a:solidFill>
                <a:cs typeface="Arial" panose="020B0604020202020204" pitchFamily="34" charset="0"/>
              </a:rPr>
              <a:t> </a:t>
            </a:r>
            <a:r>
              <a:rPr lang="en-US" altLang="en-US" sz="3000" b="1" smtClean="0">
                <a:solidFill>
                  <a:srgbClr val="000000"/>
                </a:solidFill>
                <a:cs typeface="Arial" panose="020B0604020202020204" pitchFamily="34" charset="0"/>
              </a:rPr>
              <a:t>chí</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thì</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nên</a:t>
            </a:r>
            <a:endParaRPr lang="en-US" altLang="en-US" sz="3000" b="1" dirty="0">
              <a:solidFill>
                <a:srgbClr val="000000"/>
              </a:solidFill>
              <a:cs typeface="Arial" panose="020B0604020202020204" pitchFamily="34"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cs typeface="Arial" panose="020B0604020202020204" pitchFamily="34" charset="0"/>
              </a:rPr>
              <a:t>Em</a:t>
            </a:r>
            <a:r>
              <a:rPr lang="en-US" altLang="en-US" sz="3000" b="1" dirty="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hãy</a:t>
            </a:r>
            <a:r>
              <a:rPr lang="en-US" altLang="en-US" sz="3000" b="1" dirty="0" smtClean="0">
                <a:solidFill>
                  <a:srgbClr val="000000"/>
                </a:solidFill>
                <a:cs typeface="Arial" panose="020B0604020202020204" pitchFamily="34" charset="0"/>
              </a:rPr>
              <a:t> </a:t>
            </a:r>
            <a:r>
              <a:rPr lang="en-US" sz="3000" b="1" dirty="0" err="1" smtClean="0">
                <a:cs typeface="Arial" panose="020B0604020202020204" pitchFamily="34" charset="0"/>
              </a:rPr>
              <a:t>suy</a:t>
            </a:r>
            <a:r>
              <a:rPr lang="en-US" sz="3000" b="1" dirty="0" smtClean="0">
                <a:cs typeface="Arial" panose="020B0604020202020204" pitchFamily="34" charset="0"/>
              </a:rPr>
              <a:t> </a:t>
            </a:r>
            <a:r>
              <a:rPr lang="en-US" sz="3000" b="1" dirty="0" err="1">
                <a:cs typeface="Arial" panose="020B0604020202020204" pitchFamily="34" charset="0"/>
              </a:rPr>
              <a:t>nghĩ</a:t>
            </a:r>
            <a:r>
              <a:rPr lang="en-US" sz="3000" b="1" dirty="0">
                <a:cs typeface="Arial" panose="020B0604020202020204" pitchFamily="34" charset="0"/>
              </a:rPr>
              <a:t> </a:t>
            </a:r>
            <a:r>
              <a:rPr lang="en-US" sz="3000" b="1" dirty="0" err="1" smtClean="0">
                <a:cs typeface="Arial" panose="020B0604020202020204" pitchFamily="34" charset="0"/>
              </a:rPr>
              <a:t>kĩ</a:t>
            </a:r>
            <a:r>
              <a:rPr lang="en-US" sz="3000" b="1" dirty="0">
                <a:cs typeface="Arial" panose="020B0604020202020204" pitchFamily="34" charset="0"/>
              </a:rPr>
              <a:t> </a:t>
            </a:r>
            <a:r>
              <a:rPr lang="en-US" sz="3000" b="1" dirty="0" err="1" smtClean="0">
                <a:cs typeface="Arial" panose="020B0604020202020204" pitchFamily="34" charset="0"/>
              </a:rPr>
              <a:t>và</a:t>
            </a:r>
            <a:r>
              <a:rPr lang="en-US" sz="3000" b="1" dirty="0" smtClean="0">
                <a:cs typeface="Arial" panose="020B0604020202020204" pitchFamily="34" charset="0"/>
              </a:rPr>
              <a:t> </a:t>
            </a:r>
            <a:r>
              <a:rPr lang="en-US" sz="3000" b="1" dirty="0" err="1">
                <a:cs typeface="Arial" panose="020B0604020202020204" pitchFamily="34" charset="0"/>
              </a:rPr>
              <a:t>ra</a:t>
            </a:r>
            <a:r>
              <a:rPr lang="en-US" sz="3000" b="1" dirty="0">
                <a:cs typeface="Arial" panose="020B0604020202020204" pitchFamily="34" charset="0"/>
              </a:rPr>
              <a:t> </a:t>
            </a:r>
            <a:r>
              <a:rPr lang="en-US" sz="3000" b="1" dirty="0" err="1">
                <a:cs typeface="Arial" panose="020B0604020202020204" pitchFamily="34" charset="0"/>
              </a:rPr>
              <a:t>quyết</a:t>
            </a:r>
            <a:r>
              <a:rPr lang="en-US" sz="3000" b="1" dirty="0">
                <a:cs typeface="Arial" panose="020B0604020202020204" pitchFamily="34" charset="0"/>
              </a:rPr>
              <a:t> </a:t>
            </a:r>
            <a:r>
              <a:rPr lang="en-US" sz="3000" b="1" dirty="0" err="1">
                <a:cs typeface="Arial" panose="020B0604020202020204" pitchFamily="34" charset="0"/>
              </a:rPr>
              <a:t>định</a:t>
            </a:r>
            <a:r>
              <a:rPr lang="en-US" sz="3000" b="1" dirty="0">
                <a:cs typeface="Arial" panose="020B0604020202020204" pitchFamily="34" charset="0"/>
              </a:rPr>
              <a:t> </a:t>
            </a:r>
            <a:r>
              <a:rPr lang="en-US" sz="3000" b="1" dirty="0" err="1">
                <a:cs typeface="Arial" panose="020B0604020202020204" pitchFamily="34" charset="0"/>
              </a:rPr>
              <a:t>một</a:t>
            </a:r>
            <a:r>
              <a:rPr lang="en-US" sz="3000" b="1" dirty="0">
                <a:cs typeface="Arial" panose="020B0604020202020204" pitchFamily="34" charset="0"/>
              </a:rPr>
              <a:t> </a:t>
            </a:r>
            <a:r>
              <a:rPr lang="en-US" sz="3000" b="1" dirty="0" err="1">
                <a:cs typeface="Arial" panose="020B0604020202020204" pitchFamily="34" charset="0"/>
              </a:rPr>
              <a:t>cách</a:t>
            </a:r>
            <a:r>
              <a:rPr lang="en-US" sz="3000" b="1" dirty="0">
                <a:cs typeface="Arial" panose="020B0604020202020204" pitchFamily="34" charset="0"/>
              </a:rPr>
              <a:t> </a:t>
            </a:r>
            <a:r>
              <a:rPr lang="en-US" sz="3000" b="1" dirty="0" err="1">
                <a:cs typeface="Arial" panose="020B0604020202020204" pitchFamily="34" charset="0"/>
              </a:rPr>
              <a:t>có</a:t>
            </a:r>
            <a:r>
              <a:rPr lang="en-US" sz="3000" b="1" dirty="0">
                <a:cs typeface="Arial" panose="020B0604020202020204" pitchFamily="34" charset="0"/>
              </a:rPr>
              <a:t> </a:t>
            </a:r>
            <a:r>
              <a:rPr lang="en-US" sz="3000" b="1" dirty="0" err="1">
                <a:cs typeface="Arial" panose="020B0604020202020204" pitchFamily="34" charset="0"/>
              </a:rPr>
              <a:t>trách</a:t>
            </a:r>
            <a:r>
              <a:rPr lang="en-US" sz="3000" b="1" dirty="0">
                <a:cs typeface="Arial" panose="020B0604020202020204" pitchFamily="34" charset="0"/>
              </a:rPr>
              <a:t> </a:t>
            </a:r>
            <a:r>
              <a:rPr lang="en-US" sz="3000" b="1" dirty="0" err="1">
                <a:cs typeface="Arial" panose="020B0604020202020204" pitchFamily="34" charset="0"/>
              </a:rPr>
              <a:t>nhiệm</a:t>
            </a:r>
            <a:r>
              <a:rPr lang="en-US" sz="3000" b="1" dirty="0">
                <a:cs typeface="Arial" panose="020B0604020202020204" pitchFamily="34" charset="0"/>
              </a:rPr>
              <a:t> </a:t>
            </a:r>
            <a:r>
              <a:rPr lang="en-US" sz="3000" b="1" dirty="0" err="1">
                <a:cs typeface="Arial" panose="020B0604020202020204" pitchFamily="34" charset="0"/>
              </a:rPr>
              <a:t>trước</a:t>
            </a:r>
            <a:r>
              <a:rPr lang="en-US" sz="3000" b="1" dirty="0">
                <a:cs typeface="Arial" panose="020B0604020202020204" pitchFamily="34" charset="0"/>
              </a:rPr>
              <a:t> </a:t>
            </a:r>
            <a:r>
              <a:rPr lang="en-US" sz="3000" b="1" dirty="0" err="1">
                <a:cs typeface="Arial" panose="020B0604020202020204" pitchFamily="34" charset="0"/>
              </a:rPr>
              <a:t>khi</a:t>
            </a:r>
            <a:r>
              <a:rPr lang="en-US" sz="3000" b="1" dirty="0">
                <a:cs typeface="Arial" panose="020B0604020202020204" pitchFamily="34" charset="0"/>
              </a:rPr>
              <a:t> </a:t>
            </a:r>
            <a:r>
              <a:rPr lang="en-US" sz="3000" b="1" dirty="0" err="1">
                <a:cs typeface="Arial" panose="020B0604020202020204" pitchFamily="34" charset="0"/>
              </a:rPr>
              <a:t>làm</a:t>
            </a:r>
            <a:r>
              <a:rPr lang="en-US" sz="3000" b="1" dirty="0">
                <a:cs typeface="Arial" panose="020B0604020202020204" pitchFamily="34" charset="0"/>
              </a:rPr>
              <a:t> </a:t>
            </a:r>
            <a:r>
              <a:rPr lang="en-US" sz="3000" b="1" dirty="0" err="1">
                <a:cs typeface="Arial" panose="020B0604020202020204" pitchFamily="34" charset="0"/>
              </a:rPr>
              <a:t>một</a:t>
            </a:r>
            <a:r>
              <a:rPr lang="en-US" sz="3000" b="1" dirty="0">
                <a:cs typeface="Arial" panose="020B0604020202020204" pitchFamily="34" charset="0"/>
              </a:rPr>
              <a:t> </a:t>
            </a:r>
            <a:r>
              <a:rPr lang="en-US" sz="3000" b="1" dirty="0" err="1">
                <a:cs typeface="Arial" panose="020B0604020202020204" pitchFamily="34" charset="0"/>
              </a:rPr>
              <a:t>việc</a:t>
            </a:r>
            <a:r>
              <a:rPr lang="en-US" sz="3000" b="1" dirty="0">
                <a:cs typeface="Arial" panose="020B0604020202020204" pitchFamily="34" charset="0"/>
              </a:rPr>
              <a:t> </a:t>
            </a:r>
            <a:r>
              <a:rPr lang="en-US" sz="3000" b="1" dirty="0" err="1">
                <a:cs typeface="Arial" panose="020B0604020202020204" pitchFamily="34" charset="0"/>
              </a:rPr>
              <a:t>gì</a:t>
            </a:r>
            <a:r>
              <a:rPr lang="en-US" sz="3000" b="1" dirty="0">
                <a:cs typeface="Arial" panose="020B0604020202020204" pitchFamily="34" charset="0"/>
              </a:rPr>
              <a:t>.</a:t>
            </a:r>
            <a:endParaRPr lang="en-GB" sz="3000" b="1" dirty="0">
              <a:cs typeface="Arial" panose="020B0604020202020204" pitchFamily="34" charset="0"/>
            </a:endParaRPr>
          </a:p>
          <a:p>
            <a:pPr algn="just">
              <a:spcBef>
                <a:spcPct val="0"/>
              </a:spcBef>
              <a:buFontTx/>
              <a:buNone/>
            </a:pPr>
            <a:endParaRPr lang="en-US" altLang="en-US" sz="3000" b="1" dirty="0">
              <a:solidFill>
                <a:srgbClr val="000000"/>
              </a:solidFill>
              <a:cs typeface="Arial" panose="020B0604020202020204" pitchFamily="34"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Arial" panose="020B0604020202020204" pitchFamily="34" charset="0"/>
              <a:cs typeface="Arial" panose="020B0604020202020204" pitchFamily="34" charset="0"/>
            </a:endParaRPr>
          </a:p>
        </p:txBody>
      </p:sp>
      <p:sp>
        <p:nvSpPr>
          <p:cNvPr id="6" name="Arrow: Chevron 8"/>
          <p:cNvSpPr/>
          <p:nvPr/>
        </p:nvSpPr>
        <p:spPr>
          <a:xfrm>
            <a:off x="1594453" y="361439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a:p>
              <a:pPr algn="ct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grpSp>
      <p:sp>
        <p:nvSpPr>
          <p:cNvPr id="7" name="Rectangle 6"/>
          <p:cNvSpPr/>
          <p:nvPr/>
        </p:nvSpPr>
        <p:spPr>
          <a:xfrm>
            <a:off x="3750707" y="236717"/>
            <a:ext cx="4842992"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90058" cy="923330"/>
          </a:xfrm>
          <a:prstGeom prst="rect">
            <a:avLst/>
          </a:prstGeom>
          <a:noFill/>
        </p:spPr>
        <p:txBody>
          <a:bodyPr wrap="none" rtlCol="0">
            <a:spAutoFit/>
          </a:bodyPr>
          <a:lstStyle/>
          <a:p>
            <a:r>
              <a:rPr lang="en-US" sz="5400" b="1" dirty="0" smtClean="0">
                <a:solidFill>
                  <a:srgbClr val="FFFF00"/>
                </a:solidFill>
                <a:latin typeface="Times New Roman" panose="02020603050405020304" pitchFamily="18" charset="0"/>
                <a:cs typeface="Times New Roman" panose="02020603050405020304" pitchFamily="18" charset="0"/>
              </a:rPr>
              <a:t>ĐẠO ĐỨC</a:t>
            </a:r>
            <a:endParaRPr lang="en-GB"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76532" y="3407019"/>
            <a:ext cx="9095760" cy="646331"/>
          </a:xfrm>
          <a:prstGeom prst="rect">
            <a:avLst/>
          </a:prstGeom>
          <a:noFill/>
        </p:spPr>
        <p:txBody>
          <a:bodyPr wrap="non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Có</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trách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nhiệm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với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việc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làm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của</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mình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2)</a:t>
            </a:r>
            <a:endParaRPr lang="en-GB"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latin typeface="Arial" panose="020B0604020202020204" pitchFamily="34" charset="0"/>
                <a:cs typeface="Arial" panose="020B0604020202020204" pitchFamily="34" charset="0"/>
              </a:endParaRPr>
            </a:p>
            <a:p>
              <a:pPr algn="ctr">
                <a:defRPr/>
              </a:pPr>
              <a:endParaRPr lang="en-US" sz="2800" b="1" dirty="0">
                <a:latin typeface="Arial" panose="020B0604020202020204" pitchFamily="34" charset="0"/>
                <a:cs typeface="Arial" panose="020B0604020202020204" pitchFamily="34" charset="0"/>
              </a:endParaRPr>
            </a:p>
            <a:p>
              <a:pPr algn="ctr">
                <a:defRPr/>
              </a:pPr>
              <a:endParaRPr lang="en-US" dirty="0">
                <a:latin typeface="Arial" panose="020B0604020202020204" pitchFamily="34" charset="0"/>
                <a:cs typeface="Arial" panose="020B0604020202020204" pitchFamily="34" charset="0"/>
              </a:endParaRPr>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nắm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thế </a:t>
            </a:r>
            <a:r>
              <a:rPr lang="nl-NL" sz="2800" dirty="0">
                <a:latin typeface="Times New Roman" panose="02020603050405020304" pitchFamily="18" charset="0"/>
                <a:cs typeface="Times New Roman" panose="02020603050405020304" pitchFamily="18" charset="0"/>
              </a:rPr>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latin typeface="Times New Roman" panose="02020603050405020304" pitchFamily="18" charset="0"/>
                <a:cs typeface="Times New Roman" panose="02020603050405020304" pitchFamily="18" charset="0"/>
              </a:rPr>
              <a:t>Biết xử </a:t>
            </a:r>
            <a:r>
              <a:rPr lang="nl-NL" sz="2800" dirty="0">
                <a:latin typeface="Times New Roman" panose="02020603050405020304" pitchFamily="18" charset="0"/>
                <a:cs typeface="Times New Roman" panose="02020603050405020304" pitchFamily="18" charset="0"/>
              </a:rPr>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4208" y="2828787"/>
            <a:ext cx="5863590" cy="1198880"/>
          </a:xfrm>
          <a:prstGeom prst="rect">
            <a:avLst/>
          </a:prstGeom>
        </p:spPr>
        <p:txBody>
          <a:bodyPr wrap="none">
            <a:spAutoFit/>
          </a:bodyPr>
          <a:lstStyle/>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 HÀNH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94882"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latin typeface="Arial" panose="020B0604020202020204" pitchFamily="34" charset="0"/>
                <a:cs typeface="Arial" panose="020B0604020202020204" pitchFamily="34" charset="0"/>
              </a:rPr>
              <a:t>  </a:t>
            </a:r>
            <a:r>
              <a:rPr lang="en-US" sz="6750" b="1">
                <a:solidFill>
                  <a:srgbClr val="FF0000"/>
                </a:solidFill>
                <a:latin typeface="Arial" panose="020B0604020202020204" pitchFamily="34" charset="0"/>
                <a:ea typeface="Tahoma" panose="020B0604030504040204" pitchFamily="34" charset="0"/>
                <a:cs typeface="Arial" panose="020B0604020202020204" pitchFamily="34" charset="0"/>
              </a:rPr>
              <a:t/>
            </a:r>
            <a:br>
              <a:rPr lang="en-US" sz="6750" b="1">
                <a:solidFill>
                  <a:srgbClr val="FF0000"/>
                </a:solidFill>
                <a:latin typeface="Arial" panose="020B0604020202020204" pitchFamily="34" charset="0"/>
                <a:ea typeface="Tahoma" panose="020B0604030504040204" pitchFamily="34" charset="0"/>
                <a:cs typeface="Arial" panose="020B0604020202020204" pitchFamily="34" charset="0"/>
              </a:rPr>
            </a:br>
            <a:endParaRPr lang="vi-VN" sz="6750" b="1">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9"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502568" y="1562185"/>
            <a:ext cx="7329489"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dirty="0">
                <a:cs typeface="Arial" panose="020B0604020202020204" pitchFamily="34" charset="0"/>
              </a:rPr>
              <a:t>  </a:t>
            </a:r>
            <a:r>
              <a:rPr lang="en-US" altLang="vi-VN" sz="8800" b="1" dirty="0" err="1">
                <a:solidFill>
                  <a:srgbClr val="FF0000"/>
                </a:solidFill>
                <a:cs typeface="Arial" panose="020B0604020202020204" pitchFamily="34" charset="0"/>
              </a:rPr>
              <a:t>Xử</a:t>
            </a:r>
            <a:r>
              <a:rPr lang="en-US" altLang="vi-VN" sz="8800" b="1" dirty="0">
                <a:solidFill>
                  <a:srgbClr val="FF0000"/>
                </a:solidFill>
                <a:cs typeface="Arial" panose="020B0604020202020204" pitchFamily="34" charset="0"/>
              </a:rPr>
              <a:t> </a:t>
            </a:r>
            <a:r>
              <a:rPr lang="en-US" altLang="vi-VN" sz="8800" b="1" dirty="0" err="1">
                <a:solidFill>
                  <a:srgbClr val="FF0000"/>
                </a:solidFill>
                <a:cs typeface="Arial" panose="020B0604020202020204" pitchFamily="34" charset="0"/>
              </a:rPr>
              <a:t>lí</a:t>
            </a:r>
            <a:r>
              <a:rPr lang="en-US" altLang="vi-VN" sz="8800" b="1" dirty="0">
                <a:solidFill>
                  <a:srgbClr val="FF0000"/>
                </a:solidFill>
                <a:cs typeface="Arial" panose="020B0604020202020204" pitchFamily="34" charset="0"/>
              </a:rPr>
              <a:t> </a:t>
            </a:r>
            <a:endParaRPr lang="en-US" altLang="vi-VN" sz="8800" b="1" dirty="0" smtClean="0">
              <a:solidFill>
                <a:srgbClr val="FF0000"/>
              </a:solidFill>
              <a:cs typeface="Arial" panose="020B0604020202020204" pitchFamily="34" charset="0"/>
            </a:endParaRPr>
          </a:p>
          <a:p>
            <a:pPr algn="ctr" eaLnBrk="1" hangingPunct="1">
              <a:lnSpc>
                <a:spcPct val="120000"/>
              </a:lnSpc>
              <a:spcBef>
                <a:spcPct val="0"/>
              </a:spcBef>
              <a:buFontTx/>
              <a:buNone/>
            </a:pPr>
            <a:r>
              <a:rPr lang="en-US" altLang="vi-VN" sz="8800" b="1" dirty="0" err="1" smtClean="0">
                <a:solidFill>
                  <a:srgbClr val="FF0000"/>
                </a:solidFill>
                <a:cs typeface="Arial" panose="020B0604020202020204" pitchFamily="34" charset="0"/>
              </a:rPr>
              <a:t>tình</a:t>
            </a:r>
            <a:r>
              <a:rPr lang="en-US" altLang="vi-VN" sz="8800" b="1" dirty="0" smtClean="0">
                <a:solidFill>
                  <a:srgbClr val="FF0000"/>
                </a:solidFill>
                <a:cs typeface="Arial" panose="020B0604020202020204" pitchFamily="34" charset="0"/>
              </a:rPr>
              <a:t> </a:t>
            </a:r>
            <a:r>
              <a:rPr lang="en-US" altLang="vi-VN" sz="8800" b="1" dirty="0" err="1">
                <a:solidFill>
                  <a:srgbClr val="FF0000"/>
                </a:solidFill>
                <a:cs typeface="Arial" panose="020B0604020202020204" pitchFamily="34" charset="0"/>
              </a:rPr>
              <a:t>huống</a:t>
            </a:r>
            <a:endParaRPr lang="vi-VN" altLang="vi-VN" sz="8800" b="1" dirty="0">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4"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507998"/>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2</a:t>
            </a:r>
          </a:p>
        </p:txBody>
      </p:sp>
      <p:sp>
        <p:nvSpPr>
          <p:cNvPr id="9" name="Rectangle 8"/>
          <p:cNvSpPr/>
          <p:nvPr/>
        </p:nvSpPr>
        <p:spPr>
          <a:xfrm>
            <a:off x="706438" y="249237"/>
            <a:ext cx="2197100" cy="507999"/>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1</a:t>
            </a:r>
          </a:p>
        </p:txBody>
      </p:sp>
      <p:sp>
        <p:nvSpPr>
          <p:cNvPr id="10" name="Rectangle 9"/>
          <p:cNvSpPr/>
          <p:nvPr/>
        </p:nvSpPr>
        <p:spPr>
          <a:xfrm>
            <a:off x="555959" y="3600450"/>
            <a:ext cx="2197100" cy="466724"/>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latin typeface="Arial" panose="020B0604020202020204" pitchFamily="34" charset="0"/>
                <a:cs typeface="Arial" panose="020B0604020202020204" pitchFamily="34" charset="0"/>
              </a:rPr>
              <a:t>NHÓM 3</a:t>
            </a:r>
          </a:p>
        </p:txBody>
      </p:sp>
      <p:sp>
        <p:nvSpPr>
          <p:cNvPr id="11" name="Rectangle 10"/>
          <p:cNvSpPr/>
          <p:nvPr/>
        </p:nvSpPr>
        <p:spPr>
          <a:xfrm>
            <a:off x="6732588" y="3603624"/>
            <a:ext cx="2197100" cy="463549"/>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latin typeface="Arial" panose="020B0604020202020204" pitchFamily="34" charset="0"/>
                <a:cs typeface="Arial" panose="020B0604020202020204" pitchFamily="34" charset="0"/>
              </a:rPr>
              <a:t>NHÓM 4</a:t>
            </a: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latin typeface="Arial" panose="020B0604020202020204" pitchFamily="34" charset="0"/>
                <a:cs typeface="Arial" panose="020B0604020202020204" pitchFamily="34" charset="0"/>
              </a:rPr>
              <a:t>60</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latin typeface="Arial" panose="020B0604020202020204" pitchFamily="34" charset="0"/>
                <a:cs typeface="Arial" panose="020B0604020202020204" pitchFamily="34" charset="0"/>
              </a:rPr>
              <a:t>          Mỗi </a:t>
            </a:r>
            <a:r>
              <a:rPr lang="nl-NL" sz="3200" b="1" i="1" dirty="0">
                <a:solidFill>
                  <a:srgbClr val="0070C0"/>
                </a:solidFill>
                <a:latin typeface="Arial" panose="020B0604020202020204" pitchFamily="34" charset="0"/>
                <a:cs typeface="Arial" panose="020B0604020202020204" pitchFamily="34" charset="0"/>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KẾT LUẬN</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1465350" cy="646331"/>
          </a:xfrm>
          <a:prstGeom prst="rect">
            <a:avLst/>
          </a:prstGeom>
        </p:spPr>
        <p:txBody>
          <a:bodyPr wrap="square">
            <a:spAutoFit/>
          </a:bodyPr>
          <a:lstStyle/>
          <a:p>
            <a:r>
              <a:rPr lang="it-IT" sz="36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     Hoạt động 2: Liên hệ bản thân</a:t>
            </a:r>
            <a:endParaRPr lang="en-US" sz="3600"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914401" y="1108277"/>
            <a:ext cx="9673388"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latin typeface="Arial" panose="020B0604020202020204" pitchFamily="34" charset="0"/>
                <a:ea typeface="Calibri" panose="020F0502020204030204" pitchFamily="34" charset="0"/>
                <a:cs typeface="Arial" panose="020B0604020202020204" pitchFamily="34" charset="0"/>
              </a:rPr>
              <a:t>Gợi</a:t>
            </a:r>
            <a:r>
              <a:rPr lang="en-US" sz="3200" i="1"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ý:</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Chuyện</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xảy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ra</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lúc</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nào</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lúc</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đó</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em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làm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gì</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Bây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giờ</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nghĩ</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lại</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em</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thấy</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như</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thế</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nào</a:t>
            </a:r>
            <a:r>
              <a:rPr lang="es-E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GB"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25000"/>
              </a:lnSpc>
              <a:spcAft>
                <a:spcPts val="0"/>
              </a:spcAft>
            </a:pP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   + </a:t>
            </a:r>
            <a:r>
              <a:rPr lang="en-US" sz="3200"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Em</a:t>
            </a: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rút</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ra</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bài</a:t>
            </a:r>
            <a:r>
              <a:rPr lang="en-US" sz="32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gì</a:t>
            </a:r>
            <a:r>
              <a:rPr lang="en-US" sz="3200" dirty="0" smtClean="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GB"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90" y="3996055"/>
            <a:ext cx="5070078"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606</Words>
  <Application>Microsoft Office PowerPoint</Application>
  <PresentationFormat>Widescreen</PresentationFormat>
  <Paragraphs>121</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ĐẠO ĐỨC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Microsoft account</cp:lastModifiedBy>
  <cp:revision>12</cp:revision>
  <dcterms:created xsi:type="dcterms:W3CDTF">2021-08-24T14:52:00Z</dcterms:created>
  <dcterms:modified xsi:type="dcterms:W3CDTF">2023-09-14T14:40:31Z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