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85" r:id="rId2"/>
    <p:sldId id="477" r:id="rId3"/>
    <p:sldId id="511" r:id="rId4"/>
    <p:sldId id="512" r:id="rId5"/>
    <p:sldId id="513" r:id="rId6"/>
    <p:sldId id="464" r:id="rId7"/>
    <p:sldId id="509" r:id="rId8"/>
    <p:sldId id="516" r:id="rId9"/>
    <p:sldId id="517" r:id="rId10"/>
    <p:sldId id="463" r:id="rId11"/>
    <p:sldId id="515" r:id="rId12"/>
    <p:sldId id="514" r:id="rId13"/>
    <p:sldId id="478" r:id="rId14"/>
    <p:sldId id="508" r:id="rId15"/>
    <p:sldId id="510" r:id="rId16"/>
    <p:sldId id="28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880"/>
    <a:srgbClr val="FF884C"/>
    <a:srgbClr val="B6E388"/>
    <a:srgbClr val="FFD384"/>
    <a:srgbClr val="F0EABE"/>
    <a:srgbClr val="3B9AE1"/>
    <a:srgbClr val="A7D2CB"/>
    <a:srgbClr val="F2D388"/>
    <a:srgbClr val="A461ED"/>
    <a:srgbClr val="905F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84A37-23D9-49E6-BD8E-02AE33620A06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CC24F-3941-472F-AC8D-0D3C3C3E3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449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594475"/>
            <a:ext cx="12192000" cy="254000"/>
          </a:xfrm>
          <a:prstGeom prst="rect">
            <a:avLst/>
          </a:prstGeom>
          <a:solidFill>
            <a:srgbClr val="22B1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342689" y="781965"/>
            <a:ext cx="11602860" cy="5735782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0AB74A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41365">
            <a:off x="11455400" y="220671"/>
            <a:ext cx="865604" cy="86560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725158">
            <a:off x="-81530" y="3311480"/>
            <a:ext cx="848439" cy="848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437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C7B39F-5C9B-45E3-94DF-FDF92F85350F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E6C3EA-E12F-4579-9C17-C79A0C3E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885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C7B39F-5C9B-45E3-94DF-FDF92F85350F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E6C3EA-E12F-4579-9C17-C79A0C3E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307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C7B39F-5C9B-45E3-94DF-FDF92F85350F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E6C3EA-E12F-4579-9C17-C79A0C3E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160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C7B39F-5C9B-45E3-94DF-FDF92F85350F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E6C3EA-E12F-4579-9C17-C79A0C3E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298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C7B39F-5C9B-45E3-94DF-FDF92F85350F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E6C3EA-E12F-4579-9C17-C79A0C3E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63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C7B39F-5C9B-45E3-94DF-FDF92F85350F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E6C3EA-E12F-4579-9C17-C79A0C3E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540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C7B39F-5C9B-45E3-94DF-FDF92F85350F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E6C3EA-E12F-4579-9C17-C79A0C3E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067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C7B39F-5C9B-45E3-94DF-FDF92F85350F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E6C3EA-E12F-4579-9C17-C79A0C3E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599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C7B39F-5C9B-45E3-94DF-FDF92F85350F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E6C3EA-E12F-4579-9C17-C79A0C3E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199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C7B39F-5C9B-45E3-94DF-FDF92F85350F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E6C3EA-E12F-4579-9C17-C79A0C3E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738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581891"/>
          </a:xfrm>
          <a:prstGeom prst="rect">
            <a:avLst/>
          </a:prstGeom>
          <a:solidFill>
            <a:srgbClr val="22B1BF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baseline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Tiết</a:t>
            </a:r>
            <a:r>
              <a:rPr lang="en-US" sz="2600" b="1" baseline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33,34,35. HỖN HỢP CÁC CHẤT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594475"/>
            <a:ext cx="12192000" cy="254000"/>
          </a:xfrm>
          <a:prstGeom prst="rect">
            <a:avLst/>
          </a:prstGeom>
          <a:solidFill>
            <a:srgbClr val="22B1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 rot="1454166">
            <a:off x="10768390" y="-169322"/>
            <a:ext cx="150165" cy="96358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 rot="1454166">
            <a:off x="11034630" y="-181611"/>
            <a:ext cx="150165" cy="96358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 rot="1454166">
            <a:off x="11275207" y="-169321"/>
            <a:ext cx="153368" cy="96358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370367" y="845745"/>
            <a:ext cx="11602860" cy="5735782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0AB74A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41365">
            <a:off x="11455400" y="220671"/>
            <a:ext cx="865604" cy="86560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725158">
            <a:off x="-81530" y="3311480"/>
            <a:ext cx="848439" cy="848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242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f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f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fif"/><Relationship Id="rId4" Type="http://schemas.openxmlformats.org/officeDocument/2006/relationships/image" Target="../media/image8.jf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fif"/><Relationship Id="rId2" Type="http://schemas.openxmlformats.org/officeDocument/2006/relationships/image" Target="../media/image10.jf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fif"/><Relationship Id="rId4" Type="http://schemas.openxmlformats.org/officeDocument/2006/relationships/image" Target="../media/image12.jf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56000" y="914400"/>
            <a:ext cx="477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Nội</a:t>
            </a:r>
            <a:r>
              <a:rPr lang="en-US" sz="4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dung </a:t>
            </a:r>
            <a:r>
              <a:rPr lang="en-US" sz="44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chính</a:t>
            </a:r>
            <a:endParaRPr lang="en-US" sz="44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21343" y="1893554"/>
            <a:ext cx="104986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1847A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21343" y="3027267"/>
            <a:ext cx="104986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1847A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21343" y="4268442"/>
            <a:ext cx="104986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1847A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71210" y="1955110"/>
            <a:ext cx="84459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741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3600" b="1" dirty="0">
                <a:solidFill>
                  <a:srgbClr val="FF741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b="1" dirty="0" err="1">
                <a:solidFill>
                  <a:srgbClr val="FF741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tinh</a:t>
            </a:r>
            <a:r>
              <a:rPr lang="en-US" sz="3600" b="1" dirty="0">
                <a:solidFill>
                  <a:srgbClr val="FF741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b="1" dirty="0" err="1">
                <a:solidFill>
                  <a:srgbClr val="FF741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khiết</a:t>
            </a:r>
            <a:r>
              <a:rPr lang="en-US" sz="3600" b="1" dirty="0">
                <a:solidFill>
                  <a:srgbClr val="FF741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b="1" dirty="0" err="1">
                <a:solidFill>
                  <a:srgbClr val="FF741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3600" b="1" dirty="0">
                <a:solidFill>
                  <a:srgbClr val="FF741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b="1" dirty="0" err="1">
                <a:solidFill>
                  <a:srgbClr val="FF741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hỗn</a:t>
            </a:r>
            <a:r>
              <a:rPr lang="en-US" sz="3600" b="1" dirty="0">
                <a:solidFill>
                  <a:srgbClr val="FF741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b="1" dirty="0" err="1">
                <a:solidFill>
                  <a:srgbClr val="FF741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hợp</a:t>
            </a:r>
            <a:endParaRPr lang="en-US" sz="3600" b="1" dirty="0">
              <a:solidFill>
                <a:srgbClr val="FF741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71209" y="4355456"/>
            <a:ext cx="93942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741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Dung </a:t>
            </a:r>
            <a:r>
              <a:rPr lang="en-US" sz="3600" b="1" dirty="0" err="1">
                <a:solidFill>
                  <a:srgbClr val="FF741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dịch</a:t>
            </a:r>
            <a:endParaRPr lang="en-US" sz="3600" b="1" dirty="0">
              <a:solidFill>
                <a:srgbClr val="FF741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71208" y="3106586"/>
            <a:ext cx="93942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741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Huyền</a:t>
            </a:r>
            <a:r>
              <a:rPr lang="en-US" sz="3600" b="1" dirty="0">
                <a:solidFill>
                  <a:srgbClr val="FF741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b="1" dirty="0" err="1">
                <a:solidFill>
                  <a:srgbClr val="FF741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phù</a:t>
            </a:r>
            <a:r>
              <a:rPr lang="en-US" sz="3600" b="1" dirty="0">
                <a:solidFill>
                  <a:srgbClr val="FF741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b="1" dirty="0" err="1">
                <a:solidFill>
                  <a:srgbClr val="FF741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3600" b="1" dirty="0">
                <a:solidFill>
                  <a:srgbClr val="FF741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b="1" dirty="0" err="1">
                <a:solidFill>
                  <a:srgbClr val="FF741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nhũ</a:t>
            </a:r>
            <a:r>
              <a:rPr lang="en-US" sz="3600" b="1" dirty="0">
                <a:solidFill>
                  <a:srgbClr val="FF741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b="1" dirty="0" err="1">
                <a:solidFill>
                  <a:srgbClr val="FF741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tương</a:t>
            </a:r>
            <a:endParaRPr lang="en-US" sz="3600" b="1" dirty="0">
              <a:solidFill>
                <a:srgbClr val="FF741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21343" y="5386507"/>
            <a:ext cx="104986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1847A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71209" y="5386507"/>
            <a:ext cx="93942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741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600" b="1" dirty="0">
                <a:solidFill>
                  <a:srgbClr val="FF741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b="1" dirty="0" err="1">
                <a:solidFill>
                  <a:srgbClr val="FF741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hoà</a:t>
            </a:r>
            <a:r>
              <a:rPr lang="en-US" sz="3600" b="1" dirty="0">
                <a:solidFill>
                  <a:srgbClr val="FF741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tan </a:t>
            </a:r>
            <a:r>
              <a:rPr lang="en-US" sz="3600" b="1" dirty="0" err="1">
                <a:solidFill>
                  <a:srgbClr val="FF741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sz="3600" b="1" dirty="0">
                <a:solidFill>
                  <a:srgbClr val="FF741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b="1" dirty="0" err="1">
                <a:solidFill>
                  <a:srgbClr val="FF741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endParaRPr lang="en-US" sz="3600" b="1" dirty="0">
              <a:solidFill>
                <a:srgbClr val="FF741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200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9" grpId="0"/>
      <p:bldP spid="10" grpId="0"/>
      <p:bldP spid="11" grpId="0"/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979733" y="2107016"/>
            <a:ext cx="10532533" cy="5345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Huyền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phù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hỗn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hợp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rắn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lỏng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đồng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nhất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10" name="Rectangle 9"/>
          <p:cNvSpPr/>
          <p:nvPr/>
        </p:nvSpPr>
        <p:spPr>
          <a:xfrm>
            <a:off x="378924" y="897148"/>
            <a:ext cx="5174853" cy="498516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II. </a:t>
            </a:r>
            <a:r>
              <a:rPr 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Huyền</a:t>
            </a:r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phù</a:t>
            </a:r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nhũ</a:t>
            </a:r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tương</a:t>
            </a:r>
            <a:endParaRPr lang="en-US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93093" y="2965679"/>
            <a:ext cx="10532533" cy="5345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VD: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phù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bột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mì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bột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sắn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dây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,…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79733" y="4269701"/>
            <a:ext cx="10532533" cy="5345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Nhũ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tương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hỗn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hợp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lỏng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lỏng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đồng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nhất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93093" y="5039218"/>
            <a:ext cx="10532533" cy="5345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VD: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Sữa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hỗn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hợp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dầu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ăn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khuấy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trộn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),…</a:t>
            </a:r>
          </a:p>
        </p:txBody>
      </p:sp>
    </p:spTree>
    <p:extLst>
      <p:ext uri="{BB962C8B-B14F-4D97-AF65-F5344CB8AC3E}">
        <p14:creationId xmlns:p14="http://schemas.microsoft.com/office/powerpoint/2010/main" val="2345202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2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444237" y="1370436"/>
            <a:ext cx="5747763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THẢO LUẬN NHÓM</a:t>
            </a:r>
          </a:p>
          <a:p>
            <a:r>
              <a:rPr lang="en-US" sz="2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sz="28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Thời</a:t>
            </a:r>
            <a:r>
              <a:rPr lang="en-US" sz="2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gian</a:t>
            </a:r>
            <a:r>
              <a:rPr lang="en-US" sz="2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3 </a:t>
            </a:r>
            <a:r>
              <a:rPr lang="en-US" sz="28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phút</a:t>
            </a:r>
            <a:r>
              <a:rPr lang="en-US" sz="2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615369" y="3034407"/>
            <a:ext cx="10396957" cy="639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Yêu</a:t>
            </a:r>
            <a:r>
              <a:rPr lang="en-US" b="1" u="sng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u="sng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cầu</a:t>
            </a:r>
            <a:r>
              <a:rPr lang="en-US" b="1" u="sng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Quan</a:t>
            </a:r>
            <a:r>
              <a:rPr lang="en-US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sát</a:t>
            </a:r>
            <a:r>
              <a:rPr lang="en-US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thí</a:t>
            </a:r>
            <a:r>
              <a:rPr lang="en-US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nghiệm</a:t>
            </a:r>
            <a:r>
              <a:rPr lang="en-US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trả</a:t>
            </a:r>
            <a:r>
              <a:rPr lang="en-US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lời</a:t>
            </a:r>
            <a:r>
              <a:rPr lang="en-US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</a:t>
            </a:r>
            <a:r>
              <a:rPr lang="en-US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hỏi</a:t>
            </a:r>
            <a:endParaRPr lang="en-US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5266" y="3814813"/>
            <a:ext cx="11377061" cy="5345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thí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nghiệm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trên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nào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tan,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nào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tan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9" name="Rectangle 8"/>
          <p:cNvSpPr/>
          <p:nvPr/>
        </p:nvSpPr>
        <p:spPr>
          <a:xfrm>
            <a:off x="366984" y="899786"/>
            <a:ext cx="3261742" cy="559119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III. Dung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dịch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5265" y="4472901"/>
            <a:ext cx="11377061" cy="1025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Lấy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thêm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ví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dụ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thực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tế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cho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thấy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rắn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lỏng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khí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tan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35266" y="5548574"/>
            <a:ext cx="11295680" cy="1074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Làm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thế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nào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để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quá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trình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hòa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tan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rắn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xảy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nhanh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hơn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pic>
        <p:nvPicPr>
          <p:cNvPr id="12" name="Picture 2" descr="United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795" y="1084543"/>
            <a:ext cx="1663970" cy="1663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1013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p"/>
      <p:bldP spid="8" grpId="0"/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6984" y="899786"/>
            <a:ext cx="3261742" cy="559119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III. Dung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dịch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Picture 5" descr="D:\hoi gian chuyen de\nuoc muoi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32" t="18226" r="10188" b="2052"/>
          <a:stretch/>
        </p:blipFill>
        <p:spPr bwMode="auto">
          <a:xfrm>
            <a:off x="8779594" y="1334653"/>
            <a:ext cx="2136809" cy="2435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8496702" y="3854621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Cốc</a:t>
            </a:r>
            <a:r>
              <a:rPr lang="en-US" sz="24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1: </a:t>
            </a:r>
            <a:r>
              <a:rPr lang="en-US" sz="24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4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muối</a:t>
            </a:r>
            <a:r>
              <a:rPr lang="en-US" sz="24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9" name="Down Arrow 8"/>
          <p:cNvSpPr/>
          <p:nvPr/>
        </p:nvSpPr>
        <p:spPr>
          <a:xfrm>
            <a:off x="9929262" y="4337068"/>
            <a:ext cx="369770" cy="552566"/>
          </a:xfrm>
          <a:prstGeom prst="down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567287" y="4953271"/>
            <a:ext cx="3310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Hỗn</a:t>
            </a:r>
            <a:r>
              <a:rPr lang="en-US" sz="24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hợp</a:t>
            </a:r>
            <a:r>
              <a:rPr lang="en-US" sz="24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đồng</a:t>
            </a:r>
            <a:r>
              <a:rPr lang="en-US" sz="24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nhất</a:t>
            </a:r>
            <a:endParaRPr lang="en-US" sz="24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Down Arrow 10"/>
          <p:cNvSpPr/>
          <p:nvPr/>
        </p:nvSpPr>
        <p:spPr>
          <a:xfrm>
            <a:off x="9929262" y="5499355"/>
            <a:ext cx="369770" cy="552566"/>
          </a:xfrm>
          <a:prstGeom prst="down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9123547" y="6066359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Dung </a:t>
            </a:r>
            <a:r>
              <a:rPr lang="en-US" sz="24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dịch</a:t>
            </a:r>
            <a:endParaRPr lang="en-US" sz="24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753" y="1729023"/>
            <a:ext cx="2619375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5" descr="D:\hoi gian chuyen de\nuoc muoi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15" t="17925" r="9007" b="2039"/>
          <a:stretch/>
        </p:blipFill>
        <p:spPr bwMode="auto">
          <a:xfrm>
            <a:off x="5038152" y="1150583"/>
            <a:ext cx="2136808" cy="2444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1200753" y="3595400"/>
            <a:ext cx="26193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Muối</a:t>
            </a:r>
            <a:r>
              <a:rPr lang="en-US" sz="24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ăn</a:t>
            </a:r>
            <a:endParaRPr lang="en-US" sz="24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39315" y="3623788"/>
            <a:ext cx="26193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endParaRPr lang="en-US" sz="24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Down Arrow 16"/>
          <p:cNvSpPr/>
          <p:nvPr/>
        </p:nvSpPr>
        <p:spPr>
          <a:xfrm>
            <a:off x="6148990" y="4125323"/>
            <a:ext cx="381000" cy="914400"/>
          </a:xfrm>
          <a:prstGeom prst="down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440330" y="505535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Dung </a:t>
            </a:r>
            <a:r>
              <a:rPr lang="en-US" sz="24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môi</a:t>
            </a:r>
            <a:endParaRPr lang="en-US" sz="24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Down Arrow 18"/>
          <p:cNvSpPr/>
          <p:nvPr/>
        </p:nvSpPr>
        <p:spPr>
          <a:xfrm>
            <a:off x="2319940" y="4057065"/>
            <a:ext cx="381000" cy="914400"/>
          </a:xfrm>
          <a:prstGeom prst="down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1519840" y="4996712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tan</a:t>
            </a:r>
          </a:p>
        </p:txBody>
      </p:sp>
    </p:spTree>
    <p:extLst>
      <p:ext uri="{BB962C8B-B14F-4D97-AF65-F5344CB8AC3E}">
        <p14:creationId xmlns:p14="http://schemas.microsoft.com/office/powerpoint/2010/main" val="3762245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/>
      <p:bldP spid="11" grpId="0" animBg="1"/>
      <p:bldP spid="12" grpId="0"/>
      <p:bldP spid="15" grpId="0"/>
      <p:bldP spid="16" grpId="0"/>
      <p:bldP spid="17" grpId="0" animBg="1"/>
      <p:bldP spid="18" grpId="0"/>
      <p:bldP spid="19" grpId="0" animBg="1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9842" y="2145856"/>
            <a:ext cx="114221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Dung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dịch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hỗn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hợp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đồng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nhất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giữa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dung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môi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tan.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5464" y="2935857"/>
            <a:ext cx="105204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VD: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đường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muối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,...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78925" y="897148"/>
            <a:ext cx="3261742" cy="559119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III. Dung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dịch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9843" y="3907279"/>
            <a:ext cx="11422157" cy="730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tan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được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hoà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tan. VD: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muối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đường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,…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9843" y="4881151"/>
            <a:ext cx="114221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Dung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môi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dùng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để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hoà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tan. VD: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,…</a:t>
            </a:r>
          </a:p>
        </p:txBody>
      </p:sp>
    </p:spTree>
    <p:extLst>
      <p:ext uri="{BB962C8B-B14F-4D97-AF65-F5344CB8AC3E}">
        <p14:creationId xmlns:p14="http://schemas.microsoft.com/office/powerpoint/2010/main" val="1634023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925" y="1665724"/>
            <a:ext cx="10532533" cy="5835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Khả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năng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tan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endParaRPr lang="en-US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30532" y="2505409"/>
            <a:ext cx="10532533" cy="5345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khả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năng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tan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khác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nhau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16800" y="3951998"/>
            <a:ext cx="10532533" cy="5345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Muối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đường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giấm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rượu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acid,… tan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nhiều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216800" y="4737258"/>
            <a:ext cx="10532533" cy="5345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Khí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Oxi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khí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Hidro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,… tan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ít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16800" y="5499515"/>
            <a:ext cx="10532533" cy="5345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Đá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vôi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thạch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cao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bột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gạo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bột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mì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,…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tan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9" name="Rectangle 8"/>
          <p:cNvSpPr/>
          <p:nvPr/>
        </p:nvSpPr>
        <p:spPr>
          <a:xfrm>
            <a:off x="378925" y="897147"/>
            <a:ext cx="4396276" cy="661590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IV. </a:t>
            </a:r>
            <a:r>
              <a:rPr 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hoà</a:t>
            </a:r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tan </a:t>
            </a:r>
            <a:r>
              <a:rPr 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endParaRPr lang="en-US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30532" y="3290669"/>
            <a:ext cx="10532533" cy="5345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Ví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dụ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710937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030532" y="2505409"/>
            <a:ext cx="10532533" cy="1074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tăng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nhiệt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rắn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tan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nhiều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nhanh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hơn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ngược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lại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khí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ít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tan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hơn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9" name="Rectangle 8"/>
          <p:cNvSpPr/>
          <p:nvPr/>
        </p:nvSpPr>
        <p:spPr>
          <a:xfrm>
            <a:off x="378925" y="897147"/>
            <a:ext cx="4396276" cy="661590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IV. </a:t>
            </a:r>
            <a:r>
              <a:rPr 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hoà</a:t>
            </a:r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tan </a:t>
            </a:r>
            <a:r>
              <a:rPr 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endParaRPr lang="en-US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8925" y="1665724"/>
            <a:ext cx="10532533" cy="5345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Ảnh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hưởng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nhiệt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đến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hoà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tan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30532" y="4120466"/>
            <a:ext cx="10992135" cy="1074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Lưu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ý: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Quá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trình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hoà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tan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rắn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còn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xảy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nhanh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hơn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nếu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rắn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đó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được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khuấy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trộn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hoặc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nghiền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thành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những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hạt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nhỏ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mịn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26668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ình ảnh cảm ơn thầy cô đã lắng nghe để chèn vào Slide PowerPoi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09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6529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honeycomb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8925" y="897148"/>
            <a:ext cx="6225075" cy="644001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I.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tinh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khiết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hỗn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hợp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Cloud 5"/>
          <p:cNvSpPr/>
          <p:nvPr/>
        </p:nvSpPr>
        <p:spPr>
          <a:xfrm>
            <a:off x="948268" y="2828217"/>
            <a:ext cx="3352800" cy="1998133"/>
          </a:xfrm>
          <a:prstGeom prst="cloud">
            <a:avLst/>
          </a:prstGeom>
          <a:solidFill>
            <a:srgbClr val="F0EAB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Vật</a:t>
            </a:r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endParaRPr lang="en-US" sz="36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74165" y="2201333"/>
            <a:ext cx="4632502" cy="965200"/>
          </a:xfrm>
          <a:prstGeom prst="rect">
            <a:avLst/>
          </a:prstGeom>
          <a:solidFill>
            <a:srgbClr val="B6E38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Chứa</a:t>
            </a:r>
            <a:r>
              <a:rPr lang="en-US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một</a:t>
            </a:r>
            <a:r>
              <a:rPr lang="en-US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endParaRPr lang="en-US" sz="28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374165" y="4047067"/>
            <a:ext cx="4632502" cy="965200"/>
          </a:xfrm>
          <a:prstGeom prst="rect">
            <a:avLst/>
          </a:prstGeom>
          <a:solidFill>
            <a:srgbClr val="B6E38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Chứa</a:t>
            </a:r>
            <a:r>
              <a:rPr lang="en-US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nhiều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khác</a:t>
            </a:r>
            <a:r>
              <a:rPr lang="en-US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nhau</a:t>
            </a:r>
            <a:endParaRPr lang="en-US" sz="28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ight Arrow 8"/>
          <p:cNvSpPr/>
          <p:nvPr/>
        </p:nvSpPr>
        <p:spPr>
          <a:xfrm rot="19979206">
            <a:off x="4944634" y="2899124"/>
            <a:ext cx="785962" cy="420103"/>
          </a:xfrm>
          <a:prstGeom prst="rightArrow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1288434">
            <a:off x="4937718" y="3985091"/>
            <a:ext cx="743555" cy="390198"/>
          </a:xfrm>
          <a:prstGeom prst="rightArrow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947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8925" y="897148"/>
            <a:ext cx="6225075" cy="644001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I.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tinh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khiết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hỗn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hợp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1163" y="1599622"/>
            <a:ext cx="2124075" cy="21621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443" y="1873742"/>
            <a:ext cx="2466975" cy="18478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375710" y="4046103"/>
            <a:ext cx="2756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cất</a:t>
            </a:r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41494" y="4003381"/>
            <a:ext cx="2756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Thìa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bạc</a:t>
            </a:r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05370" y="4046103"/>
            <a:ext cx="2756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Bình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khí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Oxi</a:t>
            </a:r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5608" y="1865660"/>
            <a:ext cx="3441910" cy="1855932"/>
          </a:xfrm>
          <a:prstGeom prst="rect">
            <a:avLst/>
          </a:prstGeom>
        </p:spPr>
      </p:pic>
      <p:sp>
        <p:nvSpPr>
          <p:cNvPr id="17" name="Right Arrow 16"/>
          <p:cNvSpPr/>
          <p:nvPr/>
        </p:nvSpPr>
        <p:spPr>
          <a:xfrm rot="2562305">
            <a:off x="2456676" y="4876018"/>
            <a:ext cx="743555" cy="390198"/>
          </a:xfrm>
          <a:prstGeom prst="rightArrow">
            <a:avLst/>
          </a:prstGeom>
          <a:solidFill>
            <a:schemeClr val="accent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/>
          <p:cNvSpPr/>
          <p:nvPr/>
        </p:nvSpPr>
        <p:spPr>
          <a:xfrm rot="5400000">
            <a:off x="6004784" y="4852277"/>
            <a:ext cx="743555" cy="390198"/>
          </a:xfrm>
          <a:prstGeom prst="rightArrow">
            <a:avLst/>
          </a:prstGeom>
          <a:solidFill>
            <a:schemeClr val="accent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Arrow 18"/>
          <p:cNvSpPr/>
          <p:nvPr/>
        </p:nvSpPr>
        <p:spPr>
          <a:xfrm rot="8296724">
            <a:off x="9855956" y="4828820"/>
            <a:ext cx="743555" cy="390198"/>
          </a:xfrm>
          <a:prstGeom prst="rightArrow">
            <a:avLst/>
          </a:prstGeom>
          <a:solidFill>
            <a:schemeClr val="accent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131734" y="5706532"/>
            <a:ext cx="4632502" cy="655480"/>
          </a:xfrm>
          <a:prstGeom prst="rect">
            <a:avLst/>
          </a:prstGeom>
          <a:solidFill>
            <a:srgbClr val="B6E38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Chứa</a:t>
            </a:r>
            <a:r>
              <a:rPr lang="en-US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một</a:t>
            </a:r>
            <a:r>
              <a:rPr lang="en-US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endParaRPr lang="en-US" sz="28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221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7" grpId="0" animBg="1"/>
      <p:bldP spid="18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8925" y="897148"/>
            <a:ext cx="6225075" cy="644001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I.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tinh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khiết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hỗn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hợp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25508" y="2012894"/>
            <a:ext cx="32062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tinh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khiết</a:t>
            </a:r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30179" y="1541149"/>
            <a:ext cx="44185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một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duy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nhất</a:t>
            </a:r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25986" y="2777173"/>
            <a:ext cx="54589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những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tính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xác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định</a:t>
            </a:r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Right Arrow 16"/>
          <p:cNvSpPr/>
          <p:nvPr/>
        </p:nvSpPr>
        <p:spPr>
          <a:xfrm rot="2562305">
            <a:off x="4098332" y="2798087"/>
            <a:ext cx="743555" cy="390198"/>
          </a:xfrm>
          <a:prstGeom prst="rightArrow">
            <a:avLst/>
          </a:prstGeom>
          <a:solidFill>
            <a:schemeClr val="accent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Arrow 18"/>
          <p:cNvSpPr/>
          <p:nvPr/>
        </p:nvSpPr>
        <p:spPr>
          <a:xfrm rot="19641305">
            <a:off x="4178246" y="1848274"/>
            <a:ext cx="743555" cy="390198"/>
          </a:xfrm>
          <a:prstGeom prst="rightArrow">
            <a:avLst/>
          </a:prstGeom>
          <a:solidFill>
            <a:schemeClr val="accent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3653" y="3578171"/>
            <a:ext cx="2044233" cy="1951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8212" y="3578171"/>
            <a:ext cx="2044233" cy="2044233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1022" y="3578171"/>
            <a:ext cx="3140994" cy="204400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235" y="3806707"/>
            <a:ext cx="3068632" cy="1815465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412792" y="5689904"/>
            <a:ext cx="31770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tinh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khiết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24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Sôi</a:t>
            </a:r>
            <a:r>
              <a:rPr lang="en-US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100</a:t>
            </a:r>
            <a:r>
              <a:rPr lang="en-US" sz="2400" baseline="30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</a:t>
            </a:r>
            <a:r>
              <a:rPr lang="en-US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744189" y="5689904"/>
            <a:ext cx="31770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tinh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khiết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24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Nóng</a:t>
            </a:r>
            <a:r>
              <a:rPr lang="en-US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r>
              <a:rPr lang="en-US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0</a:t>
            </a:r>
            <a:r>
              <a:rPr lang="en-US" sz="2400" baseline="30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</a:t>
            </a:r>
            <a:r>
              <a:rPr lang="en-US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866050" y="5670654"/>
            <a:ext cx="27784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Oxi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24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Hoá</a:t>
            </a:r>
            <a:r>
              <a:rPr lang="en-US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lỏng</a:t>
            </a:r>
            <a:r>
              <a:rPr lang="en-US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-183</a:t>
            </a:r>
            <a:r>
              <a:rPr lang="en-US" sz="2400" baseline="30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</a:t>
            </a:r>
            <a:r>
              <a:rPr lang="en-US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382445" y="5639409"/>
            <a:ext cx="28598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Oxi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24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Hoá</a:t>
            </a:r>
            <a:r>
              <a:rPr lang="en-US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rắn</a:t>
            </a:r>
            <a:r>
              <a:rPr lang="en-US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-218</a:t>
            </a:r>
            <a:r>
              <a:rPr lang="en-US" sz="2400" baseline="30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</a:t>
            </a:r>
            <a:r>
              <a:rPr lang="en-US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498254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7" grpId="0" animBg="1"/>
      <p:bldP spid="19" grpId="0" animBg="1"/>
      <p:bldP spid="20" grpId="0"/>
      <p:bldP spid="25" grpId="0"/>
      <p:bldP spid="26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8925" y="897148"/>
            <a:ext cx="6225075" cy="644001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I.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tinh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khiết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hỗn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hợp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3011" y="4307749"/>
            <a:ext cx="2429294" cy="181962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0889" y="1696438"/>
            <a:ext cx="2367212" cy="177312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148" y="4302216"/>
            <a:ext cx="2663782" cy="166955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755" y="1696438"/>
            <a:ext cx="2513449" cy="167258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117756" y="3453026"/>
            <a:ext cx="2756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đường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73011" y="3469562"/>
            <a:ext cx="2756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cam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29651" y="6052971"/>
            <a:ext cx="2756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biển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64896" y="6111085"/>
            <a:ext cx="2756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Sữa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Right Arrow 14"/>
          <p:cNvSpPr/>
          <p:nvPr/>
        </p:nvSpPr>
        <p:spPr>
          <a:xfrm>
            <a:off x="9275893" y="3847957"/>
            <a:ext cx="743555" cy="289648"/>
          </a:xfrm>
          <a:prstGeom prst="rightArrow">
            <a:avLst/>
          </a:prstGeom>
          <a:solidFill>
            <a:schemeClr val="accent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216051" y="3683347"/>
            <a:ext cx="1624429" cy="618869"/>
          </a:xfrm>
          <a:prstGeom prst="rect">
            <a:avLst/>
          </a:prstGeom>
          <a:solidFill>
            <a:srgbClr val="B6E38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Hỗn</a:t>
            </a:r>
            <a:r>
              <a:rPr lang="en-US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hợp</a:t>
            </a:r>
            <a:endParaRPr lang="en-US" sz="28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646531" y="1919583"/>
            <a:ext cx="920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FF58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endParaRPr lang="en-US" sz="2000" dirty="0">
              <a:solidFill>
                <a:srgbClr val="FF588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46531" y="2620623"/>
            <a:ext cx="10081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FF58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Đường</a:t>
            </a:r>
            <a:endParaRPr lang="en-US" sz="2000" dirty="0">
              <a:solidFill>
                <a:srgbClr val="FF588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330183" y="1667525"/>
            <a:ext cx="920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FF58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endParaRPr lang="en-US" sz="2000" dirty="0">
              <a:solidFill>
                <a:srgbClr val="FF588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330183" y="2089418"/>
            <a:ext cx="10081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FF58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Đường</a:t>
            </a:r>
            <a:endParaRPr lang="en-US" sz="2000" dirty="0">
              <a:solidFill>
                <a:srgbClr val="FF588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340625" y="2530070"/>
            <a:ext cx="13327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FF58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Tinh</a:t>
            </a:r>
            <a:r>
              <a:rPr lang="en-US" sz="2000" dirty="0">
                <a:solidFill>
                  <a:srgbClr val="FF58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srgbClr val="FF58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dầu</a:t>
            </a:r>
            <a:endParaRPr lang="en-US" sz="2000" dirty="0">
              <a:solidFill>
                <a:srgbClr val="FF588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340625" y="3044328"/>
            <a:ext cx="15926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58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Acid </a:t>
            </a:r>
            <a:r>
              <a:rPr lang="en-US" sz="2000" dirty="0" err="1">
                <a:solidFill>
                  <a:srgbClr val="FF58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hữu</a:t>
            </a:r>
            <a:r>
              <a:rPr lang="en-US" sz="2000" dirty="0">
                <a:solidFill>
                  <a:srgbClr val="FF58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srgbClr val="FF58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cơ</a:t>
            </a:r>
            <a:endParaRPr lang="en-US" sz="2000" dirty="0">
              <a:solidFill>
                <a:srgbClr val="FF588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25432" y="4467602"/>
            <a:ext cx="920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FF58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endParaRPr lang="en-US" sz="2000" dirty="0">
              <a:solidFill>
                <a:srgbClr val="FF588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525432" y="5168642"/>
            <a:ext cx="10958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FF58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Muối</a:t>
            </a:r>
            <a:r>
              <a:rPr lang="en-US" sz="2000" dirty="0">
                <a:solidFill>
                  <a:srgbClr val="FF58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srgbClr val="FF58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ăn</a:t>
            </a:r>
            <a:endParaRPr lang="en-US" sz="2000" dirty="0">
              <a:solidFill>
                <a:srgbClr val="FF588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152525" y="4446299"/>
            <a:ext cx="920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FF58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endParaRPr lang="en-US" sz="2000" dirty="0">
              <a:solidFill>
                <a:srgbClr val="FF588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052767" y="4871609"/>
            <a:ext cx="10081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FF58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Đường</a:t>
            </a:r>
            <a:endParaRPr lang="en-US" sz="2000" dirty="0">
              <a:solidFill>
                <a:srgbClr val="FF588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052767" y="5300952"/>
            <a:ext cx="13327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58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Protein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659040" y="4555373"/>
            <a:ext cx="14703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58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Vitamin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659040" y="4977266"/>
            <a:ext cx="10081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58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Lipid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669481" y="5417918"/>
            <a:ext cx="16680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FF58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Khoáng</a:t>
            </a:r>
            <a:r>
              <a:rPr lang="en-US" sz="2000" dirty="0">
                <a:solidFill>
                  <a:srgbClr val="FF58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srgbClr val="FF58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endParaRPr lang="en-US" sz="2000" dirty="0">
              <a:solidFill>
                <a:srgbClr val="FF588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0525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5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5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5" grpId="0" animBg="1"/>
      <p:bldP spid="16" grpId="0" animBg="1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0369" y="1761474"/>
            <a:ext cx="10520412" cy="730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tinh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khiết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chỉ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một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duy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nhất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378925" y="897148"/>
            <a:ext cx="6225075" cy="644001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I.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tinh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khiết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hỗn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hợp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43981" y="2686553"/>
            <a:ext cx="10520412" cy="730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 VD: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cất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bạc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Oxygen,…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70369" y="3776982"/>
            <a:ext cx="10520412" cy="730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những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tính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xác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định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43981" y="4812604"/>
            <a:ext cx="10520412" cy="1469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 VD: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tinh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khiết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sôi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100</a:t>
            </a:r>
            <a:r>
              <a:rPr lang="en-US" sz="32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C,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nóng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0</a:t>
            </a:r>
            <a:r>
              <a:rPr lang="en-US" sz="32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C; Oxygen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hoá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lỏng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- 183</a:t>
            </a:r>
            <a:r>
              <a:rPr lang="en-US" sz="32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C,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hoá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rắn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- 218</a:t>
            </a:r>
            <a:r>
              <a:rPr lang="en-US" sz="32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C.</a:t>
            </a:r>
          </a:p>
        </p:txBody>
      </p:sp>
    </p:spTree>
    <p:extLst>
      <p:ext uri="{BB962C8B-B14F-4D97-AF65-F5344CB8AC3E}">
        <p14:creationId xmlns:p14="http://schemas.microsoft.com/office/powerpoint/2010/main" val="1514453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3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05309" y="1541149"/>
            <a:ext cx="10520412" cy="730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Hỗn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hợp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từ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hai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trở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lên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378925" y="897148"/>
            <a:ext cx="6225075" cy="644001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I.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tinh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khiết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hỗn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hợp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02181" y="2394194"/>
            <a:ext cx="105204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 VD: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biển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cam,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sữa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đường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,…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05309" y="3540279"/>
            <a:ext cx="1091415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tính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thay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đổi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tuỳ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thuộc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vào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thành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phần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hỗn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hợp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02181" y="4931283"/>
            <a:ext cx="105204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 VD: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cam: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nếu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thêm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đường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thì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sẽ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ngọt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nếu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thêm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thì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sẽ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nhạt</a:t>
            </a:r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767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3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5833543" y="1272528"/>
            <a:ext cx="6711482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THẢO LUẬN NHÓM</a:t>
            </a:r>
          </a:p>
          <a:p>
            <a:r>
              <a:rPr lang="en-US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sz="24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Thời</a:t>
            </a:r>
            <a:r>
              <a:rPr lang="en-US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gian</a:t>
            </a:r>
            <a:r>
              <a:rPr lang="en-US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5 </a:t>
            </a:r>
            <a:r>
              <a:rPr lang="en-US" sz="24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phút</a:t>
            </a:r>
            <a:r>
              <a:rPr lang="en-US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47398" y="2367900"/>
            <a:ext cx="12140200" cy="639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u="sng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Yêu</a:t>
            </a:r>
            <a:r>
              <a:rPr lang="en-US" sz="2400" b="1" u="sng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cầu</a:t>
            </a:r>
            <a:r>
              <a:rPr lang="en-US" sz="2400" b="1" u="sng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24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Tiến</a:t>
            </a:r>
            <a:r>
              <a:rPr lang="en-US" sz="24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hành</a:t>
            </a:r>
            <a:r>
              <a:rPr lang="en-US" sz="24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thí</a:t>
            </a:r>
            <a:r>
              <a:rPr lang="en-US" sz="24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nghiệm</a:t>
            </a:r>
            <a:r>
              <a:rPr lang="en-US" sz="24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trả</a:t>
            </a:r>
            <a:r>
              <a:rPr lang="en-US" sz="24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lời</a:t>
            </a:r>
            <a:r>
              <a:rPr lang="en-US" sz="24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</a:t>
            </a:r>
            <a:r>
              <a:rPr lang="en-US" sz="24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hỏi</a:t>
            </a:r>
            <a:endParaRPr lang="en-US" sz="24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89971" y="2888649"/>
            <a:ext cx="1014252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Tiến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hành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thí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nghiệm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3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cốc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được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đánh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số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(1), (2),(3);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mỗi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cốc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chứa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sẵn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100ml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Cho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vào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cốc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(1): 1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thìa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nhỏ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muối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ăn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khuấy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đều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Cho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vào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cốc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(2): 1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thìa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nhỏ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bột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đá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vôi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khuấy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đều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Cho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vào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cốc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(3): 1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thìa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nhỏ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dầu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ăn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khuấy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đều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89971" y="4949258"/>
            <a:ext cx="1189762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Trả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lời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hỏi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cốc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(1) (2) (3)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sau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thí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nghiệm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hỗn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hợp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hay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tinh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khiết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Sau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khuấy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cốc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nào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suốt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Cốc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nào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nhìn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rõ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được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thành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phần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Sau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3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phút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ở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mỗi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cốc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thay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đổi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nào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10" name="Rectangle 9"/>
          <p:cNvSpPr/>
          <p:nvPr/>
        </p:nvSpPr>
        <p:spPr>
          <a:xfrm>
            <a:off x="378924" y="897148"/>
            <a:ext cx="5174853" cy="498516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II. </a:t>
            </a:r>
            <a:r>
              <a:rPr 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Huyền</a:t>
            </a:r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phù</a:t>
            </a:r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nhũ</a:t>
            </a:r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tương</a:t>
            </a:r>
            <a:endParaRPr lang="en-US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 descr="United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9184" y="982013"/>
            <a:ext cx="1219200" cy="121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1421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p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8924" y="897148"/>
            <a:ext cx="5174853" cy="498516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II. </a:t>
            </a:r>
            <a:r>
              <a:rPr 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Huyền</a:t>
            </a:r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phù</a:t>
            </a:r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nhũ</a:t>
            </a:r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tương</a:t>
            </a:r>
            <a:endParaRPr lang="en-US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Picture 5" descr="D:\hoi gian chuyen de\nuoc muoi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34" t="17101" r="9863" b="3525"/>
          <a:stretch/>
        </p:blipFill>
        <p:spPr bwMode="auto">
          <a:xfrm>
            <a:off x="1453854" y="1591833"/>
            <a:ext cx="1925053" cy="2204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D:\hoi gian chuyen de\nuoc dau a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857" y="1580247"/>
            <a:ext cx="2107732" cy="2248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53118" y="3830934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Cốc</a:t>
            </a:r>
            <a:r>
              <a:rPr lang="en-US" sz="24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1: </a:t>
            </a:r>
            <a:r>
              <a:rPr lang="en-US" sz="24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4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muối</a:t>
            </a:r>
            <a:r>
              <a:rPr lang="en-US" sz="24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24918" y="3894763"/>
            <a:ext cx="38850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Cốc</a:t>
            </a:r>
            <a:r>
              <a:rPr lang="en-US" sz="24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2: </a:t>
            </a:r>
            <a:r>
              <a:rPr lang="en-US" sz="24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Dầu</a:t>
            </a:r>
            <a:r>
              <a:rPr lang="en-US" sz="24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ăn</a:t>
            </a:r>
            <a:r>
              <a:rPr lang="en-US" sz="24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24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4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9" name="Down Arrow 8"/>
          <p:cNvSpPr/>
          <p:nvPr/>
        </p:nvSpPr>
        <p:spPr>
          <a:xfrm>
            <a:off x="2142863" y="4728065"/>
            <a:ext cx="381000" cy="914400"/>
          </a:xfrm>
          <a:prstGeom prst="down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7636" y="5728218"/>
            <a:ext cx="33114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Hỗn</a:t>
            </a:r>
            <a:r>
              <a:rPr lang="en-US" sz="24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hợp</a:t>
            </a:r>
            <a:r>
              <a:rPr lang="en-US" sz="24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đồng</a:t>
            </a:r>
            <a:r>
              <a:rPr lang="en-US" sz="24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nhất</a:t>
            </a:r>
            <a:endParaRPr lang="en-US" sz="24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Down Arrow 10"/>
          <p:cNvSpPr/>
          <p:nvPr/>
        </p:nvSpPr>
        <p:spPr>
          <a:xfrm>
            <a:off x="7784099" y="4979296"/>
            <a:ext cx="398856" cy="752058"/>
          </a:xfrm>
          <a:prstGeom prst="down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60978" y="5916133"/>
            <a:ext cx="4575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Hỗn</a:t>
            </a:r>
            <a:r>
              <a:rPr lang="en-US" sz="24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hợp</a:t>
            </a:r>
            <a:r>
              <a:rPr lang="en-US" sz="24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sz="24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đồng</a:t>
            </a:r>
            <a:r>
              <a:rPr lang="en-US" sz="24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nhất</a:t>
            </a:r>
            <a:endParaRPr lang="en-US" sz="24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238336" y="3963854"/>
            <a:ext cx="37632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Cốc</a:t>
            </a:r>
            <a:r>
              <a:rPr lang="en-US" sz="24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3: </a:t>
            </a:r>
            <a:r>
              <a:rPr lang="en-US" sz="24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4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bột</a:t>
            </a:r>
            <a:r>
              <a:rPr lang="en-US" sz="24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đá</a:t>
            </a:r>
            <a:r>
              <a:rPr lang="en-US" sz="24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vôi</a:t>
            </a:r>
            <a:endParaRPr lang="en-US" sz="24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6417220" y="1924247"/>
            <a:ext cx="473708" cy="819829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960887" y="1414461"/>
            <a:ext cx="3163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Dầu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ăn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lỏng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182679" y="1057917"/>
            <a:ext cx="24815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rắn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7" name="Picture 13" descr="D:\hoi gian chuyen de\nuoc bot să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0806" y="1857329"/>
            <a:ext cx="1941720" cy="191534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cxnSp>
        <p:nvCxnSpPr>
          <p:cNvPr id="18" name="Straight Arrow Connector 17"/>
          <p:cNvCxnSpPr>
            <a:stCxn id="16" idx="2"/>
          </p:cNvCxnSpPr>
          <p:nvPr/>
        </p:nvCxnSpPr>
        <p:spPr>
          <a:xfrm flipH="1">
            <a:off x="10119944" y="1519582"/>
            <a:ext cx="303528" cy="1158196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622533" y="4748464"/>
            <a:ext cx="2476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sz="24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Nhũ</a:t>
            </a:r>
            <a:r>
              <a:rPr lang="en-US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tương</a:t>
            </a:r>
            <a:r>
              <a:rPr lang="en-US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881694" y="4728065"/>
            <a:ext cx="2476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sz="24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Huyền</a:t>
            </a:r>
            <a:r>
              <a:rPr lang="en-US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phù</a:t>
            </a:r>
            <a:r>
              <a:rPr lang="en-US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970287" y="3233081"/>
            <a:ext cx="609600" cy="23878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455301" y="2709861"/>
            <a:ext cx="11245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487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10" grpId="0"/>
      <p:bldP spid="11" grpId="0" animBg="1"/>
      <p:bldP spid="12" grpId="0"/>
      <p:bldP spid="13" grpId="0"/>
      <p:bldP spid="15" grpId="0"/>
      <p:bldP spid="16" grpId="0"/>
      <p:bldP spid="19" grpId="0"/>
      <p:bldP spid="20" grpId="0"/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4087</TotalTime>
  <Words>872</Words>
  <Application>Microsoft Office PowerPoint</Application>
  <PresentationFormat>Widescreen</PresentationFormat>
  <Paragraphs>120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Administrator</cp:lastModifiedBy>
  <cp:revision>629</cp:revision>
  <dcterms:created xsi:type="dcterms:W3CDTF">2022-08-04T05:40:57Z</dcterms:created>
  <dcterms:modified xsi:type="dcterms:W3CDTF">2023-08-03T03:22:53Z</dcterms:modified>
</cp:coreProperties>
</file>