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93" r:id="rId3"/>
    <p:sldId id="277" r:id="rId4"/>
    <p:sldId id="273" r:id="rId5"/>
    <p:sldId id="274" r:id="rId6"/>
    <p:sldId id="258" r:id="rId7"/>
    <p:sldId id="275" r:id="rId8"/>
    <p:sldId id="280" r:id="rId9"/>
    <p:sldId id="276" r:id="rId10"/>
    <p:sldId id="279" r:id="rId11"/>
    <p:sldId id="281" r:id="rId12"/>
    <p:sldId id="278" r:id="rId13"/>
    <p:sldId id="284" r:id="rId14"/>
    <p:sldId id="282" r:id="rId15"/>
    <p:sldId id="285" r:id="rId16"/>
    <p:sldId id="286" r:id="rId17"/>
    <p:sldId id="283" r:id="rId18"/>
    <p:sldId id="287" r:id="rId19"/>
    <p:sldId id="292" r:id="rId20"/>
    <p:sldId id="271" r:id="rId21"/>
    <p:sldId id="288" r:id="rId22"/>
    <p:sldId id="290" r:id="rId23"/>
    <p:sldId id="289" r:id="rId24"/>
    <p:sldId id="272"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0066FF"/>
    <a:srgbClr val="2D0DB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37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838645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63033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38609-6565-42A7-A5A3-A1656D2B6A71}"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3151142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7D38609-6565-42A7-A5A3-A1656D2B6A71}" type="datetimeFigureOut">
              <a:rPr lang="en-US" smtClean="0"/>
              <a:t>11/9/2023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7B7B98-D59F-455F-9606-6521F8545C5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2658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D38609-6565-42A7-A5A3-A1656D2B6A71}"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484767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D38609-6565-42A7-A5A3-A1656D2B6A71}" type="datetimeFigureOut">
              <a:rPr lang="en-US" smtClean="0"/>
              <a:t>11/9/2023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291206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7D38609-6565-42A7-A5A3-A1656D2B6A71}" type="datetimeFigureOut">
              <a:rPr lang="en-US" smtClean="0"/>
              <a:t>11/9/2023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73122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7D38609-6565-42A7-A5A3-A1656D2B6A71}" type="datetimeFigureOut">
              <a:rPr lang="en-US" smtClean="0"/>
              <a:t>11/9/2023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2904459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7D38609-6565-42A7-A5A3-A1656D2B6A71}" type="datetimeFigureOut">
              <a:rPr lang="en-US" smtClean="0"/>
              <a:t>11/9/2023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67B7B98-D59F-455F-9606-6521F8545C52}" type="slidenum">
              <a:rPr lang="en-US" smtClean="0"/>
              <a:t>‹#›</a:t>
            </a:fld>
            <a:endParaRPr lang="en-US"/>
          </a:p>
        </p:txBody>
      </p:sp>
    </p:spTree>
    <p:extLst>
      <p:ext uri="{BB962C8B-B14F-4D97-AF65-F5344CB8AC3E}">
        <p14:creationId xmlns:p14="http://schemas.microsoft.com/office/powerpoint/2010/main" val="62686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7D38609-6565-42A7-A5A3-A1656D2B6A71}" type="datetimeFigureOut">
              <a:rPr lang="en-US" smtClean="0"/>
              <a:t>11/9/2023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7B7B98-D59F-455F-9606-6521F8545C52}" type="slidenum">
              <a:rPr lang="en-US" smtClean="0"/>
              <a:t>‹#›</a:t>
            </a:fld>
            <a:endParaRPr lang="en-US"/>
          </a:p>
        </p:txBody>
      </p:sp>
    </p:spTree>
    <p:extLst>
      <p:ext uri="{BB962C8B-B14F-4D97-AF65-F5344CB8AC3E}">
        <p14:creationId xmlns:p14="http://schemas.microsoft.com/office/powerpoint/2010/main" val="1942483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7D38609-6565-42A7-A5A3-A1656D2B6A71}" type="datetimeFigureOut">
              <a:rPr lang="en-US" smtClean="0"/>
              <a:t>11/9/2023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67B7B98-D59F-455F-9606-6521F8545C5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2870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vi.wikipedia.org/wiki/X%C4%83ng" TargetMode="External"/><Relationship Id="rId2" Type="http://schemas.openxmlformats.org/officeDocument/2006/relationships/hyperlink" Target="https://vi.wikipedia.org/w/index.php?title=Hidrocacbon&amp;action=edit&amp;redlink=1" TargetMode="External"/><Relationship Id="rId1" Type="http://schemas.openxmlformats.org/officeDocument/2006/relationships/slideLayout" Target="../slideLayouts/slideLayout7.xml"/><Relationship Id="rId6" Type="http://schemas.openxmlformats.org/officeDocument/2006/relationships/hyperlink" Target="https://vi.wikipedia.org/wiki/Nh%E1%BB%B1a_%C4%91%C6%B0%E1%BB%9Dng" TargetMode="External"/><Relationship Id="rId5" Type="http://schemas.openxmlformats.org/officeDocument/2006/relationships/hyperlink" Target="https://vi.wikipedia.org/wiki/D%E1%BA%A7u_nh%E1%BB%9Dn" TargetMode="External"/><Relationship Id="rId4" Type="http://schemas.openxmlformats.org/officeDocument/2006/relationships/hyperlink" Target="https://vi.wikipedia.org/w/index.php?title=Diezel&amp;action=edit&amp;redlink=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vi.wikipedia.org/wiki/S%C3%B4i" TargetMode="External"/><Relationship Id="rId2" Type="http://schemas.openxmlformats.org/officeDocument/2006/relationships/hyperlink" Target="https://vi.wikipedia.org/wiki/Ch%E1%BA%A5t_l%E1%BB%8Fng" TargetMode="External"/><Relationship Id="rId1" Type="http://schemas.openxmlformats.org/officeDocument/2006/relationships/slideLayout" Target="../slideLayouts/slideLayout7.xml"/><Relationship Id="rId6" Type="http://schemas.openxmlformats.org/officeDocument/2006/relationships/hyperlink" Target="https://vi.wikipedia.org/wiki/H%E1%BB%93" TargetMode="External"/><Relationship Id="rId5" Type="http://schemas.openxmlformats.org/officeDocument/2006/relationships/hyperlink" Target="https://vi.wikipedia.org/wiki/%C4%90%E1%BA%A1i_d%C6%B0%C6%A1ng" TargetMode="External"/><Relationship Id="rId4" Type="http://schemas.openxmlformats.org/officeDocument/2006/relationships/hyperlink" Target="https://vi.wikipedia.org/wiki/V%C3%B2ng_tu%E1%BA%A7n_ho%C3%A0n_n%C6%B0%E1%BB%9B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36978" y="436729"/>
            <a:ext cx="3848669" cy="5650171"/>
          </a:xfrm>
          <a:ln w="38100">
            <a:solidFill>
              <a:srgbClr val="C00000"/>
            </a:solidFill>
          </a:ln>
        </p:spPr>
        <p:txBody>
          <a:bodyPr>
            <a:normAutofit/>
          </a:bodyPr>
          <a:lstStyle/>
          <a:p>
            <a:pPr algn="ctr"/>
            <a:r>
              <a:rPr lang="en-US" sz="3600" b="1" dirty="0" err="1">
                <a:solidFill>
                  <a:schemeClr val="accent1">
                    <a:lumMod val="75000"/>
                  </a:schemeClr>
                </a:solidFill>
              </a:rPr>
              <a:t>Chương</a:t>
            </a:r>
            <a:r>
              <a:rPr lang="en-US" sz="3600" b="1" dirty="0">
                <a:solidFill>
                  <a:schemeClr val="accent1">
                    <a:lumMod val="75000"/>
                  </a:schemeClr>
                </a:solidFill>
              </a:rPr>
              <a:t> IV - </a:t>
            </a:r>
            <a:r>
              <a:rPr lang="en-US" sz="3600" b="1" err="1">
                <a:solidFill>
                  <a:schemeClr val="accent1">
                    <a:lumMod val="75000"/>
                  </a:schemeClr>
                </a:solidFill>
              </a:rPr>
              <a:t>Bài</a:t>
            </a:r>
            <a:r>
              <a:rPr lang="en-US" sz="3600" b="1">
                <a:solidFill>
                  <a:schemeClr val="accent1">
                    <a:lumMod val="75000"/>
                  </a:schemeClr>
                </a:solidFill>
              </a:rPr>
              <a:t> 17</a:t>
            </a:r>
            <a:r>
              <a:rPr lang="en-US" sz="3600" b="1" dirty="0">
                <a:solidFill>
                  <a:schemeClr val="accent1">
                    <a:lumMod val="75000"/>
                  </a:schemeClr>
                </a:solidFill>
              </a:rPr>
              <a:t/>
            </a:r>
            <a:br>
              <a:rPr lang="en-US" sz="3600" b="1" dirty="0">
                <a:solidFill>
                  <a:schemeClr val="accent1">
                    <a:lumMod val="75000"/>
                  </a:schemeClr>
                </a:solidFill>
              </a:rPr>
            </a:br>
            <a:r>
              <a:rPr lang="en-US" dirty="0"/>
              <a:t/>
            </a:r>
            <a:br>
              <a:rPr lang="en-US" dirty="0"/>
            </a:br>
            <a:r>
              <a:rPr lang="en-US" b="1" dirty="0" err="1">
                <a:solidFill>
                  <a:srgbClr val="FF0000"/>
                </a:solidFill>
              </a:rPr>
              <a:t>Tách</a:t>
            </a:r>
            <a:r>
              <a:rPr lang="en-US" b="1" dirty="0">
                <a:solidFill>
                  <a:srgbClr val="FF0000"/>
                </a:solidFill>
              </a:rPr>
              <a:t> </a:t>
            </a:r>
            <a:r>
              <a:rPr lang="en-US" b="1" dirty="0" err="1">
                <a:solidFill>
                  <a:srgbClr val="FF0000"/>
                </a:solidFill>
              </a:rPr>
              <a:t>chất</a:t>
            </a:r>
            <a:r>
              <a:rPr lang="en-US" b="1" dirty="0">
                <a:solidFill>
                  <a:srgbClr val="FF0000"/>
                </a:solidFill>
              </a:rPr>
              <a:t> </a:t>
            </a:r>
            <a:r>
              <a:rPr lang="en-US" b="1" dirty="0" err="1">
                <a:solidFill>
                  <a:srgbClr val="FF0000"/>
                </a:solidFill>
              </a:rPr>
              <a:t>khỏi</a:t>
            </a:r>
            <a:r>
              <a:rPr lang="en-US" b="1" dirty="0">
                <a:solidFill>
                  <a:srgbClr val="FF0000"/>
                </a:solidFill>
              </a:rPr>
              <a:t> </a:t>
            </a:r>
            <a:r>
              <a:rPr lang="en-US" b="1" dirty="0" err="1">
                <a:solidFill>
                  <a:srgbClr val="FF0000"/>
                </a:solidFill>
              </a:rPr>
              <a:t>hỗn</a:t>
            </a:r>
            <a:r>
              <a:rPr lang="en-US" b="1" dirty="0">
                <a:solidFill>
                  <a:srgbClr val="FF0000"/>
                </a:solidFill>
              </a:rPr>
              <a:t> </a:t>
            </a:r>
            <a:r>
              <a:rPr lang="en-US" b="1" dirty="0" err="1">
                <a:solidFill>
                  <a:srgbClr val="FF0000"/>
                </a:solidFill>
              </a:rPr>
              <a:t>hợp</a:t>
            </a: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r>
              <a:rPr lang="en-US" b="1" dirty="0">
                <a:solidFill>
                  <a:srgbClr val="FF0000"/>
                </a:solidFill>
              </a:rPr>
              <a:t/>
            </a:r>
            <a:br>
              <a:rPr lang="en-US" b="1" dirty="0">
                <a:solidFill>
                  <a:srgbClr val="FF0000"/>
                </a:solidFill>
              </a:rPr>
            </a:br>
            <a:endParaRPr lang="en-US" b="1" dirty="0">
              <a:solidFill>
                <a:srgbClr val="FF0000"/>
              </a:solidFill>
              <a:latin typeface="Century Schoolbook" panose="020406040505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337" y="28575"/>
            <a:ext cx="3619067" cy="304617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4404" y="0"/>
            <a:ext cx="3967595" cy="27068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4404" y="2706831"/>
            <a:ext cx="3967595" cy="359006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337" y="2784764"/>
            <a:ext cx="3599377" cy="3407352"/>
          </a:xfrm>
          <a:prstGeom prst="rect">
            <a:avLst/>
          </a:prstGeom>
        </p:spPr>
      </p:pic>
    </p:spTree>
    <p:extLst>
      <p:ext uri="{BB962C8B-B14F-4D97-AF65-F5344CB8AC3E}">
        <p14:creationId xmlns:p14="http://schemas.microsoft.com/office/powerpoint/2010/main" val="2678001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2246" y="384048"/>
            <a:ext cx="10167633"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Mây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thành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 </a:t>
            </a:r>
          </a:p>
          <a:p>
            <a:pPr algn="ctr"/>
            <a:r>
              <a:rPr lang="vi-VN" sz="2800" b="1" dirty="0">
                <a:solidFill>
                  <a:srgbClr val="002060"/>
                </a:solidFill>
                <a:latin typeface="Times New Roman" panose="02020603050405020304" pitchFamily="18" charset="0"/>
                <a:cs typeface="Times New Roman" panose="02020603050405020304" pitchFamily="18" charset="0"/>
              </a:rPr>
              <a:t>Mây tạo thành khi hơi nước bốc lên, gặp lạnh và ngưng tụ trong không khí</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5" name="TextBox 4"/>
          <p:cNvSpPr txBox="1"/>
          <p:nvPr/>
        </p:nvSpPr>
        <p:spPr>
          <a:xfrm>
            <a:off x="1201479" y="2014869"/>
            <a:ext cx="10260419" cy="138499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Lấy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em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a:t>
            </a:r>
          </a:p>
          <a:p>
            <a:pPr algn="ctr"/>
            <a:r>
              <a:rPr lang="en-US" sz="2800" b="1" dirty="0" err="1">
                <a:solidFill>
                  <a:srgbClr val="002060"/>
                </a:solidFill>
                <a:latin typeface="Times New Roman" panose="02020603050405020304" pitchFamily="18" charset="0"/>
                <a:cs typeface="Times New Roman" panose="02020603050405020304" pitchFamily="18" charset="0"/>
              </a:rPr>
              <a:t>Chưng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rượu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chưng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cất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dầu</a:t>
            </a:r>
            <a:r>
              <a:rPr lang="en-US" sz="2800" b="1" dirty="0">
                <a:solidFill>
                  <a:srgbClr val="002060"/>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201480" y="3615060"/>
            <a:ext cx="10377377" cy="2031325"/>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tồn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ở 3 </a:t>
            </a:r>
            <a:r>
              <a:rPr lang="en-US" sz="2800" b="1" dirty="0" err="1">
                <a:latin typeface="Times New Roman" panose="02020603050405020304" pitchFamily="18" charset="0"/>
                <a:cs typeface="Times New Roman" panose="02020603050405020304" pitchFamily="18" charset="0"/>
              </a:rPr>
              <a:t>trạng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rắn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lỏng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p>
          <a:p>
            <a:pPr algn="ctr"/>
            <a:r>
              <a:rPr lang="en-US" sz="2800" b="1" dirty="0" err="1">
                <a:latin typeface="Times New Roman" panose="02020603050405020304" pitchFamily="18" charset="0"/>
                <a:cs typeface="Times New Roman" panose="02020603050405020304" pitchFamily="18" charset="0"/>
              </a:rPr>
              <a:t>Mỗi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riêng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dựa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đâu</a:t>
            </a:r>
            <a:r>
              <a:rPr lang="en-US" sz="2800" b="1" dirty="0">
                <a:latin typeface="Times New Roman" panose="02020603050405020304" pitchFamily="18" charset="0"/>
                <a:cs typeface="Times New Roman" panose="02020603050405020304" pitchFamily="18" charset="0"/>
              </a:rPr>
              <a:t>?</a:t>
            </a:r>
          </a:p>
          <a:p>
            <a:pPr algn="ctr">
              <a:lnSpc>
                <a:spcPct val="150000"/>
              </a:lnSpc>
            </a:pPr>
            <a:r>
              <a:rPr lang="en-US" sz="2800" b="1" dirty="0" err="1">
                <a:solidFill>
                  <a:srgbClr val="C00000"/>
                </a:solidFill>
                <a:latin typeface="Times New Roman" panose="02020603050405020304" pitchFamily="18" charset="0"/>
                <a:cs typeface="Times New Roman" panose="02020603050405020304" pitchFamily="18" charset="0"/>
              </a:rPr>
              <a:t>Để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ta </a:t>
            </a:r>
            <a:r>
              <a:rPr lang="en-US" sz="2800" b="1" dirty="0" err="1">
                <a:solidFill>
                  <a:srgbClr val="C00000"/>
                </a:solidFill>
                <a:latin typeface="Times New Roman" panose="02020603050405020304" pitchFamily="18" charset="0"/>
                <a:cs typeface="Times New Roman" panose="02020603050405020304" pitchFamily="18" charset="0"/>
              </a:rPr>
              <a:t>dựa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sự</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khác</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nhau</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về</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tính</a:t>
            </a:r>
            <a:r>
              <a:rPr lang="en-US" sz="2800" b="1" u="sng" dirty="0">
                <a:solidFill>
                  <a:srgbClr val="C00000"/>
                </a:solidFill>
                <a:latin typeface="Times New Roman" panose="02020603050405020304" pitchFamily="18" charset="0"/>
                <a:cs typeface="Times New Roman" panose="02020603050405020304" pitchFamily="18" charset="0"/>
              </a:rPr>
              <a:t> </a:t>
            </a:r>
            <a:r>
              <a:rPr lang="en-US" sz="2800" b="1" u="sng" dirty="0" err="1">
                <a:solidFill>
                  <a:srgbClr val="C00000"/>
                </a:solidFill>
                <a:latin typeface="Times New Roman" panose="02020603050405020304" pitchFamily="18" charset="0"/>
                <a:cs typeface="Times New Roman" panose="02020603050405020304" pitchFamily="18" charset="0"/>
              </a:rPr>
              <a:t>chất</a:t>
            </a:r>
            <a:endParaRPr lang="en-US" sz="2800" b="1" u="sng"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432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anim calcmode="lin" valueType="num">
                                      <p:cBhvr>
                                        <p:cTn id="1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wipe(down)">
                                      <p:cBhvr>
                                        <p:cTn id="24" dur="500"/>
                                        <p:tgtEl>
                                          <p:spTgt spid="7">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Effect transition="in" filter="wipe(down)">
                                      <p:cBhvr>
                                        <p:cTn id="27" dur="500"/>
                                        <p:tgtEl>
                                          <p:spTgt spid="7">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xEl>
                                              <p:pRg st="2" end="2"/>
                                            </p:txEl>
                                          </p:spTgt>
                                        </p:tgtEl>
                                        <p:attrNameLst>
                                          <p:attrName>style.visibility</p:attrName>
                                        </p:attrNameLst>
                                      </p:cBhvr>
                                      <p:to>
                                        <p:strVal val="visible"/>
                                      </p:to>
                                    </p:set>
                                    <p:anim calcmode="lin" valueType="num">
                                      <p:cBhvr>
                                        <p:cTn id="32"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6567" y="95687"/>
            <a:ext cx="11185452" cy="523220"/>
          </a:xfrm>
          <a:prstGeom prst="rect">
            <a:avLst/>
          </a:prstGeom>
          <a:noFill/>
        </p:spPr>
        <p:txBody>
          <a:bodyPr wrap="square" rtlCol="0">
            <a:spAutoFit/>
          </a:bodyPr>
          <a:lstStyle/>
          <a:p>
            <a:pPr algn="ctr"/>
            <a:r>
              <a:rPr lang="en-US" sz="2800" b="1" dirty="0" err="1">
                <a:solidFill>
                  <a:schemeClr val="bg2">
                    <a:lumMod val="10000"/>
                  </a:schemeClr>
                </a:solidFill>
                <a:latin typeface="Times New Roman" panose="02020603050405020304" pitchFamily="18" charset="0"/>
                <a:cs typeface="Times New Roman" panose="02020603050405020304" pitchFamily="18" charset="0"/>
              </a:rPr>
              <a:t>Liệt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kê</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những</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tính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khác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nhau</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để</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khỏi</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hỗn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hợp</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p>
        </p:txBody>
      </p:sp>
      <p:sp>
        <p:nvSpPr>
          <p:cNvPr id="3" name="TextBox 2"/>
          <p:cNvSpPr txBox="1"/>
          <p:nvPr/>
        </p:nvSpPr>
        <p:spPr>
          <a:xfrm>
            <a:off x="718967" y="95953"/>
            <a:ext cx="10600660" cy="1384995"/>
          </a:xfrm>
          <a:prstGeom prst="rect">
            <a:avLst/>
          </a:prstGeom>
          <a:noFill/>
        </p:spPr>
        <p:txBody>
          <a:bodyPr wrap="square" rtlCol="0">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Nguyên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tắc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Dựa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vào</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tính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khác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nhau</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có</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áp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dụng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phù</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để</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tách</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chất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ra</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khỏi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a:t>
            </a:r>
          </a:p>
          <a:p>
            <a:pPr algn="ctr"/>
            <a:endParaRPr lang="en-US" sz="2800" b="1" dirty="0">
              <a:solidFill>
                <a:srgbClr val="C00000"/>
              </a:solidFill>
              <a:latin typeface="Times New Roman" panose="02020603050405020304" pitchFamily="18" charset="0"/>
              <a:cs typeface="Times New Roman" panose="02020603050405020304" pitchFamily="18" charset="0"/>
            </a:endParaRPr>
          </a:p>
        </p:txBody>
      </p:sp>
      <p:sp>
        <p:nvSpPr>
          <p:cNvPr id="4" name="Freeform 3"/>
          <p:cNvSpPr/>
          <p:nvPr/>
        </p:nvSpPr>
        <p:spPr>
          <a:xfrm>
            <a:off x="4868408" y="1127050"/>
            <a:ext cx="2376289" cy="114853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Chất</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800" b="1" dirty="0">
                <a:solidFill>
                  <a:schemeClr val="bg1"/>
                </a:solidFill>
                <a:latin typeface="Times New Roman" panose="02020603050405020304" pitchFamily="18" charset="0"/>
                <a:cs typeface="Times New Roman" panose="02020603050405020304" pitchFamily="18" charset="0"/>
              </a:rPr>
              <a:t>(</a:t>
            </a:r>
            <a:r>
              <a:rPr lang="en-US" sz="2800" b="1" dirty="0" err="1">
                <a:solidFill>
                  <a:schemeClr val="bg1"/>
                </a:solidFill>
                <a:latin typeface="Times New Roman" panose="02020603050405020304" pitchFamily="18" charset="0"/>
                <a:cs typeface="Times New Roman" panose="02020603050405020304" pitchFamily="18" charset="0"/>
              </a:rPr>
              <a:t>trạng</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thái</a:t>
            </a:r>
            <a:r>
              <a:rPr lang="en-US" sz="2800" b="1" dirty="0">
                <a:solidFill>
                  <a:schemeClr val="bg1"/>
                </a:solidFill>
                <a:latin typeface="Times New Roman" panose="02020603050405020304" pitchFamily="18" charset="0"/>
                <a:cs typeface="Times New Roman" panose="02020603050405020304" pitchFamily="18" charset="0"/>
              </a:rPr>
              <a:t>)</a:t>
            </a:r>
            <a:endParaRPr lang="en-US" sz="2800" b="1" kern="1200" dirty="0">
              <a:solidFill>
                <a:schemeClr val="bg1"/>
              </a:solidFill>
              <a:latin typeface="Times New Roman" panose="02020603050405020304" pitchFamily="18" charset="0"/>
              <a:cs typeface="Times New Roman" panose="02020603050405020304" pitchFamily="18" charset="0"/>
            </a:endParaRPr>
          </a:p>
        </p:txBody>
      </p:sp>
      <p:sp>
        <p:nvSpPr>
          <p:cNvPr id="5" name="Freeform 4"/>
          <p:cNvSpPr/>
          <p:nvPr/>
        </p:nvSpPr>
        <p:spPr>
          <a:xfrm>
            <a:off x="2022257" y="2885308"/>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Rắn</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Cát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đá</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vôi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muối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ăn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đường</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6019297" y="2275581"/>
            <a:ext cx="0" cy="265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15340" y="2566895"/>
            <a:ext cx="5886933"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5339" y="2582340"/>
            <a:ext cx="0" cy="378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19297" y="2566895"/>
            <a:ext cx="0" cy="33711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996098" y="2566895"/>
            <a:ext cx="0" cy="359061"/>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Freeform 17"/>
          <p:cNvSpPr/>
          <p:nvPr/>
        </p:nvSpPr>
        <p:spPr>
          <a:xfrm>
            <a:off x="4992302" y="2899479"/>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dirty="0" err="1">
                <a:solidFill>
                  <a:schemeClr val="bg1"/>
                </a:solidFill>
                <a:latin typeface="Times New Roman" panose="02020603050405020304" pitchFamily="18" charset="0"/>
                <a:cs typeface="Times New Roman" panose="02020603050405020304" pitchFamily="18" charset="0"/>
              </a:rPr>
              <a:t>Lỏng</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err="1">
                <a:solidFill>
                  <a:srgbClr val="002060"/>
                </a:solidFill>
                <a:latin typeface="Times New Roman" panose="02020603050405020304" pitchFamily="18" charset="0"/>
                <a:cs typeface="Times New Roman" panose="02020603050405020304" pitchFamily="18" charset="0"/>
              </a:rPr>
              <a:t>Nước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xăng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ăn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dầu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hỏa</a:t>
            </a:r>
            <a:r>
              <a:rPr lang="en-US" sz="2600" b="1" dirty="0">
                <a:solidFill>
                  <a:srgbClr val="002060"/>
                </a:solidFill>
                <a:latin typeface="Times New Roman" panose="02020603050405020304" pitchFamily="18" charset="0"/>
                <a:cs typeface="Times New Roman" panose="02020603050405020304" pitchFamily="18" charset="0"/>
              </a:rPr>
              <a:t>…</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sp>
        <p:nvSpPr>
          <p:cNvPr id="20" name="Freeform 19"/>
          <p:cNvSpPr/>
          <p:nvPr/>
        </p:nvSpPr>
        <p:spPr>
          <a:xfrm>
            <a:off x="7912711" y="2885308"/>
            <a:ext cx="2098567" cy="1870011"/>
          </a:xfrm>
          <a:custGeom>
            <a:avLst/>
            <a:gdLst>
              <a:gd name="connsiteX0" fmla="*/ 0 w 2376289"/>
              <a:gd name="connsiteY0" fmla="*/ 0 h 1188144"/>
              <a:gd name="connsiteX1" fmla="*/ 2376289 w 2376289"/>
              <a:gd name="connsiteY1" fmla="*/ 0 h 1188144"/>
              <a:gd name="connsiteX2" fmla="*/ 2376289 w 2376289"/>
              <a:gd name="connsiteY2" fmla="*/ 1188144 h 1188144"/>
              <a:gd name="connsiteX3" fmla="*/ 0 w 2376289"/>
              <a:gd name="connsiteY3" fmla="*/ 1188144 h 1188144"/>
              <a:gd name="connsiteX4" fmla="*/ 0 w 2376289"/>
              <a:gd name="connsiteY4" fmla="*/ 0 h 1188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289" h="1188144">
                <a:moveTo>
                  <a:pt x="0" y="0"/>
                </a:moveTo>
                <a:lnTo>
                  <a:pt x="2376289" y="0"/>
                </a:lnTo>
                <a:lnTo>
                  <a:pt x="2376289" y="1188144"/>
                </a:lnTo>
                <a:lnTo>
                  <a:pt x="0" y="1188144"/>
                </a:lnTo>
                <a:lnTo>
                  <a:pt x="0" y="0"/>
                </a:lnTo>
                <a:close/>
              </a:path>
            </a:pathLst>
          </a:custGeom>
          <a:solidFill>
            <a:schemeClr val="accent2">
              <a:lumMod val="60000"/>
              <a:lumOff val="4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275" tIns="41275" rIns="41275" bIns="41275" numCol="1" spcCol="1270" anchor="ctr" anchorCtr="0">
            <a:noAutofit/>
          </a:bodyPr>
          <a:lstStyle/>
          <a:p>
            <a:pPr lvl="0" algn="ctr" defTabSz="2889250">
              <a:spcBef>
                <a:spcPct val="0"/>
              </a:spcBef>
              <a:spcAft>
                <a:spcPct val="35000"/>
              </a:spcAft>
            </a:pPr>
            <a:r>
              <a:rPr lang="en-US" sz="2800" b="1" dirty="0" err="1">
                <a:solidFill>
                  <a:schemeClr val="bg1"/>
                </a:solidFill>
                <a:latin typeface="Times New Roman" panose="02020603050405020304" pitchFamily="18" charset="0"/>
                <a:cs typeface="Times New Roman" panose="02020603050405020304" pitchFamily="18" charset="0"/>
              </a:rPr>
              <a:t>Khí</a:t>
            </a:r>
            <a:endParaRPr lang="en-US" sz="2800" b="1" kern="1200" dirty="0">
              <a:solidFill>
                <a:schemeClr val="bg1"/>
              </a:solidFill>
              <a:latin typeface="Times New Roman" panose="02020603050405020304" pitchFamily="18" charset="0"/>
              <a:cs typeface="Times New Roman" panose="02020603050405020304" pitchFamily="18" charset="0"/>
            </a:endParaRPr>
          </a:p>
          <a:p>
            <a:pPr lvl="0" algn="ctr" defTabSz="2889250">
              <a:spcBef>
                <a:spcPct val="0"/>
              </a:spcBef>
              <a:spcAft>
                <a:spcPct val="35000"/>
              </a:spcAft>
            </a:pPr>
            <a:r>
              <a:rPr lang="en-US" sz="2600" b="1" dirty="0">
                <a:solidFill>
                  <a:srgbClr val="002060"/>
                </a:solidFill>
                <a:latin typeface="Times New Roman" panose="02020603050405020304" pitchFamily="18" charset="0"/>
                <a:cs typeface="Times New Roman" panose="02020603050405020304" pitchFamily="18" charset="0"/>
              </a:rPr>
              <a:t>Oxi, </a:t>
            </a:r>
            <a:r>
              <a:rPr lang="en-US" sz="2600" b="1" dirty="0" smtClean="0">
                <a:solidFill>
                  <a:srgbClr val="002060"/>
                </a:solidFill>
                <a:latin typeface="Times New Roman" panose="02020603050405020304" pitchFamily="18" charset="0"/>
                <a:cs typeface="Times New Roman" panose="02020603050405020304" pitchFamily="18" charset="0"/>
              </a:rPr>
              <a:t>carbonic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smtClean="0">
                <a:solidFill>
                  <a:srgbClr val="002060"/>
                </a:solidFill>
                <a:latin typeface="Times New Roman" panose="02020603050405020304" pitchFamily="18" charset="0"/>
                <a:cs typeface="Times New Roman" panose="02020603050405020304" pitchFamily="18" charset="0"/>
              </a:rPr>
              <a:t>hyđrogen…</a:t>
            </a:r>
            <a:endParaRPr lang="en-US" sz="2600" b="1" kern="1200" dirty="0">
              <a:solidFill>
                <a:srgbClr val="002060"/>
              </a:solidFill>
              <a:latin typeface="Times New Roman" panose="02020603050405020304" pitchFamily="18" charset="0"/>
              <a:cs typeface="Times New Roman" panose="02020603050405020304" pitchFamily="18" charset="0"/>
            </a:endParaRPr>
          </a:p>
        </p:txBody>
      </p:sp>
      <p:cxnSp>
        <p:nvCxnSpPr>
          <p:cNvPr id="23" name="Straight Connector 22"/>
          <p:cNvCxnSpPr/>
          <p:nvPr/>
        </p:nvCxnSpPr>
        <p:spPr>
          <a:xfrm>
            <a:off x="2022257" y="4954773"/>
            <a:ext cx="3997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98781" y="4954772"/>
            <a:ext cx="381249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1913860" y="4869712"/>
            <a:ext cx="108397" cy="8506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10011278" y="4869712"/>
            <a:ext cx="164080" cy="8506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019297" y="4954772"/>
            <a:ext cx="108397" cy="118959"/>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6127694" y="4954772"/>
            <a:ext cx="71087" cy="85063"/>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aphicFrame>
        <p:nvGraphicFramePr>
          <p:cNvPr id="41" name="Table 40"/>
          <p:cNvGraphicFramePr>
            <a:graphicFrameLocks noGrp="1"/>
          </p:cNvGraphicFramePr>
          <p:nvPr>
            <p:extLst>
              <p:ext uri="{D42A27DB-BD31-4B8C-83A1-F6EECF244321}">
                <p14:modId xmlns:p14="http://schemas.microsoft.com/office/powerpoint/2010/main" val="2139816571"/>
              </p:ext>
            </p:extLst>
          </p:nvPr>
        </p:nvGraphicFramePr>
        <p:xfrm>
          <a:off x="1233318" y="5182585"/>
          <a:ext cx="9771380" cy="883920"/>
        </p:xfrm>
        <a:graphic>
          <a:graphicData uri="http://schemas.openxmlformats.org/drawingml/2006/table">
            <a:tbl>
              <a:tblPr firstRow="1" bandRow="1">
                <a:tableStyleId>{5C22544A-7EE6-4342-B048-85BDC9FD1C3A}</a:tableStyleId>
              </a:tblPr>
              <a:tblGrid>
                <a:gridCol w="2927223">
                  <a:extLst>
                    <a:ext uri="{9D8B030D-6E8A-4147-A177-3AD203B41FA5}">
                      <a16:colId xmlns:a16="http://schemas.microsoft.com/office/drawing/2014/main" val="20000"/>
                    </a:ext>
                  </a:extLst>
                </a:gridCol>
                <a:gridCol w="6844157">
                  <a:extLst>
                    <a:ext uri="{9D8B030D-6E8A-4147-A177-3AD203B41FA5}">
                      <a16:colId xmlns:a16="http://schemas.microsoft.com/office/drawing/2014/main" val="20001"/>
                    </a:ext>
                  </a:extLst>
                </a:gridCol>
              </a:tblGrid>
              <a:tr h="370840">
                <a:tc>
                  <a:txBody>
                    <a:bodyPr/>
                    <a:lstStyle/>
                    <a:p>
                      <a:pPr marL="285750" indent="-285750">
                        <a:buFont typeface="Wingdings" panose="05000000000000000000" pitchFamily="2" charset="2"/>
                        <a:buChar char="ü"/>
                      </a:pPr>
                      <a:endParaRPr lang="en-US" sz="2600" baseline="0" dirty="0"/>
                    </a:p>
                  </a:txBody>
                  <a:tcPr>
                    <a:solidFill>
                      <a:srgbClr val="002060"/>
                    </a:solidFill>
                  </a:tcPr>
                </a:tc>
                <a:tc>
                  <a:txBody>
                    <a:bodyPr/>
                    <a:lstStyle/>
                    <a:p>
                      <a:pPr marL="285750" indent="-285750">
                        <a:buFont typeface="Wingdings" panose="05000000000000000000" pitchFamily="2" charset="2"/>
                        <a:buChar char="ü"/>
                      </a:pPr>
                      <a:endParaRPr lang="en-US" sz="2600" dirty="0"/>
                    </a:p>
                    <a:p>
                      <a:pPr marL="285750" indent="-285750">
                        <a:buFont typeface="Wingdings" panose="05000000000000000000" pitchFamily="2" charset="2"/>
                        <a:buChar char="ü"/>
                      </a:pPr>
                      <a:endParaRPr lang="en-US" sz="2600" dirty="0"/>
                    </a:p>
                  </a:txBody>
                  <a:tcPr>
                    <a:solidFill>
                      <a:srgbClr val="002060"/>
                    </a:solidFill>
                  </a:tcPr>
                </a:tc>
                <a:extLst>
                  <a:ext uri="{0D108BD9-81ED-4DB2-BD59-A6C34878D82A}">
                    <a16:rowId xmlns:a16="http://schemas.microsoft.com/office/drawing/2014/main" val="10000"/>
                  </a:ext>
                </a:extLst>
              </a:tr>
            </a:tbl>
          </a:graphicData>
        </a:graphic>
      </p:graphicFrame>
      <p:sp>
        <p:nvSpPr>
          <p:cNvPr id="43" name="Rectangle 42"/>
          <p:cNvSpPr/>
          <p:nvPr/>
        </p:nvSpPr>
        <p:spPr>
          <a:xfrm>
            <a:off x="1411520" y="5169927"/>
            <a:ext cx="2618024" cy="492443"/>
          </a:xfrm>
          <a:prstGeom prst="rect">
            <a:avLst/>
          </a:prstGeom>
        </p:spPr>
        <p:txBody>
          <a:bodyPr wrap="none">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Kích</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thước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hạt</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4" name="TextBox 43"/>
          <p:cNvSpPr txBox="1"/>
          <p:nvPr/>
        </p:nvSpPr>
        <p:spPr>
          <a:xfrm>
            <a:off x="1411520" y="5549477"/>
            <a:ext cx="3564520"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Nặng</a:t>
            </a:r>
            <a:r>
              <a:rPr lang="en-US" sz="2600" b="1" dirty="0">
                <a:solidFill>
                  <a:srgbClr val="FFFF00"/>
                </a:solidFill>
                <a:latin typeface="Times New Roman" panose="02020603050405020304" pitchFamily="18" charset="0"/>
                <a:cs typeface="Times New Roman" panose="02020603050405020304" pitchFamily="18" charset="0"/>
              </a:rPr>
              <a:t> hay  </a:t>
            </a:r>
            <a:r>
              <a:rPr lang="en-US" sz="2600" b="1" dirty="0" err="1">
                <a:solidFill>
                  <a:srgbClr val="FFFF00"/>
                </a:solidFill>
                <a:latin typeface="Times New Roman" panose="02020603050405020304" pitchFamily="18" charset="0"/>
                <a:cs typeface="Times New Roman" panose="02020603050405020304" pitchFamily="18" charset="0"/>
              </a:rPr>
              <a:t>nhẹ</a:t>
            </a:r>
            <a:r>
              <a:rPr lang="en-US" sz="2600" b="1" dirty="0">
                <a:solidFill>
                  <a:srgbClr val="FFFF00"/>
                </a:solidFill>
                <a:latin typeface="Times New Roman" panose="02020603050405020304" pitchFamily="18" charset="0"/>
                <a:cs typeface="Times New Roman" panose="02020603050405020304" pitchFamily="18" charset="0"/>
              </a:rPr>
              <a:t>.</a:t>
            </a:r>
          </a:p>
        </p:txBody>
      </p:sp>
      <p:sp>
        <p:nvSpPr>
          <p:cNvPr id="45" name="TextBox 44"/>
          <p:cNvSpPr txBox="1"/>
          <p:nvPr/>
        </p:nvSpPr>
        <p:spPr>
          <a:xfrm>
            <a:off x="4190498" y="5174829"/>
            <a:ext cx="4187959"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Tính</a:t>
            </a:r>
            <a:r>
              <a:rPr lang="en-US" sz="2600" b="1" dirty="0">
                <a:solidFill>
                  <a:srgbClr val="FFFF00"/>
                </a:solidFill>
                <a:latin typeface="Times New Roman" panose="02020603050405020304" pitchFamily="18" charset="0"/>
                <a:cs typeface="Times New Roman" panose="02020603050405020304" pitchFamily="18" charset="0"/>
              </a:rPr>
              <a:t> bay </a:t>
            </a:r>
            <a:r>
              <a:rPr lang="en-US" sz="2600" b="1" dirty="0" err="1">
                <a:solidFill>
                  <a:srgbClr val="FFFF00"/>
                </a:solidFill>
                <a:latin typeface="Times New Roman" panose="02020603050405020304" pitchFamily="18" charset="0"/>
                <a:cs typeface="Times New Roman" panose="02020603050405020304" pitchFamily="18" charset="0"/>
              </a:rPr>
              <a:t>hơi</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6" name="TextBox 45"/>
          <p:cNvSpPr txBox="1"/>
          <p:nvPr/>
        </p:nvSpPr>
        <p:spPr>
          <a:xfrm>
            <a:off x="4179865" y="5568212"/>
            <a:ext cx="7246592" cy="492443"/>
          </a:xfrm>
          <a:prstGeom prst="rect">
            <a:avLst/>
          </a:prstGeom>
          <a:noFill/>
        </p:spPr>
        <p:txBody>
          <a:bodyPr wrap="square" rtlCol="0">
            <a:spAutoFit/>
          </a:bodyPr>
          <a:lstStyle/>
          <a:p>
            <a:pPr marL="285750" indent="-285750">
              <a:buFont typeface="Wingdings" panose="05000000000000000000" pitchFamily="2" charset="2"/>
              <a:buChar char="ü"/>
            </a:pPr>
            <a:r>
              <a:rPr lang="en-US" sz="2600" b="1" dirty="0" err="1">
                <a:solidFill>
                  <a:srgbClr val="FFFF00"/>
                </a:solidFill>
                <a:latin typeface="Times New Roman" panose="02020603050405020304" pitchFamily="18" charset="0"/>
                <a:cs typeface="Times New Roman" panose="02020603050405020304" pitchFamily="18" charset="0"/>
              </a:rPr>
              <a:t>Khả</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năng</a:t>
            </a:r>
            <a:r>
              <a:rPr lang="en-US" sz="2600" b="1" dirty="0">
                <a:solidFill>
                  <a:srgbClr val="FFFF00"/>
                </a:solidFill>
                <a:latin typeface="Times New Roman" panose="02020603050405020304" pitchFamily="18" charset="0"/>
                <a:cs typeface="Times New Roman" panose="02020603050405020304" pitchFamily="18" charset="0"/>
              </a:rPr>
              <a:t> tan </a:t>
            </a:r>
            <a:r>
              <a:rPr lang="en-US" sz="2600" b="1" dirty="0" err="1">
                <a:solidFill>
                  <a:srgbClr val="FFFF00"/>
                </a:solidFill>
                <a:latin typeface="Times New Roman" panose="02020603050405020304" pitchFamily="18" charset="0"/>
                <a:cs typeface="Times New Roman" panose="02020603050405020304" pitchFamily="18" charset="0"/>
              </a:rPr>
              <a:t>trong</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các</a:t>
            </a:r>
            <a:r>
              <a:rPr lang="en-US" sz="2600" b="1" dirty="0">
                <a:solidFill>
                  <a:srgbClr val="FFFF00"/>
                </a:solidFill>
                <a:latin typeface="Times New Roman" panose="02020603050405020304" pitchFamily="18" charset="0"/>
                <a:cs typeface="Times New Roman" panose="02020603050405020304" pitchFamily="18" charset="0"/>
              </a:rPr>
              <a:t> dung </a:t>
            </a:r>
            <a:r>
              <a:rPr lang="en-US" sz="2600" b="1" dirty="0" err="1">
                <a:solidFill>
                  <a:srgbClr val="FFFF00"/>
                </a:solidFill>
                <a:latin typeface="Times New Roman" panose="02020603050405020304" pitchFamily="18" charset="0"/>
                <a:cs typeface="Times New Roman" panose="02020603050405020304" pitchFamily="18" charset="0"/>
              </a:rPr>
              <a:t>môi</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khác</a:t>
            </a:r>
            <a:r>
              <a:rPr lang="en-US" sz="2600" b="1" dirty="0">
                <a:solidFill>
                  <a:srgbClr val="FFFF00"/>
                </a:solidFill>
                <a:latin typeface="Times New Roman" panose="02020603050405020304" pitchFamily="18" charset="0"/>
                <a:cs typeface="Times New Roman" panose="02020603050405020304" pitchFamily="18" charset="0"/>
              </a:rPr>
              <a:t> </a:t>
            </a:r>
            <a:r>
              <a:rPr lang="en-US" sz="2600" b="1" dirty="0" err="1">
                <a:solidFill>
                  <a:srgbClr val="FFFF00"/>
                </a:solidFill>
                <a:latin typeface="Times New Roman" panose="02020603050405020304" pitchFamily="18" charset="0"/>
                <a:cs typeface="Times New Roman" panose="02020603050405020304" pitchFamily="18" charset="0"/>
              </a:rPr>
              <a:t>nhau</a:t>
            </a:r>
            <a:endParaRPr lang="en-US" sz="2600" b="1" dirty="0">
              <a:solidFill>
                <a:srgbClr val="FFFF00"/>
              </a:solidFill>
              <a:latin typeface="Times New Roman" panose="02020603050405020304" pitchFamily="18" charset="0"/>
              <a:cs typeface="Times New Roman" panose="02020603050405020304" pitchFamily="18" charset="0"/>
            </a:endParaRPr>
          </a:p>
        </p:txBody>
      </p:sp>
      <p:sp>
        <p:nvSpPr>
          <p:cNvPr id="47" name="TextBox 46"/>
          <p:cNvSpPr txBox="1"/>
          <p:nvPr/>
        </p:nvSpPr>
        <p:spPr>
          <a:xfrm>
            <a:off x="3217619" y="574359"/>
            <a:ext cx="8686800" cy="954107"/>
          </a:xfrm>
          <a:prstGeom prst="rect">
            <a:avLst/>
          </a:prstGeom>
          <a:noFill/>
        </p:spPr>
        <p:txBody>
          <a:bodyPr wrap="square" rtlCol="0">
            <a:spAutoFit/>
          </a:bodyPr>
          <a:lstStyle/>
          <a:p>
            <a:r>
              <a:rPr lang="en-US" sz="2800" b="1" dirty="0" err="1">
                <a:solidFill>
                  <a:schemeClr val="bg2">
                    <a:lumMod val="10000"/>
                  </a:schemeClr>
                </a:solidFill>
                <a:latin typeface="Times New Roman" panose="02020603050405020304" pitchFamily="18" charset="0"/>
                <a:cs typeface="Times New Roman" panose="02020603050405020304" pitchFamily="18" charset="0"/>
              </a:rPr>
              <a:t>Từ</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đó</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rút</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ra</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nguyên</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tắc</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tách</a:t>
            </a:r>
            <a:r>
              <a:rPr lang="en-US" sz="2800" b="1" dirty="0">
                <a:solidFill>
                  <a:schemeClr val="bg2">
                    <a:lumMod val="10000"/>
                  </a:schemeClr>
                </a:solidFill>
                <a:latin typeface="Times New Roman" panose="02020603050405020304" pitchFamily="18" charset="0"/>
                <a:cs typeface="Times New Roman" panose="02020603050405020304" pitchFamily="18" charset="0"/>
              </a:rPr>
              <a:t> </a:t>
            </a:r>
            <a:r>
              <a:rPr lang="en-US" sz="2800" b="1" dirty="0" err="1">
                <a:solidFill>
                  <a:schemeClr val="bg2">
                    <a:lumMod val="10000"/>
                  </a:schemeClr>
                </a:solidFill>
                <a:latin typeface="Times New Roman" panose="02020603050405020304" pitchFamily="18" charset="0"/>
                <a:cs typeface="Times New Roman" panose="02020603050405020304" pitchFamily="18" charset="0"/>
              </a:rPr>
              <a:t>chất</a:t>
            </a:r>
            <a:r>
              <a:rPr lang="en-US" sz="2800" b="1" dirty="0">
                <a:solidFill>
                  <a:schemeClr val="bg2">
                    <a:lumMod val="10000"/>
                  </a:schemeClr>
                </a:solidFill>
                <a:latin typeface="Times New Roman" panose="02020603050405020304" pitchFamily="18" charset="0"/>
                <a:cs typeface="Times New Roman" panose="02020603050405020304" pitchFamily="18" charset="0"/>
              </a:rPr>
              <a:t>?</a:t>
            </a:r>
          </a:p>
          <a:p>
            <a:endParaRPr lang="en-US" sz="2800" dirty="0"/>
          </a:p>
        </p:txBody>
      </p:sp>
    </p:spTree>
    <p:extLst>
      <p:ext uri="{BB962C8B-B14F-4D97-AF65-F5344CB8AC3E}">
        <p14:creationId xmlns:p14="http://schemas.microsoft.com/office/powerpoint/2010/main" val="218276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additive="base">
                                        <p:cTn id="31" dur="500" fill="hold"/>
                                        <p:tgtEl>
                                          <p:spTgt spid="35"/>
                                        </p:tgtEl>
                                        <p:attrNameLst>
                                          <p:attrName>ppt_x</p:attrName>
                                        </p:attrNameLst>
                                      </p:cBhvr>
                                      <p:tavLst>
                                        <p:tav tm="0">
                                          <p:val>
                                            <p:strVal val="#ppt_x"/>
                                          </p:val>
                                        </p:tav>
                                        <p:tav tm="100000">
                                          <p:val>
                                            <p:strVal val="#ppt_x"/>
                                          </p:val>
                                        </p:tav>
                                      </p:tavLst>
                                    </p:anim>
                                    <p:anim calcmode="lin" valueType="num">
                                      <p:cBhvr additive="base">
                                        <p:cTn id="32" dur="500" fill="hold"/>
                                        <p:tgtEl>
                                          <p:spTgt spid="3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ppt_x"/>
                                          </p:val>
                                        </p:tav>
                                        <p:tav tm="100000">
                                          <p:val>
                                            <p:strVal val="#ppt_x"/>
                                          </p:val>
                                        </p:tav>
                                      </p:tavLst>
                                    </p:anim>
                                    <p:anim calcmode="lin" valueType="num">
                                      <p:cBhvr additive="base">
                                        <p:cTn id="40" dur="500" fill="hold"/>
                                        <p:tgtEl>
                                          <p:spTgt spid="4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additive="base">
                                        <p:cTn id="43" dur="500" fill="hold"/>
                                        <p:tgtEl>
                                          <p:spTgt spid="41"/>
                                        </p:tgtEl>
                                        <p:attrNameLst>
                                          <p:attrName>ppt_x</p:attrName>
                                        </p:attrNameLst>
                                      </p:cBhvr>
                                      <p:tavLst>
                                        <p:tav tm="0">
                                          <p:val>
                                            <p:strVal val="#ppt_x"/>
                                          </p:val>
                                        </p:tav>
                                        <p:tav tm="100000">
                                          <p:val>
                                            <p:strVal val="#ppt_x"/>
                                          </p:val>
                                        </p:tav>
                                      </p:tavLst>
                                    </p:anim>
                                    <p:anim calcmode="lin" valueType="num">
                                      <p:cBhvr additive="base">
                                        <p:cTn id="4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barn(inVertical)">
                                      <p:cBhvr>
                                        <p:cTn id="49" dur="500"/>
                                        <p:tgtEl>
                                          <p:spTgt spid="43"/>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barn(inVertical)">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barn(inVertical)">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0" nodeType="clickEffect">
                                  <p:stCondLst>
                                    <p:cond delay="0"/>
                                  </p:stCondLst>
                                  <p:childTnLst>
                                    <p:anim calcmode="lin" valueType="num">
                                      <p:cBhvr additive="base">
                                        <p:cTn id="68" dur="500"/>
                                        <p:tgtEl>
                                          <p:spTgt spid="47"/>
                                        </p:tgtEl>
                                        <p:attrNameLst>
                                          <p:attrName>ppt_x</p:attrName>
                                        </p:attrNameLst>
                                      </p:cBhvr>
                                      <p:tavLst>
                                        <p:tav tm="0">
                                          <p:val>
                                            <p:strVal val="ppt_x"/>
                                          </p:val>
                                        </p:tav>
                                        <p:tav tm="100000">
                                          <p:val>
                                            <p:strVal val="ppt_x"/>
                                          </p:val>
                                        </p:tav>
                                      </p:tavLst>
                                    </p:anim>
                                    <p:anim calcmode="lin" valueType="num">
                                      <p:cBhvr additive="base">
                                        <p:cTn id="69" dur="500"/>
                                        <p:tgtEl>
                                          <p:spTgt spid="47"/>
                                        </p:tgtEl>
                                        <p:attrNameLst>
                                          <p:attrName>ppt_y</p:attrName>
                                        </p:attrNameLst>
                                      </p:cBhvr>
                                      <p:tavLst>
                                        <p:tav tm="0">
                                          <p:val>
                                            <p:strVal val="ppt_y"/>
                                          </p:val>
                                        </p:tav>
                                        <p:tav tm="100000">
                                          <p:val>
                                            <p:strVal val="1+ppt_h/2"/>
                                          </p:val>
                                        </p:tav>
                                      </p:tavLst>
                                    </p:anim>
                                    <p:set>
                                      <p:cBhvr>
                                        <p:cTn id="70" dur="1" fill="hold">
                                          <p:stCondLst>
                                            <p:cond delay="499"/>
                                          </p:stCondLst>
                                        </p:cTn>
                                        <p:tgtEl>
                                          <p:spTgt spid="47"/>
                                        </p:tgtEl>
                                        <p:attrNameLst>
                                          <p:attrName>style.visibility</p:attrName>
                                        </p:attrNameLst>
                                      </p:cBhvr>
                                      <p:to>
                                        <p:strVal val="hidden"/>
                                      </p:to>
                                    </p:set>
                                  </p:childTnLst>
                                </p:cTn>
                              </p:par>
                              <p:par>
                                <p:cTn id="71" presetID="2" presetClass="exit" presetSubtype="4" fill="hold" grpId="0" nodeType="withEffect">
                                  <p:stCondLst>
                                    <p:cond delay="0"/>
                                  </p:stCondLst>
                                  <p:childTnLst>
                                    <p:anim calcmode="lin" valueType="num">
                                      <p:cBhvr additive="base">
                                        <p:cTn id="72" dur="500"/>
                                        <p:tgtEl>
                                          <p:spTgt spid="2"/>
                                        </p:tgtEl>
                                        <p:attrNameLst>
                                          <p:attrName>ppt_x</p:attrName>
                                        </p:attrNameLst>
                                      </p:cBhvr>
                                      <p:tavLst>
                                        <p:tav tm="0">
                                          <p:val>
                                            <p:strVal val="ppt_x"/>
                                          </p:val>
                                        </p:tav>
                                        <p:tav tm="100000">
                                          <p:val>
                                            <p:strVal val="ppt_x"/>
                                          </p:val>
                                        </p:tav>
                                      </p:tavLst>
                                    </p:anim>
                                    <p:anim calcmode="lin" valueType="num">
                                      <p:cBhvr additive="base">
                                        <p:cTn id="73" dur="500"/>
                                        <p:tgtEl>
                                          <p:spTgt spid="2"/>
                                        </p:tgtEl>
                                        <p:attrNameLst>
                                          <p:attrName>ppt_y</p:attrName>
                                        </p:attrNameLst>
                                      </p:cBhvr>
                                      <p:tavLst>
                                        <p:tav tm="0">
                                          <p:val>
                                            <p:strVal val="ppt_y"/>
                                          </p:val>
                                        </p:tav>
                                        <p:tav tm="100000">
                                          <p:val>
                                            <p:strVal val="1+ppt_h/2"/>
                                          </p:val>
                                        </p:tav>
                                      </p:tavLst>
                                    </p:anim>
                                    <p:set>
                                      <p:cBhvr>
                                        <p:cTn id="74" dur="1" fill="hold">
                                          <p:stCondLst>
                                            <p:cond delay="499"/>
                                          </p:stCondLst>
                                        </p:cTn>
                                        <p:tgtEl>
                                          <p:spTgt spid="2"/>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18" grpId="0" animBg="1"/>
      <p:bldP spid="20" grpId="0" animBg="1"/>
      <p:bldP spid="43" grpId="0"/>
      <p:bldP spid="44" grpId="0"/>
      <p:bldP spid="45" grpId="0"/>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dirty="0" err="1">
                <a:solidFill>
                  <a:srgbClr val="C00000"/>
                </a:solidFill>
              </a:rPr>
              <a:t>Chương</a:t>
            </a:r>
            <a:r>
              <a:rPr lang="en-US" sz="2700" b="1" u="sng" dirty="0">
                <a:solidFill>
                  <a:srgbClr val="C00000"/>
                </a:solidFill>
              </a:rPr>
              <a:t> IV -  </a:t>
            </a:r>
            <a:r>
              <a:rPr lang="en-US" sz="2700" b="1" u="sng" err="1">
                <a:solidFill>
                  <a:srgbClr val="C00000"/>
                </a:solidFill>
              </a:rPr>
              <a:t>Bài</a:t>
            </a:r>
            <a:r>
              <a:rPr lang="en-US" sz="2700" b="1" u="sng">
                <a:solidFill>
                  <a:srgbClr val="C00000"/>
                </a:solidFill>
              </a:rPr>
              <a:t> 17 </a:t>
            </a:r>
            <a:r>
              <a:rPr lang="en-US" sz="2700" b="1" u="sng" dirty="0">
                <a:solidFill>
                  <a:srgbClr val="C00000"/>
                </a:solidFill>
              </a:rPr>
              <a:t>–</a:t>
            </a:r>
            <a:r>
              <a:rPr lang="en-US" sz="2700" b="1" dirty="0" err="1">
                <a:solidFill>
                  <a:srgbClr val="C00000"/>
                </a:solidFill>
              </a:rPr>
              <a:t>Tách</a:t>
            </a:r>
            <a:r>
              <a:rPr lang="en-US" sz="2700" b="1" dirty="0">
                <a:solidFill>
                  <a:srgbClr val="C00000"/>
                </a:solidFill>
              </a:rPr>
              <a:t> </a:t>
            </a:r>
            <a:r>
              <a:rPr lang="en-US" sz="2700" b="1" dirty="0" err="1">
                <a:solidFill>
                  <a:srgbClr val="C00000"/>
                </a:solidFill>
              </a:rPr>
              <a:t>chất</a:t>
            </a:r>
            <a:r>
              <a:rPr lang="en-US" sz="2700" b="1" dirty="0">
                <a:solidFill>
                  <a:srgbClr val="C00000"/>
                </a:solidFill>
              </a:rPr>
              <a:t> </a:t>
            </a:r>
            <a:r>
              <a:rPr lang="en-US" sz="2700" b="1" dirty="0" err="1">
                <a:solidFill>
                  <a:srgbClr val="C00000"/>
                </a:solidFill>
              </a:rPr>
              <a:t>khỏi</a:t>
            </a:r>
            <a:r>
              <a:rPr lang="en-US" sz="2700" b="1" dirty="0">
                <a:solidFill>
                  <a:srgbClr val="C00000"/>
                </a:solidFill>
              </a:rPr>
              <a:t> </a:t>
            </a:r>
            <a:r>
              <a:rPr lang="en-US" sz="2700" b="1" dirty="0" err="1">
                <a:solidFill>
                  <a:srgbClr val="C00000"/>
                </a:solidFill>
              </a:rPr>
              <a:t>hỗn</a:t>
            </a:r>
            <a:r>
              <a:rPr lang="en-US" sz="2700" b="1" dirty="0">
                <a:solidFill>
                  <a:srgbClr val="C00000"/>
                </a:solidFill>
              </a:rPr>
              <a:t> </a:t>
            </a:r>
            <a:r>
              <a:rPr lang="en-US" sz="2700" b="1" dirty="0" err="1">
                <a:solidFill>
                  <a:srgbClr val="C00000"/>
                </a:solidFill>
              </a:rPr>
              <a:t>hợp</a:t>
            </a:r>
            <a:r>
              <a:rPr lang="en-US" sz="2700" b="1" u="sng" dirty="0">
                <a:solidFill>
                  <a:srgbClr val="C00000"/>
                </a:solidFill>
              </a:rPr>
              <a:t>.</a:t>
            </a:r>
          </a:p>
        </p:txBody>
      </p:sp>
      <p:sp>
        <p:nvSpPr>
          <p:cNvPr id="3" name="TextBox 2"/>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II. MỘT SỐ CÁCH TÁCH CHẤT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51900"/>
            <a:ext cx="1027562" cy="6809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
        <p:nvSpPr>
          <p:cNvPr id="9" name="TextBox 8"/>
          <p:cNvSpPr txBox="1"/>
          <p:nvPr/>
        </p:nvSpPr>
        <p:spPr>
          <a:xfrm>
            <a:off x="1392865" y="3287151"/>
            <a:ext cx="8835656" cy="2492990"/>
          </a:xfrm>
          <a:prstGeom prst="rect">
            <a:avLst/>
          </a:prstGeom>
          <a:noFill/>
        </p:spPr>
        <p:txBody>
          <a:bodyPr wrap="square" rtlCol="0">
            <a:spAutoFit/>
          </a:bodyPr>
          <a:lstStyle/>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1(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1):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lẫn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đất</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2(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2):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3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3): Video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thực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nghiệm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Nhóm</a:t>
            </a:r>
            <a:r>
              <a:rPr lang="en-US" sz="2600" b="1" dirty="0">
                <a:latin typeface="Times New Roman" panose="02020603050405020304" pitchFamily="18" charset="0"/>
                <a:cs typeface="Times New Roman" panose="02020603050405020304" pitchFamily="18" charset="0"/>
              </a:rPr>
              <a:t> 4 (</a:t>
            </a:r>
            <a:r>
              <a:rPr lang="en-US" sz="2600" b="1" dirty="0" err="1">
                <a:latin typeface="Times New Roman" panose="02020603050405020304" pitchFamily="18" charset="0"/>
                <a:cs typeface="Times New Roman" panose="02020603050405020304" pitchFamily="18" charset="0"/>
              </a:rPr>
              <a:t>tổ</a:t>
            </a:r>
            <a:r>
              <a:rPr lang="en-US" sz="2600" b="1" dirty="0">
                <a:latin typeface="Times New Roman" panose="02020603050405020304" pitchFamily="18" charset="0"/>
                <a:cs typeface="Times New Roman" panose="02020603050405020304" pitchFamily="18" charset="0"/>
              </a:rPr>
              <a:t> 4): Video </a:t>
            </a:r>
            <a:r>
              <a:rPr lang="en-US" sz="2600" b="1" dirty="0" err="1">
                <a:latin typeface="Times New Roman" panose="02020603050405020304" pitchFamily="18" charset="0"/>
                <a:cs typeface="Times New Roman" panose="02020603050405020304" pitchFamily="18" charset="0"/>
              </a:rPr>
              <a:t>về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máy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chai Coca.</a:t>
            </a:r>
          </a:p>
          <a:p>
            <a:endParaRPr lang="en-US" sz="2600" b="1"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834649" y="1467385"/>
            <a:ext cx="10935586" cy="1692771"/>
          </a:xfrm>
          <a:prstGeom prst="rect">
            <a:avLst/>
          </a:prstGeom>
          <a:noFill/>
        </p:spPr>
        <p:txBody>
          <a:bodyPr wrap="square" rtlCol="0">
            <a:spAutoFit/>
          </a:bodyPr>
          <a:lstStyle/>
          <a:p>
            <a:pPr lvl="0"/>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nhóm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tiến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hành</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trong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phiếu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tập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riêng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của</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nhóm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làm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thí</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nghiệm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hoặc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xem</a:t>
            </a:r>
            <a:r>
              <a:rPr lang="en-US" sz="2600" b="1" dirty="0">
                <a:solidFill>
                  <a:srgbClr val="002060"/>
                </a:solidFill>
                <a:latin typeface="Times New Roman" panose="02020603050405020304" pitchFamily="18" charset="0"/>
                <a:cs typeface="Times New Roman" panose="02020603050405020304" pitchFamily="18" charset="0"/>
              </a:rPr>
              <a:t> video </a:t>
            </a:r>
            <a:r>
              <a:rPr lang="en-US" sz="2600" b="1" dirty="0" err="1">
                <a:solidFill>
                  <a:srgbClr val="002060"/>
                </a:solidFill>
                <a:latin typeface="Times New Roman" panose="02020603050405020304" pitchFamily="18" charset="0"/>
                <a:cs typeface="Times New Roman" panose="02020603050405020304" pitchFamily="18" charset="0"/>
              </a:rPr>
              <a:t>mà</a:t>
            </a:r>
            <a:r>
              <a:rPr lang="en-US" sz="2600" b="1" dirty="0">
                <a:solidFill>
                  <a:srgbClr val="002060"/>
                </a:solidFill>
                <a:latin typeface="Times New Roman" panose="02020603050405020304" pitchFamily="18" charset="0"/>
                <a:cs typeface="Times New Roman" panose="02020603050405020304" pitchFamily="18" charset="0"/>
              </a:rPr>
              <a:t> GV </a:t>
            </a:r>
            <a:r>
              <a:rPr lang="en-US" sz="2600" b="1" dirty="0" err="1">
                <a:solidFill>
                  <a:srgbClr val="002060"/>
                </a:solidFill>
                <a:latin typeface="Times New Roman" panose="02020603050405020304" pitchFamily="18" charset="0"/>
                <a:cs typeface="Times New Roman" panose="02020603050405020304" pitchFamily="18" charset="0"/>
              </a:rPr>
              <a:t>cung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cấp</a:t>
            </a:r>
            <a:r>
              <a:rPr lang="en-US" sz="2600" b="1" dirty="0">
                <a:solidFill>
                  <a:srgbClr val="002060"/>
                </a:solidFill>
                <a:latin typeface="Times New Roman" panose="02020603050405020304" pitchFamily="18" charset="0"/>
                <a:cs typeface="Times New Roman" panose="02020603050405020304" pitchFamily="18" charset="0"/>
              </a:rPr>
              <a:t> -&gt; </a:t>
            </a:r>
            <a:r>
              <a:rPr lang="en-US" sz="2600" b="1" dirty="0" err="1">
                <a:solidFill>
                  <a:srgbClr val="002060"/>
                </a:solidFill>
                <a:latin typeface="Times New Roman" panose="02020603050405020304" pitchFamily="18" charset="0"/>
                <a:cs typeface="Times New Roman" panose="02020603050405020304" pitchFamily="18" charset="0"/>
              </a:rPr>
              <a:t>thảo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luận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đến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thống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nhất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ghi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chép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đầy</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đủ</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kết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quả</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được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vào</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bảng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và</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trả</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lời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các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câu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hỏi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trong</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phiếu</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học</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tập</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Mỗi</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nhóm</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có</a:t>
            </a:r>
            <a:r>
              <a:rPr lang="en-US" sz="2600" b="1" dirty="0">
                <a:solidFill>
                  <a:srgbClr val="002060"/>
                </a:solidFill>
                <a:latin typeface="Times New Roman" panose="02020603050405020304" pitchFamily="18" charset="0"/>
                <a:cs typeface="Times New Roman" panose="02020603050405020304" pitchFamily="18" charset="0"/>
              </a:rPr>
              <a:t> 5 </a:t>
            </a:r>
            <a:r>
              <a:rPr lang="en-US" sz="2600" b="1" dirty="0" err="1">
                <a:solidFill>
                  <a:srgbClr val="002060"/>
                </a:solidFill>
                <a:latin typeface="Times New Roman" panose="02020603050405020304" pitchFamily="18" charset="0"/>
                <a:cs typeface="Times New Roman" panose="02020603050405020304" pitchFamily="18" charset="0"/>
              </a:rPr>
              <a:t>phút</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để</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hoàn</a:t>
            </a:r>
            <a:r>
              <a:rPr lang="en-US" sz="2600" b="1" dirty="0">
                <a:solidFill>
                  <a:srgbClr val="002060"/>
                </a:solidFill>
                <a:latin typeface="Times New Roman" panose="02020603050405020304" pitchFamily="18" charset="0"/>
                <a:cs typeface="Times New Roman" panose="02020603050405020304" pitchFamily="18" charset="0"/>
              </a:rPr>
              <a:t> </a:t>
            </a:r>
            <a:r>
              <a:rPr lang="en-US" sz="2600" b="1" dirty="0" err="1">
                <a:solidFill>
                  <a:srgbClr val="002060"/>
                </a:solidFill>
                <a:latin typeface="Times New Roman" panose="02020603050405020304" pitchFamily="18" charset="0"/>
                <a:cs typeface="Times New Roman" panose="02020603050405020304" pitchFamily="18" charset="0"/>
              </a:rPr>
              <a:t>thành</a:t>
            </a:r>
            <a:r>
              <a:rPr lang="en-US" sz="2600" b="1"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2262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46550"/>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1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err="1">
                <a:latin typeface="Times New Roman" panose="02020603050405020304" pitchFamily="18" charset="0"/>
                <a:cs typeface="Times New Roman" panose="02020603050405020304" pitchFamily="18" charset="0"/>
              </a:rPr>
              <a:t>Lọc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từ</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hỗn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hợp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lẫn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đất</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704823899"/>
              </p:ext>
            </p:extLst>
          </p:nvPr>
        </p:nvGraphicFramePr>
        <p:xfrm>
          <a:off x="350886" y="1208894"/>
          <a:ext cx="9037674" cy="5649106"/>
        </p:xfrm>
        <a:graphic>
          <a:graphicData uri="http://schemas.openxmlformats.org/drawingml/2006/table">
            <a:tbl>
              <a:tblPr firstRow="1" firstCol="1" bandRow="1">
                <a:tableStyleId>{5C22544A-7EE6-4342-B048-85BDC9FD1C3A}</a:tableStyleId>
              </a:tblPr>
              <a:tblGrid>
                <a:gridCol w="1285763">
                  <a:extLst>
                    <a:ext uri="{9D8B030D-6E8A-4147-A177-3AD203B41FA5}">
                      <a16:colId xmlns:a16="http://schemas.microsoft.com/office/drawing/2014/main" val="20000"/>
                    </a:ext>
                  </a:extLst>
                </a:gridCol>
                <a:gridCol w="3828497">
                  <a:extLst>
                    <a:ext uri="{9D8B030D-6E8A-4147-A177-3AD203B41FA5}">
                      <a16:colId xmlns:a16="http://schemas.microsoft.com/office/drawing/2014/main" val="20001"/>
                    </a:ext>
                  </a:extLst>
                </a:gridCol>
                <a:gridCol w="1180214">
                  <a:extLst>
                    <a:ext uri="{9D8B030D-6E8A-4147-A177-3AD203B41FA5}">
                      <a16:colId xmlns:a16="http://schemas.microsoft.com/office/drawing/2014/main" val="20002"/>
                    </a:ext>
                  </a:extLst>
                </a:gridCol>
                <a:gridCol w="1520456">
                  <a:extLst>
                    <a:ext uri="{9D8B030D-6E8A-4147-A177-3AD203B41FA5}">
                      <a16:colId xmlns:a16="http://schemas.microsoft.com/office/drawing/2014/main" val="20003"/>
                    </a:ext>
                  </a:extLst>
                </a:gridCol>
                <a:gridCol w="1222744">
                  <a:extLst>
                    <a:ext uri="{9D8B030D-6E8A-4147-A177-3AD203B41FA5}">
                      <a16:colId xmlns:a16="http://schemas.microsoft.com/office/drawing/2014/main" val="20004"/>
                    </a:ext>
                  </a:extLst>
                </a:gridCol>
              </a:tblGrid>
              <a:tr h="1000879">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a16="http://schemas.microsoft.com/office/drawing/2014/main" val="10000"/>
                  </a:ext>
                </a:extLst>
              </a:tr>
              <a:tr h="4648227">
                <a:tc>
                  <a:txBody>
                    <a:bodyPr/>
                    <a:lstStyle/>
                    <a:p>
                      <a:pPr marL="0" marR="0">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đất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2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thủy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tinh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just">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một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cho</a:t>
                      </a:r>
                      <a:r>
                        <a:rPr lang="en-US" sz="2000" b="1" dirty="0">
                          <a:effectLst/>
                          <a:latin typeface="Times New Roman" panose="02020603050405020304" pitchFamily="18" charset="0"/>
                          <a:cs typeface="Times New Roman" panose="02020603050405020304" pitchFamily="18" charset="0"/>
                        </a:rPr>
                        <a:t> 1 </a:t>
                      </a:r>
                      <a:r>
                        <a:rPr lang="en-US" sz="2000" b="1" dirty="0" err="1">
                          <a:effectLst/>
                          <a:latin typeface="Times New Roman" panose="02020603050405020304" pitchFamily="18" charset="0"/>
                          <a:cs typeface="Times New Roman" panose="02020603050405020304" pitchFamily="18" charset="0"/>
                        </a:rPr>
                        <a:t>thìa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đất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Khuấy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mạnh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hỗn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hợp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trong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đục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đều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Dừng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khuấy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quan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sát</a:t>
                      </a:r>
                      <a:r>
                        <a:rPr lang="en-US" sz="2000" b="1" dirty="0">
                          <a:effectLst/>
                          <a:latin typeface="Times New Roman" panose="02020603050405020304" pitchFamily="18" charset="0"/>
                          <a:cs typeface="Times New Roman" panose="02020603050405020304" pitchFamily="18" charset="0"/>
                        </a:rPr>
                        <a:t>.</a:t>
                      </a:r>
                    </a:p>
                    <a:p>
                      <a:pPr marL="342900" marR="0" indent="-342900" algn="just">
                        <a:lnSpc>
                          <a:spcPct val="107000"/>
                        </a:lnSpc>
                        <a:spcBef>
                          <a:spcPts val="0"/>
                        </a:spcBef>
                        <a:spcAft>
                          <a:spcPts val="0"/>
                        </a:spcAft>
                        <a:buFontTx/>
                        <a:buChar char="-"/>
                      </a:pPr>
                      <a:r>
                        <a:rPr lang="en-US" sz="2000" b="1" dirty="0" err="1">
                          <a:effectLst/>
                          <a:latin typeface="Times New Roman" panose="02020603050405020304" pitchFamily="18" charset="0"/>
                          <a:cs typeface="Times New Roman" panose="02020603050405020304" pitchFamily="18" charset="0"/>
                        </a:rPr>
                        <a:t>Gấp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đặt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Hình</a:t>
                      </a:r>
                      <a:r>
                        <a:rPr lang="en-US" sz="2000" b="1" dirty="0">
                          <a:effectLst/>
                          <a:latin typeface="Times New Roman" panose="02020603050405020304" pitchFamily="18" charset="0"/>
                          <a:cs typeface="Times New Roman" panose="02020603050405020304" pitchFamily="18" charset="0"/>
                        </a:rPr>
                        <a:t> 2.3)</a:t>
                      </a:r>
                    </a:p>
                    <a:p>
                      <a:pPr marL="342900" marR="0" indent="-342900" algn="just">
                        <a:lnSpc>
                          <a:spcPct val="107000"/>
                        </a:lnSpc>
                        <a:spcBef>
                          <a:spcPts val="0"/>
                        </a:spcBef>
                        <a:spcAft>
                          <a:spcPts val="0"/>
                        </a:spcAft>
                        <a:buFontTx/>
                        <a:buChar char="-"/>
                      </a:pPr>
                      <a:endParaRPr lang="en-US" sz="2000" b="1" dirty="0">
                        <a:effectLst/>
                        <a:latin typeface="Times New Roman" panose="02020603050405020304" pitchFamily="18" charset="0"/>
                        <a:cs typeface="Times New Roman" panose="02020603050405020304" pitchFamily="18" charset="0"/>
                      </a:endParaRPr>
                    </a:p>
                    <a:p>
                      <a:pPr marL="342900" marR="0" indent="-342900" algn="just">
                        <a:lnSpc>
                          <a:spcPct val="107000"/>
                        </a:lnSpc>
                        <a:spcBef>
                          <a:spcPts val="0"/>
                        </a:spcBef>
                        <a:spcAft>
                          <a:spcPts val="0"/>
                        </a:spcAft>
                        <a:buFontTx/>
                        <a:buChar char="-"/>
                      </a:pPr>
                      <a:r>
                        <a:rPr lang="en-US" sz="2000" b="1" dirty="0" err="1">
                          <a:effectLst/>
                          <a:latin typeface="Times New Roman" panose="02020603050405020304" pitchFamily="18" charset="0"/>
                          <a:cs typeface="Times New Roman" panose="02020603050405020304" pitchFamily="18" charset="0"/>
                        </a:rPr>
                        <a:t>Gạn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lớp</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phía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trên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gọi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gạn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đem</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rót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từ</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từ</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hết</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có</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giấy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Hình</a:t>
                      </a:r>
                      <a:r>
                        <a:rPr lang="en-US" sz="2000" b="1" dirty="0">
                          <a:effectLst/>
                          <a:latin typeface="Times New Roman" panose="02020603050405020304" pitchFamily="18" charset="0"/>
                          <a:cs typeface="Times New Roman" panose="02020603050405020304" pitchFamily="18" charset="0"/>
                        </a:rPr>
                        <a:t> 2.4). </a:t>
                      </a:r>
                    </a:p>
                    <a:p>
                      <a:pPr marL="0" marR="0" indent="0" algn="just">
                        <a:lnSpc>
                          <a:spcPct val="107000"/>
                        </a:lnSpc>
                        <a:spcBef>
                          <a:spcPts val="0"/>
                        </a:spcBef>
                        <a:spcAft>
                          <a:spcPts val="0"/>
                        </a:spcAft>
                        <a:buFontTx/>
                        <a:buNone/>
                      </a:pPr>
                      <a:r>
                        <a:rPr lang="en-US" sz="2000" b="1" dirty="0">
                          <a:effectLst/>
                          <a:latin typeface="Times New Roman" panose="02020603050405020304" pitchFamily="18" charset="0"/>
                          <a:cs typeface="Times New Roman" panose="02020603050405020304" pitchFamily="18" charset="0"/>
                        </a:rPr>
                        <a:t>                                   </a:t>
                      </a:r>
                    </a:p>
                    <a:p>
                      <a:pPr marL="0" marR="0" algn="just">
                        <a:lnSpc>
                          <a:spcPct val="100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chảy</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ra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khỏi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phễu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được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thu</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cốc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hứng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gọi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là</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nước</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lọc</a:t>
                      </a:r>
                      <a:r>
                        <a:rPr lang="en-US" sz="2000" b="1" dirty="0">
                          <a:effectLst/>
                          <a:latin typeface="Times New Roman" panose="02020603050405020304" pitchFamily="18" charset="0"/>
                          <a:cs typeface="Times New Roman" panose="02020603050405020304" pitchFamily="18" charset="0"/>
                        </a:rPr>
                        <a: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a16="http://schemas.microsoft.com/office/drawing/2014/main" val="10001"/>
                  </a:ext>
                </a:extLst>
              </a:tr>
            </a:tbl>
          </a:graphicData>
        </a:graphic>
      </p:graphicFrame>
      <p:sp>
        <p:nvSpPr>
          <p:cNvPr id="9" name="TextBox 8"/>
          <p:cNvSpPr txBox="1"/>
          <p:nvPr/>
        </p:nvSpPr>
        <p:spPr>
          <a:xfrm>
            <a:off x="9579939" y="2200940"/>
            <a:ext cx="2115879"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sát</a:t>
            </a:r>
            <a:r>
              <a:rPr lang="en-US" sz="2400" b="1" dirty="0">
                <a:latin typeface="Times New Roman" panose="02020603050405020304" pitchFamily="18" charset="0"/>
                <a:cs typeface="Times New Roman" panose="02020603050405020304" pitchFamily="18" charset="0"/>
              </a:rPr>
              <a:t>, so </a:t>
            </a:r>
            <a:r>
              <a:rPr lang="en-US" sz="2400" b="1" dirty="0" err="1">
                <a:latin typeface="Times New Roman" panose="02020603050405020304" pitchFamily="18" charset="0"/>
                <a:cs typeface="Times New Roman" panose="02020603050405020304" pitchFamily="18" charset="0"/>
              </a:rPr>
              <a:t>sánh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lọc</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78184" y="3828270"/>
            <a:ext cx="1536715" cy="68099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5708" y="5430453"/>
            <a:ext cx="1625609" cy="689792"/>
          </a:xfrm>
          <a:prstGeom prst="rect">
            <a:avLst/>
          </a:prstGeom>
        </p:spPr>
      </p:pic>
    </p:spTree>
    <p:extLst>
      <p:ext uri="{BB962C8B-B14F-4D97-AF65-F5344CB8AC3E}">
        <p14:creationId xmlns:p14="http://schemas.microsoft.com/office/powerpoint/2010/main" val="145677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77328"/>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2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400" b="1" dirty="0" err="1">
                <a:latin typeface="Times New Roman" panose="02020603050405020304" pitchFamily="18" charset="0"/>
                <a:cs typeface="Times New Roman" panose="02020603050405020304" pitchFamily="18" charset="0"/>
              </a:rPr>
              <a:t>Tách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endParaRPr lang="en-US" sz="24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555219296"/>
              </p:ext>
            </p:extLst>
          </p:nvPr>
        </p:nvGraphicFramePr>
        <p:xfrm>
          <a:off x="350886" y="1208894"/>
          <a:ext cx="9037674" cy="5410270"/>
        </p:xfrm>
        <a:graphic>
          <a:graphicData uri="http://schemas.openxmlformats.org/drawingml/2006/table">
            <a:tbl>
              <a:tblPr firstRow="1" firstCol="1" bandRow="1">
                <a:tableStyleId>{5C22544A-7EE6-4342-B048-85BDC9FD1C3A}</a:tableStyleId>
              </a:tblPr>
              <a:tblGrid>
                <a:gridCol w="1285763">
                  <a:extLst>
                    <a:ext uri="{9D8B030D-6E8A-4147-A177-3AD203B41FA5}">
                      <a16:colId xmlns:a16="http://schemas.microsoft.com/office/drawing/2014/main" val="20000"/>
                    </a:ext>
                  </a:extLst>
                </a:gridCol>
                <a:gridCol w="3828497">
                  <a:extLst>
                    <a:ext uri="{9D8B030D-6E8A-4147-A177-3AD203B41FA5}">
                      <a16:colId xmlns:a16="http://schemas.microsoft.com/office/drawing/2014/main" val="20001"/>
                    </a:ext>
                  </a:extLst>
                </a:gridCol>
                <a:gridCol w="1180214">
                  <a:extLst>
                    <a:ext uri="{9D8B030D-6E8A-4147-A177-3AD203B41FA5}">
                      <a16:colId xmlns:a16="http://schemas.microsoft.com/office/drawing/2014/main" val="20002"/>
                    </a:ext>
                  </a:extLst>
                </a:gridCol>
                <a:gridCol w="1520456">
                  <a:extLst>
                    <a:ext uri="{9D8B030D-6E8A-4147-A177-3AD203B41FA5}">
                      <a16:colId xmlns:a16="http://schemas.microsoft.com/office/drawing/2014/main" val="20003"/>
                    </a:ext>
                  </a:extLst>
                </a:gridCol>
                <a:gridCol w="1222744">
                  <a:extLst>
                    <a:ext uri="{9D8B030D-6E8A-4147-A177-3AD203B41FA5}">
                      <a16:colId xmlns:a16="http://schemas.microsoft.com/office/drawing/2014/main" val="20004"/>
                    </a:ext>
                  </a:extLst>
                </a:gridCol>
              </a:tblGrid>
              <a:tr h="1022288">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a16="http://schemas.microsoft.com/office/drawing/2014/main" val="10000"/>
                  </a:ext>
                </a:extLst>
              </a:tr>
              <a:tr h="4387982">
                <a:tc>
                  <a:txBody>
                    <a:bodyPr/>
                    <a:lstStyle/>
                    <a:p>
                      <a:pPr marL="0" marR="0">
                        <a:lnSpc>
                          <a:spcPct val="107000"/>
                        </a:lnSpc>
                        <a:spcBef>
                          <a:spcPts val="0"/>
                        </a:spcBef>
                        <a:spcAft>
                          <a:spcPts val="0"/>
                        </a:spcAft>
                      </a:pP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dầu</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ăn</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nước</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1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cốc</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thủy</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tinh</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phễu</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chiết</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chai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nhựa</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giá</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sắt</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kẹp</a:t>
                      </a:r>
                      <a:r>
                        <a:rPr lang="en-US" sz="2000" b="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b="1" dirty="0" err="1">
                          <a:effectLst/>
                          <a:latin typeface="Times New Roman" panose="02020603050405020304" pitchFamily="18" charset="0"/>
                          <a:ea typeface="Arial" panose="020B0604020202020204" pitchFamily="34" charset="0"/>
                          <a:cs typeface="Times New Roman" panose="02020603050405020304" pitchFamily="18" charset="0"/>
                        </a:rPr>
                        <a:t>sắt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75000"/>
                      </a:schemeClr>
                    </a:solidFill>
                  </a:tcPr>
                </a:tc>
                <a:tc>
                  <a:txBody>
                    <a:bodyPr/>
                    <a:lstStyle/>
                    <a:p>
                      <a:pPr algn="just"/>
                      <a:r>
                        <a:rPr lang="en-US" sz="2000" b="1" kern="1200" dirty="0">
                          <a:solidFill>
                            <a:schemeClr val="dk1"/>
                          </a:solidFill>
                          <a:effectLst/>
                          <a:latin typeface="Times New Roman" panose="02020603050405020304" pitchFamily="18" charset="0"/>
                          <a:ea typeface="+mn-ea"/>
                          <a:cs typeface="Times New Roman" panose="02020603050405020304" pitchFamily="18" charset="0"/>
                        </a:rPr>
                        <a:t>-</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Lấy</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nhựa,rót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½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thêm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dầu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¾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lắc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mạnh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sát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hỗn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a:t>
                      </a:r>
                    </a:p>
                    <a:p>
                      <a:pPr algn="just"/>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Rót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hỗn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chai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ra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phễu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chiết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yên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vài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phút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tách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lớp</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Mở</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phễu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chiết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lỏng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phía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dưới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chảy</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xuống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bình</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nhỏ</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phần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dầu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ăn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chạm</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bề</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mặt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thì</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vặn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khóa</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lại</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sát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chất</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lỏng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thu</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000" b="1" kern="1200" dirty="0" err="1">
                          <a:solidFill>
                            <a:schemeClr val="dk1"/>
                          </a:solidFill>
                          <a:effectLst/>
                          <a:latin typeface="Times New Roman" panose="02020603050405020304" pitchFamily="18" charset="0"/>
                          <a:ea typeface="+mn-ea"/>
                          <a:cs typeface="Times New Roman" panose="02020603050405020304" pitchFamily="18" charset="0"/>
                        </a:rPr>
                        <a:t>cốc</a:t>
                      </a:r>
                      <a:r>
                        <a:rPr lang="en-US" sz="2000" b="1" kern="1200" dirty="0">
                          <a:solidFill>
                            <a:schemeClr val="dk1"/>
                          </a:solidFill>
                          <a:effectLst/>
                          <a:latin typeface="Times New Roman" panose="02020603050405020304" pitchFamily="18" charset="0"/>
                          <a:ea typeface="+mn-ea"/>
                          <a:cs typeface="Times New Roman" panose="02020603050405020304" pitchFamily="18" charset="0"/>
                        </a:rPr>
                        <a:t>.</a:t>
                      </a:r>
                    </a:p>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a16="http://schemas.microsoft.com/office/drawing/2014/main" val="10001"/>
                  </a:ext>
                </a:extLst>
              </a:tr>
            </a:tbl>
          </a:graphicData>
        </a:graphic>
      </p:graphicFrame>
      <p:sp>
        <p:nvSpPr>
          <p:cNvPr id="9" name="TextBox 8"/>
          <p:cNvSpPr txBox="1"/>
          <p:nvPr/>
        </p:nvSpPr>
        <p:spPr>
          <a:xfrm>
            <a:off x="9548039" y="1339703"/>
            <a:ext cx="2569531" cy="4893647"/>
          </a:xfrm>
          <a:prstGeom prst="rect">
            <a:avLst/>
          </a:prstGeom>
          <a:noFill/>
        </p:spPr>
        <p:txBody>
          <a:bodyPr wrap="square" rtlCol="0">
            <a:spAutoFit/>
          </a:bodyPr>
          <a:lstStyle/>
          <a:p>
            <a:pPr marL="457200" lvl="0" indent="-457200">
              <a:buFont typeface="+mj-lt"/>
              <a:buAutoNum type="arabicPeriod"/>
            </a:pPr>
            <a:r>
              <a:rPr lang="en-US" sz="2400" b="1" dirty="0">
                <a:latin typeface="Times New Roman" panose="02020603050405020304" pitchFamily="18" charset="0"/>
                <a:cs typeface="Times New Roman" panose="02020603050405020304" pitchFamily="18" charset="0"/>
              </a:rPr>
              <a:t>Nước và dầu ăn</a:t>
            </a:r>
            <a:r>
              <a:rPr lang="en-US" sz="2400" b="1" dirty="0" smtClean="0">
                <a:latin typeface="Times New Roman" panose="02020603050405020304" pitchFamily="18" charset="0"/>
                <a:cs typeface="Times New Roman" panose="02020603050405020304" pitchFamily="18" charset="0"/>
              </a:rPr>
              <a:t>, chất </a:t>
            </a:r>
            <a:r>
              <a:rPr lang="en-US" sz="2400" b="1" dirty="0">
                <a:latin typeface="Times New Roman" panose="02020603050405020304" pitchFamily="18" charset="0"/>
                <a:cs typeface="Times New Roman" panose="02020603050405020304" pitchFamily="18" charset="0"/>
              </a:rPr>
              <a:t>lỏng nào nặng hơn?	</a:t>
            </a:r>
            <a:endParaRPr lang="en-US"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400" b="1" dirty="0" err="1">
                <a:latin typeface="Times New Roman" panose="02020603050405020304" pitchFamily="18" charset="0"/>
                <a:cs typeface="Times New Roman" panose="02020603050405020304" pitchFamily="18" charset="0"/>
              </a:rPr>
              <a:t>Tại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phải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khóa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phễu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2400" dirty="0">
              <a:latin typeface="Times New Roman" panose="02020603050405020304" pitchFamily="18" charset="0"/>
              <a:cs typeface="Times New Roman" panose="02020603050405020304" pitchFamily="18" charset="0"/>
            </a:endParaRPr>
          </a:p>
          <a:p>
            <a:pPr marL="457200" lvl="0" indent="-457200">
              <a:buFont typeface="+mj-lt"/>
              <a:buAutoNum type="arabicPeriod"/>
            </a:pP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lỏng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còn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16907" y="5622878"/>
            <a:ext cx="1364777" cy="955343"/>
          </a:xfrm>
          <a:prstGeom prst="rect">
            <a:avLst/>
          </a:prstGeom>
        </p:spPr>
      </p:pic>
    </p:spTree>
    <p:extLst>
      <p:ext uri="{BB962C8B-B14F-4D97-AF65-F5344CB8AC3E}">
        <p14:creationId xmlns:p14="http://schemas.microsoft.com/office/powerpoint/2010/main" val="2405146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446550"/>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3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Video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thực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hành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thí</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nghiệm</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tách</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muối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ra</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khỏi</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hỗn</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hợp</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nước</a:t>
            </a:r>
            <a:r>
              <a:rPr lang="en-US" sz="2200" b="1" dirty="0">
                <a:latin typeface="Times New Roman" panose="02020603050405020304" pitchFamily="18" charset="0"/>
                <a:cs typeface="Times New Roman" panose="02020603050405020304" pitchFamily="18" charset="0"/>
              </a:rPr>
              <a:t> </a:t>
            </a:r>
            <a:r>
              <a:rPr lang="en-US" sz="2200" b="1" dirty="0" err="1">
                <a:latin typeface="Times New Roman" panose="02020603050405020304" pitchFamily="18" charset="0"/>
                <a:cs typeface="Times New Roman" panose="02020603050405020304" pitchFamily="18" charset="0"/>
              </a:rPr>
              <a:t>muối</a:t>
            </a:r>
            <a:r>
              <a:rPr lang="en-US" sz="2200" b="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973168517"/>
              </p:ext>
            </p:extLst>
          </p:nvPr>
        </p:nvGraphicFramePr>
        <p:xfrm>
          <a:off x="350886" y="1208894"/>
          <a:ext cx="9037674" cy="5178041"/>
        </p:xfrm>
        <a:graphic>
          <a:graphicData uri="http://schemas.openxmlformats.org/drawingml/2006/table">
            <a:tbl>
              <a:tblPr firstRow="1" firstCol="1" bandRow="1">
                <a:tableStyleId>{5C22544A-7EE6-4342-B048-85BDC9FD1C3A}</a:tableStyleId>
              </a:tblPr>
              <a:tblGrid>
                <a:gridCol w="1616137">
                  <a:extLst>
                    <a:ext uri="{9D8B030D-6E8A-4147-A177-3AD203B41FA5}">
                      <a16:colId xmlns:a16="http://schemas.microsoft.com/office/drawing/2014/main" val="20000"/>
                    </a:ext>
                  </a:extLst>
                </a:gridCol>
                <a:gridCol w="3498123">
                  <a:extLst>
                    <a:ext uri="{9D8B030D-6E8A-4147-A177-3AD203B41FA5}">
                      <a16:colId xmlns:a16="http://schemas.microsoft.com/office/drawing/2014/main" val="20001"/>
                    </a:ext>
                  </a:extLst>
                </a:gridCol>
                <a:gridCol w="1180214">
                  <a:extLst>
                    <a:ext uri="{9D8B030D-6E8A-4147-A177-3AD203B41FA5}">
                      <a16:colId xmlns:a16="http://schemas.microsoft.com/office/drawing/2014/main" val="20002"/>
                    </a:ext>
                  </a:extLst>
                </a:gridCol>
                <a:gridCol w="1520456">
                  <a:extLst>
                    <a:ext uri="{9D8B030D-6E8A-4147-A177-3AD203B41FA5}">
                      <a16:colId xmlns:a16="http://schemas.microsoft.com/office/drawing/2014/main" val="20003"/>
                    </a:ext>
                  </a:extLst>
                </a:gridCol>
                <a:gridCol w="1222744">
                  <a:extLst>
                    <a:ext uri="{9D8B030D-6E8A-4147-A177-3AD203B41FA5}">
                      <a16:colId xmlns:a16="http://schemas.microsoft.com/office/drawing/2014/main" val="20004"/>
                    </a:ext>
                  </a:extLst>
                </a:gridCol>
              </a:tblGrid>
              <a:tr h="861465">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a16="http://schemas.microsoft.com/office/drawing/2014/main" val="10000"/>
                  </a:ext>
                </a:extLst>
              </a:tr>
              <a:tr h="419963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Video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thực</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hành</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thí</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nghiệm</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tách</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muối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ra</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khỏi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hỗn</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hợp</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nước</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muối</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a:t>
                      </a:r>
                    </a:p>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a16="http://schemas.microsoft.com/office/drawing/2014/main" val="10001"/>
                  </a:ext>
                </a:extLst>
              </a:tr>
            </a:tbl>
          </a:graphicData>
        </a:graphic>
      </p:graphicFrame>
      <p:sp>
        <p:nvSpPr>
          <p:cNvPr id="9" name="TextBox 8"/>
          <p:cNvSpPr txBox="1"/>
          <p:nvPr/>
        </p:nvSpPr>
        <p:spPr>
          <a:xfrm>
            <a:off x="9579939" y="2200940"/>
            <a:ext cx="2115879" cy="2677656"/>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mẩu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lẫn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phương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muối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khỏi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cát</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5564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5061" y="0"/>
            <a:ext cx="8963246" cy="1138773"/>
          </a:xfrm>
          <a:prstGeom prst="rect">
            <a:avLst/>
          </a:prstGeom>
          <a:noFill/>
        </p:spPr>
        <p:txBody>
          <a:bodyPr wrap="square" rtlCol="0">
            <a:spAutoFit/>
          </a:bodyPr>
          <a:lstStyle/>
          <a:p>
            <a:r>
              <a:rPr lang="en-US" sz="2200" b="1" dirty="0">
                <a:latin typeface="Times New Roman" panose="02020603050405020304" pitchFamily="18" charset="0"/>
                <a:cs typeface="Times New Roman" panose="02020603050405020304" pitchFamily="18" charset="0"/>
              </a:rPr>
              <a:t>NHÓM 4  LỚP </a:t>
            </a:r>
            <a:r>
              <a:rPr lang="en-US" sz="2200" i="1"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PHIẾU HỌC TẬP</a:t>
            </a:r>
            <a:endParaRPr lang="en-US" sz="2200" dirty="0">
              <a:latin typeface="Times New Roman" panose="02020603050405020304" pitchFamily="18" charset="0"/>
              <a:cs typeface="Times New Roman" panose="02020603050405020304" pitchFamily="18" charset="0"/>
            </a:endParaRPr>
          </a:p>
          <a:p>
            <a:pPr algn="ctr"/>
            <a:r>
              <a:rPr lang="en-US" sz="2200" b="1" dirty="0">
                <a:latin typeface="Times New Roman" panose="02020603050405020304" pitchFamily="18" charset="0"/>
                <a:cs typeface="Times New Roman" panose="02020603050405020304" pitchFamily="18" charset="0"/>
              </a:rPr>
              <a:t>Video </a:t>
            </a:r>
            <a:r>
              <a:rPr lang="en-US" sz="2200" b="1" dirty="0" err="1">
                <a:latin typeface="Times New Roman" panose="02020603050405020304" pitchFamily="18" charset="0"/>
                <a:cs typeface="Times New Roman" panose="02020603050405020304" pitchFamily="18" charset="0"/>
              </a:rPr>
              <a:t>về</a:t>
            </a:r>
            <a:r>
              <a:rPr lang="en-US" sz="22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máy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chai Coca</a:t>
            </a:r>
            <a:endParaRPr lang="en-US" sz="2200" dirty="0">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244030496"/>
              </p:ext>
            </p:extLst>
          </p:nvPr>
        </p:nvGraphicFramePr>
        <p:xfrm>
          <a:off x="350886" y="1208894"/>
          <a:ext cx="9037674" cy="5178041"/>
        </p:xfrm>
        <a:graphic>
          <a:graphicData uri="http://schemas.openxmlformats.org/drawingml/2006/table">
            <a:tbl>
              <a:tblPr firstRow="1" firstCol="1" bandRow="1">
                <a:tableStyleId>{5C22544A-7EE6-4342-B048-85BDC9FD1C3A}</a:tableStyleId>
              </a:tblPr>
              <a:tblGrid>
                <a:gridCol w="1594872">
                  <a:extLst>
                    <a:ext uri="{9D8B030D-6E8A-4147-A177-3AD203B41FA5}">
                      <a16:colId xmlns:a16="http://schemas.microsoft.com/office/drawing/2014/main" val="20000"/>
                    </a:ext>
                  </a:extLst>
                </a:gridCol>
                <a:gridCol w="3519388">
                  <a:extLst>
                    <a:ext uri="{9D8B030D-6E8A-4147-A177-3AD203B41FA5}">
                      <a16:colId xmlns:a16="http://schemas.microsoft.com/office/drawing/2014/main" val="20001"/>
                    </a:ext>
                  </a:extLst>
                </a:gridCol>
                <a:gridCol w="1180214">
                  <a:extLst>
                    <a:ext uri="{9D8B030D-6E8A-4147-A177-3AD203B41FA5}">
                      <a16:colId xmlns:a16="http://schemas.microsoft.com/office/drawing/2014/main" val="20002"/>
                    </a:ext>
                  </a:extLst>
                </a:gridCol>
                <a:gridCol w="1520456">
                  <a:extLst>
                    <a:ext uri="{9D8B030D-6E8A-4147-A177-3AD203B41FA5}">
                      <a16:colId xmlns:a16="http://schemas.microsoft.com/office/drawing/2014/main" val="20003"/>
                    </a:ext>
                  </a:extLst>
                </a:gridCol>
                <a:gridCol w="1222744">
                  <a:extLst>
                    <a:ext uri="{9D8B030D-6E8A-4147-A177-3AD203B41FA5}">
                      <a16:colId xmlns:a16="http://schemas.microsoft.com/office/drawing/2014/main" val="20004"/>
                    </a:ext>
                  </a:extLst>
                </a:gridCol>
              </a:tblGrid>
              <a:tr h="861465">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Chuẩn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bị</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Tiến</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hành</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Kết quả</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a:effectLst/>
                          <a:latin typeface="Times New Roman" panose="02020603050405020304" pitchFamily="18" charset="0"/>
                          <a:cs typeface="Times New Roman" panose="02020603050405020304" pitchFamily="18" charset="0"/>
                        </a:rPr>
                        <a:t>Phương pháp tách chất</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gn="ctr">
                        <a:lnSpc>
                          <a:spcPct val="107000"/>
                        </a:lnSpc>
                        <a:spcBef>
                          <a:spcPts val="0"/>
                        </a:spcBef>
                        <a:spcAft>
                          <a:spcPts val="0"/>
                        </a:spcAft>
                      </a:pPr>
                      <a:r>
                        <a:rPr lang="en-US" sz="2000" b="1" dirty="0" err="1">
                          <a:effectLst/>
                          <a:latin typeface="Times New Roman" panose="02020603050405020304" pitchFamily="18" charset="0"/>
                          <a:cs typeface="Times New Roman" panose="02020603050405020304" pitchFamily="18" charset="0"/>
                        </a:rPr>
                        <a:t>Dựa</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vào</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tính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chất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extLst>
                  <a:ext uri="{0D108BD9-81ED-4DB2-BD59-A6C34878D82A}">
                    <a16:rowId xmlns:a16="http://schemas.microsoft.com/office/drawing/2014/main" val="10000"/>
                  </a:ext>
                </a:extLst>
              </a:tr>
              <a:tr h="419963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1800" b="1" kern="1200" dirty="0">
                          <a:solidFill>
                            <a:schemeClr val="lt1"/>
                          </a:solidFill>
                          <a:effectLst/>
                          <a:latin typeface="Times New Roman" panose="02020603050405020304" pitchFamily="18" charset="0"/>
                          <a:ea typeface="+mn-ea"/>
                          <a:cs typeface="Times New Roman" panose="02020603050405020304" pitchFamily="18" charset="0"/>
                        </a:rPr>
                        <a:t>Video </a:t>
                      </a:r>
                      <a:r>
                        <a:rPr lang="en-US" sz="1800" b="1" kern="1200" dirty="0" err="1">
                          <a:solidFill>
                            <a:schemeClr val="lt1"/>
                          </a:solidFill>
                          <a:effectLst/>
                          <a:latin typeface="Times New Roman" panose="02020603050405020304" pitchFamily="18" charset="0"/>
                          <a:ea typeface="+mn-ea"/>
                          <a:cs typeface="Times New Roman" panose="02020603050405020304" pitchFamily="18" charset="0"/>
                        </a:rPr>
                        <a:t>về</a:t>
                      </a:r>
                      <a:r>
                        <a:rPr lang="en-US" sz="1800" b="1"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chế</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tạo</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máy</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lọc</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nước</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a:t>
                      </a:r>
                      <a:r>
                        <a:rPr lang="en-US" sz="1800" b="1" u="none" strike="noStrike" kern="1200" dirty="0" err="1">
                          <a:solidFill>
                            <a:schemeClr val="lt1"/>
                          </a:solidFill>
                          <a:effectLst/>
                          <a:latin typeface="Times New Roman" panose="02020603050405020304" pitchFamily="18" charset="0"/>
                          <a:ea typeface="+mn-ea"/>
                          <a:cs typeface="Times New Roman" panose="02020603050405020304" pitchFamily="18" charset="0"/>
                        </a:rPr>
                        <a:t>từ</a:t>
                      </a:r>
                      <a:r>
                        <a:rPr lang="en-US" sz="1800" b="1" u="none" strike="noStrike" kern="1200" dirty="0">
                          <a:solidFill>
                            <a:schemeClr val="lt1"/>
                          </a:solidFill>
                          <a:effectLst/>
                          <a:latin typeface="Times New Roman" panose="02020603050405020304" pitchFamily="18" charset="0"/>
                          <a:ea typeface="+mn-ea"/>
                          <a:cs typeface="Times New Roman" panose="02020603050405020304" pitchFamily="18" charset="0"/>
                        </a:rPr>
                        <a:t> chai Coca</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solidFill>
                      <a:schemeClr val="accent2">
                        <a:lumMod val="75000"/>
                      </a:schemeClr>
                    </a:solidFill>
                  </a:tcPr>
                </a:tc>
                <a:tc>
                  <a:txBody>
                    <a:bodyPr/>
                    <a:lstStyle/>
                    <a:p>
                      <a:pPr marL="0" marR="0">
                        <a:lnSpc>
                          <a:spcPct val="107000"/>
                        </a:lnSpc>
                        <a:spcBef>
                          <a:spcPts val="0"/>
                        </a:spcBef>
                        <a:spcAft>
                          <a:spcPts val="0"/>
                        </a:spcAft>
                      </a:pP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p>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tc>
                  <a:txBody>
                    <a:bodyPr/>
                    <a:lstStyle/>
                    <a:p>
                      <a:pPr marL="0" marR="0">
                        <a:lnSpc>
                          <a:spcPct val="107000"/>
                        </a:lnSpc>
                        <a:spcBef>
                          <a:spcPts val="0"/>
                        </a:spcBef>
                        <a:spcAft>
                          <a:spcPts val="0"/>
                        </a:spcAft>
                      </a:pPr>
                      <a:r>
                        <a:rPr lang="en-US" sz="2000" b="1" dirty="0">
                          <a:effectLst/>
                          <a:latin typeface="Times New Roman" panose="02020603050405020304" pitchFamily="18" charset="0"/>
                          <a:cs typeface="Times New Roman" panose="02020603050405020304" pitchFamily="18" charset="0"/>
                        </a:rPr>
                        <a: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02" marR="68502" marT="0" marB="0"/>
                </a:tc>
                <a:extLst>
                  <a:ext uri="{0D108BD9-81ED-4DB2-BD59-A6C34878D82A}">
                    <a16:rowId xmlns:a16="http://schemas.microsoft.com/office/drawing/2014/main" val="10001"/>
                  </a:ext>
                </a:extLst>
              </a:tr>
            </a:tbl>
          </a:graphicData>
        </a:graphic>
      </p:graphicFrame>
      <p:sp>
        <p:nvSpPr>
          <p:cNvPr id="9" name="TextBox 8"/>
          <p:cNvSpPr txBox="1"/>
          <p:nvPr/>
        </p:nvSpPr>
        <p:spPr>
          <a:xfrm>
            <a:off x="9579939" y="2200940"/>
            <a:ext cx="2115879" cy="2308324"/>
          </a:xfrm>
          <a:prstGeom prst="rect">
            <a:avLst/>
          </a:prstGeom>
          <a:noFill/>
        </p:spPr>
        <p:txBody>
          <a:bodyPr wrap="square" rtlCol="0">
            <a:spAutoFit/>
          </a:bodyPr>
          <a:lstStyle/>
          <a:p>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hãy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bẩn</a:t>
            </a:r>
            <a:r>
              <a:rPr lang="en-US" sz="2400" b="1"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8500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53307454"/>
              </p:ext>
            </p:extLst>
          </p:nvPr>
        </p:nvGraphicFramePr>
        <p:xfrm>
          <a:off x="109180" y="54585"/>
          <a:ext cx="11959988" cy="6780572"/>
        </p:xfrm>
        <a:graphic>
          <a:graphicData uri="http://schemas.openxmlformats.org/drawingml/2006/table">
            <a:tbl>
              <a:tblPr firstRow="1" bandRow="1">
                <a:tableStyleId>{5C22544A-7EE6-4342-B048-85BDC9FD1C3A}</a:tableStyleId>
              </a:tblPr>
              <a:tblGrid>
                <a:gridCol w="5083695">
                  <a:extLst>
                    <a:ext uri="{9D8B030D-6E8A-4147-A177-3AD203B41FA5}">
                      <a16:colId xmlns:a16="http://schemas.microsoft.com/office/drawing/2014/main" val="20000"/>
                    </a:ext>
                  </a:extLst>
                </a:gridCol>
                <a:gridCol w="2367985">
                  <a:extLst>
                    <a:ext uri="{9D8B030D-6E8A-4147-A177-3AD203B41FA5}">
                      <a16:colId xmlns:a16="http://schemas.microsoft.com/office/drawing/2014/main" val="20001"/>
                    </a:ext>
                  </a:extLst>
                </a:gridCol>
                <a:gridCol w="4508308">
                  <a:extLst>
                    <a:ext uri="{9D8B030D-6E8A-4147-A177-3AD203B41FA5}">
                      <a16:colId xmlns:a16="http://schemas.microsoft.com/office/drawing/2014/main" val="20002"/>
                    </a:ext>
                  </a:extLst>
                </a:gridCol>
              </a:tblGrid>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STT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a:effectLst/>
                          <a:latin typeface="Times New Roman" panose="02020603050405020304" pitchFamily="18" charset="0"/>
                          <a:cs typeface="Times New Roman" panose="02020603050405020304" pitchFamily="18" charset="0"/>
                        </a:rPr>
                        <a:t>Phương pháp tách chất</a:t>
                      </a:r>
                      <a:endParaRPr lang="en-US" sz="2800" b="1">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tc>
                  <a:txBody>
                    <a:bodyPr/>
                    <a:lstStyle/>
                    <a:p>
                      <a:pPr marL="0" marR="0" algn="ctr">
                        <a:lnSpc>
                          <a:spcPct val="107000"/>
                        </a:lnSpc>
                        <a:spcBef>
                          <a:spcPts val="0"/>
                        </a:spcBef>
                        <a:spcAft>
                          <a:spcPts val="0"/>
                        </a:spcAft>
                      </a:pPr>
                      <a:r>
                        <a:rPr lang="en-US" sz="2800" b="1" dirty="0" err="1">
                          <a:effectLst/>
                          <a:latin typeface="Times New Roman" panose="02020603050405020304" pitchFamily="18" charset="0"/>
                          <a:cs typeface="Times New Roman" panose="02020603050405020304" pitchFamily="18" charset="0"/>
                        </a:rPr>
                        <a:t>Dựa</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vào</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tính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solidFill>
                      <a:schemeClr val="accent2"/>
                    </a:solidFill>
                  </a:tcPr>
                </a:tc>
                <a:extLst>
                  <a:ext uri="{0D108BD9-81ED-4DB2-BD59-A6C34878D82A}">
                    <a16:rowId xmlns:a16="http://schemas.microsoft.com/office/drawing/2014/main" val="10000"/>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1. </a:t>
                      </a:r>
                      <a:r>
                        <a:rPr lang="en-US" sz="2800" b="1" dirty="0" err="1">
                          <a:effectLst/>
                          <a:latin typeface="Times New Roman" panose="02020603050405020304" pitchFamily="18" charset="0"/>
                          <a:cs typeface="Times New Roman" panose="02020603050405020304" pitchFamily="18" charset="0"/>
                        </a:rPr>
                        <a:t>Lọc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hỗn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hợp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lẫn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đất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hạt</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1"/>
                  </a:ext>
                </a:extLst>
              </a:tr>
              <a:tr h="954948">
                <a:tc>
                  <a:txBody>
                    <a:bodyPr/>
                    <a:lstStyle/>
                    <a:p>
                      <a:pPr marL="0" marR="0" algn="ctr">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2.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từ</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muối</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Cô</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cạn</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tính</a:t>
                      </a:r>
                      <a:r>
                        <a:rPr lang="en-US" sz="2800" b="1" baseline="0" dirty="0">
                          <a:solidFill>
                            <a:srgbClr val="002060"/>
                          </a:solidFill>
                          <a:effectLst/>
                          <a:latin typeface="Times New Roman" panose="02020603050405020304" pitchFamily="18" charset="0"/>
                          <a:cs typeface="Times New Roman" panose="02020603050405020304" pitchFamily="18" charset="0"/>
                        </a:rPr>
                        <a:t> bay </a:t>
                      </a:r>
                      <a:r>
                        <a:rPr lang="en-US" sz="2800" b="1" baseline="0" dirty="0" err="1">
                          <a:solidFill>
                            <a:srgbClr val="002060"/>
                          </a:solidFill>
                          <a:effectLst/>
                          <a:latin typeface="Times New Roman" panose="02020603050405020304" pitchFamily="18" charset="0"/>
                          <a:cs typeface="Times New Roman" panose="02020603050405020304" pitchFamily="18" charset="0"/>
                        </a:rPr>
                        <a:t>hơi</a:t>
                      </a:r>
                      <a:r>
                        <a:rPr lang="en-US" sz="2800" b="1" baseline="0" dirty="0">
                          <a:solidFill>
                            <a:srgbClr val="002060"/>
                          </a:solidFill>
                          <a:effectLst/>
                          <a:latin typeface="Times New Roman" panose="02020603050405020304" pitchFamily="18" charset="0"/>
                          <a:cs typeface="Times New Roman" panose="02020603050405020304" pitchFamily="18" charset="0"/>
                        </a:rPr>
                        <a:t>.</a:t>
                      </a:r>
                      <a:endParaRPr lang="en-US" sz="2800" b="1" dirty="0">
                        <a:solidFill>
                          <a:srgbClr val="002060"/>
                        </a:solidFill>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2"/>
                  </a:ext>
                </a:extLst>
              </a:tr>
              <a:tr h="1402686">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3.Tách </a:t>
                      </a:r>
                      <a:r>
                        <a:rPr lang="en-US" sz="2800" b="1" dirty="0" err="1">
                          <a:effectLst/>
                          <a:latin typeface="Times New Roman" panose="02020603050405020304" pitchFamily="18" charset="0"/>
                          <a:cs typeface="Times New Roman" panose="02020603050405020304" pitchFamily="18" charset="0"/>
                        </a:rPr>
                        <a:t>dầu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Chiết</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hả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tan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dung </a:t>
                      </a:r>
                      <a:r>
                        <a:rPr lang="en-US" sz="2800" b="1" dirty="0" err="1">
                          <a:solidFill>
                            <a:srgbClr val="002060"/>
                          </a:solidFill>
                          <a:latin typeface="Times New Roman" panose="02020603050405020304" pitchFamily="18" charset="0"/>
                          <a:cs typeface="Times New Roman" panose="02020603050405020304" pitchFamily="18" charset="0"/>
                        </a:rPr>
                        <a:t>môi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nhau</a:t>
                      </a:r>
                      <a:r>
                        <a:rPr lang="en-US" sz="2800" b="1" dirty="0">
                          <a:solidFill>
                            <a:srgbClr val="002060"/>
                          </a:solidFill>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3"/>
                  </a:ext>
                </a:extLst>
              </a:tr>
              <a:tr h="954948">
                <a:tc>
                  <a:txBody>
                    <a:bodyPr/>
                    <a:lstStyle/>
                    <a:p>
                      <a:pPr marL="0" marR="0" algn="l">
                        <a:lnSpc>
                          <a:spcPct val="107000"/>
                        </a:lnSpc>
                        <a:spcBef>
                          <a:spcPts val="0"/>
                        </a:spcBef>
                        <a:spcAft>
                          <a:spcPts val="0"/>
                        </a:spcAft>
                      </a:pPr>
                      <a:r>
                        <a:rPr lang="en-US" sz="2800" b="1" dirty="0">
                          <a:effectLst/>
                          <a:latin typeface="Times New Roman" panose="02020603050405020304" pitchFamily="18" charset="0"/>
                          <a:cs typeface="Times New Roman" panose="02020603050405020304" pitchFamily="18" charset="0"/>
                        </a:rPr>
                        <a:t>  4.Tách </a:t>
                      </a:r>
                      <a:r>
                        <a:rPr lang="en-US" sz="2800" b="1" dirty="0" err="1">
                          <a:effectLst/>
                          <a:latin typeface="Times New Roman" panose="02020603050405020304" pitchFamily="18" charset="0"/>
                          <a:cs typeface="Times New Roman" panose="02020603050405020304" pitchFamily="18" charset="0"/>
                        </a:rPr>
                        <a:t>vàng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cát</a:t>
                      </a:r>
                      <a:r>
                        <a:rPr lang="en-US" sz="2800" b="1"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algn="ctr">
                        <a:lnSpc>
                          <a:spcPct val="107000"/>
                        </a:lnSpc>
                      </a:pPr>
                      <a:r>
                        <a:rPr lang="en-US" sz="2800" b="1" dirty="0" err="1">
                          <a:effectLst/>
                          <a:latin typeface="Times New Roman" panose="02020603050405020304" pitchFamily="18" charset="0"/>
                          <a:cs typeface="Times New Roman" panose="02020603050405020304" pitchFamily="18" charset="0"/>
                        </a:rPr>
                        <a:t>Lắng</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algn="l">
                        <a:lnSpc>
                          <a:spcPct val="107000"/>
                        </a:lnSpc>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mức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độ</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nặng</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nhẹ</a:t>
                      </a:r>
                      <a:r>
                        <a:rPr lang="en-US" sz="2800" b="1" baseline="0" dirty="0">
                          <a:effectLst/>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4"/>
                  </a:ext>
                </a:extLst>
              </a:tr>
              <a:tr h="1301157">
                <a:tc>
                  <a:txBody>
                    <a:bodyPr/>
                    <a:lstStyle/>
                    <a:p>
                      <a:pPr marL="0" marR="0" indent="0" algn="ctr">
                        <a:lnSpc>
                          <a:spcPct val="107000"/>
                        </a:lnSpc>
                        <a:spcBef>
                          <a:spcPts val="0"/>
                        </a:spcBef>
                        <a:spcAft>
                          <a:spcPts val="0"/>
                        </a:spcAft>
                        <a:buFont typeface="+mj-lt"/>
                        <a:buNone/>
                      </a:pPr>
                      <a:r>
                        <a:rPr lang="en-US" sz="2800" b="1" dirty="0">
                          <a:effectLst/>
                          <a:latin typeface="Times New Roman" panose="02020603050405020304" pitchFamily="18" charset="0"/>
                          <a:cs typeface="Times New Roman" panose="02020603050405020304" pitchFamily="18" charset="0"/>
                        </a:rPr>
                        <a:t> 5. </a:t>
                      </a:r>
                      <a:r>
                        <a:rPr lang="en-US" sz="2800" b="1" dirty="0" err="1">
                          <a:effectLst/>
                          <a:latin typeface="Times New Roman" panose="02020603050405020304" pitchFamily="18" charset="0"/>
                          <a:cs typeface="Times New Roman" panose="02020603050405020304" pitchFamily="18" charset="0"/>
                        </a:rPr>
                        <a:t>Tách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nước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sạch</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khỏi</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các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hạt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tạp</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chất</a:t>
                      </a:r>
                      <a:r>
                        <a:rPr lang="en-US" sz="2800" b="1" dirty="0">
                          <a:effectLst/>
                          <a:latin typeface="Times New Roman" panose="02020603050405020304" pitchFamily="18" charset="0"/>
                          <a:cs typeface="Times New Roman" panose="02020603050405020304" pitchFamily="18" charset="0"/>
                        </a:rPr>
                        <a:t>.</a:t>
                      </a:r>
                    </a:p>
                  </a:txBody>
                  <a:tcPr anchor="ctr"/>
                </a:tc>
                <a:tc>
                  <a:txBody>
                    <a:bodyPr/>
                    <a:lstStyle/>
                    <a:p>
                      <a:pPr algn="ctr">
                        <a:lnSpc>
                          <a:spcPct val="107000"/>
                        </a:lnSpc>
                      </a:pPr>
                      <a:endParaRPr lang="en-US" sz="2800" b="1" dirty="0">
                        <a:effectLst/>
                        <a:latin typeface="Times New Roman" panose="02020603050405020304" pitchFamily="18" charset="0"/>
                        <a:cs typeface="Times New Roman" panose="02020603050405020304" pitchFamily="18" charset="0"/>
                      </a:endParaRPr>
                    </a:p>
                    <a:p>
                      <a:pPr algn="ctr">
                        <a:lnSpc>
                          <a:spcPct val="107000"/>
                        </a:lnSpc>
                      </a:pPr>
                      <a:r>
                        <a:rPr lang="en-US" sz="2800" b="1" dirty="0" err="1">
                          <a:effectLst/>
                          <a:latin typeface="Times New Roman" panose="02020603050405020304" pitchFamily="18" charset="0"/>
                          <a:cs typeface="Times New Roman" panose="02020603050405020304" pitchFamily="18" charset="0"/>
                        </a:rPr>
                        <a:t>Lọc</a:t>
                      </a:r>
                      <a:endParaRPr lang="en-US" sz="2800" b="1" dirty="0">
                        <a:effectLst/>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2800" b="1" dirty="0" err="1">
                          <a:effectLst/>
                          <a:latin typeface="Times New Roman" panose="02020603050405020304" pitchFamily="18" charset="0"/>
                          <a:cs typeface="Times New Roman" panose="02020603050405020304" pitchFamily="18" charset="0"/>
                        </a:rPr>
                        <a:t>Dựa</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vào</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sự</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khác</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nhau</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effectLst/>
                          <a:latin typeface="Times New Roman" panose="02020603050405020304" pitchFamily="18" charset="0"/>
                          <a:cs typeface="Times New Roman" panose="02020603050405020304" pitchFamily="18" charset="0"/>
                        </a:rPr>
                        <a:t>về</a:t>
                      </a:r>
                      <a:r>
                        <a:rPr lang="en-US" sz="2800" b="1" baseline="0" dirty="0">
                          <a:effectLst/>
                          <a:latin typeface="Times New Roman" panose="02020603050405020304" pitchFamily="18" charset="0"/>
                          <a:cs typeface="Times New Roman" panose="02020603050405020304" pitchFamily="18" charset="0"/>
                        </a:rPr>
                        <a:t> </a:t>
                      </a:r>
                      <a:r>
                        <a:rPr lang="en-US" sz="2800" b="1" baseline="0" dirty="0" err="1">
                          <a:solidFill>
                            <a:srgbClr val="002060"/>
                          </a:solidFill>
                          <a:effectLst/>
                          <a:latin typeface="Times New Roman" panose="02020603050405020304" pitchFamily="18" charset="0"/>
                          <a:cs typeface="Times New Roman" panose="02020603050405020304" pitchFamily="18" charset="0"/>
                        </a:rPr>
                        <a:t>k</a:t>
                      </a:r>
                      <a:r>
                        <a:rPr lang="en-US" sz="2800" b="1" dirty="0" err="1">
                          <a:solidFill>
                            <a:srgbClr val="002060"/>
                          </a:solidFill>
                          <a:latin typeface="Times New Roman" panose="02020603050405020304" pitchFamily="18" charset="0"/>
                          <a:cs typeface="Times New Roman" panose="02020603050405020304" pitchFamily="18" charset="0"/>
                        </a:rPr>
                        <a:t>ích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hạt</a:t>
                      </a:r>
                      <a:r>
                        <a:rPr lang="en-US" sz="2800" b="1" dirty="0">
                          <a:solidFill>
                            <a:srgbClr val="002060"/>
                          </a:solidFill>
                          <a:latin typeface="Times New Roman" panose="02020603050405020304" pitchFamily="18" charset="0"/>
                          <a:cs typeface="Times New Roman" panose="02020603050405020304" pitchFamily="18" charset="0"/>
                        </a:rPr>
                        <a:t>.</a:t>
                      </a:r>
                      <a:endParaRPr lang="en-US" sz="2800" b="1" dirty="0">
                        <a:effectLst/>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081902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745" y="109180"/>
            <a:ext cx="11408106" cy="6302601"/>
          </a:xfrm>
          <a:prstGeom prst="rect">
            <a:avLst/>
          </a:prstGeom>
        </p:spPr>
      </p:pic>
    </p:spTree>
    <p:extLst>
      <p:ext uri="{BB962C8B-B14F-4D97-AF65-F5344CB8AC3E}">
        <p14:creationId xmlns:p14="http://schemas.microsoft.com/office/powerpoint/2010/main" val="40831562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18474" y="463058"/>
            <a:ext cx="6930102" cy="742511"/>
          </a:xfrm>
          <a:prstGeom prst="rect">
            <a:avLst/>
          </a:prstGeom>
        </p:spPr>
        <p:txBody>
          <a:bodyPr wrap="none">
            <a:spAutoFit/>
          </a:bodyPr>
          <a:lstStyle/>
          <a:p>
            <a:pPr>
              <a:lnSpc>
                <a:spcPct val="150000"/>
              </a:lnSpc>
            </a:pPr>
            <a:r>
              <a:rPr lang="en-US" sz="3200" b="1" dirty="0" err="1">
                <a:solidFill>
                  <a:srgbClr val="FF0000"/>
                </a:solidFill>
                <a:latin typeface="Times New Roman" panose="02020603050405020304" pitchFamily="18" charset="0"/>
                <a:cs typeface="Times New Roman" panose="02020603050405020304" pitchFamily="18" charset="0"/>
              </a:rPr>
              <a:t>Vì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sao</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chúng</a:t>
            </a:r>
            <a:r>
              <a:rPr lang="en-US" sz="3200" b="1" dirty="0">
                <a:solidFill>
                  <a:srgbClr val="FF0000"/>
                </a:solidFill>
                <a:latin typeface="Times New Roman" panose="02020603050405020304" pitchFamily="18" charset="0"/>
                <a:cs typeface="Times New Roman" panose="02020603050405020304" pitchFamily="18" charset="0"/>
              </a:rPr>
              <a:t> ta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cần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phải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chất</a:t>
            </a:r>
            <a:r>
              <a:rPr lang="en-US" sz="3200" b="1" dirty="0">
                <a:solidFill>
                  <a:srgbClr val="FF0000"/>
                </a:solidFill>
                <a:latin typeface="Times New Roman" panose="02020603050405020304" pitchFamily="18" charset="0"/>
                <a:cs typeface="Times New Roman" panose="02020603050405020304" pitchFamily="18" charset="0"/>
              </a:rPr>
              <a:t>?</a:t>
            </a:r>
          </a:p>
        </p:txBody>
      </p:sp>
      <p:sp>
        <p:nvSpPr>
          <p:cNvPr id="3" name="TextBox 2"/>
          <p:cNvSpPr txBox="1"/>
          <p:nvPr/>
        </p:nvSpPr>
        <p:spPr>
          <a:xfrm>
            <a:off x="890002" y="1205569"/>
            <a:ext cx="10920846" cy="5016758"/>
          </a:xfrm>
          <a:prstGeom prst="rect">
            <a:avLst/>
          </a:prstGeom>
          <a:solidFill>
            <a:schemeClr val="bg1"/>
          </a:solidFill>
        </p:spPr>
        <p:txBody>
          <a:bodyPr wrap="square" rtlCol="0">
            <a:spAutoFit/>
          </a:bodyPr>
          <a:lstStyle/>
          <a:p>
            <a:pPr algn="just"/>
            <a:r>
              <a:rPr lang="en-US" sz="2800" b="1" dirty="0">
                <a:highlight>
                  <a:srgbClr val="FFFF00"/>
                </a:highlight>
                <a:latin typeface="Times New Roman" panose="02020603050405020304" pitchFamily="18" charset="0"/>
                <a:cs typeface="Times New Roman" panose="02020603050405020304" pitchFamily="18" charset="0"/>
              </a:rPr>
              <a:t>T</a:t>
            </a:r>
            <a:r>
              <a:rPr lang="vi-VN" sz="3200" b="1" dirty="0">
                <a:highlight>
                  <a:srgbClr val="FFFF00"/>
                </a:highlight>
                <a:latin typeface="Times New Roman" panose="02020603050405020304" pitchFamily="18" charset="0"/>
                <a:cs typeface="Times New Roman" panose="02020603050405020304" pitchFamily="18" charset="0"/>
              </a:rPr>
              <a:t>rong tự nhiên </a:t>
            </a:r>
            <a:r>
              <a:rPr lang="en-US" sz="3200" b="1" dirty="0" err="1">
                <a:highlight>
                  <a:srgbClr val="FFFF00"/>
                </a:highlight>
                <a:latin typeface="Times New Roman" panose="02020603050405020304" pitchFamily="18" charset="0"/>
                <a:cs typeface="Times New Roman" panose="02020603050405020304" pitchFamily="18" charset="0"/>
              </a:rPr>
              <a:t>hầu</a:t>
            </a:r>
            <a:r>
              <a:rPr lang="en-US" sz="3200" b="1" dirty="0">
                <a:highlight>
                  <a:srgbClr val="FFFF00"/>
                </a:highlight>
                <a:latin typeface="Times New Roman" panose="02020603050405020304" pitchFamily="18" charset="0"/>
                <a:cs typeface="Times New Roman" panose="02020603050405020304" pitchFamily="18" charset="0"/>
              </a:rPr>
              <a:t> </a:t>
            </a:r>
            <a:r>
              <a:rPr lang="en-US" sz="3200" b="1" dirty="0" err="1">
                <a:highlight>
                  <a:srgbClr val="FFFF00"/>
                </a:highlight>
                <a:latin typeface="Times New Roman" panose="02020603050405020304" pitchFamily="18" charset="0"/>
                <a:cs typeface="Times New Roman" panose="02020603050405020304" pitchFamily="18" charset="0"/>
              </a:rPr>
              <a:t>hết</a:t>
            </a:r>
            <a:r>
              <a:rPr lang="en-US" sz="3200" b="1" dirty="0">
                <a:highlight>
                  <a:srgbClr val="FFFF00"/>
                </a:highlight>
                <a:latin typeface="Times New Roman" panose="02020603050405020304" pitchFamily="18" charset="0"/>
                <a:cs typeface="Times New Roman" panose="02020603050405020304" pitchFamily="18" charset="0"/>
              </a:rPr>
              <a:t> </a:t>
            </a:r>
            <a:r>
              <a:rPr lang="en-US" sz="3200" b="1" dirty="0" err="1">
                <a:highlight>
                  <a:srgbClr val="FFFF00"/>
                </a:highlight>
                <a:latin typeface="Times New Roman" panose="02020603050405020304" pitchFamily="18" charset="0"/>
                <a:cs typeface="Times New Roman" panose="02020603050405020304" pitchFamily="18" charset="0"/>
              </a:rPr>
              <a:t>các</a:t>
            </a:r>
            <a:r>
              <a:rPr lang="en-US" sz="3200" b="1" dirty="0">
                <a:highlight>
                  <a:srgbClr val="FFFF00"/>
                </a:highlight>
                <a:latin typeface="Times New Roman" panose="02020603050405020304" pitchFamily="18" charset="0"/>
                <a:cs typeface="Times New Roman" panose="02020603050405020304" pitchFamily="18" charset="0"/>
              </a:rPr>
              <a:t> </a:t>
            </a:r>
            <a:r>
              <a:rPr lang="en-US" sz="3200" b="1" dirty="0" err="1">
                <a:highlight>
                  <a:srgbClr val="FFFF00"/>
                </a:highlight>
                <a:latin typeface="Times New Roman" panose="02020603050405020304" pitchFamily="18" charset="0"/>
                <a:cs typeface="Times New Roman" panose="02020603050405020304" pitchFamily="18" charset="0"/>
              </a:rPr>
              <a:t>chất</a:t>
            </a:r>
            <a:r>
              <a:rPr lang="en-US" sz="3200" b="1" dirty="0">
                <a:highlight>
                  <a:srgbClr val="FFFF00"/>
                </a:highlight>
                <a:latin typeface="Times New Roman" panose="02020603050405020304" pitchFamily="18" charset="0"/>
                <a:cs typeface="Times New Roman" panose="02020603050405020304" pitchFamily="18" charset="0"/>
              </a:rPr>
              <a:t> </a:t>
            </a:r>
            <a:r>
              <a:rPr lang="vi-VN" sz="3200" b="1" dirty="0">
                <a:highlight>
                  <a:srgbClr val="FFFF00"/>
                </a:highlight>
                <a:latin typeface="Times New Roman" panose="02020603050405020304" pitchFamily="18" charset="0"/>
                <a:cs typeface="Times New Roman" panose="02020603050405020304" pitchFamily="18" charset="0"/>
              </a:rPr>
              <a:t>đều</a:t>
            </a:r>
            <a:r>
              <a:rPr lang="en-US" sz="3200" b="1" dirty="0">
                <a:highlight>
                  <a:srgbClr val="FFFF00"/>
                </a:highlight>
                <a:latin typeface="Times New Roman" panose="02020603050405020304" pitchFamily="18" charset="0"/>
                <a:cs typeface="Times New Roman" panose="02020603050405020304" pitchFamily="18" charset="0"/>
              </a:rPr>
              <a:t> </a:t>
            </a:r>
            <a:r>
              <a:rPr lang="en-US" sz="3200" b="1" dirty="0" err="1">
                <a:highlight>
                  <a:srgbClr val="FFFF00"/>
                </a:highlight>
                <a:latin typeface="Times New Roman" panose="02020603050405020304" pitchFamily="18" charset="0"/>
                <a:cs typeface="Times New Roman" panose="02020603050405020304" pitchFamily="18" charset="0"/>
              </a:rPr>
              <a:t>là</a:t>
            </a:r>
            <a:r>
              <a:rPr lang="en-US" sz="3200" b="1" dirty="0">
                <a:highlight>
                  <a:srgbClr val="FFFF00"/>
                </a:highlight>
                <a:latin typeface="Times New Roman" panose="02020603050405020304" pitchFamily="18" charset="0"/>
                <a:cs typeface="Times New Roman" panose="02020603050405020304" pitchFamily="18" charset="0"/>
              </a:rPr>
              <a:t> </a:t>
            </a:r>
            <a:r>
              <a:rPr lang="en-US" sz="3200" b="1" dirty="0" err="1">
                <a:highlight>
                  <a:srgbClr val="FFFF00"/>
                </a:highlight>
                <a:latin typeface="Times New Roman" panose="02020603050405020304" pitchFamily="18" charset="0"/>
                <a:cs typeface="Times New Roman" panose="02020603050405020304" pitchFamily="18" charset="0"/>
              </a:rPr>
              <a:t>hỗn</a:t>
            </a:r>
            <a:r>
              <a:rPr lang="en-US" sz="3200" b="1" dirty="0">
                <a:highlight>
                  <a:srgbClr val="FFFF00"/>
                </a:highlight>
                <a:latin typeface="Times New Roman" panose="02020603050405020304" pitchFamily="18" charset="0"/>
                <a:cs typeface="Times New Roman" panose="02020603050405020304" pitchFamily="18" charset="0"/>
              </a:rPr>
              <a:t> </a:t>
            </a:r>
            <a:r>
              <a:rPr lang="en-US" sz="3200" b="1" dirty="0" err="1">
                <a:highlight>
                  <a:srgbClr val="FFFF00"/>
                </a:highlight>
                <a:latin typeface="Times New Roman" panose="02020603050405020304" pitchFamily="18" charset="0"/>
                <a:cs typeface="Times New Roman" panose="02020603050405020304" pitchFamily="18" charset="0"/>
              </a:rPr>
              <a:t>hợp</a:t>
            </a:r>
            <a:r>
              <a:rPr lang="vi-VN" sz="3200" b="1"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H</a:t>
            </a:r>
            <a:r>
              <a:rPr lang="vi-VN" sz="3200" b="1" dirty="0">
                <a:latin typeface="Times New Roman" panose="02020603050405020304" pitchFamily="18" charset="0"/>
                <a:cs typeface="Times New Roman" panose="02020603050405020304" pitchFamily="18" charset="0"/>
              </a:rPr>
              <a:t>ỗn hợp trong tự nhiên đều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là</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hỗn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hợp</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của hai hay nhiều chất khác nhau</a:t>
            </a:r>
            <a:r>
              <a:rPr lang="en-US" sz="3200" dirty="0"/>
              <a:t>. </a:t>
            </a:r>
            <a:r>
              <a:rPr lang="vi-VN" sz="3200" b="1" dirty="0">
                <a:latin typeface="Times New Roman" panose="02020603050405020304" pitchFamily="18" charset="0"/>
                <a:cs typeface="Times New Roman" panose="02020603050405020304" pitchFamily="18" charset="0"/>
              </a:rPr>
              <a:t>Do nhu cầu sử dụng nên quá trình tách chất trong </a:t>
            </a:r>
            <a:r>
              <a:rPr lang="en-US" sz="3200" b="1" dirty="0" err="1">
                <a:latin typeface="Times New Roman" panose="02020603050405020304" pitchFamily="18" charset="0"/>
                <a:cs typeface="Times New Roman" panose="02020603050405020304" pitchFamily="18" charset="0"/>
              </a:rPr>
              <a:t>đời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sống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và</a:t>
            </a:r>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công nghệ hóa học là rất cần thiết. Một ví dụ điển hình cho quá trình tách chất trong công nghệ hóa học là công nghệ lọc hóa dầu. Dầu thô gồm hỗn hợp nhiều các </a:t>
            </a:r>
            <a:r>
              <a:rPr lang="vi-VN" sz="3200" b="1" u="sng" dirty="0">
                <a:latin typeface="Times New Roman" panose="02020603050405020304" pitchFamily="18" charset="0"/>
                <a:cs typeface="Times New Roman" panose="02020603050405020304" pitchFamily="18" charset="0"/>
                <a:hlinkClick r:id="rId2" tooltip="Hidrocacbon (trang chưa được viết)"/>
              </a:rPr>
              <a:t>hidrocacbon</a:t>
            </a:r>
            <a:r>
              <a:rPr lang="vi-VN" sz="3200" b="1" dirty="0">
                <a:latin typeface="Times New Roman" panose="02020603050405020304" pitchFamily="18" charset="0"/>
                <a:cs typeface="Times New Roman" panose="02020603050405020304" pitchFamily="18" charset="0"/>
              </a:rPr>
              <a:t> khác nhau, do đó để có thể sử dụng được cho những mục đích khác nhau, hỗn hợp dầu thô cần phải được tách ra thành các sản phẩm có ích như </a:t>
            </a:r>
            <a:r>
              <a:rPr lang="vi-VN" sz="3200" b="1" u="sng" dirty="0">
                <a:latin typeface="Times New Roman" panose="02020603050405020304" pitchFamily="18" charset="0"/>
                <a:cs typeface="Times New Roman" panose="02020603050405020304" pitchFamily="18" charset="0"/>
                <a:hlinkClick r:id="rId3" tooltip="Xăng"/>
              </a:rPr>
              <a:t>xăng</a:t>
            </a:r>
            <a:r>
              <a:rPr lang="vi-VN" sz="3200" b="1" dirty="0">
                <a:latin typeface="Times New Roman" panose="02020603050405020304" pitchFamily="18" charset="0"/>
                <a:cs typeface="Times New Roman" panose="02020603050405020304" pitchFamily="18" charset="0"/>
              </a:rPr>
              <a:t>, </a:t>
            </a:r>
            <a:r>
              <a:rPr lang="vi-VN" sz="3200" b="1" u="sng" dirty="0">
                <a:latin typeface="Times New Roman" panose="02020603050405020304" pitchFamily="18" charset="0"/>
                <a:cs typeface="Times New Roman" panose="02020603050405020304" pitchFamily="18" charset="0"/>
                <a:hlinkClick r:id="rId4" tooltip="Diezel (trang chưa được viết)"/>
              </a:rPr>
              <a:t>diezel</a:t>
            </a:r>
            <a:r>
              <a:rPr lang="vi-VN" sz="3200" b="1" dirty="0">
                <a:latin typeface="Times New Roman" panose="02020603050405020304" pitchFamily="18" charset="0"/>
                <a:cs typeface="Times New Roman" panose="02020603050405020304" pitchFamily="18" charset="0"/>
              </a:rPr>
              <a:t>, </a:t>
            </a:r>
            <a:r>
              <a:rPr lang="vi-VN" sz="3200" b="1" u="sng" dirty="0">
                <a:latin typeface="Times New Roman" panose="02020603050405020304" pitchFamily="18" charset="0"/>
                <a:cs typeface="Times New Roman" panose="02020603050405020304" pitchFamily="18" charset="0"/>
                <a:hlinkClick r:id="rId5" tooltip="Dầu nhờn"/>
              </a:rPr>
              <a:t>dầu nhờn</a:t>
            </a:r>
            <a:r>
              <a:rPr lang="vi-VN" sz="3200" b="1" dirty="0">
                <a:latin typeface="Times New Roman" panose="02020603050405020304" pitchFamily="18" charset="0"/>
                <a:cs typeface="Times New Roman" panose="02020603050405020304" pitchFamily="18" charset="0"/>
              </a:rPr>
              <a:t>, </a:t>
            </a:r>
            <a:r>
              <a:rPr lang="vi-VN" sz="3200" b="1" u="sng" dirty="0">
                <a:latin typeface="Times New Roman" panose="02020603050405020304" pitchFamily="18" charset="0"/>
                <a:cs typeface="Times New Roman" panose="02020603050405020304" pitchFamily="18" charset="0"/>
                <a:hlinkClick r:id="rId6" tooltip="Nhựa đường"/>
              </a:rPr>
              <a:t>nhựa đường</a:t>
            </a:r>
            <a:r>
              <a:rPr lang="vi-VN" sz="3200" b="1" dirty="0">
                <a:latin typeface="Times New Roman" panose="02020603050405020304" pitchFamily="18" charset="0"/>
                <a:cs typeface="Times New Roman" panose="02020603050405020304" pitchFamily="18" charset="0"/>
              </a:rPr>
              <a:t>.v.v..</a:t>
            </a:r>
            <a:endParaRPr 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603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6811" y="535794"/>
            <a:ext cx="9187643" cy="661207"/>
          </a:xfrm>
          <a:prstGeom prst="rect">
            <a:avLst/>
          </a:prstGeom>
        </p:spPr>
        <p:txBody>
          <a:bodyPr wrap="none">
            <a:spAutoFit/>
          </a:bodyPr>
          <a:lstStyle/>
          <a:p>
            <a:pP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Trên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thực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tế</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em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thường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gặp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tinh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khiết</a:t>
            </a:r>
            <a:r>
              <a:rPr lang="en-US" sz="2800" b="1" dirty="0">
                <a:solidFill>
                  <a:srgbClr val="FF0000"/>
                </a:solidFill>
                <a:latin typeface="Times New Roman" panose="02020603050405020304" pitchFamily="18" charset="0"/>
                <a:cs typeface="Times New Roman" panose="02020603050405020304" pitchFamily="18" charset="0"/>
              </a:rPr>
              <a:t> hay </a:t>
            </a:r>
            <a:r>
              <a:rPr lang="en-US" sz="2800" b="1" dirty="0" err="1">
                <a:solidFill>
                  <a:srgbClr val="FF0000"/>
                </a:solidFill>
                <a:latin typeface="Times New Roman" panose="02020603050405020304" pitchFamily="18" charset="0"/>
                <a:cs typeface="Times New Roman" panose="02020603050405020304" pitchFamily="18" charset="0"/>
              </a:rPr>
              <a:t>hỗn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68175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98709" y="1144795"/>
            <a:ext cx="10467833" cy="523220"/>
          </a:xfrm>
          <a:prstGeom prst="rect">
            <a:avLst/>
          </a:prstGeom>
          <a:noFill/>
        </p:spPr>
        <p:txBody>
          <a:bodyPr wrap="square" rtlCol="0">
            <a:spAutoFit/>
          </a:bodyPr>
          <a:lstStyle/>
          <a:p>
            <a:r>
              <a:rPr lang="en-US" sz="2800" b="1">
                <a:solidFill>
                  <a:srgbClr val="C00000"/>
                </a:solidFill>
              </a:rPr>
              <a:t>CỦNG CỐ</a:t>
            </a:r>
          </a:p>
        </p:txBody>
      </p:sp>
      <p:sp>
        <p:nvSpPr>
          <p:cNvPr id="18" name="Rectangle 17"/>
          <p:cNvSpPr/>
          <p:nvPr/>
        </p:nvSpPr>
        <p:spPr>
          <a:xfrm>
            <a:off x="1708387" y="1926714"/>
            <a:ext cx="9491125" cy="2888483"/>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a:effectLst/>
                <a:latin typeface="Times New Roman" panose="02020603050405020304" pitchFamily="18" charset="0"/>
                <a:ea typeface="Calibri" panose="020F0502020204030204" pitchFamily="34" charset="0"/>
                <a:cs typeface="Arial" panose="020B0604020202020204" pitchFamily="34" charset="0"/>
              </a:rPr>
              <a:t>:</a:t>
            </a:r>
          </a:p>
          <a:p>
            <a:pPr>
              <a:lnSpc>
                <a:spcPct val="115000"/>
              </a:lnSpc>
              <a:tabLst>
                <a:tab pos="540385" algn="l"/>
              </a:tabLst>
            </a:pPr>
            <a:r>
              <a:rPr lang="en-US" sz="2600" b="1" dirty="0">
                <a:latin typeface="Times New Roman" panose="02020603050405020304" pitchFamily="18" charset="0"/>
                <a:ea typeface="Calibri" panose="020F0502020204030204" pitchFamily="34"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xuất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cảnh</a:t>
            </a:r>
            <a:r>
              <a:rPr lang="en-US" sz="2600" b="1" dirty="0">
                <a:latin typeface="Times New Roman" panose="02020603050405020304" pitchFamily="18" charset="0"/>
                <a:cs typeface="Times New Roman" panose="02020603050405020304" pitchFamily="18" charset="0"/>
              </a:rPr>
              <a:t>.</a:t>
            </a:r>
            <a:endParaRPr lang="en-US" sz="2600" b="1"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indent="-342900">
              <a:lnSpc>
                <a:spcPct val="115000"/>
              </a:lnSpc>
              <a:spcAft>
                <a:spcPts val="0"/>
              </a:spcAft>
              <a:buFontTx/>
              <a:buChar char="-"/>
              <a:tabLst>
                <a:tab pos="540385" algn="l"/>
              </a:tabLst>
            </a:pPr>
            <a:r>
              <a:rPr lang="en-US" sz="2600" b="1" dirty="0" err="1">
                <a:latin typeface="Times New Roman" panose="02020603050405020304" pitchFamily="18" charset="0"/>
                <a:ea typeface="Calibri" panose="020F0502020204030204" pitchFamily="34" charset="0"/>
                <a:cs typeface="Arial" panose="020B0604020202020204" pitchFamily="34" charset="0"/>
              </a:rPr>
              <a:t>Viết</a:t>
            </a:r>
            <a:r>
              <a:rPr lang="en-US" sz="2600" b="1" dirty="0">
                <a:latin typeface="Times New Roman" panose="02020603050405020304" pitchFamily="18" charset="0"/>
                <a:ea typeface="Calibri" panose="020F0502020204030204" pitchFamily="34" charset="0"/>
                <a:cs typeface="Arial" panose="020B0604020202020204" pitchFamily="34" charset="0"/>
              </a:rPr>
              <a:t> 3 </a:t>
            </a:r>
            <a:r>
              <a:rPr lang="en-US" sz="2600" b="1" dirty="0" err="1">
                <a:latin typeface="Times New Roman" panose="02020603050405020304" pitchFamily="18" charset="0"/>
                <a:ea typeface="Calibri" panose="020F0502020204030204" pitchFamily="34" charset="0"/>
                <a:cs typeface="Arial" panose="020B0604020202020204" pitchFamily="34" charset="0"/>
              </a:rPr>
              <a:t>nội</a:t>
            </a:r>
            <a:r>
              <a:rPr lang="en-US" sz="2600" b="1" dirty="0">
                <a:latin typeface="Times New Roman" panose="02020603050405020304" pitchFamily="18" charset="0"/>
                <a:ea typeface="Calibri" panose="020F0502020204030204" pitchFamily="34" charset="0"/>
                <a:cs typeface="Arial" panose="020B0604020202020204" pitchFamily="34" charset="0"/>
              </a:rPr>
              <a:t> dung con </a:t>
            </a:r>
            <a:r>
              <a:rPr lang="en-US" sz="2600" b="1" dirty="0" err="1">
                <a:latin typeface="Times New Roman" panose="02020603050405020304" pitchFamily="18" charset="0"/>
                <a:ea typeface="Calibri" panose="020F0502020204030204" pitchFamily="34" charset="0"/>
                <a:cs typeface="Arial" panose="020B0604020202020204" pitchFamily="34" charset="0"/>
              </a:rPr>
              <a:t>ấn</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tượng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nhất</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trong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giờ</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vào</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mục</a:t>
            </a:r>
            <a:r>
              <a:rPr lang="en-US" sz="2600" b="1" dirty="0">
                <a:latin typeface="Times New Roman" panose="02020603050405020304" pitchFamily="18" charset="0"/>
                <a:ea typeface="Calibri" panose="020F0502020204030204" pitchFamily="34" charset="0"/>
                <a:cs typeface="Arial" panose="020B0604020202020204" pitchFamily="34" charset="0"/>
              </a:rPr>
              <a:t> con </a:t>
            </a:r>
            <a:r>
              <a:rPr lang="en-US" sz="2600" b="1" dirty="0" err="1">
                <a:latin typeface="Times New Roman" panose="02020603050405020304" pitchFamily="18" charset="0"/>
                <a:ea typeface="Calibri" panose="020F0502020204030204" pitchFamily="34" charset="0"/>
                <a:cs typeface="Arial" panose="020B0604020202020204" pitchFamily="34" charset="0"/>
              </a:rPr>
              <a:t>đã</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được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trong</a:t>
            </a:r>
            <a:r>
              <a:rPr lang="en-US" sz="2600" b="1" dirty="0">
                <a:latin typeface="Times New Roman" panose="02020603050405020304" pitchFamily="18" charset="0"/>
                <a:ea typeface="Calibri" panose="020F0502020204030204" pitchFamily="34" charset="0"/>
                <a:cs typeface="Arial" panose="020B0604020202020204" pitchFamily="34" charset="0"/>
              </a:rPr>
              <a:t> PHT KWL.</a:t>
            </a:r>
          </a:p>
          <a:p>
            <a:pPr marL="342900" indent="-342900">
              <a:lnSpc>
                <a:spcPct val="115000"/>
              </a:lnSpc>
              <a:spcAft>
                <a:spcPts val="0"/>
              </a:spcAft>
              <a:buFontTx/>
              <a:buChar char="-"/>
              <a:tabLst>
                <a:tab pos="540385" algn="l"/>
              </a:tabLst>
            </a:pPr>
            <a:r>
              <a:rPr lang="en-US" sz="2600" b="1" dirty="0" err="1">
                <a:latin typeface="Times New Roman" panose="02020603050405020304" pitchFamily="18" charset="0"/>
                <a:ea typeface="Calibri" panose="020F0502020204030204" pitchFamily="34" charset="0"/>
                <a:cs typeface="Arial" panose="020B0604020202020204" pitchFamily="34" charset="0"/>
              </a:rPr>
              <a:t>Tóm</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tắt</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nội</a:t>
            </a:r>
            <a:r>
              <a:rPr lang="en-US" sz="2600" b="1" dirty="0">
                <a:latin typeface="Times New Roman" panose="02020603050405020304" pitchFamily="18" charset="0"/>
                <a:ea typeface="Calibri" panose="020F0502020204030204" pitchFamily="34" charset="0"/>
                <a:cs typeface="Arial" panose="020B0604020202020204" pitchFamily="34" charset="0"/>
              </a:rPr>
              <a:t> dung </a:t>
            </a:r>
            <a:r>
              <a:rPr lang="en-US" sz="2600" b="1" dirty="0" err="1">
                <a:latin typeface="Times New Roman" panose="02020603050405020304" pitchFamily="18" charset="0"/>
                <a:ea typeface="Calibri" panose="020F0502020204030204" pitchFamily="34" charset="0"/>
                <a:cs typeface="Arial" panose="020B0604020202020204" pitchFamily="34" charset="0"/>
              </a:rPr>
              <a:t>bài</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học</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dưới</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dạng</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sơ</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đồ</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tư</a:t>
            </a:r>
            <a:r>
              <a:rPr lang="en-US" sz="2600" b="1" dirty="0">
                <a:latin typeface="Times New Roman" panose="02020603050405020304" pitchFamily="18" charset="0"/>
                <a:ea typeface="Calibri" panose="020F0502020204030204" pitchFamily="34" charset="0"/>
                <a:cs typeface="Arial" panose="020B0604020202020204" pitchFamily="34" charset="0"/>
              </a:rPr>
              <a:t> </a:t>
            </a:r>
            <a:r>
              <a:rPr lang="en-US" sz="2600" b="1" dirty="0" err="1">
                <a:latin typeface="Times New Roman" panose="02020603050405020304" pitchFamily="18" charset="0"/>
                <a:ea typeface="Calibri" panose="020F0502020204030204" pitchFamily="34" charset="0"/>
                <a:cs typeface="Arial" panose="020B0604020202020204" pitchFamily="34" charset="0"/>
              </a:rPr>
              <a:t>duy</a:t>
            </a:r>
            <a:r>
              <a:rPr lang="en-US" sz="2600" b="1" dirty="0">
                <a:latin typeface="Times New Roman" panose="02020603050405020304" pitchFamily="18" charset="0"/>
                <a:ea typeface="Calibri" panose="020F0502020204030204" pitchFamily="34" charset="0"/>
                <a:cs typeface="Arial" panose="020B0604020202020204" pitchFamily="34" charset="0"/>
              </a:rPr>
              <a:t>. </a:t>
            </a:r>
            <a:endParaRPr lang="en-US" sz="2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a:solidFill>
                  <a:srgbClr val="C00000"/>
                </a:solidFill>
              </a:rPr>
              <a:t>Chương IV -  Bài 17 –</a:t>
            </a:r>
            <a:r>
              <a:rPr lang="en-US" sz="2700" b="1">
                <a:solidFill>
                  <a:srgbClr val="C00000"/>
                </a:solidFill>
              </a:rPr>
              <a:t>Tách chất khỏi hỗn hợp</a:t>
            </a:r>
            <a:r>
              <a:rPr lang="en-US" sz="2700" b="1" u="sng">
                <a:solidFill>
                  <a:srgbClr val="C00000"/>
                </a:solidFill>
              </a:rPr>
              <a:t>.</a:t>
            </a:r>
            <a:endParaRPr lang="en-US" sz="2700" b="1" u="sng" dirty="0">
              <a:solidFill>
                <a:srgbClr val="C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1216362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6036" y="1201003"/>
            <a:ext cx="10467833" cy="523220"/>
          </a:xfrm>
          <a:prstGeom prst="rect">
            <a:avLst/>
          </a:prstGeom>
          <a:noFill/>
        </p:spPr>
        <p:txBody>
          <a:bodyPr wrap="square" rtlCol="0">
            <a:spAutoFit/>
          </a:bodyPr>
          <a:lstStyle/>
          <a:p>
            <a:r>
              <a:rPr lang="en-US" sz="2800" b="1" dirty="0">
                <a:solidFill>
                  <a:srgbClr val="C00000"/>
                </a:solidFill>
              </a:rPr>
              <a:t>VẬN DỤNG</a:t>
            </a:r>
          </a:p>
        </p:txBody>
      </p:sp>
      <p:sp>
        <p:nvSpPr>
          <p:cNvPr id="18" name="Rectangle 17"/>
          <p:cNvSpPr/>
          <p:nvPr/>
        </p:nvSpPr>
        <p:spPr>
          <a:xfrm>
            <a:off x="1708387" y="1926714"/>
            <a:ext cx="9491125" cy="4244239"/>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muối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tinh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từ</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nước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dụng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có</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sự</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tràn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trên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biển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người</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hồi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dầu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a:t>
            </a:r>
            <a:r>
              <a:rPr lang="en-US" sz="2600" b="1" dirty="0">
                <a:latin typeface="Times New Roman" panose="02020603050405020304" pitchFamily="18" charset="0"/>
                <a:cs typeface="Times New Roman" panose="02020603050405020304" pitchFamily="18" charset="0"/>
              </a:rPr>
              <a:t>?</a:t>
            </a:r>
          </a:p>
          <a:p>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khí</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thành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Nội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hiện</a:t>
            </a:r>
            <a:r>
              <a:rPr lang="en-US" sz="2600" b="1" dirty="0">
                <a:latin typeface="Times New Roman" panose="02020603050405020304" pitchFamily="18" charset="0"/>
                <a:cs typeface="Times New Roman" panose="02020603050405020304" pitchFamily="18" charset="0"/>
              </a:rPr>
              <a:t> nay </a:t>
            </a:r>
            <a:r>
              <a:rPr lang="en-US" sz="2600" b="1" dirty="0" err="1">
                <a:latin typeface="Times New Roman" panose="02020603050405020304" pitchFamily="18" charset="0"/>
                <a:cs typeface="Times New Roman" panose="02020603050405020304" pitchFamily="18" charset="0"/>
              </a:rPr>
              <a:t>đang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bị</a:t>
            </a:r>
            <a:r>
              <a:rPr lang="en-US" sz="2600" b="1" dirty="0">
                <a:latin typeface="Times New Roman" panose="02020603050405020304" pitchFamily="18" charset="0"/>
                <a:cs typeface="Times New Roman" panose="02020603050405020304" pitchFamily="18" charset="0"/>
              </a:rPr>
              <a:t> ô </a:t>
            </a:r>
            <a:r>
              <a:rPr lang="en-US" sz="2600" b="1" dirty="0" err="1">
                <a:latin typeface="Times New Roman" panose="02020603050405020304" pitchFamily="18" charset="0"/>
                <a:cs typeface="Times New Roman" panose="02020603050405020304" pitchFamily="18" charset="0"/>
              </a:rPr>
              <a:t>nhiễm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mịn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tham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giao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thông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chúng</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cần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tạo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thói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quen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gì</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hạn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hại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của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bụi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mịn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động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đến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sức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khỏe</a:t>
            </a:r>
            <a:r>
              <a:rPr lang="en-US" sz="26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Đề</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xuất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phương</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pháp</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cảnh</a:t>
            </a:r>
            <a:r>
              <a:rPr lang="en-US" sz="2600" b="1" dirty="0">
                <a:latin typeface="Times New Roman" panose="02020603050405020304" pitchFamily="18" charset="0"/>
                <a:cs typeface="Times New Roman" panose="02020603050405020304" pitchFamily="18" charset="0"/>
              </a:rPr>
              <a:t>.</a:t>
            </a:r>
          </a:p>
        </p:txBody>
      </p:sp>
      <p:sp>
        <p:nvSpPr>
          <p:cNvPr id="10"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a:solidFill>
                  <a:srgbClr val="C00000"/>
                </a:solidFill>
              </a:rPr>
              <a:t>Chương IV -  Bài 17 –</a:t>
            </a:r>
            <a:r>
              <a:rPr lang="en-US" sz="2700" b="1">
                <a:solidFill>
                  <a:srgbClr val="C00000"/>
                </a:solidFill>
              </a:rPr>
              <a:t>Tách chất khỏi hỗn hợp</a:t>
            </a:r>
            <a:r>
              <a:rPr lang="en-US" sz="2700" b="1" u="sng">
                <a:solidFill>
                  <a:srgbClr val="C00000"/>
                </a:solidFill>
              </a:rPr>
              <a:t>.</a:t>
            </a:r>
            <a:endParaRPr lang="en-US" sz="2700" b="1" u="sng" dirty="0">
              <a:solidFill>
                <a:srgbClr val="C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2358366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369792"/>
          </a:xfrm>
          <a:prstGeom prst="rect">
            <a:avLst/>
          </a:prstGeom>
        </p:spPr>
      </p:pic>
    </p:spTree>
    <p:extLst>
      <p:ext uri="{BB962C8B-B14F-4D97-AF65-F5344CB8AC3E}">
        <p14:creationId xmlns:p14="http://schemas.microsoft.com/office/powerpoint/2010/main" val="29605108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26595" y="395789"/>
            <a:ext cx="2934268" cy="646331"/>
          </a:xfrm>
          <a:prstGeom prst="rect">
            <a:avLst/>
          </a:prstGeom>
          <a:noFill/>
        </p:spPr>
        <p:txBody>
          <a:bodyPr wrap="square" rtlCol="0">
            <a:spAutoFit/>
          </a:bodyPr>
          <a:lstStyle/>
          <a:p>
            <a:r>
              <a:rPr lang="en-US" sz="3600" b="1" dirty="0" err="1">
                <a:solidFill>
                  <a:srgbClr val="C00000"/>
                </a:solidFill>
                <a:latin typeface="Times New Roman" panose="02020603050405020304" pitchFamily="18" charset="0"/>
                <a:cs typeface="Times New Roman" panose="02020603050405020304" pitchFamily="18" charset="0"/>
              </a:rPr>
              <a:t>Em</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có</a:t>
            </a:r>
            <a:r>
              <a:rPr lang="en-US" sz="3600" b="1" dirty="0">
                <a:solidFill>
                  <a:srgbClr val="C00000"/>
                </a:solidFill>
                <a:latin typeface="Times New Roman" panose="02020603050405020304" pitchFamily="18" charset="0"/>
                <a:cs typeface="Times New Roman" panose="02020603050405020304" pitchFamily="18" charset="0"/>
              </a:rPr>
              <a:t> </a:t>
            </a:r>
            <a:r>
              <a:rPr lang="en-US" sz="3600" b="1" dirty="0" err="1">
                <a:solidFill>
                  <a:srgbClr val="C00000"/>
                </a:solidFill>
                <a:latin typeface="Times New Roman" panose="02020603050405020304" pitchFamily="18" charset="0"/>
                <a:cs typeface="Times New Roman" panose="02020603050405020304" pitchFamily="18" charset="0"/>
              </a:rPr>
              <a:t>biết</a:t>
            </a:r>
            <a:endParaRPr lang="en-US" sz="3600" b="1" dirty="0">
              <a:solidFill>
                <a:srgbClr val="C000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889775" y="1042120"/>
            <a:ext cx="10781731" cy="5262979"/>
          </a:xfrm>
          <a:prstGeom prst="rect">
            <a:avLst/>
          </a:prstGeom>
          <a:no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Cơ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chế</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khí</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thụ</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động</a:t>
            </a:r>
            <a:endParaRPr lang="en-US" sz="2800" b="1" dirty="0">
              <a:solidFill>
                <a:srgbClr val="002060"/>
              </a:solidFill>
              <a:latin typeface="Times New Roman" panose="02020603050405020304" pitchFamily="18" charset="0"/>
              <a:cs typeface="Times New Roman" panose="02020603050405020304" pitchFamily="18" charset="0"/>
            </a:endParaRPr>
          </a:p>
          <a:p>
            <a:pPr algn="just"/>
            <a:r>
              <a:rPr lang="en-US" sz="2800" b="1" dirty="0" err="1">
                <a:latin typeface="Times New Roman" panose="02020603050405020304" pitchFamily="18" charset="0"/>
                <a:cs typeface="Times New Roman" panose="02020603050405020304" pitchFamily="18" charset="0"/>
              </a:rPr>
              <a:t>Lọc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pháp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hút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máy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đưa</a:t>
            </a:r>
            <a:r>
              <a:rPr lang="en-US" sz="2800" b="1" dirty="0">
                <a:latin typeface="Times New Roman" panose="02020603050405020304" pitchFamily="18" charset="0"/>
                <a:cs typeface="Times New Roman" panose="02020603050405020304" pitchFamily="18" charset="0"/>
              </a:rPr>
              <a:t> qua </a:t>
            </a:r>
            <a:r>
              <a:rPr lang="en-US" sz="2800" b="1" dirty="0" err="1">
                <a:latin typeface="Times New Roman" panose="02020603050405020304" pitchFamily="18" charset="0"/>
                <a:cs typeface="Times New Roman" panose="02020603050405020304" pitchFamily="18" charset="0"/>
              </a:rPr>
              <a:t>bộ</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rồi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môi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trường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ngoài</a:t>
            </a:r>
            <a:r>
              <a:rPr lang="en-US" sz="2800" b="1" dirty="0">
                <a:latin typeface="Times New Roman" panose="02020603050405020304" pitchFamily="18" charset="0"/>
                <a:cs typeface="Times New Roman" panose="02020603050405020304" pitchFamily="18" charset="0"/>
              </a:rPr>
              <a:t>.</a:t>
            </a:r>
          </a:p>
          <a:p>
            <a:pPr lvl="0" algn="just"/>
            <a:r>
              <a:rPr lang="en-US" sz="2800" b="1" dirty="0" err="1">
                <a:solidFill>
                  <a:srgbClr val="C00000"/>
                </a:solidFill>
                <a:latin typeface="Times New Roman" panose="02020603050405020304" pitchFamily="18" charset="0"/>
                <a:cs typeface="Times New Roman" panose="02020603050405020304" pitchFamily="18" charset="0"/>
              </a:rPr>
              <a:t>Màng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lọc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thô</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bụi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lớn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động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tóc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côn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trùng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a:t>
            </a:r>
          </a:p>
          <a:p>
            <a:pPr lvl="0" algn="just"/>
            <a:r>
              <a:rPr lang="en-US" sz="2800" b="1" dirty="0" err="1">
                <a:solidFill>
                  <a:srgbClr val="C00000"/>
                </a:solidFill>
                <a:latin typeface="Times New Roman" panose="02020603050405020304" pitchFamily="18" charset="0"/>
                <a:cs typeface="Times New Roman" panose="02020603050405020304" pitchFamily="18" charset="0"/>
              </a:rPr>
              <a:t>Màng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lọc</a:t>
            </a:r>
            <a:r>
              <a:rPr lang="en-US" sz="2800" b="1" dirty="0">
                <a:solidFill>
                  <a:srgbClr val="C00000"/>
                </a:solidFill>
                <a:latin typeface="Times New Roman" panose="02020603050405020304" pitchFamily="18" charset="0"/>
                <a:cs typeface="Times New Roman" panose="02020603050405020304" pitchFamily="18" charset="0"/>
              </a:rPr>
              <a:t> HEPA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bụi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nấm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kích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nhỏ</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tới</a:t>
            </a:r>
            <a:r>
              <a:rPr lang="en-US" sz="2800" b="1" dirty="0">
                <a:latin typeface="Times New Roman" panose="02020603050405020304" pitchFamily="18" charset="0"/>
                <a:cs typeface="Times New Roman" panose="02020603050405020304" pitchFamily="18" charset="0"/>
              </a:rPr>
              <a:t> 0,3 </a:t>
            </a:r>
            <a:r>
              <a:rPr lang="en-US" sz="2800" b="1" dirty="0" err="1">
                <a:latin typeface="Times New Roman" panose="02020603050405020304" pitchFamily="18" charset="0"/>
                <a:cs typeface="Times New Roman" panose="02020603050405020304" pitchFamily="18" charset="0"/>
              </a:rPr>
              <a:t>micromet</a:t>
            </a:r>
            <a:r>
              <a:rPr lang="en-US" sz="2800" b="1" dirty="0">
                <a:latin typeface="Times New Roman" panose="02020603050405020304" pitchFamily="18" charset="0"/>
                <a:cs typeface="Times New Roman" panose="02020603050405020304" pitchFamily="18" charset="0"/>
              </a:rPr>
              <a:t>.</a:t>
            </a:r>
          </a:p>
          <a:p>
            <a:pPr lvl="0" algn="just"/>
            <a:r>
              <a:rPr lang="en-US" sz="2800" b="1" dirty="0" err="1">
                <a:solidFill>
                  <a:srgbClr val="C00000"/>
                </a:solidFill>
                <a:latin typeface="Times New Roman" panose="02020603050405020304" pitchFamily="18" charset="0"/>
                <a:cs typeface="Times New Roman" panose="02020603050405020304" pitchFamily="18" charset="0"/>
              </a:rPr>
              <a:t>Màng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lọc</a:t>
            </a:r>
            <a:r>
              <a:rPr lang="en-US" sz="2800" b="1" dirty="0">
                <a:solidFill>
                  <a:srgbClr val="C00000"/>
                </a:solidFill>
                <a:latin typeface="Times New Roman" panose="02020603050405020304" pitchFamily="18" charset="0"/>
                <a:cs typeface="Times New Roman" panose="02020603050405020304" pitchFamily="18" charset="0"/>
              </a:rPr>
              <a:t> than </a:t>
            </a:r>
            <a:r>
              <a:rPr lang="en-US" sz="2800" b="1" dirty="0" err="1">
                <a:solidFill>
                  <a:srgbClr val="C00000"/>
                </a:solidFill>
                <a:latin typeface="Times New Roman" panose="02020603050405020304" pitchFamily="18" charset="0"/>
                <a:cs typeface="Times New Roman" panose="02020603050405020304" pitchFamily="18" charset="0"/>
              </a:rPr>
              <a:t>hoạt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tính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năng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khói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mùi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chịu</a:t>
            </a:r>
            <a:r>
              <a:rPr lang="en-US" sz="28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3759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96036" y="1201003"/>
            <a:ext cx="10467833" cy="523220"/>
          </a:xfrm>
          <a:prstGeom prst="rect">
            <a:avLst/>
          </a:prstGeom>
          <a:noFill/>
        </p:spPr>
        <p:txBody>
          <a:bodyPr wrap="square" rtlCol="0">
            <a:spAutoFit/>
          </a:bodyPr>
          <a:lstStyle/>
          <a:p>
            <a:r>
              <a:rPr lang="en-US" sz="2800" b="1">
                <a:solidFill>
                  <a:srgbClr val="C00000"/>
                </a:solidFill>
              </a:rPr>
              <a:t>NHIỆM VỤ VỀ NHÀ</a:t>
            </a:r>
          </a:p>
        </p:txBody>
      </p:sp>
      <p:sp>
        <p:nvSpPr>
          <p:cNvPr id="18" name="Rectangle 17"/>
          <p:cNvSpPr/>
          <p:nvPr/>
        </p:nvSpPr>
        <p:spPr>
          <a:xfrm>
            <a:off x="1708387" y="1926714"/>
            <a:ext cx="9491125" cy="1895968"/>
          </a:xfrm>
          <a:prstGeom prst="rect">
            <a:avLst/>
          </a:prstGeom>
          <a:solidFill>
            <a:schemeClr val="accent1">
              <a:lumMod val="40000"/>
              <a:lumOff val="60000"/>
            </a:schemeClr>
          </a:solidFill>
        </p:spPr>
        <p:txBody>
          <a:bodyPr wrap="square">
            <a:spAutoFit/>
          </a:bodyPr>
          <a:lstStyle/>
          <a:p>
            <a:pPr marL="457200" indent="-457200">
              <a:lnSpc>
                <a:spcPct val="115000"/>
              </a:lnSpc>
              <a:spcAft>
                <a:spcPts val="0"/>
              </a:spcAft>
              <a:buAutoNum type="arabicPeriod"/>
              <a:tabLst>
                <a:tab pos="540385" algn="l"/>
              </a:tabLst>
            </a:pPr>
            <a:r>
              <a:rPr lang="en-US" sz="2600" b="1" dirty="0" err="1">
                <a:latin typeface="Times New Roman" panose="02020603050405020304" pitchFamily="18" charset="0"/>
                <a:ea typeface="Arial" panose="020B0604020202020204" pitchFamily="34" charset="0"/>
                <a:cs typeface="Arial" panose="020B0604020202020204" pitchFamily="34" charset="0"/>
              </a:rPr>
              <a:t>Hình</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thức</a:t>
            </a:r>
            <a:r>
              <a:rPr lang="en-US" sz="2600" b="1" dirty="0">
                <a:latin typeface="Times New Roman" panose="02020603050405020304" pitchFamily="18" charset="0"/>
                <a:ea typeface="Arial" panose="020B0604020202020204" pitchFamily="34" charset="0"/>
                <a:cs typeface="Arial" panose="020B0604020202020204" pitchFamily="34" charset="0"/>
              </a:rPr>
              <a:t>: HS </a:t>
            </a:r>
            <a:r>
              <a:rPr lang="en-US" sz="2600" b="1" dirty="0" err="1">
                <a:latin typeface="Times New Roman" panose="02020603050405020304" pitchFamily="18" charset="0"/>
                <a:ea typeface="Arial" panose="020B0604020202020204" pitchFamily="34" charset="0"/>
                <a:cs typeface="Arial" panose="020B0604020202020204" pitchFamily="34" charset="0"/>
              </a:rPr>
              <a:t>làm</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việc</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cá</a:t>
            </a:r>
            <a:r>
              <a:rPr lang="en-US" sz="2600" b="1" dirty="0">
                <a:latin typeface="Times New Roman" panose="02020603050405020304" pitchFamily="18" charset="0"/>
                <a:ea typeface="Arial" panose="020B0604020202020204" pitchFamily="34" charset="0"/>
                <a:cs typeface="Arial" panose="020B0604020202020204" pitchFamily="34" charset="0"/>
              </a:rPr>
              <a:t> </a:t>
            </a:r>
            <a:r>
              <a:rPr lang="en-US" sz="2600" b="1" dirty="0" err="1">
                <a:latin typeface="Times New Roman" panose="02020603050405020304" pitchFamily="18" charset="0"/>
                <a:ea typeface="Arial" panose="020B0604020202020204" pitchFamily="34" charset="0"/>
                <a:cs typeface="Arial" panose="020B0604020202020204" pitchFamily="34" charset="0"/>
              </a:rPr>
              <a:t>nhân</a:t>
            </a:r>
            <a:r>
              <a:rPr lang="en-US" sz="2600" b="1" dirty="0">
                <a:latin typeface="Times New Roman" panose="02020603050405020304" pitchFamily="18" charset="0"/>
                <a:ea typeface="Arial" panose="020B0604020202020204" pitchFamily="34" charset="0"/>
                <a:cs typeface="Arial" panose="020B0604020202020204" pitchFamily="34" charset="0"/>
              </a:rPr>
              <a:t>.</a:t>
            </a:r>
          </a:p>
          <a:p>
            <a:pPr marL="457200" indent="-457200">
              <a:lnSpc>
                <a:spcPct val="115000"/>
              </a:lnSpc>
              <a:spcAft>
                <a:spcPts val="0"/>
              </a:spcAft>
              <a:buAutoNum type="arabicPeriod"/>
              <a:tabLst>
                <a:tab pos="540385" algn="l"/>
              </a:tabLst>
            </a:pPr>
            <a:r>
              <a:rPr lang="en-US" sz="2600" b="1" dirty="0" err="1">
                <a:effectLst/>
                <a:latin typeface="Times New Roman" panose="02020603050405020304" pitchFamily="18" charset="0"/>
                <a:ea typeface="Calibri" panose="020F0502020204030204" pitchFamily="34" charset="0"/>
                <a:cs typeface="Arial" panose="020B0604020202020204" pitchFamily="34" charset="0"/>
              </a:rPr>
              <a:t>Nhiệm</a:t>
            </a:r>
            <a:r>
              <a:rPr lang="en-US" sz="2600" b="1" dirty="0">
                <a:effectLst/>
                <a:latin typeface="Times New Roman" panose="02020603050405020304" pitchFamily="18" charset="0"/>
                <a:ea typeface="Calibri" panose="020F0502020204030204" pitchFamily="34" charset="0"/>
                <a:cs typeface="Arial" panose="020B0604020202020204" pitchFamily="34" charset="0"/>
              </a:rPr>
              <a:t> </a:t>
            </a:r>
            <a:r>
              <a:rPr lang="en-US" sz="2600" b="1" dirty="0" err="1">
                <a:effectLst/>
                <a:latin typeface="Times New Roman" panose="02020603050405020304" pitchFamily="18" charset="0"/>
                <a:ea typeface="Calibri" panose="020F0502020204030204" pitchFamily="34" charset="0"/>
                <a:cs typeface="Arial" panose="020B0604020202020204" pitchFamily="34" charset="0"/>
              </a:rPr>
              <a:t>vụ</a:t>
            </a:r>
            <a:r>
              <a:rPr lang="en-US" sz="2600" b="1" dirty="0">
                <a:effectLst/>
                <a:latin typeface="Times New Roman" panose="02020603050405020304" pitchFamily="18" charset="0"/>
                <a:ea typeface="Calibri" panose="020F0502020204030204" pitchFamily="34" charset="0"/>
                <a:cs typeface="Arial" panose="020B0604020202020204" pitchFamily="34" charset="0"/>
              </a:rPr>
              <a:t>:</a:t>
            </a:r>
          </a:p>
          <a:p>
            <a:pPr>
              <a:lnSpc>
                <a:spcPct val="115000"/>
              </a:lnSpc>
              <a:spcAft>
                <a:spcPts val="0"/>
              </a:spcAft>
              <a:tabLst>
                <a:tab pos="540385" algn="l"/>
              </a:tabLst>
            </a:pP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Tìm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hiểu</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quá</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trình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lọc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sắn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dây</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nghệ</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Người</a:t>
            </a:r>
            <a:r>
              <a:rPr lang="en-US" sz="2600" b="1" dirty="0">
                <a:latin typeface="Times New Roman" panose="02020603050405020304" pitchFamily="18" charset="0"/>
                <a:cs typeface="Times New Roman" panose="02020603050405020304" pitchFamily="18" charset="0"/>
              </a:rPr>
              <a:t> ta </a:t>
            </a:r>
            <a:r>
              <a:rPr lang="en-US" sz="2600" b="1" dirty="0" err="1">
                <a:latin typeface="Times New Roman" panose="02020603050405020304" pitchFamily="18" charset="0"/>
                <a:cs typeface="Times New Roman" panose="02020603050405020304" pitchFamily="18" charset="0"/>
              </a:rPr>
              <a:t>làm</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thế</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nào</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để</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tách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được</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sắn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và</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bột</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nghệ</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ra</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khỏi</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hỗn</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hợp</a:t>
            </a:r>
            <a:r>
              <a:rPr lang="en-US" sz="2600" b="1" dirty="0">
                <a:latin typeface="Times New Roman" panose="02020603050405020304" pitchFamily="18" charset="0"/>
                <a:cs typeface="Times New Roman" panose="02020603050405020304" pitchFamily="18" charset="0"/>
              </a:rPr>
              <a:t>?</a:t>
            </a:r>
            <a:r>
              <a:rPr lang="en-US" sz="2600" b="1"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0"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700" b="1" u="sng">
                <a:solidFill>
                  <a:srgbClr val="C00000"/>
                </a:solidFill>
              </a:rPr>
              <a:t>Chương IV -  Bài 17 –</a:t>
            </a:r>
            <a:r>
              <a:rPr lang="en-US" sz="2700" b="1">
                <a:solidFill>
                  <a:srgbClr val="C00000"/>
                </a:solidFill>
              </a:rPr>
              <a:t>Tách chất khỏi hỗn hợp</a:t>
            </a:r>
            <a:r>
              <a:rPr lang="en-US" sz="2700" b="1" u="sng">
                <a:solidFill>
                  <a:srgbClr val="C00000"/>
                </a:solidFill>
              </a:rPr>
              <a:t>.</a:t>
            </a:r>
            <a:endParaRPr lang="en-US" sz="2700" b="1" u="sng" dirty="0">
              <a:solidFill>
                <a:srgbClr val="C00000"/>
              </a:solidFill>
            </a:endParaRP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Tree>
    <p:extLst>
      <p:ext uri="{BB962C8B-B14F-4D97-AF65-F5344CB8AC3E}">
        <p14:creationId xmlns:p14="http://schemas.microsoft.com/office/powerpoint/2010/main" val="2059916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1507" y="988828"/>
            <a:ext cx="11483163" cy="3970318"/>
          </a:xfrm>
          <a:prstGeom prst="rect">
            <a:avLst/>
          </a:prstGeom>
          <a:noFill/>
        </p:spPr>
        <p:txBody>
          <a:bodyPr wrap="square" rtlCol="0">
            <a:spAutoFit/>
          </a:bodyPr>
          <a:lstStyle/>
          <a:p>
            <a:pPr lvl="0" algn="ctr">
              <a:lnSpc>
                <a:spcPct val="150000"/>
              </a:lnSpc>
            </a:pP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nhân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3 </a:t>
            </a:r>
            <a:r>
              <a:rPr lang="en-US" sz="2800" b="1" dirty="0" err="1">
                <a:solidFill>
                  <a:srgbClr val="002060"/>
                </a:solidFill>
                <a:latin typeface="Times New Roman" panose="02020603050405020304" pitchFamily="18" charset="0"/>
                <a:cs typeface="Times New Roman" panose="02020603050405020304" pitchFamily="18" charset="0"/>
              </a:rPr>
              <a:t>phút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sát</a:t>
            </a:r>
            <a:r>
              <a:rPr lang="en-US" sz="2800" b="1" dirty="0">
                <a:solidFill>
                  <a:srgbClr val="002060"/>
                </a:solidFill>
                <a:latin typeface="Times New Roman" panose="02020603050405020304" pitchFamily="18" charset="0"/>
                <a:cs typeface="Times New Roman" panose="02020603050405020304" pitchFamily="18" charset="0"/>
              </a:rPr>
              <a:t> H2.1, </a:t>
            </a:r>
            <a:r>
              <a:rPr lang="en-US" sz="2800" b="1" dirty="0" err="1">
                <a:solidFill>
                  <a:srgbClr val="002060"/>
                </a:solidFill>
                <a:latin typeface="Times New Roman" panose="02020603050405020304" pitchFamily="18" charset="0"/>
                <a:cs typeface="Times New Roman" panose="02020603050405020304" pitchFamily="18" charset="0"/>
              </a:rPr>
              <a:t>tìm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hiểu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nội</a:t>
            </a:r>
            <a:r>
              <a:rPr lang="en-US" sz="2800" b="1" dirty="0">
                <a:solidFill>
                  <a:srgbClr val="002060"/>
                </a:solidFill>
                <a:latin typeface="Times New Roman" panose="02020603050405020304" pitchFamily="18" charset="0"/>
                <a:cs typeface="Times New Roman" panose="02020603050405020304" pitchFamily="18" charset="0"/>
              </a:rPr>
              <a:t> dung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sách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giáo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khoa</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2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phiếu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tập</a:t>
            </a:r>
            <a:r>
              <a:rPr lang="en-US" sz="2800" b="1" dirty="0">
                <a:solidFill>
                  <a:srgbClr val="002060"/>
                </a:solidFill>
                <a:latin typeface="Times New Roman" panose="02020603050405020304" pitchFamily="18" charset="0"/>
                <a:cs typeface="Times New Roman" panose="02020603050405020304" pitchFamily="18" charset="0"/>
              </a:rPr>
              <a:t>:</a:t>
            </a:r>
          </a:p>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đãi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tìm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vàng</a:t>
            </a:r>
            <a:r>
              <a:rPr lang="en-US" sz="2800" b="1" dirty="0">
                <a:latin typeface="Times New Roman" panose="02020603050405020304" pitchFamily="18" charset="0"/>
                <a:cs typeface="Times New Roman" panose="02020603050405020304" pitchFamily="18" charset="0"/>
              </a:rPr>
              <a:t>? </a:t>
            </a:r>
          </a:p>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sông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xuống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a:t>
            </a:r>
          </a:p>
          <a:p>
            <a:pPr>
              <a:lnSpc>
                <a:spcPct val="150000"/>
              </a:lnSpc>
            </a:pP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dưới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nắng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gió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muối</a:t>
            </a:r>
            <a:r>
              <a:rPr lang="en-US" sz="2800" b="1" dirty="0">
                <a:latin typeface="Times New Roman" panose="02020603050405020304" pitchFamily="18" charset="0"/>
                <a:cs typeface="Times New Roman" panose="02020603050405020304" pitchFamily="18" charset="0"/>
              </a:rPr>
              <a:t>?</a:t>
            </a:r>
          </a:p>
          <a:p>
            <a:pPr>
              <a:lnSpc>
                <a:spcPct val="150000"/>
              </a:lnSpc>
            </a:pP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2511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84322" y="100234"/>
            <a:ext cx="8420149" cy="523220"/>
          </a:xfrm>
          <a:prstGeom prst="rect">
            <a:avLst/>
          </a:prstGeom>
          <a:noFill/>
        </p:spPr>
        <p:txBody>
          <a:bodyPr wrap="square" rtlCol="0">
            <a:spAutoFit/>
          </a:bodyPr>
          <a:lstStyle/>
          <a:p>
            <a:r>
              <a:rPr lang="en-US" sz="2800" b="1" dirty="0"/>
              <a:t>- </a:t>
            </a:r>
            <a:r>
              <a:rPr lang="en-US" sz="2800" b="1" dirty="0" err="1"/>
              <a:t>Tại</a:t>
            </a:r>
            <a:r>
              <a:rPr lang="en-US" sz="2800" b="1" dirty="0"/>
              <a:t> </a:t>
            </a:r>
            <a:r>
              <a:rPr lang="en-US" sz="2800" b="1" dirty="0" err="1"/>
              <a:t>sao</a:t>
            </a:r>
            <a:r>
              <a:rPr lang="en-US" sz="2800" b="1" dirty="0"/>
              <a:t> </a:t>
            </a:r>
            <a:r>
              <a:rPr lang="en-US" sz="2800" b="1" dirty="0" err="1"/>
              <a:t>đãi</a:t>
            </a:r>
            <a:r>
              <a:rPr lang="en-US" sz="2800" b="1" dirty="0"/>
              <a:t> </a:t>
            </a:r>
            <a:r>
              <a:rPr lang="en-US" sz="2800" b="1" dirty="0" err="1"/>
              <a:t>cát</a:t>
            </a:r>
            <a:r>
              <a:rPr lang="en-US" sz="2800" b="1" dirty="0"/>
              <a:t> </a:t>
            </a:r>
            <a:r>
              <a:rPr lang="en-US" sz="2800" b="1" dirty="0" err="1"/>
              <a:t>lại</a:t>
            </a:r>
            <a:r>
              <a:rPr lang="en-US" sz="2800" b="1" dirty="0"/>
              <a:t> </a:t>
            </a:r>
            <a:r>
              <a:rPr lang="en-US" sz="2800" b="1" dirty="0" err="1"/>
              <a:t>tìm</a:t>
            </a:r>
            <a:r>
              <a:rPr lang="en-US" sz="2800" b="1" dirty="0"/>
              <a:t> </a:t>
            </a:r>
            <a:r>
              <a:rPr lang="en-US" sz="2800" b="1" dirty="0" err="1"/>
              <a:t>được</a:t>
            </a:r>
            <a:r>
              <a:rPr lang="en-US" sz="2800" b="1" dirty="0"/>
              <a:t> </a:t>
            </a:r>
            <a:r>
              <a:rPr lang="en-US" sz="2800" b="1" dirty="0" err="1"/>
              <a:t>vàng</a:t>
            </a:r>
            <a:r>
              <a:rPr lang="en-US" sz="2800" b="1" dirty="0"/>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86" y="623454"/>
            <a:ext cx="11398828" cy="5505209"/>
          </a:xfrm>
          <a:prstGeom prst="rect">
            <a:avLst/>
          </a:prstGeom>
        </p:spPr>
      </p:pic>
      <p:sp>
        <p:nvSpPr>
          <p:cNvPr id="7" name="Rectangle 6"/>
          <p:cNvSpPr/>
          <p:nvPr/>
        </p:nvSpPr>
        <p:spPr>
          <a:xfrm>
            <a:off x="396586" y="2159538"/>
            <a:ext cx="6535842" cy="954107"/>
          </a:xfrm>
          <a:prstGeom prst="rect">
            <a:avLst/>
          </a:prstGeom>
          <a:solidFill>
            <a:schemeClr val="bg1"/>
          </a:solidFill>
        </p:spPr>
        <p:txBody>
          <a:bodyPr wrap="square">
            <a:spAutoFit/>
          </a:bodyPr>
          <a:lstStyle/>
          <a:p>
            <a:pPr algn="ctr"/>
            <a:r>
              <a:rPr lang="en-US" sz="2800" b="1" dirty="0" err="1">
                <a:solidFill>
                  <a:srgbClr val="C00000"/>
                </a:solidFill>
                <a:latin typeface="Times New Roman" panose="02020603050405020304" pitchFamily="18" charset="0"/>
                <a:cs typeface="Times New Roman" panose="02020603050405020304" pitchFamily="18" charset="0"/>
              </a:rPr>
              <a:t>Vàng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nặng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hơn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cát</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nên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khi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đãi</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hỗn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hợp</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trong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nước</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vàng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sẽ</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lắng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xuống</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dưới</a:t>
            </a:r>
            <a:r>
              <a:rPr lang="en-US" sz="2800" b="1" dirty="0">
                <a:solidFill>
                  <a:srgbClr val="C0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8727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1)">
                                      <p:cBhvr>
                                        <p:cTn id="1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6890" y="153698"/>
            <a:ext cx="5663045" cy="264795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099464" cy="349567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6889" y="2926339"/>
            <a:ext cx="5663045" cy="3318597"/>
          </a:xfrm>
          <a:prstGeom prst="rect">
            <a:avLst/>
          </a:prstGeom>
        </p:spPr>
      </p:pic>
      <p:sp>
        <p:nvSpPr>
          <p:cNvPr id="5" name="TextBox 4"/>
          <p:cNvSpPr txBox="1"/>
          <p:nvPr/>
        </p:nvSpPr>
        <p:spPr>
          <a:xfrm>
            <a:off x="1683328" y="4416137"/>
            <a:ext cx="3304309" cy="954107"/>
          </a:xfrm>
          <a:prstGeom prst="rect">
            <a:avLst/>
          </a:prstGeom>
          <a:noFill/>
        </p:spPr>
        <p:txBody>
          <a:bodyPr wrap="square" rtlCol="0">
            <a:spAutoFit/>
          </a:bodyPr>
          <a:lstStyle/>
          <a:p>
            <a:r>
              <a:rPr lang="en-US" sz="2800" b="1" dirty="0" err="1">
                <a:solidFill>
                  <a:srgbClr val="C00000"/>
                </a:solidFill>
              </a:rPr>
              <a:t>Vì</a:t>
            </a:r>
            <a:r>
              <a:rPr lang="en-US" sz="2800" b="1" dirty="0">
                <a:solidFill>
                  <a:srgbClr val="C00000"/>
                </a:solidFill>
              </a:rPr>
              <a:t> </a:t>
            </a:r>
            <a:r>
              <a:rPr lang="en-US" sz="2800" b="1" dirty="0" err="1">
                <a:solidFill>
                  <a:srgbClr val="C00000"/>
                </a:solidFill>
              </a:rPr>
              <a:t>sao</a:t>
            </a:r>
            <a:r>
              <a:rPr lang="en-US" sz="2800" b="1" dirty="0">
                <a:solidFill>
                  <a:srgbClr val="C00000"/>
                </a:solidFill>
              </a:rPr>
              <a:t> </a:t>
            </a:r>
            <a:r>
              <a:rPr lang="en-US" sz="2800" b="1" dirty="0" err="1">
                <a:solidFill>
                  <a:srgbClr val="C00000"/>
                </a:solidFill>
              </a:rPr>
              <a:t>chúng</a:t>
            </a:r>
            <a:r>
              <a:rPr lang="en-US" sz="2800" b="1" dirty="0">
                <a:solidFill>
                  <a:srgbClr val="C00000"/>
                </a:solidFill>
              </a:rPr>
              <a:t> ta </a:t>
            </a:r>
            <a:r>
              <a:rPr lang="en-US" sz="2800" b="1" dirty="0" err="1">
                <a:solidFill>
                  <a:srgbClr val="C00000"/>
                </a:solidFill>
              </a:rPr>
              <a:t>lại</a:t>
            </a:r>
            <a:r>
              <a:rPr lang="en-US" sz="2800" b="1" dirty="0">
                <a:solidFill>
                  <a:srgbClr val="C00000"/>
                </a:solidFill>
              </a:rPr>
              <a:t> </a:t>
            </a:r>
            <a:r>
              <a:rPr lang="en-US" sz="2800" b="1" dirty="0" err="1">
                <a:solidFill>
                  <a:srgbClr val="C00000"/>
                </a:solidFill>
              </a:rPr>
              <a:t>cần</a:t>
            </a:r>
            <a:r>
              <a:rPr lang="en-US" sz="2800" b="1" dirty="0">
                <a:solidFill>
                  <a:srgbClr val="C00000"/>
                </a:solidFill>
              </a:rPr>
              <a:t> </a:t>
            </a:r>
            <a:r>
              <a:rPr lang="en-US" sz="2800" b="1" dirty="0" err="1">
                <a:solidFill>
                  <a:srgbClr val="C00000"/>
                </a:solidFill>
              </a:rPr>
              <a:t>phải</a:t>
            </a:r>
            <a:r>
              <a:rPr lang="en-US" sz="2800" b="1" dirty="0">
                <a:solidFill>
                  <a:srgbClr val="C00000"/>
                </a:solidFill>
              </a:rPr>
              <a:t> </a:t>
            </a:r>
            <a:r>
              <a:rPr lang="en-US" sz="2800" b="1" dirty="0" err="1">
                <a:solidFill>
                  <a:srgbClr val="C00000"/>
                </a:solidFill>
              </a:rPr>
              <a:t>tách</a:t>
            </a:r>
            <a:r>
              <a:rPr lang="en-US" sz="2800" b="1" dirty="0">
                <a:solidFill>
                  <a:srgbClr val="C00000"/>
                </a:solidFill>
              </a:rPr>
              <a:t> </a:t>
            </a:r>
            <a:r>
              <a:rPr lang="en-US" sz="2800" b="1" dirty="0" err="1">
                <a:solidFill>
                  <a:srgbClr val="C00000"/>
                </a:solidFill>
              </a:rPr>
              <a:t>chất</a:t>
            </a:r>
            <a:r>
              <a:rPr lang="en-US" sz="2800" b="1" dirty="0">
                <a:solidFill>
                  <a:srgbClr val="C00000"/>
                </a:solidFill>
              </a:rPr>
              <a:t>?</a:t>
            </a:r>
          </a:p>
        </p:txBody>
      </p:sp>
      <p:sp>
        <p:nvSpPr>
          <p:cNvPr id="7" name="TextBox 6"/>
          <p:cNvSpPr txBox="1"/>
          <p:nvPr/>
        </p:nvSpPr>
        <p:spPr>
          <a:xfrm>
            <a:off x="1084522" y="4416136"/>
            <a:ext cx="4189227"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Vậy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dựa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vào</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đâu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để</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chất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ra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khỏi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hỗn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hợp</a:t>
            </a:r>
            <a:r>
              <a:rPr lang="en-US" sz="28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22615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0789" y="105463"/>
            <a:ext cx="6596418" cy="536575"/>
          </a:xfrm>
        </p:spPr>
        <p:txBody>
          <a:bodyPr>
            <a:normAutofit/>
          </a:bodyPr>
          <a:lstStyle/>
          <a:p>
            <a:pPr algn="ctr"/>
            <a:r>
              <a:rPr lang="en-US" sz="2700" b="1" u="sng" dirty="0" err="1">
                <a:solidFill>
                  <a:srgbClr val="C00000"/>
                </a:solidFill>
              </a:rPr>
              <a:t>Chương</a:t>
            </a:r>
            <a:r>
              <a:rPr lang="en-US" sz="2700" b="1" u="sng" dirty="0">
                <a:solidFill>
                  <a:srgbClr val="C00000"/>
                </a:solidFill>
              </a:rPr>
              <a:t> IV -  </a:t>
            </a:r>
            <a:r>
              <a:rPr lang="en-US" sz="2700" b="1" u="sng" err="1">
                <a:solidFill>
                  <a:srgbClr val="C00000"/>
                </a:solidFill>
              </a:rPr>
              <a:t>Bài</a:t>
            </a:r>
            <a:r>
              <a:rPr lang="en-US" sz="2700" b="1" u="sng">
                <a:solidFill>
                  <a:srgbClr val="C00000"/>
                </a:solidFill>
              </a:rPr>
              <a:t> 17 </a:t>
            </a:r>
            <a:r>
              <a:rPr lang="en-US" sz="2700" b="1" u="sng" dirty="0">
                <a:solidFill>
                  <a:srgbClr val="C00000"/>
                </a:solidFill>
              </a:rPr>
              <a:t>–</a:t>
            </a:r>
            <a:r>
              <a:rPr lang="en-US" sz="2700" b="1" dirty="0" err="1">
                <a:solidFill>
                  <a:srgbClr val="C00000"/>
                </a:solidFill>
              </a:rPr>
              <a:t>Tách</a:t>
            </a:r>
            <a:r>
              <a:rPr lang="en-US" sz="2700" b="1" dirty="0">
                <a:solidFill>
                  <a:srgbClr val="C00000"/>
                </a:solidFill>
              </a:rPr>
              <a:t> </a:t>
            </a:r>
            <a:r>
              <a:rPr lang="en-US" sz="2700" b="1" dirty="0" err="1">
                <a:solidFill>
                  <a:srgbClr val="C00000"/>
                </a:solidFill>
              </a:rPr>
              <a:t>chất</a:t>
            </a:r>
            <a:r>
              <a:rPr lang="en-US" sz="2700" b="1" dirty="0">
                <a:solidFill>
                  <a:srgbClr val="C00000"/>
                </a:solidFill>
              </a:rPr>
              <a:t> </a:t>
            </a:r>
            <a:r>
              <a:rPr lang="en-US" sz="2700" b="1" dirty="0" err="1">
                <a:solidFill>
                  <a:srgbClr val="C00000"/>
                </a:solidFill>
              </a:rPr>
              <a:t>khỏi</a:t>
            </a:r>
            <a:r>
              <a:rPr lang="en-US" sz="2700" b="1" dirty="0">
                <a:solidFill>
                  <a:srgbClr val="C00000"/>
                </a:solidFill>
              </a:rPr>
              <a:t> </a:t>
            </a:r>
            <a:r>
              <a:rPr lang="en-US" sz="2700" b="1" dirty="0" err="1">
                <a:solidFill>
                  <a:srgbClr val="C00000"/>
                </a:solidFill>
              </a:rPr>
              <a:t>hỗn</a:t>
            </a:r>
            <a:r>
              <a:rPr lang="en-US" sz="2700" b="1" dirty="0">
                <a:solidFill>
                  <a:srgbClr val="C00000"/>
                </a:solidFill>
              </a:rPr>
              <a:t> </a:t>
            </a:r>
            <a:r>
              <a:rPr lang="en-US" sz="2700" b="1" dirty="0" err="1">
                <a:solidFill>
                  <a:srgbClr val="C00000"/>
                </a:solidFill>
              </a:rPr>
              <a:t>hợp</a:t>
            </a:r>
            <a:r>
              <a:rPr lang="en-US" sz="2700" b="1" u="sng" dirty="0">
                <a:solidFill>
                  <a:srgbClr val="C00000"/>
                </a:solidFill>
              </a:rPr>
              <a:t>.</a:t>
            </a:r>
          </a:p>
        </p:txBody>
      </p:sp>
      <p:sp>
        <p:nvSpPr>
          <p:cNvPr id="9" name="TextBox 8"/>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 NGUYÊN TẮC TÁCH CHẤT </a:t>
            </a:r>
          </a:p>
        </p:txBody>
      </p:sp>
      <p:sp>
        <p:nvSpPr>
          <p:cNvPr id="17" name="TextBox 16"/>
          <p:cNvSpPr txBox="1"/>
          <p:nvPr/>
        </p:nvSpPr>
        <p:spPr>
          <a:xfrm>
            <a:off x="709684" y="1289752"/>
            <a:ext cx="10467833" cy="954107"/>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ta </a:t>
            </a:r>
            <a:r>
              <a:rPr lang="en-US" sz="2800" b="1" dirty="0" err="1">
                <a:latin typeface="Times New Roman" panose="02020603050405020304" pitchFamily="18" charset="0"/>
                <a:cs typeface="Times New Roman" panose="02020603050405020304" pitchFamily="18" charset="0"/>
              </a:rPr>
              <a:t>gặp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khỏi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hỗn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082" y="2147777"/>
            <a:ext cx="12327081" cy="4710223"/>
          </a:xfrm>
          <a:prstGeom prst="rect">
            <a:avLst/>
          </a:prstGeom>
        </p:spPr>
      </p:pic>
    </p:spTree>
    <p:extLst>
      <p:ext uri="{BB962C8B-B14F-4D97-AF65-F5344CB8AC3E}">
        <p14:creationId xmlns:p14="http://schemas.microsoft.com/office/powerpoint/2010/main" val="17384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par>
                                <p:cTn id="14" presetID="22" presetClass="entr" presetSubtype="4"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17" y="183289"/>
            <a:ext cx="6096000" cy="1051955"/>
          </a:xfrm>
          <a:prstGeom prst="rect">
            <a:avLst/>
          </a:prstGeom>
        </p:spPr>
        <p:txBody>
          <a:bodyPr>
            <a:spAutoFit/>
          </a:bodyPr>
          <a:lstStyle/>
          <a:p>
            <a:pPr indent="360045" algn="ctr">
              <a:lnSpc>
                <a:spcPct val="115000"/>
              </a:lnSpc>
              <a:tabLst>
                <a:tab pos="540385" algn="l"/>
              </a:tabLst>
            </a:pPr>
            <a:r>
              <a:rPr lang="en-US" sz="2800" b="1" dirty="0" err="1">
                <a:latin typeface="Times New Roman" panose="02020603050405020304" pitchFamily="18" charset="0"/>
                <a:ea typeface="Arial" panose="020B0604020202020204" pitchFamily="34" charset="0"/>
                <a:cs typeface="Arial" panose="020B0604020202020204" pitchFamily="34" charset="0"/>
              </a:rPr>
              <a:t>Tại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sao</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phù</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trong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sông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lắng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xuống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tách</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khỏi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sp>
        <p:nvSpPr>
          <p:cNvPr id="3" name="TextBox 2"/>
          <p:cNvSpPr txBox="1"/>
          <p:nvPr/>
        </p:nvSpPr>
        <p:spPr>
          <a:xfrm>
            <a:off x="6879265" y="115353"/>
            <a:ext cx="4253023" cy="1384995"/>
          </a:xfrm>
          <a:prstGeom prst="rect">
            <a:avLst/>
          </a:prstGeom>
          <a:noFill/>
        </p:spPr>
        <p:txBody>
          <a:bodyPr wrap="square" rtlCol="0">
            <a:spAutoFit/>
          </a:bodyPr>
          <a:lstStyle/>
          <a:p>
            <a:pPr algn="ct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sao</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phơi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nước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biển</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dưới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ánh</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nắng</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và</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gió</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lại</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thu</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được</a:t>
            </a:r>
            <a:r>
              <a:rPr lang="en-US" sz="2800" b="1" dirty="0">
                <a:latin typeface="Times New Roman" panose="02020603050405020304" pitchFamily="18" charset="0"/>
                <a:ea typeface="Arial" panose="020B0604020202020204" pitchFamily="34" charset="0"/>
                <a:cs typeface="Arial" panose="020B0604020202020204" pitchFamily="34" charset="0"/>
              </a:rPr>
              <a:t> </a:t>
            </a:r>
            <a:r>
              <a:rPr lang="en-US" sz="2800" b="1" dirty="0" err="1">
                <a:latin typeface="Times New Roman" panose="02020603050405020304" pitchFamily="18" charset="0"/>
                <a:ea typeface="Arial" panose="020B0604020202020204" pitchFamily="34" charset="0"/>
                <a:cs typeface="Arial" panose="020B0604020202020204" pitchFamily="34" charset="0"/>
              </a:rPr>
              <a:t>muối</a:t>
            </a:r>
            <a:r>
              <a:rPr lang="en-US" sz="2800" b="1" dirty="0">
                <a:latin typeface="Times New Roman" panose="02020603050405020304" pitchFamily="18" charset="0"/>
                <a:ea typeface="Arial" panose="020B0604020202020204" pitchFamily="34" charset="0"/>
                <a:cs typeface="Arial" panose="020B0604020202020204" pitchFamily="34" charset="0"/>
              </a:rPr>
              <a:t>?</a:t>
            </a:r>
            <a:endParaRPr lang="en-US" sz="2800" b="1" dirty="0">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21" y="1235244"/>
            <a:ext cx="5996762" cy="56227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2214" y="1414130"/>
            <a:ext cx="6439786" cy="5443870"/>
          </a:xfrm>
          <a:prstGeom prst="rect">
            <a:avLst/>
          </a:prstGeom>
        </p:spPr>
      </p:pic>
      <p:sp>
        <p:nvSpPr>
          <p:cNvPr id="6" name="TextBox 5"/>
          <p:cNvSpPr txBox="1"/>
          <p:nvPr/>
        </p:nvSpPr>
        <p:spPr>
          <a:xfrm>
            <a:off x="453655" y="191694"/>
            <a:ext cx="5465135" cy="954107"/>
          </a:xfrm>
          <a:prstGeom prst="rect">
            <a:avLst/>
          </a:prstGeom>
          <a:noFill/>
        </p:spPr>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Hạt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phù</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nặng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hơn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nước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nên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lắng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xuống</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đáy</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sông</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6717118" y="1891184"/>
            <a:ext cx="4848446" cy="1815882"/>
          </a:xfrm>
          <a:prstGeom prst="rect">
            <a:avLst/>
          </a:prstGeom>
          <a:solidFill>
            <a:srgbClr val="00B0F0"/>
          </a:solidFill>
        </p:spPr>
        <p:txBody>
          <a:bodyPr wrap="square" rtlCol="0">
            <a:spAutoFit/>
          </a:bodyPr>
          <a:lstStyle/>
          <a:p>
            <a:pPr algn="ctr"/>
            <a:r>
              <a:rPr lang="en-US" sz="2800" b="1" dirty="0" err="1">
                <a:solidFill>
                  <a:srgbClr val="002060"/>
                </a:solidFill>
                <a:latin typeface="Times New Roman" panose="02020603050405020304" pitchFamily="18" charset="0"/>
                <a:cs typeface="Times New Roman" panose="02020603050405020304" pitchFamily="18" charset="0"/>
              </a:rPr>
              <a:t>Muối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ăn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không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bị</a:t>
            </a:r>
            <a:r>
              <a:rPr lang="en-US" sz="2800" b="1" dirty="0">
                <a:solidFill>
                  <a:srgbClr val="002060"/>
                </a:solidFill>
                <a:latin typeface="Times New Roman" panose="02020603050405020304" pitchFamily="18" charset="0"/>
                <a:cs typeface="Times New Roman" panose="02020603050405020304" pitchFamily="18" charset="0"/>
              </a:rPr>
              <a:t> bay </a:t>
            </a:r>
            <a:r>
              <a:rPr lang="en-US" sz="2800" b="1" dirty="0" err="1">
                <a:solidFill>
                  <a:srgbClr val="002060"/>
                </a:solidFill>
                <a:latin typeface="Times New Roman" panose="02020603050405020304" pitchFamily="18" charset="0"/>
                <a:cs typeface="Times New Roman" panose="02020603050405020304" pitchFamily="18" charset="0"/>
              </a:rPr>
              <a:t>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khi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cho</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nước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biển</a:t>
            </a:r>
            <a:r>
              <a:rPr lang="en-US" sz="2800" b="1" dirty="0">
                <a:solidFill>
                  <a:srgbClr val="002060"/>
                </a:solidFill>
                <a:latin typeface="Times New Roman" panose="02020603050405020304" pitchFamily="18" charset="0"/>
                <a:cs typeface="Times New Roman" panose="02020603050405020304" pitchFamily="18" charset="0"/>
              </a:rPr>
              <a:t> bay </a:t>
            </a:r>
            <a:r>
              <a:rPr lang="en-US" sz="2800" b="1" dirty="0" err="1">
                <a:solidFill>
                  <a:srgbClr val="002060"/>
                </a:solidFill>
                <a:latin typeface="Times New Roman" panose="02020603050405020304" pitchFamily="18" charset="0"/>
                <a:cs typeface="Times New Roman" panose="02020603050405020304" pitchFamily="18" charset="0"/>
              </a:rPr>
              <a:t>hơi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bới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gió</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năng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lượng</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mặt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sẽ</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thu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muối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rắn</a:t>
            </a:r>
            <a:endParaRPr lang="en-US" sz="28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623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par>
                                <p:cTn id="19" presetID="21" presetClass="entr" presetSubtype="1"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1)">
                                      <p:cBhvr>
                                        <p:cTn id="21" dur="2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026" y="744279"/>
            <a:ext cx="11867322" cy="5201424"/>
          </a:xfrm>
          <a:prstGeom prst="rect">
            <a:avLst/>
          </a:prstGeom>
          <a:noFill/>
        </p:spPr>
        <p:txBody>
          <a:bodyPr wrap="square" rtlCol="0">
            <a:spAutoFit/>
          </a:bodyPr>
          <a:lstStyle/>
          <a:p>
            <a:pPr algn="ctr"/>
            <a:r>
              <a:rPr lang="en-US" sz="4400" dirty="0" err="1">
                <a:solidFill>
                  <a:srgbClr val="C00000"/>
                </a:solidFill>
                <a:latin typeface="Times New Roman" panose="02020603050405020304" pitchFamily="18" charset="0"/>
                <a:cs typeface="Times New Roman" panose="02020603050405020304" pitchFamily="18" charset="0"/>
              </a:rPr>
              <a:t>Em</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có</a:t>
            </a:r>
            <a:r>
              <a:rPr lang="en-US" sz="4400" dirty="0">
                <a:solidFill>
                  <a:srgbClr val="C00000"/>
                </a:solidFill>
                <a:latin typeface="Times New Roman" panose="02020603050405020304" pitchFamily="18" charset="0"/>
                <a:cs typeface="Times New Roman" panose="02020603050405020304" pitchFamily="18" charset="0"/>
              </a:rPr>
              <a:t> </a:t>
            </a:r>
            <a:r>
              <a:rPr lang="en-US" sz="4400" dirty="0" err="1">
                <a:solidFill>
                  <a:srgbClr val="C00000"/>
                </a:solidFill>
                <a:latin typeface="Times New Roman" panose="02020603050405020304" pitchFamily="18" charset="0"/>
                <a:cs typeface="Times New Roman" panose="02020603050405020304" pitchFamily="18" charset="0"/>
              </a:rPr>
              <a:t>biết</a:t>
            </a:r>
            <a:endParaRPr lang="en-US" sz="4400" dirty="0">
              <a:solidFill>
                <a:srgbClr val="C00000"/>
              </a:solidFill>
              <a:latin typeface="Times New Roman" panose="02020603050405020304" pitchFamily="18" charset="0"/>
              <a:cs typeface="Times New Roman" panose="02020603050405020304" pitchFamily="18" charset="0"/>
            </a:endParaRPr>
          </a:p>
          <a:p>
            <a:pPr marL="285750" indent="-285750" algn="just">
              <a:buFontTx/>
              <a:buChar char="-"/>
            </a:pPr>
            <a:r>
              <a:rPr lang="vi-VN" sz="3200" b="1" dirty="0">
                <a:latin typeface="Times New Roman" panose="02020603050405020304" pitchFamily="18" charset="0"/>
                <a:cs typeface="Times New Roman" panose="02020603050405020304" pitchFamily="18" charset="0"/>
              </a:rPr>
              <a:t>Bay hơi</a:t>
            </a:r>
            <a:r>
              <a:rPr lang="vi-VN" sz="3200" dirty="0">
                <a:latin typeface="Times New Roman" panose="02020603050405020304" pitchFamily="18" charset="0"/>
                <a:cs typeface="Times New Roman" panose="02020603050405020304" pitchFamily="18" charset="0"/>
              </a:rPr>
              <a:t> hay </a:t>
            </a:r>
            <a:r>
              <a:rPr lang="vi-VN" sz="3200" b="1" dirty="0">
                <a:latin typeface="Times New Roman" panose="02020603050405020304" pitchFamily="18" charset="0"/>
                <a:cs typeface="Times New Roman" panose="02020603050405020304" pitchFamily="18" charset="0"/>
              </a:rPr>
              <a:t>bốc hơi</a:t>
            </a:r>
            <a:r>
              <a:rPr lang="vi-VN" sz="3200" dirty="0">
                <a:latin typeface="Times New Roman" panose="02020603050405020304" pitchFamily="18" charset="0"/>
                <a:cs typeface="Times New Roman" panose="02020603050405020304" pitchFamily="18" charset="0"/>
              </a:rPr>
              <a:t> là một dạng hóa hơi của </a:t>
            </a:r>
            <a:r>
              <a:rPr lang="vi-VN" sz="3200" dirty="0">
                <a:latin typeface="Times New Roman" panose="02020603050405020304" pitchFamily="18" charset="0"/>
                <a:cs typeface="Times New Roman" panose="02020603050405020304" pitchFamily="18" charset="0"/>
                <a:hlinkClick r:id="rId2" tooltip="Chất lỏng"/>
              </a:rPr>
              <a:t>chất lỏng</a:t>
            </a:r>
            <a:r>
              <a:rPr lang="vi-VN" sz="3200" dirty="0">
                <a:latin typeface="Times New Roman" panose="02020603050405020304" pitchFamily="18" charset="0"/>
                <a:cs typeface="Times New Roman" panose="02020603050405020304" pitchFamily="18" charset="0"/>
              </a:rPr>
              <a:t> trên bề mặt một chất lỏng. Một dạng hóa hơi khác là đun </a:t>
            </a:r>
            <a:r>
              <a:rPr lang="vi-VN" sz="3200" dirty="0">
                <a:latin typeface="Times New Roman" panose="02020603050405020304" pitchFamily="18" charset="0"/>
                <a:cs typeface="Times New Roman" panose="02020603050405020304" pitchFamily="18" charset="0"/>
                <a:hlinkClick r:id="rId3" tooltip="Sôi"/>
              </a:rPr>
              <a:t>sôi</a:t>
            </a:r>
            <a:r>
              <a:rPr lang="vi-VN" sz="3200" dirty="0">
                <a:latin typeface="Times New Roman" panose="02020603050405020304" pitchFamily="18" charset="0"/>
                <a:cs typeface="Times New Roman" panose="02020603050405020304" pitchFamily="18" charset="0"/>
              </a:rPr>
              <a:t>, loại này thường xảy ra trên toàn bộ khối lượng chất lỏng.</a:t>
            </a:r>
            <a:endParaRPr lang="en-US" sz="3200" dirty="0">
              <a:latin typeface="Times New Roman" panose="02020603050405020304" pitchFamily="18" charset="0"/>
              <a:cs typeface="Times New Roman" panose="02020603050405020304" pitchFamily="18" charset="0"/>
            </a:endParaRPr>
          </a:p>
          <a:p>
            <a:pPr marL="285750" indent="-285750" algn="just">
              <a:buFontTx/>
              <a:buChar char="-"/>
            </a:pPr>
            <a:r>
              <a:rPr lang="vi-VN" sz="3200" b="1" dirty="0">
                <a:latin typeface="Times New Roman" panose="02020603050405020304" pitchFamily="18" charset="0"/>
                <a:cs typeface="Times New Roman" panose="02020603050405020304" pitchFamily="18" charset="0"/>
              </a:rPr>
              <a:t>Bay hơi </a:t>
            </a:r>
            <a:r>
              <a:rPr lang="vi-VN" sz="3200" dirty="0">
                <a:latin typeface="Times New Roman" panose="02020603050405020304" pitchFamily="18" charset="0"/>
                <a:cs typeface="Times New Roman" panose="02020603050405020304" pitchFamily="18" charset="0"/>
              </a:rPr>
              <a:t>là một thành phần then chốt của </a:t>
            </a:r>
            <a:r>
              <a:rPr lang="vi-VN" sz="3200" dirty="0">
                <a:latin typeface="Times New Roman" panose="02020603050405020304" pitchFamily="18" charset="0"/>
                <a:cs typeface="Times New Roman" panose="02020603050405020304" pitchFamily="18" charset="0"/>
                <a:hlinkClick r:id="rId4" tooltip="Vòng tuần hoàn nước"/>
              </a:rPr>
              <a:t>vòng tuần hoàn nước</a:t>
            </a:r>
            <a:r>
              <a:rPr lang="vi-VN" sz="3200" dirty="0">
                <a:latin typeface="Times New Roman" panose="02020603050405020304" pitchFamily="18" charset="0"/>
                <a:cs typeface="Times New Roman" panose="02020603050405020304" pitchFamily="18" charset="0"/>
              </a:rPr>
              <a:t>. Mặt trời (năng lượng mặt trời) làm bay hơi nước từ </a:t>
            </a:r>
            <a:r>
              <a:rPr lang="vi-VN" sz="3200" dirty="0">
                <a:latin typeface="Times New Roman" panose="02020603050405020304" pitchFamily="18" charset="0"/>
                <a:cs typeface="Times New Roman" panose="02020603050405020304" pitchFamily="18" charset="0"/>
                <a:hlinkClick r:id="rId5" tooltip="Đại dương"/>
              </a:rPr>
              <a:t>đại</a:t>
            </a:r>
            <a:r>
              <a:rPr lang="en-US" sz="3200" dirty="0">
                <a:latin typeface="Times New Roman" panose="02020603050405020304" pitchFamily="18" charset="0"/>
                <a:cs typeface="Times New Roman" panose="02020603050405020304" pitchFamily="18" charset="0"/>
                <a:hlinkClick r:id="rId5" tooltip="Đại dương"/>
              </a:rPr>
              <a:t> </a:t>
            </a:r>
            <a:r>
              <a:rPr lang="vi-VN" sz="3200" dirty="0">
                <a:latin typeface="Times New Roman" panose="02020603050405020304" pitchFamily="18" charset="0"/>
                <a:cs typeface="Times New Roman" panose="02020603050405020304" pitchFamily="18" charset="0"/>
                <a:hlinkClick r:id="rId5" tooltip="Đại dương"/>
              </a:rPr>
              <a:t>dương</a:t>
            </a:r>
            <a:r>
              <a:rPr lang="vi-VN"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hlinkClick r:id="rId6" tooltip="Hồ"/>
              </a:rPr>
              <a:t>hồ</a:t>
            </a:r>
            <a:r>
              <a:rPr lang="vi-VN" sz="3200" dirty="0">
                <a:latin typeface="Times New Roman" panose="02020603050405020304" pitchFamily="18" charset="0"/>
                <a:cs typeface="Times New Roman" panose="02020603050405020304" pitchFamily="18" charset="0"/>
              </a:rPr>
              <a:t> và độ ẩm trong đất và các nguồn nước khác.</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Nước</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bốc</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hơi</a:t>
            </a:r>
            <a:r>
              <a:rPr lang="en-US" sz="3200" b="1" u="sng" dirty="0">
                <a:latin typeface="Times New Roman" panose="02020603050405020304" pitchFamily="18" charset="0"/>
                <a:cs typeface="Times New Roman" panose="02020603050405020304" pitchFamily="18" charset="0"/>
              </a:rPr>
              <a:t> ở </a:t>
            </a:r>
            <a:r>
              <a:rPr lang="en-US" sz="3200" b="1" u="sng" dirty="0" err="1">
                <a:latin typeface="Times New Roman" panose="02020603050405020304" pitchFamily="18" charset="0"/>
                <a:cs typeface="Times New Roman" panose="02020603050405020304" pitchFamily="18" charset="0"/>
              </a:rPr>
              <a:t>bất</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kì</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nhiệt</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độ</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nào</a:t>
            </a:r>
            <a:r>
              <a:rPr lang="en-US" sz="3200" b="1" u="sng"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miễn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nước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nếu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thoát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thì</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bốc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hơi</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54155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70789" y="105463"/>
            <a:ext cx="6596418" cy="536575"/>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2600" b="1" u="sng">
                <a:solidFill>
                  <a:srgbClr val="C00000"/>
                </a:solidFill>
              </a:rPr>
              <a:t>Chương IV -  Bài 17 –</a:t>
            </a:r>
            <a:r>
              <a:rPr lang="en-US" sz="2600" b="1">
                <a:solidFill>
                  <a:srgbClr val="C00000"/>
                </a:solidFill>
              </a:rPr>
              <a:t>Tách chất khỏi hỗn hợp</a:t>
            </a:r>
            <a:r>
              <a:rPr lang="en-US" sz="2600" b="1" u="sng">
                <a:solidFill>
                  <a:srgbClr val="C00000"/>
                </a:solidFill>
              </a:rPr>
              <a:t>.</a:t>
            </a:r>
            <a:endParaRPr lang="en-US" sz="2600" b="1" u="sng" dirty="0">
              <a:solidFill>
                <a:srgbClr val="C00000"/>
              </a:solidFill>
            </a:endParaRPr>
          </a:p>
        </p:txBody>
      </p:sp>
      <p:sp>
        <p:nvSpPr>
          <p:cNvPr id="3" name="TextBox 2"/>
          <p:cNvSpPr txBox="1"/>
          <p:nvPr/>
        </p:nvSpPr>
        <p:spPr>
          <a:xfrm>
            <a:off x="696036" y="897970"/>
            <a:ext cx="10467833" cy="523220"/>
          </a:xfrm>
          <a:prstGeom prst="rect">
            <a:avLst/>
          </a:prstGeom>
          <a:noFill/>
        </p:spPr>
        <p:txBody>
          <a:bodyPr wrap="square" rtlCol="0">
            <a:spAutoFit/>
          </a:bodyPr>
          <a:lstStyle/>
          <a:p>
            <a:r>
              <a:rPr lang="en-US" sz="2800" b="1" dirty="0">
                <a:solidFill>
                  <a:srgbClr val="C00000"/>
                </a:solidFill>
              </a:rPr>
              <a:t>I. NGUYÊN TẮC TÁCH CHẤT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030" y="83073"/>
            <a:ext cx="1027562" cy="68099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4109" y="37571"/>
            <a:ext cx="841664" cy="7264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0085" y="91061"/>
            <a:ext cx="830822" cy="6650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6288" y="111868"/>
            <a:ext cx="794160" cy="644209"/>
          </a:xfrm>
          <a:prstGeom prst="rect">
            <a:avLst/>
          </a:prstGeom>
        </p:spPr>
      </p:pic>
      <p:sp>
        <p:nvSpPr>
          <p:cNvPr id="8" name="TextBox 7"/>
          <p:cNvSpPr txBox="1"/>
          <p:nvPr/>
        </p:nvSpPr>
        <p:spPr>
          <a:xfrm>
            <a:off x="893135" y="1488550"/>
            <a:ext cx="11196084" cy="523220"/>
          </a:xfrm>
          <a:prstGeom prst="rect">
            <a:avLst/>
          </a:prstGeom>
          <a:noFill/>
        </p:spPr>
        <p:txBody>
          <a:bodyPr wrap="square" rtlCol="0">
            <a:spAutoFit/>
          </a:bodyPr>
          <a:lstStyle/>
          <a:p>
            <a:pPr lvl="0"/>
            <a:r>
              <a:rPr lang="en-US" sz="2800" b="1" dirty="0" err="1">
                <a:solidFill>
                  <a:srgbClr val="002060"/>
                </a:solidFill>
                <a:latin typeface="Times New Roman" panose="02020603050405020304" pitchFamily="18" charset="0"/>
                <a:cs typeface="Times New Roman" panose="02020603050405020304" pitchFamily="18" charset="0"/>
              </a:rPr>
              <a:t>Học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sinh</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làm</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việc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cặp</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đôi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trong</a:t>
            </a:r>
            <a:r>
              <a:rPr lang="en-US" sz="2800" b="1" dirty="0">
                <a:solidFill>
                  <a:srgbClr val="002060"/>
                </a:solidFill>
                <a:latin typeface="Times New Roman" panose="02020603050405020304" pitchFamily="18" charset="0"/>
                <a:cs typeface="Times New Roman" panose="02020603050405020304" pitchFamily="18" charset="0"/>
              </a:rPr>
              <a:t> 3 </a:t>
            </a:r>
            <a:r>
              <a:rPr lang="en-US" sz="2800" b="1" dirty="0" err="1">
                <a:solidFill>
                  <a:srgbClr val="002060"/>
                </a:solidFill>
                <a:latin typeface="Times New Roman" panose="02020603050405020304" pitchFamily="18" charset="0"/>
                <a:cs typeface="Times New Roman" panose="02020603050405020304" pitchFamily="18" charset="0"/>
              </a:rPr>
              <a:t>phút</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trả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sau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vào</a:t>
            </a:r>
            <a:r>
              <a:rPr lang="en-US" sz="2800" b="1" dirty="0">
                <a:solidFill>
                  <a:srgbClr val="002060"/>
                </a:solidFill>
                <a:latin typeface="Times New Roman" panose="02020603050405020304" pitchFamily="18" charset="0"/>
                <a:cs typeface="Times New Roman" panose="02020603050405020304" pitchFamily="18" charset="0"/>
              </a:rPr>
              <a:t> PHT  </a:t>
            </a:r>
          </a:p>
        </p:txBody>
      </p:sp>
      <p:sp>
        <p:nvSpPr>
          <p:cNvPr id="9" name="TextBox 8"/>
          <p:cNvSpPr txBox="1"/>
          <p:nvPr/>
        </p:nvSpPr>
        <p:spPr>
          <a:xfrm>
            <a:off x="893136" y="2134301"/>
            <a:ext cx="10855842" cy="4216539"/>
          </a:xfrm>
          <a:prstGeom prst="rect">
            <a:avLst/>
          </a:prstGeom>
          <a:noFill/>
        </p:spPr>
        <p:txBody>
          <a:bodyPr wrap="square" rtlCol="0">
            <a:spAutoFit/>
          </a:bodyPr>
          <a:lstStyle/>
          <a:p>
            <a:pPr algn="just"/>
            <a:r>
              <a:rPr lang="en-US" sz="28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Mây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được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hình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thành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từ</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đâu</a:t>
            </a:r>
            <a:r>
              <a:rPr lang="en-US" sz="3000" b="1" dirty="0">
                <a:latin typeface="Times New Roman" panose="02020603050405020304" pitchFamily="18" charset="0"/>
                <a:cs typeface="Times New Roman" panose="02020603050405020304" pitchFamily="18" charset="0"/>
              </a:rPr>
              <a:t>? </a:t>
            </a:r>
          </a:p>
          <a:p>
            <a:pPr algn="just"/>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Lấy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một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số</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ví</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dụ</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về</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quá</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trình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tách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trong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tự</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nhiên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trong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đời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sống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mà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em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biết</a:t>
            </a:r>
            <a:r>
              <a:rPr lang="en-US" sz="3000" b="1" dirty="0">
                <a:latin typeface="Times New Roman" panose="02020603050405020304" pitchFamily="18" charset="0"/>
                <a:cs typeface="Times New Roman" panose="02020603050405020304" pitchFamily="18" charset="0"/>
              </a:rPr>
              <a:t>?</a:t>
            </a:r>
          </a:p>
          <a:p>
            <a:pPr algn="just"/>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trong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tự</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nhiên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tồn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tại</a:t>
            </a:r>
            <a:r>
              <a:rPr lang="en-US" sz="3000" b="1" dirty="0">
                <a:latin typeface="Times New Roman" panose="02020603050405020304" pitchFamily="18" charset="0"/>
                <a:cs typeface="Times New Roman" panose="02020603050405020304" pitchFamily="18" charset="0"/>
              </a:rPr>
              <a:t> ở 3 </a:t>
            </a:r>
            <a:r>
              <a:rPr lang="en-US" sz="3000" b="1" dirty="0" err="1">
                <a:latin typeface="Times New Roman" panose="02020603050405020304" pitchFamily="18" charset="0"/>
                <a:cs typeface="Times New Roman" panose="02020603050405020304" pitchFamily="18" charset="0"/>
              </a:rPr>
              <a:t>trạng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thái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là</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rắn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lỏng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khí</a:t>
            </a:r>
            <a:r>
              <a:rPr lang="en-US" sz="3000" b="1" dirty="0">
                <a:latin typeface="Times New Roman" panose="02020603050405020304" pitchFamily="18" charset="0"/>
                <a:cs typeface="Times New Roman" panose="02020603050405020304" pitchFamily="18" charset="0"/>
              </a:rPr>
              <a:t>. </a:t>
            </a:r>
          </a:p>
          <a:p>
            <a:pPr algn="just"/>
            <a:r>
              <a:rPr lang="en-US" sz="3000" b="1" dirty="0" err="1">
                <a:latin typeface="Times New Roman" panose="02020603050405020304" pitchFamily="18" charset="0"/>
                <a:cs typeface="Times New Roman" panose="02020603050405020304" pitchFamily="18" charset="0"/>
              </a:rPr>
              <a:t>Mỗi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đều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những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tính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riêng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Vậy</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để</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tách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khỏi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hỗn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hợp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dựa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vào</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đâu</a:t>
            </a:r>
            <a:r>
              <a:rPr lang="en-US" sz="3000" b="1" dirty="0">
                <a:latin typeface="Times New Roman" panose="02020603050405020304" pitchFamily="18" charset="0"/>
                <a:cs typeface="Times New Roman" panose="02020603050405020304" pitchFamily="18" charset="0"/>
              </a:rPr>
              <a:t>?</a:t>
            </a:r>
          </a:p>
          <a:p>
            <a:pPr algn="just"/>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Liệt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kê</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những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tính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khác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nhau</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để</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tách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chất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khỏi</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hỗn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hợp</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Từ</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đó</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rút</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ra</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nguyên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tắc</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tách</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chất</a:t>
            </a:r>
            <a:r>
              <a:rPr lang="en-US" sz="3000" b="1" dirty="0">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1715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1051</TotalTime>
  <Words>1750</Words>
  <Application>Microsoft Office PowerPoint</Application>
  <PresentationFormat>Widescreen</PresentationFormat>
  <Paragraphs>179</Paragraphs>
  <Slides>24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Calibri Light</vt:lpstr>
      <vt:lpstr>Century Schoolbook</vt:lpstr>
      <vt:lpstr>Times New Roman</vt:lpstr>
      <vt:lpstr>Wingdings</vt:lpstr>
      <vt:lpstr>Retrospect</vt:lpstr>
      <vt:lpstr>Chương IV - Bài 17  Tách chất khỏi hỗn hợp   </vt:lpstr>
      <vt:lpstr>PowerPoint Presentation</vt:lpstr>
      <vt:lpstr>PowerPoint Presentation</vt:lpstr>
      <vt:lpstr>PowerPoint Presentation</vt:lpstr>
      <vt:lpstr>PowerPoint Presentation</vt:lpstr>
      <vt:lpstr>Chương IV -  Bài 17 –Tách chất khỏi hỗn hợp.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III - Bài 15  Một số lương thực, thực phẩm</dc:title>
  <dc:creator>HP X360</dc:creator>
  <cp:lastModifiedBy>Admin</cp:lastModifiedBy>
  <cp:revision>71</cp:revision>
  <dcterms:created xsi:type="dcterms:W3CDTF">2021-04-18T05:54:07Z</dcterms:created>
  <dcterms:modified xsi:type="dcterms:W3CDTF">2023-11-08T17:16:38Z</dcterms:modified>
</cp:coreProperties>
</file>