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82" r:id="rId9"/>
    <p:sldId id="265" r:id="rId10"/>
    <p:sldId id="267" r:id="rId11"/>
    <p:sldId id="270" r:id="rId12"/>
    <p:sldId id="273" r:id="rId13"/>
    <p:sldId id="271" r:id="rId14"/>
    <p:sldId id="276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2D2"/>
    <a:srgbClr val="F0FC32"/>
    <a:srgbClr val="76FB35"/>
    <a:srgbClr val="E60FCB"/>
    <a:srgbClr val="000000"/>
    <a:srgbClr val="F63869"/>
    <a:srgbClr val="0CD6CA"/>
    <a:srgbClr val="7CF73A"/>
    <a:srgbClr val="38C0F9"/>
    <a:srgbClr val="CE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bg>
      <p:bgPr>
        <a:gradFill rotWithShape="0">
          <a:gsLst>
            <a:gs pos="0">
              <a:srgbClr val="99FF66"/>
            </a:gs>
            <a:gs pos="100000">
              <a:srgbClr val="47762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050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386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algn="r"/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Users\LENOVO\Downloads\N&#234;n%20d&#249;ng%20m&#7905;%20l&#7907;n%20hay%20d&#7847;u%20&#259;n-%20C&#225;i%20n&#224;o%20t&#7889;t%20h&#417;n%20cho%20s&#7913;c%20kh&#7887;e-%20(online-video-cutter.com)%20(2).mp4" TargetMode="External"/><Relationship Id="rId1" Type="http://schemas.microsoft.com/office/2007/relationships/media" Target="file:///C:\Users\LENOVO\Downloads\N&#234;n%20d&#249;ng%20m&#7905;%20l&#7907;n%20hay%20d&#7847;u%20&#259;n-%20C&#225;i%20n&#224;o%20t&#7889;t%20h&#417;n%20cho%20s&#7913;c%20kh&#7887;e-%20(online-video-cutter.com)%20(2).mp4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jpeg"/><Relationship Id="rId7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11" Type="http://schemas.openxmlformats.org/officeDocument/2006/relationships/image" Target="../media/image14.jpeg"/><Relationship Id="rId5" Type="http://schemas.openxmlformats.org/officeDocument/2006/relationships/image" Target="../media/image2.jpeg"/><Relationship Id="rId10" Type="http://schemas.openxmlformats.org/officeDocument/2006/relationships/image" Target="../media/image13.png"/><Relationship Id="rId4" Type="http://schemas.openxmlformats.org/officeDocument/2006/relationships/image" Target="../media/image1.jpeg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LENOVO\Downloads\H&#211;A%20H&#7884;C%209%20CH&#7844;T%20B&#201;O%20(1)%20(online-video-cutter.com)%20(1).mp4" TargetMode="External"/><Relationship Id="rId1" Type="http://schemas.microsoft.com/office/2007/relationships/media" Target="file:///C:\Users\LENOVO\Downloads\H&#211;A%20H&#7884;C%209%20CH&#7844;T%20B&#201;O%20(1)%20(online-video-cutter.com)%20(1).mp4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84391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214024" name="Picture 8" descr="DauPh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" y="1245235"/>
            <a:ext cx="2738755" cy="1826260"/>
          </a:xfrm>
          <a:prstGeom prst="rect">
            <a:avLst/>
          </a:prstGeom>
          <a:noFill/>
          <a:ln w="2857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14025" name="Picture 9" descr="C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740" y="3202940"/>
            <a:ext cx="3043555" cy="1848485"/>
          </a:xfrm>
          <a:prstGeom prst="rect">
            <a:avLst/>
          </a:prstGeom>
          <a:noFill/>
          <a:ln w="2857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14026" name="Picture 10" descr="Du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535" y="1245235"/>
            <a:ext cx="2840355" cy="1826260"/>
          </a:xfrm>
          <a:prstGeom prst="rect">
            <a:avLst/>
          </a:prstGeom>
          <a:noFill/>
          <a:ln w="2857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14028" name="Picture 12" descr="DiaVu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6810" y="1246505"/>
            <a:ext cx="2776855" cy="1824990"/>
          </a:xfrm>
          <a:prstGeom prst="rect">
            <a:avLst/>
          </a:prstGeom>
          <a:noFill/>
          <a:ln w="2857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14032" name="Picture 16" descr="oliv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2585" y="1245235"/>
            <a:ext cx="2609215" cy="1771015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14027" name="Picture 11" descr="Thit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5650230" y="3186430"/>
            <a:ext cx="2833370" cy="1849120"/>
          </a:xfrm>
          <a:prstGeom prst="rect">
            <a:avLst/>
          </a:prstGeom>
          <a:noFill/>
          <a:ln w="2857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4361815" y="5126990"/>
            <a:ext cx="2593975" cy="1695450"/>
          </a:xfrm>
          <a:prstGeom prst="rect">
            <a:avLst/>
          </a:prstGeom>
        </p:spPr>
      </p:pic>
      <p:pic>
        <p:nvPicPr>
          <p:cNvPr id="214023" name="Picture 7" descr="DauA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08490" y="3253740"/>
            <a:ext cx="1475105" cy="3625850"/>
          </a:xfrm>
          <a:prstGeom prst="rect">
            <a:avLst/>
          </a:prstGeom>
          <a:noFill/>
          <a:ln w="2857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" name="Text Box 6"/>
          <p:cNvSpPr txBox="1"/>
          <p:nvPr/>
        </p:nvSpPr>
        <p:spPr>
          <a:xfrm>
            <a:off x="866140" y="-59055"/>
            <a:ext cx="100247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Một trong những nhóm chất dinh dưỡng</a:t>
            </a:r>
          </a:p>
          <a:p>
            <a:r>
              <a:rPr lang="en-US" sz="4000" b="1"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quan trọng cho cơ thể con người? </a:t>
            </a:r>
          </a:p>
        </p:txBody>
      </p:sp>
      <p:sp>
        <p:nvSpPr>
          <p:cNvPr id="8" name="Oval 7"/>
          <p:cNvSpPr/>
          <p:nvPr/>
        </p:nvSpPr>
        <p:spPr>
          <a:xfrm>
            <a:off x="2951480" y="2015490"/>
            <a:ext cx="5414645" cy="3020060"/>
          </a:xfrm>
          <a:prstGeom prst="ellipse">
            <a:avLst/>
          </a:prstGeom>
          <a:solidFill>
            <a:srgbClr val="F707E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atin typeface="Times New Roman" panose="02020603050405020304" charset="0"/>
                <a:cs typeface="Times New Roman" panose="02020603050405020304" charset="0"/>
              </a:rPr>
              <a:t>Chất</a:t>
            </a:r>
            <a:r>
              <a:rPr lang="en-US" sz="7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200" b="1" dirty="0" err="1">
                <a:latin typeface="Times New Roman" panose="02020603050405020304" charset="0"/>
                <a:cs typeface="Times New Roman" panose="02020603050405020304" charset="0"/>
              </a:rPr>
              <a:t>béo</a:t>
            </a:r>
            <a:endParaRPr lang="en-US" sz="7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9" name="Picture 2" descr="Kết quả hình ảnh cho dấu hỏi chấm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9060" y="3228340"/>
            <a:ext cx="2030730" cy="359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1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21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21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20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854200" y="1447800"/>
            <a:ext cx="141986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algn="l" defTabSz="914400" eaLnBrk="0" hangingPunct="0">
              <a:buClrTx/>
              <a:buSzTx/>
              <a:buFontTx/>
              <a:buNone/>
              <a:defRPr/>
            </a:pPr>
            <a:r>
              <a:rPr kumimoji="0" lang="en-US" sz="2400" u="none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Chất béo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130550" y="1331913"/>
            <a:ext cx="279463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algn="l" defTabSz="914400" eaLnBrk="0" hangingPunct="0">
              <a:buClrTx/>
              <a:buSzTx/>
              <a:buFontTx/>
              <a:buNone/>
              <a:defRPr/>
            </a:pPr>
            <a:r>
              <a:rPr kumimoji="0" lang="en-US" sz="1800" b="1" u="none" kern="1200" cap="none" spc="0" normalizeH="0" baseline="0" noProof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Men dịch tụy, dịch tràng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3841750" y="1712913"/>
            <a:ext cx="13385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algn="l" defTabSz="914400" eaLnBrk="0" hangingPunct="0">
              <a:buClrTx/>
              <a:buSzTx/>
              <a:buFontTx/>
              <a:buNone/>
              <a:defRPr/>
            </a:pPr>
            <a:r>
              <a:rPr kumimoji="0" lang="en-US" sz="1800" b="1" u="none" kern="1200" cap="none" spc="0" normalizeH="0" baseline="0" noProof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Thủy phân</a:t>
            </a:r>
          </a:p>
        </p:txBody>
      </p:sp>
      <p:sp>
        <p:nvSpPr>
          <p:cNvPr id="90117" name="Line 5"/>
          <p:cNvSpPr/>
          <p:nvPr/>
        </p:nvSpPr>
        <p:spPr>
          <a:xfrm>
            <a:off x="3276600" y="1712913"/>
            <a:ext cx="2743200" cy="0"/>
          </a:xfrm>
          <a:prstGeom prst="line">
            <a:avLst/>
          </a:prstGeom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90118" name="Group 6"/>
          <p:cNvGrpSpPr/>
          <p:nvPr/>
        </p:nvGrpSpPr>
        <p:grpSpPr>
          <a:xfrm>
            <a:off x="6019800" y="1422400"/>
            <a:ext cx="228600" cy="533400"/>
            <a:chOff x="2688" y="720"/>
            <a:chExt cx="144" cy="336"/>
          </a:xfrm>
        </p:grpSpPr>
        <p:sp>
          <p:nvSpPr>
            <p:cNvPr id="219170" name="Line 7"/>
            <p:cNvSpPr/>
            <p:nvPr/>
          </p:nvSpPr>
          <p:spPr>
            <a:xfrm>
              <a:off x="2688" y="720"/>
              <a:ext cx="0" cy="336"/>
            </a:xfrm>
            <a:prstGeom prst="line">
              <a:avLst/>
            </a:prstGeom>
            <a:ln w="952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9171" name="Line 8"/>
            <p:cNvSpPr/>
            <p:nvPr/>
          </p:nvSpPr>
          <p:spPr>
            <a:xfrm>
              <a:off x="2688" y="720"/>
              <a:ext cx="144" cy="0"/>
            </a:xfrm>
            <a:prstGeom prst="line">
              <a:avLst/>
            </a:prstGeom>
            <a:ln w="9525" cap="flat" cmpd="sng">
              <a:solidFill>
                <a:srgbClr val="0000CC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19172" name="Line 9"/>
            <p:cNvSpPr/>
            <p:nvPr/>
          </p:nvSpPr>
          <p:spPr>
            <a:xfrm>
              <a:off x="2688" y="1056"/>
              <a:ext cx="144" cy="0"/>
            </a:xfrm>
            <a:prstGeom prst="line">
              <a:avLst/>
            </a:prstGeom>
            <a:ln w="9525" cap="flat" cmpd="sng">
              <a:solidFill>
                <a:srgbClr val="0000CC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6238875" y="1143000"/>
            <a:ext cx="126619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algn="l" defTabSz="914400" eaLnBrk="0" hangingPunct="0">
              <a:buClrTx/>
              <a:buSzTx/>
              <a:buFontTx/>
              <a:buNone/>
              <a:defRPr/>
            </a:pPr>
            <a:r>
              <a:rPr kumimoji="0" lang="en-US" sz="2400" b="1" u="none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glixerin</a:t>
            </a: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6232525" y="1676400"/>
            <a:ext cx="138493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algn="l" defTabSz="914400" eaLnBrk="0" hangingPunct="0">
              <a:buClrTx/>
              <a:buSzTx/>
              <a:buFontTx/>
              <a:buNone/>
              <a:defRPr/>
            </a:pPr>
            <a:r>
              <a:rPr kumimoji="0" lang="en-US" sz="2400" b="1" u="none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Axit béo</a:t>
            </a:r>
          </a:p>
        </p:txBody>
      </p:sp>
      <p:sp>
        <p:nvSpPr>
          <p:cNvPr id="90124" name="Line 12"/>
          <p:cNvSpPr/>
          <p:nvPr/>
        </p:nvSpPr>
        <p:spPr>
          <a:xfrm>
            <a:off x="7543800" y="1941513"/>
            <a:ext cx="1066800" cy="0"/>
          </a:xfrm>
          <a:prstGeom prst="line">
            <a:avLst/>
          </a:prstGeom>
          <a:ln w="9525" cap="flat" cmpd="sng">
            <a:solidFill>
              <a:srgbClr val="0000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7620000" y="1614488"/>
            <a:ext cx="9321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algn="l" defTabSz="914400" eaLnBrk="0" hangingPunct="0">
              <a:buClrTx/>
              <a:buSzTx/>
              <a:buFontTx/>
              <a:buNone/>
              <a:defRPr/>
            </a:pPr>
            <a:r>
              <a:rPr kumimoji="0" lang="en-US" sz="1800" b="1" u="none" kern="1200" cap="none" spc="0" normalizeH="0" baseline="0" noProof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t/d mật</a:t>
            </a:r>
          </a:p>
        </p:txBody>
      </p:sp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8534400" y="1712913"/>
            <a:ext cx="1268095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algn="l" defTabSz="914400" eaLnBrk="0" hangingPunct="0">
              <a:buClrTx/>
              <a:buSzTx/>
              <a:buFontTx/>
              <a:buNone/>
              <a:defRPr/>
            </a:pPr>
            <a:r>
              <a:rPr kumimoji="0" lang="en-US" sz="2000" b="1" u="none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Dạng tan</a:t>
            </a:r>
          </a:p>
        </p:txBody>
      </p:sp>
      <p:sp>
        <p:nvSpPr>
          <p:cNvPr id="90127" name="Line 15"/>
          <p:cNvSpPr/>
          <p:nvPr/>
        </p:nvSpPr>
        <p:spPr>
          <a:xfrm>
            <a:off x="7391400" y="1447800"/>
            <a:ext cx="2438400" cy="0"/>
          </a:xfrm>
          <a:prstGeom prst="line">
            <a:avLst/>
          </a:prstGeom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  <p:cxnSp>
        <p:nvCxnSpPr>
          <p:cNvPr id="219149" name="AutoShape 16"/>
          <p:cNvCxnSpPr/>
          <p:nvPr/>
        </p:nvCxnSpPr>
        <p:spPr>
          <a:xfrm rot="-5400000" flipH="1">
            <a:off x="9982200" y="1295400"/>
            <a:ext cx="304800" cy="609600"/>
          </a:xfrm>
          <a:prstGeom prst="bentConnector2">
            <a:avLst/>
          </a:prstGeom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19150" name="AutoShape 17"/>
          <p:cNvCxnSpPr/>
          <p:nvPr/>
        </p:nvCxnSpPr>
        <p:spPr>
          <a:xfrm flipV="1">
            <a:off x="9753600" y="1636713"/>
            <a:ext cx="76200" cy="274637"/>
          </a:xfrm>
          <a:prstGeom prst="bentConnector2">
            <a:avLst/>
          </a:prstGeom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8229600" y="2819400"/>
            <a:ext cx="199961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algn="l" defTabSz="914400" eaLnBrk="0" hangingPunct="0">
              <a:buClrTx/>
              <a:buSzTx/>
              <a:buFontTx/>
              <a:buNone/>
              <a:defRPr/>
            </a:pPr>
            <a:r>
              <a:rPr kumimoji="0" lang="en-US" sz="1800" b="1" u="none" kern="1200" cap="none" spc="0" normalizeH="0" baseline="0" noProof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hấp thụ trực tiếp</a:t>
            </a:r>
          </a:p>
        </p:txBody>
      </p:sp>
      <p:sp>
        <p:nvSpPr>
          <p:cNvPr id="90131" name="Text Box 19"/>
          <p:cNvSpPr txBox="1">
            <a:spLocks noChangeArrowheads="1"/>
          </p:cNvSpPr>
          <p:nvPr/>
        </p:nvSpPr>
        <p:spPr bwMode="auto">
          <a:xfrm>
            <a:off x="8153400" y="3200400"/>
            <a:ext cx="226568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en-US" sz="1800" b="1" u="none" kern="1200" cap="none" spc="0" normalizeH="0" baseline="0" noProof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qua mao trạng ruột</a:t>
            </a:r>
          </a:p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en-US" sz="1800" b="1" u="none" kern="1200" cap="none" spc="0" normalizeH="0" baseline="0" noProof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vào ruột</a:t>
            </a:r>
          </a:p>
        </p:txBody>
      </p: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8547100" y="4379913"/>
            <a:ext cx="1486535" cy="4603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algn="l" defTabSz="914400" eaLnBrk="0" hangingPunct="0">
              <a:buClrTx/>
              <a:buSzTx/>
              <a:buFontTx/>
              <a:buNone/>
              <a:defRPr/>
            </a:pPr>
            <a:r>
              <a:rPr kumimoji="0" lang="en-US" sz="2400" b="1" u="none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Chất béo</a:t>
            </a:r>
          </a:p>
        </p:txBody>
      </p:sp>
      <p:cxnSp>
        <p:nvCxnSpPr>
          <p:cNvPr id="90133" name="AutoShape 21"/>
          <p:cNvCxnSpPr>
            <a:stCxn id="90132" idx="1"/>
          </p:cNvCxnSpPr>
          <p:nvPr/>
        </p:nvCxnSpPr>
        <p:spPr>
          <a:xfrm flipH="1" flipV="1">
            <a:off x="6867525" y="4606925"/>
            <a:ext cx="1679575" cy="3175"/>
          </a:xfrm>
          <a:prstGeom prst="straightConnector1">
            <a:avLst/>
          </a:prstGeom>
          <a:ln w="9525" cap="flat" cmpd="sng">
            <a:solidFill>
              <a:srgbClr val="0000CC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5568950" y="4418013"/>
            <a:ext cx="1195070" cy="4603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algn="l" defTabSz="914400" eaLnBrk="0" hangingPunct="0">
              <a:buClrTx/>
              <a:buSzTx/>
              <a:buFontTx/>
              <a:buNone/>
              <a:defRPr/>
            </a:pPr>
            <a:r>
              <a:rPr kumimoji="0" lang="en-US" sz="2400" b="1" u="none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Mô mỡ</a:t>
            </a: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1553210" y="4403725"/>
            <a:ext cx="3126105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algn="l" defTabSz="914400" eaLnBrk="0" hangingPunct="0">
              <a:buClrTx/>
              <a:buSzTx/>
              <a:buFontTx/>
              <a:buNone/>
              <a:defRPr/>
            </a:pPr>
            <a:r>
              <a:rPr kumimoji="0" lang="en-US" sz="2000" b="1" u="none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các mô và cơ quan khác</a:t>
            </a:r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 rot="-10800000" flipH="1" flipV="1">
            <a:off x="1858010" y="5410200"/>
            <a:ext cx="177228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algn="l" defTabSz="914400" eaLnBrk="0" hangingPunct="0">
              <a:buClrTx/>
              <a:buSzTx/>
              <a:buFontTx/>
              <a:buNone/>
              <a:defRPr/>
            </a:pPr>
            <a:r>
              <a:rPr kumimoji="0" lang="en-US" sz="1800" b="1" u="none" kern="1200" cap="none" spc="0" normalizeH="0" baseline="0" noProof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en-US" sz="1800" b="1" u="none" kern="1200" cap="none" spc="0" normalizeH="0" baseline="0" noProof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ị thuỷ phân</a:t>
            </a:r>
          </a:p>
        </p:txBody>
      </p:sp>
      <p:cxnSp>
        <p:nvCxnSpPr>
          <p:cNvPr id="90138" name="AutoShape 26"/>
          <p:cNvCxnSpPr/>
          <p:nvPr/>
        </p:nvCxnSpPr>
        <p:spPr>
          <a:xfrm rot="10800000" flipH="1" flipV="1">
            <a:off x="1629410" y="4633913"/>
            <a:ext cx="2382838" cy="1157287"/>
          </a:xfrm>
          <a:prstGeom prst="bentConnector3">
            <a:avLst>
              <a:gd name="adj1" fmla="val -9593"/>
            </a:avLst>
          </a:prstGeom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4347210" y="5559108"/>
            <a:ext cx="2248535" cy="4603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algn="l" defTabSz="914400" eaLnBrk="0" hangingPunct="0">
              <a:buClrTx/>
              <a:buSzTx/>
              <a:buFontTx/>
              <a:buNone/>
              <a:defRPr/>
            </a:pPr>
            <a:r>
              <a:rPr kumimoji="0" lang="en-US" sz="2400" b="1" u="none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CO</a:t>
            </a:r>
            <a:r>
              <a:rPr kumimoji="0" lang="en-US" sz="2400" b="1" u="none" kern="1200" cap="none" spc="0" normalizeH="0" baseline="-25000" noProof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sz="2400" b="1" u="none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+ H</a:t>
            </a:r>
            <a:r>
              <a:rPr kumimoji="0" lang="en-US" sz="2400" b="1" u="none" kern="1200" cap="none" spc="0" normalizeH="0" baseline="-25000" noProof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sz="2400" b="1" u="none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O + Q</a:t>
            </a:r>
          </a:p>
        </p:txBody>
      </p:sp>
      <p:sp>
        <p:nvSpPr>
          <p:cNvPr id="90140" name="Line 28"/>
          <p:cNvSpPr/>
          <p:nvPr/>
        </p:nvSpPr>
        <p:spPr>
          <a:xfrm>
            <a:off x="5392420" y="6019800"/>
            <a:ext cx="0" cy="381000"/>
          </a:xfrm>
          <a:prstGeom prst="line">
            <a:avLst/>
          </a:prstGeom>
          <a:ln w="9525" cap="flat" cmpd="sng">
            <a:solidFill>
              <a:srgbClr val="CC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0141" name="Text Box 29"/>
          <p:cNvSpPr txBox="1">
            <a:spLocks noChangeArrowheads="1"/>
          </p:cNvSpPr>
          <p:nvPr/>
        </p:nvSpPr>
        <p:spPr bwMode="auto">
          <a:xfrm>
            <a:off x="4470400" y="6400800"/>
            <a:ext cx="229362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algn="l" defTabSz="914400" eaLnBrk="0" hangingPunct="0">
              <a:buClrTx/>
              <a:buSzTx/>
              <a:buFontTx/>
              <a:buNone/>
              <a:defRPr/>
            </a:pPr>
            <a:r>
              <a:rPr kumimoji="0" lang="en-US" sz="2000" b="1" u="none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Cơ thể hoạt động</a:t>
            </a:r>
          </a:p>
        </p:txBody>
      </p:sp>
      <p:sp>
        <p:nvSpPr>
          <p:cNvPr id="90142" name="Rectangle 30"/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8229600" cy="762000"/>
          </a:xfrm>
        </p:spPr>
        <p:txBody>
          <a:bodyPr vert="horz" wrap="square" lIns="91440" tIns="45720" rIns="91440" bIns="45720" numCol="1" anchor="ctr" anchorCtr="0" compatLnSpc="1"/>
          <a:lstStyle/>
          <a:p>
            <a:pPr eaLnBrk="1" hangingPunct="1"/>
            <a:r>
              <a:rPr sz="2400" b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SƠ ĐỒ CHUYỂN HÓA CHẤT BÉO TRONG CƠ THỂ</a:t>
            </a:r>
            <a:endParaRPr sz="2400" b="1" dirty="0">
              <a:solidFill>
                <a:srgbClr val="0000CC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90143" name="Line 31"/>
          <p:cNvSpPr/>
          <p:nvPr/>
        </p:nvSpPr>
        <p:spPr>
          <a:xfrm>
            <a:off x="10439400" y="1752600"/>
            <a:ext cx="0" cy="1447800"/>
          </a:xfrm>
          <a:prstGeom prst="line">
            <a:avLst/>
          </a:prstGeom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0144" name="Line 32"/>
          <p:cNvSpPr/>
          <p:nvPr/>
        </p:nvSpPr>
        <p:spPr>
          <a:xfrm flipH="1">
            <a:off x="8839200" y="3200400"/>
            <a:ext cx="1600200" cy="0"/>
          </a:xfrm>
          <a:prstGeom prst="line">
            <a:avLst/>
          </a:prstGeom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0145" name="Line 33"/>
          <p:cNvSpPr/>
          <p:nvPr/>
        </p:nvSpPr>
        <p:spPr>
          <a:xfrm flipH="1">
            <a:off x="7924800" y="3200400"/>
            <a:ext cx="914400" cy="0"/>
          </a:xfrm>
          <a:prstGeom prst="line">
            <a:avLst/>
          </a:prstGeom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0146" name="Line 34"/>
          <p:cNvSpPr/>
          <p:nvPr/>
        </p:nvSpPr>
        <p:spPr>
          <a:xfrm>
            <a:off x="7924800" y="3200400"/>
            <a:ext cx="0" cy="838200"/>
          </a:xfrm>
          <a:prstGeom prst="line">
            <a:avLst/>
          </a:prstGeom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  <p:cxnSp>
        <p:nvCxnSpPr>
          <p:cNvPr id="219167" name="AutoShape 35"/>
          <p:cNvCxnSpPr/>
          <p:nvPr/>
        </p:nvCxnSpPr>
        <p:spPr>
          <a:xfrm>
            <a:off x="7924483" y="4055110"/>
            <a:ext cx="1339850" cy="341313"/>
          </a:xfrm>
          <a:prstGeom prst="bentConnector2">
            <a:avLst/>
          </a:prstGeom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90148" name="Text Box 36"/>
          <p:cNvSpPr txBox="1">
            <a:spLocks noChangeArrowheads="1"/>
          </p:cNvSpPr>
          <p:nvPr/>
        </p:nvSpPr>
        <p:spPr bwMode="auto">
          <a:xfrm>
            <a:off x="1934210" y="5791200"/>
            <a:ext cx="143700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algn="l" defTabSz="914400" eaLnBrk="0" hangingPunct="0">
              <a:buClrTx/>
              <a:buSzTx/>
              <a:buFontTx/>
              <a:buNone/>
              <a:defRPr/>
            </a:pPr>
            <a:r>
              <a:rPr kumimoji="0" lang="en-US" sz="1800" b="1" u="none" kern="1200" cap="none" spc="0" normalizeH="0" baseline="0" noProof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bị oxi hóa</a:t>
            </a:r>
          </a:p>
        </p:txBody>
      </p:sp>
      <p:cxnSp>
        <p:nvCxnSpPr>
          <p:cNvPr id="90149" name="AutoShape 37"/>
          <p:cNvCxnSpPr/>
          <p:nvPr/>
        </p:nvCxnSpPr>
        <p:spPr>
          <a:xfrm flipH="1">
            <a:off x="4677410" y="4648200"/>
            <a:ext cx="787400" cy="0"/>
          </a:xfrm>
          <a:prstGeom prst="straightConnector1">
            <a:avLst/>
          </a:prstGeom>
          <a:ln w="9525" cap="flat" cmpd="sng">
            <a:solidFill>
              <a:srgbClr val="0000CC"/>
            </a:solidFill>
            <a:prstDash val="solid"/>
            <a:headEnd type="none" w="med" len="med"/>
            <a:tailEnd type="triangle" w="med" len="med"/>
          </a:ln>
        </p:spPr>
      </p:cxn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219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9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90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90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9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90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90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90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90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9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1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90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9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90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9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bldLvl="0" animBg="1"/>
      <p:bldP spid="90115" grpId="0" bldLvl="0" animBg="1"/>
      <p:bldP spid="90116" grpId="0" bldLvl="0" animBg="1"/>
      <p:bldP spid="90122" grpId="0" bldLvl="0" animBg="1"/>
      <p:bldP spid="90123" grpId="0" bldLvl="0" animBg="1"/>
      <p:bldP spid="90125" grpId="0" bldLvl="0" animBg="1"/>
      <p:bldP spid="90126" grpId="0" bldLvl="0" animBg="1"/>
      <p:bldP spid="90130" grpId="0" bldLvl="0" animBg="1"/>
      <p:bldP spid="90131" grpId="0" bldLvl="0" animBg="1"/>
      <p:bldP spid="90132" grpId="0" bldLvl="0" animBg="1"/>
      <p:bldP spid="90134" grpId="0" bldLvl="0" animBg="1"/>
      <p:bldP spid="90135" grpId="0" bldLvl="0" animBg="1"/>
      <p:bldP spid="90136" grpId="0" bldLvl="0" animBg="1"/>
      <p:bldP spid="90136" grpId="1" bldLvl="0" animBg="1"/>
      <p:bldP spid="90139" grpId="0" bldLvl="0" animBg="1"/>
      <p:bldP spid="90141" grpId="0" bldLvl="0" animBg="1"/>
      <p:bldP spid="9014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37795" y="159385"/>
            <a:ext cx="11172273" cy="735330"/>
            <a:chOff x="2441" y="7307"/>
            <a:chExt cx="13459" cy="1158"/>
          </a:xfrm>
        </p:grpSpPr>
        <p:sp>
          <p:nvSpPr>
            <p:cNvPr id="29" name="Oval 28"/>
            <p:cNvSpPr/>
            <p:nvPr/>
          </p:nvSpPr>
          <p:spPr>
            <a:xfrm>
              <a:off x="2441" y="7438"/>
              <a:ext cx="1184" cy="8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IV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663" y="7307"/>
              <a:ext cx="12237" cy="1158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 Box 30"/>
            <p:cNvSpPr txBox="1"/>
            <p:nvPr/>
          </p:nvSpPr>
          <p:spPr>
            <a:xfrm>
              <a:off x="3662" y="7495"/>
              <a:ext cx="12237" cy="82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CHẤT BÉO CÓ TÍNH CHẤT HÓA HỌC QUAN TRỌNG NÀO?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3735" y="1010920"/>
            <a:ext cx="8777605" cy="727531"/>
            <a:chOff x="685800" y="76200"/>
            <a:chExt cx="8777605" cy="727531"/>
          </a:xfrm>
          <a:solidFill>
            <a:srgbClr val="0CD6CA"/>
          </a:solidFill>
        </p:grpSpPr>
        <p:sp>
          <p:nvSpPr>
            <p:cNvPr id="14" name="Rounded Rectangle 13"/>
            <p:cNvSpPr/>
            <p:nvPr/>
          </p:nvSpPr>
          <p:spPr>
            <a:xfrm>
              <a:off x="1143000" y="76200"/>
              <a:ext cx="8320405" cy="561975"/>
            </a:xfrm>
            <a:prstGeom prst="round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000" b="1" dirty="0">
                  <a:latin typeface="Times New Roman" panose="02020603050405020304" charset="0"/>
                  <a:cs typeface="Times New Roman" panose="02020603050405020304" charset="0"/>
                </a:rPr>
                <a:t> phản ứng thủy phân trong môi trường axit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85800" y="152400"/>
              <a:ext cx="592082" cy="651331"/>
              <a:chOff x="4191635" y="3139708"/>
              <a:chExt cx="592082" cy="651331"/>
            </a:xfrm>
            <a:grpFill/>
          </p:grpSpPr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91635" y="3139708"/>
                <a:ext cx="592082" cy="651331"/>
              </a:xfrm>
              <a:prstGeom prst="ellipse">
                <a:avLst/>
              </a:prstGeom>
              <a:grpFill/>
              <a:ln w="6350" algn="ctr">
                <a:solidFill>
                  <a:srgbClr val="FF7A37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 sz="3000" b="1" kern="0">
                  <a:solidFill>
                    <a:srgbClr val="0000FF"/>
                  </a:solidFill>
                  <a:latin typeface="Arial" panose="020B0604020202020204" pitchFamily="34" charset="0"/>
                  <a:ea typeface="Microsoft YaHei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 28"/>
              <p:cNvSpPr/>
              <p:nvPr/>
            </p:nvSpPr>
            <p:spPr bwMode="auto">
              <a:xfrm>
                <a:off x="4290060" y="3181440"/>
                <a:ext cx="358140" cy="5530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000" b="1" dirty="0">
                    <a:solidFill>
                      <a:srgbClr val="FFFFFF"/>
                    </a:solidFill>
                    <a:effectLst>
                      <a:glow rad="101600">
                        <a:srgbClr val="5C7BB7">
                          <a:lumMod val="50000"/>
                          <a:alpha val="60000"/>
                        </a:srgbClr>
                      </a:glow>
                    </a:effectLst>
                    <a:latin typeface="Arial" panose="020B0604020202020204" pitchFamily="34" charset="0"/>
                    <a:ea typeface="Microsoft YaHei" panose="020B0503020204020204" charset="-122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673735" y="2540000"/>
            <a:ext cx="11413490" cy="563952"/>
            <a:chOff x="685800" y="76200"/>
            <a:chExt cx="8777605" cy="774034"/>
          </a:xfrm>
          <a:solidFill>
            <a:srgbClr val="0CD6CA"/>
          </a:solidFill>
        </p:grpSpPr>
        <p:sp>
          <p:nvSpPr>
            <p:cNvPr id="19" name="Rounded Rectangle 18"/>
            <p:cNvSpPr/>
            <p:nvPr/>
          </p:nvSpPr>
          <p:spPr>
            <a:xfrm>
              <a:off x="1143000" y="76200"/>
              <a:ext cx="8320405" cy="762000"/>
            </a:xfrm>
            <a:prstGeom prst="round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000" b="1" dirty="0">
                  <a:latin typeface="Times New Roman" panose="02020603050405020304" charset="0"/>
                  <a:cs typeface="Times New Roman" panose="02020603050405020304" charset="0"/>
                </a:rPr>
                <a:t> phản ứng thủy phân trong môi trường kiềm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85800" y="91115"/>
              <a:ext cx="592082" cy="759119"/>
              <a:chOff x="4191635" y="3078423"/>
              <a:chExt cx="592082" cy="759119"/>
            </a:xfrm>
            <a:grpFill/>
          </p:grpSpPr>
          <p:sp>
            <p:nvSpPr>
              <p:cNvPr id="21" name="Oval 20"/>
              <p:cNvSpPr>
                <a:spLocks noChangeArrowheads="1"/>
              </p:cNvSpPr>
              <p:nvPr/>
            </p:nvSpPr>
            <p:spPr bwMode="gray">
              <a:xfrm>
                <a:off x="4191635" y="3139708"/>
                <a:ext cx="592082" cy="651331"/>
              </a:xfrm>
              <a:prstGeom prst="ellipse">
                <a:avLst/>
              </a:prstGeom>
              <a:grpFill/>
              <a:ln w="6350" algn="ctr">
                <a:solidFill>
                  <a:srgbClr val="FF7A37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 sz="3000" b="1" kern="0">
                  <a:solidFill>
                    <a:srgbClr val="0000FF"/>
                  </a:solidFill>
                  <a:latin typeface="Arial" panose="020B0604020202020204" pitchFamily="34" charset="0"/>
                  <a:ea typeface="Microsoft YaHei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28"/>
              <p:cNvSpPr/>
              <p:nvPr/>
            </p:nvSpPr>
            <p:spPr bwMode="auto">
              <a:xfrm>
                <a:off x="4290060" y="3078423"/>
                <a:ext cx="358140" cy="7591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000" b="1" dirty="0">
                    <a:solidFill>
                      <a:srgbClr val="FFFFFF"/>
                    </a:solidFill>
                    <a:effectLst>
                      <a:glow rad="101600">
                        <a:srgbClr val="5C7BB7">
                          <a:lumMod val="50000"/>
                          <a:alpha val="60000"/>
                        </a:srgbClr>
                      </a:glow>
                    </a:effectLst>
                    <a:latin typeface="Arial" panose="020B0604020202020204" pitchFamily="34" charset="0"/>
                    <a:ea typeface="Microsoft YaHei" panose="020B0503020204020204" charset="-122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sp>
        <p:nvSpPr>
          <p:cNvPr id="137228" name="Rectangle 12"/>
          <p:cNvSpPr/>
          <p:nvPr/>
        </p:nvSpPr>
        <p:spPr>
          <a:xfrm>
            <a:off x="673735" y="3191510"/>
            <a:ext cx="1905000" cy="53340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/>
          <a:lstStyle/>
          <a:p>
            <a:pPr algn="l"/>
            <a:r>
              <a:rPr sz="3200" b="1" u="none" dirty="0">
                <a:solidFill>
                  <a:srgbClr val="FF3300"/>
                </a:solidFill>
                <a:latin typeface=".VnTime" panose="020B7200000000000000" pitchFamily="34" charset="0"/>
              </a:rPr>
              <a:t>(RCOO)</a:t>
            </a:r>
            <a:r>
              <a:rPr sz="3200" b="1" u="none" baseline="-25000" dirty="0">
                <a:solidFill>
                  <a:srgbClr val="FF3300"/>
                </a:solidFill>
                <a:latin typeface=".VnTime" panose="020B7200000000000000" pitchFamily="34" charset="0"/>
              </a:rPr>
              <a:t>3</a:t>
            </a:r>
            <a:r>
              <a:rPr sz="3200" b="1" u="none" dirty="0">
                <a:solidFill>
                  <a:srgbClr val="0000CC"/>
                </a:solidFill>
                <a:latin typeface=".VnTime" panose="020B7200000000000000" pitchFamily="34" charset="0"/>
              </a:rPr>
              <a:t>C</a:t>
            </a:r>
            <a:r>
              <a:rPr sz="3200" b="1" u="none" baseline="-25000" dirty="0">
                <a:solidFill>
                  <a:srgbClr val="0000CC"/>
                </a:solidFill>
                <a:latin typeface=".VnTime" panose="020B7200000000000000" pitchFamily="34" charset="0"/>
              </a:rPr>
              <a:t>3</a:t>
            </a:r>
            <a:r>
              <a:rPr sz="3200" b="1" u="none" dirty="0">
                <a:solidFill>
                  <a:srgbClr val="0000CC"/>
                </a:solidFill>
                <a:latin typeface=".VnTime" panose="020B7200000000000000" pitchFamily="34" charset="0"/>
              </a:rPr>
              <a:t>H</a:t>
            </a:r>
            <a:r>
              <a:rPr sz="3200" b="1" u="none" baseline="-25000" dirty="0">
                <a:solidFill>
                  <a:srgbClr val="0000CC"/>
                </a:solidFill>
                <a:latin typeface=".VnTime" panose="020B7200000000000000" pitchFamily="34" charset="0"/>
              </a:rPr>
              <a:t>5</a:t>
            </a:r>
            <a:r>
              <a:rPr sz="3200" b="1" u="none" dirty="0">
                <a:solidFill>
                  <a:srgbClr val="9933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7229" name="Rectangle 13"/>
          <p:cNvSpPr/>
          <p:nvPr/>
        </p:nvSpPr>
        <p:spPr>
          <a:xfrm>
            <a:off x="3923665" y="3191510"/>
            <a:ext cx="1138238" cy="53340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/>
          <a:lstStyle/>
          <a:p>
            <a:pPr algn="just"/>
            <a:r>
              <a:rPr sz="3200" b="1" u="none" dirty="0">
                <a:solidFill>
                  <a:srgbClr val="993300"/>
                </a:solidFill>
                <a:latin typeface="Arial" panose="020B0604020202020204" pitchFamily="34" charset="0"/>
              </a:rPr>
              <a:t>  </a:t>
            </a:r>
            <a:r>
              <a:rPr sz="3200" b="1" u="none" dirty="0">
                <a:solidFill>
                  <a:srgbClr val="FF3300"/>
                </a:solidFill>
                <a:latin typeface=".VnTime" panose="020B7200000000000000" pitchFamily="34" charset="0"/>
              </a:rPr>
              <a:t>Na</a:t>
            </a:r>
            <a:r>
              <a:rPr sz="3200" b="1" u="none" dirty="0">
                <a:solidFill>
                  <a:srgbClr val="0000CC"/>
                </a:solidFill>
                <a:latin typeface=".VnTime" panose="020B7200000000000000" pitchFamily="34" charset="0"/>
              </a:rPr>
              <a:t>OH</a:t>
            </a:r>
            <a:endParaRPr sz="3200" b="1" u="none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37230" name="Text Box 14"/>
          <p:cNvSpPr txBox="1"/>
          <p:nvPr/>
        </p:nvSpPr>
        <p:spPr>
          <a:xfrm>
            <a:off x="3420110" y="3110230"/>
            <a:ext cx="457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sz="3200" b="1" u="none" dirty="0">
                <a:solidFill>
                  <a:srgbClr val="993300"/>
                </a:solidFill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37231" name="Text Box 15"/>
          <p:cNvSpPr txBox="1"/>
          <p:nvPr/>
        </p:nvSpPr>
        <p:spPr>
          <a:xfrm>
            <a:off x="8183245" y="3223895"/>
            <a:ext cx="457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sz="3200" b="1" u="none" dirty="0">
                <a:solidFill>
                  <a:srgbClr val="993300"/>
                </a:solidFill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37232" name="Rectangle 16"/>
          <p:cNvSpPr/>
          <p:nvPr/>
        </p:nvSpPr>
        <p:spPr>
          <a:xfrm>
            <a:off x="5600065" y="3103880"/>
            <a:ext cx="414655" cy="53340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/>
          <a:lstStyle/>
          <a:p>
            <a:r>
              <a:rPr sz="2800" b="1" u="none" dirty="0">
                <a:solidFill>
                  <a:srgbClr val="990000"/>
                </a:solidFill>
                <a:latin typeface="Arial" panose="020B0604020202020204" pitchFamily="34" charset="0"/>
              </a:rPr>
              <a:t>t</a:t>
            </a:r>
            <a:r>
              <a:rPr sz="2800" b="1" u="none" baseline="30000" dirty="0">
                <a:solidFill>
                  <a:srgbClr val="990000"/>
                </a:solidFill>
                <a:latin typeface="Arial" panose="020B0604020202020204" pitchFamily="34" charset="0"/>
              </a:rPr>
              <a:t>0</a:t>
            </a:r>
            <a:r>
              <a:rPr sz="2800" b="1" u="none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7233" name="Line 17"/>
          <p:cNvSpPr/>
          <p:nvPr/>
        </p:nvSpPr>
        <p:spPr>
          <a:xfrm>
            <a:off x="5474018" y="3522980"/>
            <a:ext cx="785812" cy="0"/>
          </a:xfrm>
          <a:prstGeom prst="line">
            <a:avLst/>
          </a:prstGeom>
          <a:ln w="28575" cap="flat" cmpd="sng">
            <a:solidFill>
              <a:srgbClr val="99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7234" name="Rectangle 18"/>
          <p:cNvSpPr/>
          <p:nvPr/>
        </p:nvSpPr>
        <p:spPr>
          <a:xfrm>
            <a:off x="8980170" y="3333750"/>
            <a:ext cx="533400" cy="4254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</a:pPr>
            <a:r>
              <a:rPr sz="3200" b="1" u="none" dirty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37235" name="Rectangle 19"/>
          <p:cNvSpPr/>
          <p:nvPr/>
        </p:nvSpPr>
        <p:spPr>
          <a:xfrm>
            <a:off x="3877310" y="3163570"/>
            <a:ext cx="533400" cy="54546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</a:pPr>
            <a:r>
              <a:rPr sz="2800" b="1" u="none" dirty="0">
                <a:solidFill>
                  <a:srgbClr val="660033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37237" name="Text Box 21"/>
          <p:cNvSpPr txBox="1"/>
          <p:nvPr/>
        </p:nvSpPr>
        <p:spPr>
          <a:xfrm>
            <a:off x="6529070" y="3651885"/>
            <a:ext cx="12090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sz="2000" b="1" u="none" dirty="0">
                <a:solidFill>
                  <a:srgbClr val="0000CC"/>
                </a:solidFill>
                <a:latin typeface="VNI-Times" pitchFamily="2" charset="0"/>
              </a:rPr>
              <a:t>Glixerol</a:t>
            </a:r>
          </a:p>
        </p:txBody>
      </p:sp>
      <p:sp>
        <p:nvSpPr>
          <p:cNvPr id="137243" name="Rectangle 27"/>
          <p:cNvSpPr/>
          <p:nvPr/>
        </p:nvSpPr>
        <p:spPr>
          <a:xfrm>
            <a:off x="6295390" y="3324860"/>
            <a:ext cx="16764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l" eaLnBrk="0" hangingPunct="0"/>
            <a:r>
              <a:rPr sz="3200" b="1" u="none" dirty="0">
                <a:solidFill>
                  <a:srgbClr val="0000CC"/>
                </a:solidFill>
                <a:latin typeface=".VnTime" panose="020B7200000000000000" pitchFamily="34" charset="0"/>
              </a:rPr>
              <a:t>C</a:t>
            </a:r>
            <a:r>
              <a:rPr sz="3200" b="1" u="none" baseline="-25000" dirty="0">
                <a:solidFill>
                  <a:srgbClr val="0000CC"/>
                </a:solidFill>
                <a:latin typeface=".VnTime" panose="020B7200000000000000" pitchFamily="34" charset="0"/>
              </a:rPr>
              <a:t>3</a:t>
            </a:r>
            <a:r>
              <a:rPr sz="3200" b="1" u="none" dirty="0">
                <a:solidFill>
                  <a:srgbClr val="0000CC"/>
                </a:solidFill>
                <a:latin typeface=".VnTime" panose="020B7200000000000000" pitchFamily="34" charset="0"/>
              </a:rPr>
              <a:t>H</a:t>
            </a:r>
            <a:r>
              <a:rPr sz="3200" b="1" u="none" baseline="-25000" dirty="0">
                <a:solidFill>
                  <a:srgbClr val="0000CC"/>
                </a:solidFill>
                <a:latin typeface=".VnTime" panose="020B7200000000000000" pitchFamily="34" charset="0"/>
              </a:rPr>
              <a:t>5</a:t>
            </a:r>
            <a:r>
              <a:rPr sz="3200" b="1" u="none" dirty="0">
                <a:solidFill>
                  <a:srgbClr val="0000CC"/>
                </a:solidFill>
                <a:latin typeface=".VnTime" panose="020B7200000000000000" pitchFamily="34" charset="0"/>
              </a:rPr>
              <a:t>(OH)</a:t>
            </a:r>
            <a:r>
              <a:rPr sz="3200" b="1" u="none" baseline="-25000" dirty="0">
                <a:solidFill>
                  <a:srgbClr val="0000CC"/>
                </a:solidFill>
                <a:latin typeface=".VnTime" panose="020B7200000000000000" pitchFamily="34" charset="0"/>
              </a:rPr>
              <a:t>3</a:t>
            </a:r>
            <a:endParaRPr sz="3200" b="1" u="none" dirty="0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137244" name="Rectangle 28"/>
          <p:cNvSpPr/>
          <p:nvPr/>
        </p:nvSpPr>
        <p:spPr>
          <a:xfrm>
            <a:off x="9225280" y="3328035"/>
            <a:ext cx="1143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l" eaLnBrk="0" hangingPunct="0"/>
            <a:r>
              <a:rPr sz="3200" b="1" u="none" dirty="0">
                <a:solidFill>
                  <a:srgbClr val="FF3300"/>
                </a:solidFill>
                <a:latin typeface=".VnTime" panose="020B7200000000000000" pitchFamily="34" charset="0"/>
              </a:rPr>
              <a:t>RCOONa</a:t>
            </a:r>
          </a:p>
        </p:txBody>
      </p:sp>
      <p:sp>
        <p:nvSpPr>
          <p:cNvPr id="137245" name="Text Box 29"/>
          <p:cNvSpPr txBox="1"/>
          <p:nvPr/>
        </p:nvSpPr>
        <p:spPr>
          <a:xfrm>
            <a:off x="9048750" y="3637280"/>
            <a:ext cx="24231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sz="2000" b="1" u="none" dirty="0">
                <a:solidFill>
                  <a:srgbClr val="0000CC"/>
                </a:solidFill>
                <a:latin typeface=".VnTime" panose="020B7200000000000000" pitchFamily="34" charset="0"/>
              </a:rPr>
              <a:t>Muèi cña axit bÐo</a:t>
            </a:r>
          </a:p>
        </p:txBody>
      </p:sp>
      <p:sp>
        <p:nvSpPr>
          <p:cNvPr id="23" name="Text Box 554"/>
          <p:cNvSpPr txBox="1"/>
          <p:nvPr/>
        </p:nvSpPr>
        <p:spPr>
          <a:xfrm>
            <a:off x="1997075" y="3651885"/>
            <a:ext cx="16738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u="none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</a:rPr>
              <a:t>Chất béo</a:t>
            </a:r>
            <a:r>
              <a:rPr sz="2000" b="1" u="none" dirty="0">
                <a:solidFill>
                  <a:srgbClr val="000099"/>
                </a:solidFill>
                <a:latin typeface="VNI-Avo"/>
              </a:rPr>
              <a:t>                           </a:t>
            </a:r>
            <a:r>
              <a:rPr sz="2000" b="1" u="none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sz="2000" b="1" u="none" dirty="0">
                <a:solidFill>
                  <a:srgbClr val="000099"/>
                </a:solidFill>
                <a:latin typeface="VNI-Avo"/>
              </a:rPr>
              <a:t>               </a:t>
            </a:r>
          </a:p>
        </p:txBody>
      </p:sp>
      <p:sp>
        <p:nvSpPr>
          <p:cNvPr id="137252" name="Rectangle 36"/>
          <p:cNvSpPr/>
          <p:nvPr/>
        </p:nvSpPr>
        <p:spPr>
          <a:xfrm>
            <a:off x="1901825" y="5683250"/>
            <a:ext cx="2438400" cy="533400"/>
          </a:xfrm>
          <a:prstGeom prst="rect">
            <a:avLst/>
          </a:prstGeom>
          <a:solidFill>
            <a:srgbClr val="0000FF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l"/>
            <a:r>
              <a:rPr sz="2200" b="1" u="none" dirty="0">
                <a:solidFill>
                  <a:srgbClr val="FFFFFF"/>
                </a:solidFill>
                <a:latin typeface=".VnTime" panose="020B7200000000000000" pitchFamily="34" charset="0"/>
              </a:rPr>
              <a:t>(C</a:t>
            </a:r>
            <a:r>
              <a:rPr sz="2200" b="1" u="none" baseline="-25000" dirty="0">
                <a:solidFill>
                  <a:srgbClr val="FFFFFF"/>
                </a:solidFill>
                <a:latin typeface=".VnTime" panose="020B7200000000000000" pitchFamily="34" charset="0"/>
              </a:rPr>
              <a:t>15</a:t>
            </a:r>
            <a:r>
              <a:rPr sz="2200" b="1" u="none" dirty="0">
                <a:solidFill>
                  <a:srgbClr val="FFFFFF"/>
                </a:solidFill>
                <a:latin typeface=".VnTime" panose="020B7200000000000000" pitchFamily="34" charset="0"/>
              </a:rPr>
              <a:t>H</a:t>
            </a:r>
            <a:r>
              <a:rPr sz="2200" b="1" u="none" baseline="-25000" dirty="0">
                <a:solidFill>
                  <a:srgbClr val="FFFFFF"/>
                </a:solidFill>
                <a:latin typeface=".VnTime" panose="020B7200000000000000" pitchFamily="34" charset="0"/>
              </a:rPr>
              <a:t>31</a:t>
            </a:r>
            <a:r>
              <a:rPr sz="2200" b="1" u="none" dirty="0">
                <a:solidFill>
                  <a:srgbClr val="FFFFFF"/>
                </a:solidFill>
                <a:latin typeface=".VnTime" panose="020B7200000000000000" pitchFamily="34" charset="0"/>
              </a:rPr>
              <a:t>COO)</a:t>
            </a:r>
            <a:r>
              <a:rPr sz="2200" b="1" u="none" baseline="-25000" dirty="0">
                <a:solidFill>
                  <a:srgbClr val="FFFFFF"/>
                </a:solidFill>
                <a:latin typeface=".VnTime" panose="020B7200000000000000" pitchFamily="34" charset="0"/>
              </a:rPr>
              <a:t>3</a:t>
            </a:r>
            <a:r>
              <a:rPr sz="2200" b="1" u="none" dirty="0">
                <a:solidFill>
                  <a:srgbClr val="FFFFFF"/>
                </a:solidFill>
                <a:latin typeface=".VnTime" panose="020B7200000000000000" pitchFamily="34" charset="0"/>
              </a:rPr>
              <a:t>C</a:t>
            </a:r>
            <a:r>
              <a:rPr sz="2200" b="1" u="none" baseline="-25000" dirty="0">
                <a:solidFill>
                  <a:srgbClr val="FFFFFF"/>
                </a:solidFill>
                <a:latin typeface=".VnTime" panose="020B7200000000000000" pitchFamily="34" charset="0"/>
              </a:rPr>
              <a:t>3</a:t>
            </a:r>
            <a:r>
              <a:rPr sz="2200" b="1" u="none" dirty="0">
                <a:solidFill>
                  <a:srgbClr val="FFFFFF"/>
                </a:solidFill>
                <a:latin typeface=".VnTime" panose="020B7200000000000000" pitchFamily="34" charset="0"/>
              </a:rPr>
              <a:t>H</a:t>
            </a:r>
            <a:r>
              <a:rPr sz="2200" b="1" u="none" baseline="-25000" dirty="0">
                <a:solidFill>
                  <a:srgbClr val="FFFFFF"/>
                </a:solidFill>
                <a:latin typeface=".VnTime" panose="020B7200000000000000" pitchFamily="34" charset="0"/>
              </a:rPr>
              <a:t>5</a:t>
            </a:r>
            <a:endParaRPr sz="2200" b="1" u="none" dirty="0">
              <a:solidFill>
                <a:srgbClr val="FFFFFF"/>
              </a:solidFill>
              <a:latin typeface=".VnTime" panose="020B7200000000000000" pitchFamily="34" charset="0"/>
            </a:endParaRPr>
          </a:p>
        </p:txBody>
      </p:sp>
      <p:sp>
        <p:nvSpPr>
          <p:cNvPr id="137255" name="Rectangle 39"/>
          <p:cNvSpPr/>
          <p:nvPr/>
        </p:nvSpPr>
        <p:spPr>
          <a:xfrm>
            <a:off x="4721225" y="4540250"/>
            <a:ext cx="1062038" cy="533400"/>
          </a:xfrm>
          <a:prstGeom prst="rect">
            <a:avLst/>
          </a:prstGeom>
          <a:solidFill>
            <a:srgbClr val="0000FF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just"/>
            <a:r>
              <a:rPr sz="2200" b="1" u="none" dirty="0">
                <a:solidFill>
                  <a:srgbClr val="000099"/>
                </a:solidFill>
                <a:latin typeface="Arial" panose="020B0604020202020204" pitchFamily="34" charset="0"/>
              </a:rPr>
              <a:t>  </a:t>
            </a:r>
            <a:r>
              <a:rPr sz="2200" b="1" u="none" dirty="0">
                <a:solidFill>
                  <a:srgbClr val="FFFFFF"/>
                </a:solidFill>
                <a:latin typeface="Arial" panose="020B0604020202020204" pitchFamily="34" charset="0"/>
              </a:rPr>
              <a:t>NaOH</a:t>
            </a:r>
            <a:r>
              <a:rPr sz="2400" b="1" u="none" dirty="0">
                <a:solidFill>
                  <a:srgbClr val="FFFF99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7257" name="Rectangle 41"/>
          <p:cNvSpPr/>
          <p:nvPr/>
        </p:nvSpPr>
        <p:spPr>
          <a:xfrm>
            <a:off x="8607425" y="4540250"/>
            <a:ext cx="2057400" cy="547688"/>
          </a:xfrm>
          <a:prstGeom prst="rect">
            <a:avLst/>
          </a:prstGeom>
          <a:solidFill>
            <a:srgbClr val="0000FF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just"/>
            <a:r>
              <a:rPr sz="2200" b="1" u="none" dirty="0">
                <a:solidFill>
                  <a:srgbClr val="FFFFFF"/>
                </a:solidFill>
                <a:latin typeface="Arial" panose="020B0604020202020204" pitchFamily="34" charset="0"/>
              </a:rPr>
              <a:t> C</a:t>
            </a:r>
            <a:r>
              <a:rPr sz="2200" b="1" u="none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17</a:t>
            </a:r>
            <a:r>
              <a:rPr sz="2200" b="1" u="none" dirty="0">
                <a:solidFill>
                  <a:srgbClr val="FFFFFF"/>
                </a:solidFill>
                <a:latin typeface="Arial" panose="020B0604020202020204" pitchFamily="34" charset="0"/>
              </a:rPr>
              <a:t>H</a:t>
            </a:r>
            <a:r>
              <a:rPr sz="2200" b="1" u="none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35</a:t>
            </a:r>
            <a:r>
              <a:rPr sz="2200" b="1" u="none" dirty="0">
                <a:solidFill>
                  <a:srgbClr val="FFFFFF"/>
                </a:solidFill>
                <a:latin typeface="Arial" panose="020B0604020202020204" pitchFamily="34" charset="0"/>
              </a:rPr>
              <a:t>COONa</a:t>
            </a:r>
          </a:p>
        </p:txBody>
      </p:sp>
      <p:sp>
        <p:nvSpPr>
          <p:cNvPr id="137259" name="Text Box 43"/>
          <p:cNvSpPr txBox="1"/>
          <p:nvPr/>
        </p:nvSpPr>
        <p:spPr>
          <a:xfrm>
            <a:off x="4264025" y="5683250"/>
            <a:ext cx="4572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sz="2600" b="1" u="none" dirty="0">
                <a:solidFill>
                  <a:srgbClr val="993300"/>
                </a:solidFill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37260" name="Text Box 44"/>
          <p:cNvSpPr txBox="1"/>
          <p:nvPr/>
        </p:nvSpPr>
        <p:spPr>
          <a:xfrm>
            <a:off x="4340225" y="4540250"/>
            <a:ext cx="4572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sz="2600" b="1" u="none" dirty="0">
                <a:solidFill>
                  <a:srgbClr val="993300"/>
                </a:solidFill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37261" name="Text Box 45"/>
          <p:cNvSpPr txBox="1"/>
          <p:nvPr/>
        </p:nvSpPr>
        <p:spPr>
          <a:xfrm>
            <a:off x="8302625" y="5759450"/>
            <a:ext cx="4572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sz="2600" b="1" u="none" dirty="0">
                <a:solidFill>
                  <a:srgbClr val="993300"/>
                </a:solidFill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37262" name="Text Box 46"/>
          <p:cNvSpPr txBox="1"/>
          <p:nvPr/>
        </p:nvSpPr>
        <p:spPr>
          <a:xfrm>
            <a:off x="8302625" y="4584700"/>
            <a:ext cx="4572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sz="2600" b="1" u="none" dirty="0">
                <a:solidFill>
                  <a:srgbClr val="993300"/>
                </a:solidFill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37263" name="Rectangle 47"/>
          <p:cNvSpPr/>
          <p:nvPr/>
        </p:nvSpPr>
        <p:spPr>
          <a:xfrm>
            <a:off x="1901825" y="4540250"/>
            <a:ext cx="2514600" cy="533400"/>
          </a:xfrm>
          <a:prstGeom prst="rect">
            <a:avLst/>
          </a:prstGeom>
          <a:solidFill>
            <a:srgbClr val="0066FF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l"/>
            <a:r>
              <a:rPr sz="2200" b="1" u="none" dirty="0">
                <a:solidFill>
                  <a:srgbClr val="FFFFFF"/>
                </a:solidFill>
                <a:latin typeface="Arial" panose="020B0604020202020204" pitchFamily="34" charset="0"/>
              </a:rPr>
              <a:t>(C</a:t>
            </a:r>
            <a:r>
              <a:rPr sz="2200" b="1" u="none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17</a:t>
            </a:r>
            <a:r>
              <a:rPr sz="2200" b="1" u="none" dirty="0">
                <a:solidFill>
                  <a:srgbClr val="FFFFFF"/>
                </a:solidFill>
                <a:latin typeface="Arial" panose="020B0604020202020204" pitchFamily="34" charset="0"/>
              </a:rPr>
              <a:t>H</a:t>
            </a:r>
            <a:r>
              <a:rPr sz="2200" b="1" u="none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35</a:t>
            </a:r>
            <a:r>
              <a:rPr sz="2200" b="1" u="none" dirty="0">
                <a:solidFill>
                  <a:srgbClr val="FFFFFF"/>
                </a:solidFill>
                <a:latin typeface="Arial" panose="020B0604020202020204" pitchFamily="34" charset="0"/>
              </a:rPr>
              <a:t>COO)</a:t>
            </a:r>
            <a:r>
              <a:rPr sz="2200" b="1" u="none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  <a:r>
              <a:rPr sz="2200" b="1" u="none" dirty="0">
                <a:solidFill>
                  <a:srgbClr val="FFFFFF"/>
                </a:solidFill>
                <a:latin typeface="Arial" panose="020B0604020202020204" pitchFamily="34" charset="0"/>
              </a:rPr>
              <a:t>C</a:t>
            </a:r>
            <a:r>
              <a:rPr sz="2200" b="1" u="none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  <a:r>
              <a:rPr sz="2200" b="1" u="none" dirty="0">
                <a:solidFill>
                  <a:srgbClr val="FFFFFF"/>
                </a:solidFill>
                <a:latin typeface="Arial" panose="020B0604020202020204" pitchFamily="34" charset="0"/>
              </a:rPr>
              <a:t>H</a:t>
            </a:r>
            <a:r>
              <a:rPr sz="2200" b="1" u="none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5</a:t>
            </a:r>
            <a:r>
              <a:rPr sz="2400" b="1" u="none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7266" name="Rectangle 50"/>
          <p:cNvSpPr/>
          <p:nvPr/>
        </p:nvSpPr>
        <p:spPr>
          <a:xfrm>
            <a:off x="4649788" y="5683250"/>
            <a:ext cx="1062037" cy="533400"/>
          </a:xfrm>
          <a:prstGeom prst="rect">
            <a:avLst/>
          </a:prstGeom>
          <a:solidFill>
            <a:srgbClr val="0000FF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just"/>
            <a:r>
              <a:rPr sz="2200" b="1" u="none" dirty="0">
                <a:solidFill>
                  <a:srgbClr val="000099"/>
                </a:solidFill>
                <a:latin typeface="Arial" panose="020B0604020202020204" pitchFamily="34" charset="0"/>
              </a:rPr>
              <a:t>  </a:t>
            </a:r>
            <a:r>
              <a:rPr sz="2200" b="1" u="none" dirty="0">
                <a:solidFill>
                  <a:srgbClr val="FFFFFF"/>
                </a:solidFill>
                <a:latin typeface="Arial" panose="020B0604020202020204" pitchFamily="34" charset="0"/>
              </a:rPr>
              <a:t>NaOH</a:t>
            </a:r>
            <a:r>
              <a:rPr sz="2400" b="1" u="none" dirty="0">
                <a:solidFill>
                  <a:srgbClr val="FFFF99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7268" name="Rectangle 52"/>
          <p:cNvSpPr/>
          <p:nvPr/>
        </p:nvSpPr>
        <p:spPr>
          <a:xfrm>
            <a:off x="8683625" y="5668963"/>
            <a:ext cx="2057400" cy="547687"/>
          </a:xfrm>
          <a:prstGeom prst="rect">
            <a:avLst/>
          </a:prstGeom>
          <a:solidFill>
            <a:srgbClr val="0000FF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just"/>
            <a:r>
              <a:rPr sz="2200" b="1" u="none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sz="2200" b="1" u="none" dirty="0">
                <a:solidFill>
                  <a:srgbClr val="FFFFFF"/>
                </a:solidFill>
                <a:latin typeface=".VnTime" panose="020B7200000000000000" pitchFamily="34" charset="0"/>
              </a:rPr>
              <a:t>C</a:t>
            </a:r>
            <a:r>
              <a:rPr sz="2200" b="1" u="none" baseline="-25000" dirty="0">
                <a:solidFill>
                  <a:srgbClr val="FFFFFF"/>
                </a:solidFill>
                <a:latin typeface=".VnTime" panose="020B7200000000000000" pitchFamily="34" charset="0"/>
              </a:rPr>
              <a:t>15</a:t>
            </a:r>
            <a:r>
              <a:rPr sz="2200" b="1" u="none" dirty="0">
                <a:solidFill>
                  <a:srgbClr val="FFFFFF"/>
                </a:solidFill>
                <a:latin typeface=".VnTime" panose="020B7200000000000000" pitchFamily="34" charset="0"/>
              </a:rPr>
              <a:t>H</a:t>
            </a:r>
            <a:r>
              <a:rPr sz="2200" b="1" u="none" baseline="-25000" dirty="0">
                <a:solidFill>
                  <a:srgbClr val="FFFFFF"/>
                </a:solidFill>
                <a:latin typeface=".VnTime" panose="020B7200000000000000" pitchFamily="34" charset="0"/>
              </a:rPr>
              <a:t>31</a:t>
            </a:r>
            <a:r>
              <a:rPr sz="2200" b="1" u="none" dirty="0">
                <a:solidFill>
                  <a:srgbClr val="FFFFFF"/>
                </a:solidFill>
                <a:latin typeface=".VnTime" panose="020B7200000000000000" pitchFamily="34" charset="0"/>
              </a:rPr>
              <a:t>COONa</a:t>
            </a:r>
            <a:endParaRPr sz="2200" b="1" u="none" baseline="-250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7269" name="Rectangle 53"/>
          <p:cNvSpPr/>
          <p:nvPr/>
        </p:nvSpPr>
        <p:spPr>
          <a:xfrm>
            <a:off x="8515350" y="4616450"/>
            <a:ext cx="5334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</a:pPr>
            <a:r>
              <a:rPr sz="2200" b="1" u="none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37270" name="Rectangle 54"/>
          <p:cNvSpPr/>
          <p:nvPr/>
        </p:nvSpPr>
        <p:spPr>
          <a:xfrm>
            <a:off x="4669155" y="4616450"/>
            <a:ext cx="5334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</a:pPr>
            <a:r>
              <a:rPr sz="2200" b="1" u="none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37271" name="Line 55"/>
          <p:cNvSpPr/>
          <p:nvPr/>
        </p:nvSpPr>
        <p:spPr>
          <a:xfrm>
            <a:off x="5840413" y="4845050"/>
            <a:ext cx="785812" cy="0"/>
          </a:xfrm>
          <a:prstGeom prst="line">
            <a:avLst/>
          </a:prstGeom>
          <a:ln w="28575" cap="flat" cmpd="sng">
            <a:solidFill>
              <a:srgbClr val="99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7272" name="Line 56"/>
          <p:cNvSpPr/>
          <p:nvPr/>
        </p:nvSpPr>
        <p:spPr>
          <a:xfrm>
            <a:off x="5840413" y="6064250"/>
            <a:ext cx="785812" cy="0"/>
          </a:xfrm>
          <a:prstGeom prst="line">
            <a:avLst/>
          </a:prstGeom>
          <a:ln w="28575" cap="flat" cmpd="sng">
            <a:solidFill>
              <a:srgbClr val="99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7273" name="Rectangle 57"/>
          <p:cNvSpPr/>
          <p:nvPr/>
        </p:nvSpPr>
        <p:spPr>
          <a:xfrm>
            <a:off x="5864225" y="5607050"/>
            <a:ext cx="685800" cy="53340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/>
          <a:lstStyle/>
          <a:p>
            <a:r>
              <a:rPr sz="2000" b="1" u="none" dirty="0">
                <a:solidFill>
                  <a:srgbClr val="990000"/>
                </a:solidFill>
                <a:latin typeface="Arial" panose="020B0604020202020204" pitchFamily="34" charset="0"/>
              </a:rPr>
              <a:t>t</a:t>
            </a:r>
            <a:r>
              <a:rPr sz="2000" b="1" u="none" baseline="30000" dirty="0">
                <a:solidFill>
                  <a:srgbClr val="990000"/>
                </a:solidFill>
                <a:latin typeface="Arial" panose="020B0604020202020204" pitchFamily="34" charset="0"/>
              </a:rPr>
              <a:t>0</a:t>
            </a:r>
            <a:r>
              <a:rPr sz="2400" b="1" u="none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7274" name="Rectangle 58"/>
          <p:cNvSpPr/>
          <p:nvPr/>
        </p:nvSpPr>
        <p:spPr>
          <a:xfrm>
            <a:off x="5940425" y="4387850"/>
            <a:ext cx="685800" cy="53340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/>
          <a:lstStyle/>
          <a:p>
            <a:r>
              <a:rPr sz="2000" b="1" u="none" dirty="0">
                <a:solidFill>
                  <a:srgbClr val="990000"/>
                </a:solidFill>
                <a:latin typeface="Arial" panose="020B0604020202020204" pitchFamily="34" charset="0"/>
              </a:rPr>
              <a:t>t</a:t>
            </a:r>
            <a:r>
              <a:rPr sz="2000" b="1" u="none" baseline="30000" dirty="0">
                <a:solidFill>
                  <a:srgbClr val="990000"/>
                </a:solidFill>
                <a:latin typeface="Arial" panose="020B0604020202020204" pitchFamily="34" charset="0"/>
              </a:rPr>
              <a:t>0</a:t>
            </a:r>
            <a:r>
              <a:rPr sz="2400" b="1" u="none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7275" name="Rectangle 59"/>
          <p:cNvSpPr/>
          <p:nvPr/>
        </p:nvSpPr>
        <p:spPr>
          <a:xfrm>
            <a:off x="6702425" y="4540250"/>
            <a:ext cx="1571625" cy="5334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l"/>
            <a:r>
              <a:rPr sz="2200" b="1" u="none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sz="2200" b="1" u="none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sz="2200" b="1" u="none" dirty="0">
                <a:solidFill>
                  <a:schemeClr val="bg1"/>
                </a:solidFill>
                <a:latin typeface="Arial" panose="020B0604020202020204" pitchFamily="34" charset="0"/>
              </a:rPr>
              <a:t>H</a:t>
            </a:r>
            <a:r>
              <a:rPr sz="2200" b="1" u="none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  <a:r>
              <a:rPr sz="2200" b="1" u="none" dirty="0">
                <a:solidFill>
                  <a:schemeClr val="bg1"/>
                </a:solidFill>
                <a:latin typeface="Arial" panose="020B0604020202020204" pitchFamily="34" charset="0"/>
              </a:rPr>
              <a:t>(OH)</a:t>
            </a:r>
            <a:r>
              <a:rPr sz="2200" b="1" u="none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37277" name="Rectangle 61"/>
          <p:cNvSpPr/>
          <p:nvPr/>
        </p:nvSpPr>
        <p:spPr>
          <a:xfrm>
            <a:off x="6702425" y="5683250"/>
            <a:ext cx="1571625" cy="5334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l"/>
            <a:r>
              <a:rPr sz="2200" b="1" u="none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sz="2200" b="1" u="none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sz="2200" b="1" u="none" dirty="0">
                <a:solidFill>
                  <a:schemeClr val="bg1"/>
                </a:solidFill>
                <a:latin typeface="Arial" panose="020B0604020202020204" pitchFamily="34" charset="0"/>
              </a:rPr>
              <a:t>H</a:t>
            </a:r>
            <a:r>
              <a:rPr sz="2200" b="1" u="none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  <a:r>
              <a:rPr sz="2200" b="1" u="none" dirty="0">
                <a:solidFill>
                  <a:schemeClr val="bg1"/>
                </a:solidFill>
                <a:latin typeface="Arial" panose="020B0604020202020204" pitchFamily="34" charset="0"/>
              </a:rPr>
              <a:t>(OH)</a:t>
            </a:r>
            <a:r>
              <a:rPr sz="2200" b="1" u="none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37278" name="Rectangle 62"/>
          <p:cNvSpPr/>
          <p:nvPr/>
        </p:nvSpPr>
        <p:spPr>
          <a:xfrm>
            <a:off x="8591550" y="5759450"/>
            <a:ext cx="5334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</a:pPr>
            <a:r>
              <a:rPr sz="2200" b="1" u="none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37279" name="Rectangle 63"/>
          <p:cNvSpPr/>
          <p:nvPr/>
        </p:nvSpPr>
        <p:spPr>
          <a:xfrm>
            <a:off x="4622165" y="5759450"/>
            <a:ext cx="5334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</a:pPr>
            <a:r>
              <a:rPr sz="2200" b="1" u="none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1360805" y="1433830"/>
            <a:ext cx="10182225" cy="1131570"/>
            <a:chOff x="2295" y="3322"/>
            <a:chExt cx="13708" cy="1782"/>
          </a:xfrm>
        </p:grpSpPr>
        <p:grpSp>
          <p:nvGrpSpPr>
            <p:cNvPr id="24" name="Group 23"/>
            <p:cNvGrpSpPr/>
            <p:nvPr/>
          </p:nvGrpSpPr>
          <p:grpSpPr>
            <a:xfrm>
              <a:off x="7963" y="3322"/>
              <a:ext cx="1440" cy="1320"/>
              <a:chOff x="6120" y="5640"/>
              <a:chExt cx="1440" cy="1320"/>
            </a:xfrm>
          </p:grpSpPr>
          <p:sp>
            <p:nvSpPr>
              <p:cNvPr id="25" name="Line 10"/>
              <p:cNvSpPr/>
              <p:nvPr/>
            </p:nvSpPr>
            <p:spPr>
              <a:xfrm>
                <a:off x="6120" y="6360"/>
                <a:ext cx="1358" cy="0"/>
              </a:xfrm>
              <a:prstGeom prst="line">
                <a:avLst/>
              </a:prstGeom>
              <a:ln w="28575" cap="flat" cmpd="sng">
                <a:solidFill>
                  <a:srgbClr val="9933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6" name="Rectangle 11"/>
              <p:cNvSpPr/>
              <p:nvPr/>
            </p:nvSpPr>
            <p:spPr>
              <a:xfrm>
                <a:off x="6480" y="5640"/>
                <a:ext cx="1080" cy="84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anchor="ctr" anchorCtr="0"/>
              <a:lstStyle/>
              <a:p>
                <a:r>
                  <a:rPr sz="2800" b="1" u="none" dirty="0">
                    <a:solidFill>
                      <a:srgbClr val="990000"/>
                    </a:solidFill>
                    <a:latin typeface="Arial" panose="020B0604020202020204" pitchFamily="34" charset="0"/>
                  </a:rPr>
                  <a:t>t</a:t>
                </a:r>
                <a:r>
                  <a:rPr sz="2800" b="1" u="none" baseline="30000" dirty="0">
                    <a:solidFill>
                      <a:srgbClr val="990000"/>
                    </a:solidFill>
                    <a:latin typeface="Arial" panose="020B0604020202020204" pitchFamily="34" charset="0"/>
                  </a:rPr>
                  <a:t>0</a:t>
                </a:r>
                <a:r>
                  <a:rPr sz="2800" b="1" u="none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27" name="Rectangle 32"/>
              <p:cNvSpPr/>
              <p:nvPr/>
            </p:nvSpPr>
            <p:spPr>
              <a:xfrm>
                <a:off x="6480" y="6120"/>
                <a:ext cx="930" cy="84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anchor="ctr" anchorCtr="0"/>
              <a:lstStyle/>
              <a:p>
                <a:r>
                  <a:rPr sz="2000" b="1" u="none" dirty="0">
                    <a:solidFill>
                      <a:srgbClr val="990000"/>
                    </a:solidFill>
                    <a:latin typeface="Arial" panose="020B0604020202020204" pitchFamily="34" charset="0"/>
                  </a:rPr>
                  <a:t>axit</a:t>
                </a:r>
                <a:r>
                  <a:rPr sz="2000" b="1" u="none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295" y="3562"/>
              <a:ext cx="5668" cy="881"/>
              <a:chOff x="452" y="5880"/>
              <a:chExt cx="5668" cy="881"/>
            </a:xfrm>
          </p:grpSpPr>
          <p:sp>
            <p:nvSpPr>
              <p:cNvPr id="33" name="Rectangle 30"/>
              <p:cNvSpPr/>
              <p:nvPr/>
            </p:nvSpPr>
            <p:spPr>
              <a:xfrm>
                <a:off x="4560" y="5880"/>
                <a:ext cx="1560" cy="84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anchor="ctr" anchorCtr="0"/>
              <a:lstStyle/>
              <a:p>
                <a:pPr algn="just"/>
                <a:r>
                  <a:rPr sz="2800" b="1" u="none" dirty="0">
                    <a:solidFill>
                      <a:srgbClr val="0000CC"/>
                    </a:solidFill>
                    <a:latin typeface="Arial" panose="020B0604020202020204" pitchFamily="34" charset="0"/>
                  </a:rPr>
                  <a:t>  </a:t>
                </a:r>
                <a:r>
                  <a:rPr sz="2800" b="1" u="none" dirty="0">
                    <a:solidFill>
                      <a:srgbClr val="0000CC"/>
                    </a:solidFill>
                    <a:latin typeface=".VnTime" panose="020B7200000000000000" pitchFamily="34" charset="0"/>
                  </a:rPr>
                  <a:t>H</a:t>
                </a:r>
                <a:r>
                  <a:rPr sz="2800" b="1" u="none" baseline="-25000" dirty="0">
                    <a:solidFill>
                      <a:srgbClr val="0000CC"/>
                    </a:solidFill>
                    <a:latin typeface=".VnTime" panose="020B7200000000000000" pitchFamily="34" charset="0"/>
                  </a:rPr>
                  <a:t>2</a:t>
                </a:r>
                <a:r>
                  <a:rPr sz="2800" b="1" u="none" dirty="0">
                    <a:solidFill>
                      <a:srgbClr val="0000CC"/>
                    </a:solidFill>
                    <a:latin typeface=".VnTime" panose="020B7200000000000000" pitchFamily="34" charset="0"/>
                  </a:rPr>
                  <a:t>O</a:t>
                </a:r>
                <a:r>
                  <a:rPr sz="2800" b="1" u="none" dirty="0">
                    <a:solidFill>
                      <a:srgbClr val="0000CC"/>
                    </a:solidFill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34" name="Text Box 31"/>
              <p:cNvSpPr txBox="1"/>
              <p:nvPr/>
            </p:nvSpPr>
            <p:spPr>
              <a:xfrm>
                <a:off x="4106" y="5893"/>
                <a:ext cx="72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sz="2800" b="1" u="none" dirty="0">
                    <a:solidFill>
                      <a:srgbClr val="993300"/>
                    </a:solidFill>
                    <a:latin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35" name="Rectangle 572"/>
              <p:cNvSpPr/>
              <p:nvPr/>
            </p:nvSpPr>
            <p:spPr>
              <a:xfrm>
                <a:off x="452" y="5921"/>
                <a:ext cx="3653" cy="84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anchor="ctr" anchorCtr="0"/>
              <a:lstStyle/>
              <a:p>
                <a:pPr algn="l"/>
                <a:r>
                  <a:rPr sz="2800" b="1" u="none" dirty="0">
                    <a:solidFill>
                      <a:srgbClr val="FF3300"/>
                    </a:solidFill>
                    <a:latin typeface=".VnTime" panose="020B7200000000000000" pitchFamily="34" charset="0"/>
                  </a:rPr>
                  <a:t>(RCOO)</a:t>
                </a:r>
                <a:r>
                  <a:rPr sz="2800" b="1" u="none" baseline="-25000" dirty="0">
                    <a:solidFill>
                      <a:srgbClr val="FF3300"/>
                    </a:solidFill>
                    <a:latin typeface=".VnTime" panose="020B7200000000000000" pitchFamily="34" charset="0"/>
                  </a:rPr>
                  <a:t>3</a:t>
                </a:r>
                <a:r>
                  <a:rPr sz="2800" b="1" u="none" dirty="0">
                    <a:solidFill>
                      <a:srgbClr val="0000CC"/>
                    </a:solidFill>
                    <a:latin typeface=".VnTime" panose="020B7200000000000000" pitchFamily="34" charset="0"/>
                  </a:rPr>
                  <a:t>C</a:t>
                </a:r>
                <a:r>
                  <a:rPr sz="2800" b="1" u="none" baseline="-25000" dirty="0">
                    <a:solidFill>
                      <a:srgbClr val="0000CC"/>
                    </a:solidFill>
                    <a:latin typeface=".VnTime" panose="020B7200000000000000" pitchFamily="34" charset="0"/>
                  </a:rPr>
                  <a:t>3</a:t>
                </a:r>
                <a:r>
                  <a:rPr sz="2800" b="1" u="none" dirty="0">
                    <a:solidFill>
                      <a:srgbClr val="0000CC"/>
                    </a:solidFill>
                    <a:latin typeface=".VnTime" panose="020B7200000000000000" pitchFamily="34" charset="0"/>
                  </a:rPr>
                  <a:t>H</a:t>
                </a:r>
                <a:r>
                  <a:rPr sz="2800" b="1" u="none" baseline="-25000" dirty="0">
                    <a:solidFill>
                      <a:srgbClr val="0000CC"/>
                    </a:solidFill>
                    <a:latin typeface=".VnTime" panose="020B7200000000000000" pitchFamily="34" charset="0"/>
                  </a:rPr>
                  <a:t>5</a:t>
                </a:r>
                <a:r>
                  <a:rPr sz="2800" b="1" u="none" dirty="0">
                    <a:solidFill>
                      <a:srgbClr val="0000CC"/>
                    </a:solidFill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36" name="Rectangle 603"/>
              <p:cNvSpPr/>
              <p:nvPr/>
            </p:nvSpPr>
            <p:spPr>
              <a:xfrm>
                <a:off x="4529" y="6000"/>
                <a:ext cx="840" cy="6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lstStyle/>
              <a:p>
                <a:pPr>
                  <a:spcBef>
                    <a:spcPct val="50000"/>
                  </a:spcBef>
                </a:pPr>
                <a:r>
                  <a:rPr sz="2800" b="1" u="none" dirty="0">
                    <a:solidFill>
                      <a:srgbClr val="660033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9403" y="3632"/>
              <a:ext cx="6600" cy="1352"/>
              <a:chOff x="7560" y="5950"/>
              <a:chExt cx="6600" cy="1352"/>
            </a:xfrm>
          </p:grpSpPr>
          <p:sp>
            <p:nvSpPr>
              <p:cNvPr id="38" name="Text Box 34"/>
              <p:cNvSpPr txBox="1"/>
              <p:nvPr/>
            </p:nvSpPr>
            <p:spPr>
              <a:xfrm>
                <a:off x="10320" y="5950"/>
                <a:ext cx="72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sz="2800" b="1" u="none" dirty="0">
                    <a:solidFill>
                      <a:srgbClr val="993300"/>
                    </a:solidFill>
                    <a:latin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40" name="Text Box 554"/>
              <p:cNvSpPr txBox="1"/>
              <p:nvPr/>
            </p:nvSpPr>
            <p:spPr>
              <a:xfrm>
                <a:off x="7800" y="6480"/>
                <a:ext cx="240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sz="2800" b="1" u="none" dirty="0">
                    <a:solidFill>
                      <a:srgbClr val="000099"/>
                    </a:solidFill>
                    <a:latin typeface="VNI-Times" pitchFamily="2" charset="0"/>
                  </a:rPr>
                  <a:t>Glixerol</a:t>
                </a:r>
                <a:r>
                  <a:rPr sz="2800" b="1" u="none" dirty="0">
                    <a:solidFill>
                      <a:srgbClr val="000099"/>
                    </a:solidFill>
                    <a:latin typeface="VNI-Avo"/>
                  </a:rPr>
                  <a:t>                                                        </a:t>
                </a:r>
              </a:p>
            </p:txBody>
          </p:sp>
          <p:sp>
            <p:nvSpPr>
              <p:cNvPr id="41" name="Rectangle 565"/>
              <p:cNvSpPr/>
              <p:nvPr/>
            </p:nvSpPr>
            <p:spPr>
              <a:xfrm>
                <a:off x="7560" y="6000"/>
                <a:ext cx="2640" cy="6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lstStyle/>
              <a:p>
                <a:pPr algn="l" eaLnBrk="0" hangingPunct="0"/>
                <a:r>
                  <a:rPr sz="2800" b="1" u="none" dirty="0">
                    <a:solidFill>
                      <a:srgbClr val="0000CC"/>
                    </a:solidFill>
                    <a:latin typeface=".VnTime" panose="020B7200000000000000" pitchFamily="34" charset="0"/>
                  </a:rPr>
                  <a:t>C</a:t>
                </a:r>
                <a:r>
                  <a:rPr sz="2800" b="1" u="none" baseline="-25000" dirty="0">
                    <a:solidFill>
                      <a:srgbClr val="0000CC"/>
                    </a:solidFill>
                    <a:latin typeface=".VnTime" panose="020B7200000000000000" pitchFamily="34" charset="0"/>
                  </a:rPr>
                  <a:t>3</a:t>
                </a:r>
                <a:r>
                  <a:rPr sz="2800" b="1" u="none" dirty="0">
                    <a:solidFill>
                      <a:srgbClr val="0000CC"/>
                    </a:solidFill>
                    <a:latin typeface=".VnTime" panose="020B7200000000000000" pitchFamily="34" charset="0"/>
                  </a:rPr>
                  <a:t>H</a:t>
                </a:r>
                <a:r>
                  <a:rPr sz="2800" b="1" u="none" baseline="-25000" dirty="0">
                    <a:solidFill>
                      <a:srgbClr val="0000CC"/>
                    </a:solidFill>
                    <a:latin typeface=".VnTime" panose="020B7200000000000000" pitchFamily="34" charset="0"/>
                  </a:rPr>
                  <a:t>5</a:t>
                </a:r>
                <a:r>
                  <a:rPr sz="2800" b="1" u="none" dirty="0">
                    <a:solidFill>
                      <a:srgbClr val="0000CC"/>
                    </a:solidFill>
                    <a:latin typeface=".VnTime" panose="020B7200000000000000" pitchFamily="34" charset="0"/>
                  </a:rPr>
                  <a:t>(OH)</a:t>
                </a:r>
                <a:r>
                  <a:rPr sz="2800" b="1" u="none" baseline="-25000" dirty="0">
                    <a:solidFill>
                      <a:srgbClr val="0000CC"/>
                    </a:solidFill>
                    <a:latin typeface=".VnTime" panose="020B7200000000000000" pitchFamily="34" charset="0"/>
                  </a:rPr>
                  <a:t>3</a:t>
                </a:r>
                <a:endParaRPr sz="2800" b="1" u="none" dirty="0">
                  <a:solidFill>
                    <a:srgbClr val="0000CC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42" name="Rectangle 566"/>
              <p:cNvSpPr/>
              <p:nvPr/>
            </p:nvSpPr>
            <p:spPr>
              <a:xfrm>
                <a:off x="11160" y="6000"/>
                <a:ext cx="1800" cy="6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lstStyle/>
              <a:p>
                <a:pPr algn="l" eaLnBrk="0" hangingPunct="0"/>
                <a:r>
                  <a:rPr sz="2800" b="1" u="none" dirty="0">
                    <a:solidFill>
                      <a:srgbClr val="FF3300"/>
                    </a:solidFill>
                    <a:latin typeface=".VnTime" panose="020B7200000000000000" pitchFamily="34" charset="0"/>
                  </a:rPr>
                  <a:t>RCOO</a:t>
                </a:r>
                <a:r>
                  <a:rPr sz="2800" b="1" u="none" dirty="0">
                    <a:solidFill>
                      <a:srgbClr val="0000CC"/>
                    </a:solidFill>
                    <a:latin typeface=".VnTime" panose="020B7200000000000000" pitchFamily="34" charset="0"/>
                  </a:rPr>
                  <a:t>H</a:t>
                </a:r>
              </a:p>
            </p:txBody>
          </p:sp>
          <p:sp>
            <p:nvSpPr>
              <p:cNvPr id="43" name="Rectangle 567"/>
              <p:cNvSpPr/>
              <p:nvPr/>
            </p:nvSpPr>
            <p:spPr>
              <a:xfrm>
                <a:off x="11160" y="6480"/>
                <a:ext cx="3000" cy="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lstStyle/>
              <a:p>
                <a:pPr algn="l" eaLnBrk="0" hangingPunct="0"/>
                <a:r>
                  <a:rPr lang="en-US" sz="2800" b="1" u="none" dirty="0">
                    <a:solidFill>
                      <a:srgbClr val="000099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Axit béo</a:t>
                </a:r>
              </a:p>
            </p:txBody>
          </p:sp>
          <p:sp>
            <p:nvSpPr>
              <p:cNvPr id="44" name="Rectangle 604"/>
              <p:cNvSpPr/>
              <p:nvPr/>
            </p:nvSpPr>
            <p:spPr>
              <a:xfrm>
                <a:off x="10680" y="6000"/>
                <a:ext cx="840" cy="6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lstStyle/>
              <a:p>
                <a:pPr>
                  <a:spcBef>
                    <a:spcPct val="50000"/>
                  </a:spcBef>
                </a:pPr>
                <a:r>
                  <a:rPr sz="2800" b="1" u="none" dirty="0">
                    <a:solidFill>
                      <a:srgbClr val="660033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45" name="Text Box 554"/>
            <p:cNvSpPr txBox="1"/>
            <p:nvPr/>
          </p:nvSpPr>
          <p:spPr>
            <a:xfrm>
              <a:off x="3047" y="4282"/>
              <a:ext cx="2636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 b="1" u="none" dirty="0">
                  <a:solidFill>
                    <a:srgbClr val="000099"/>
                  </a:solidFill>
                  <a:latin typeface="Times New Roman" panose="02020603050405020304" charset="0"/>
                  <a:cs typeface="Times New Roman" panose="02020603050405020304" charset="0"/>
                </a:rPr>
                <a:t>Chất béo</a:t>
              </a:r>
              <a:r>
                <a:rPr sz="2800" b="1" u="none" dirty="0">
                  <a:solidFill>
                    <a:srgbClr val="000099"/>
                  </a:solidFill>
                  <a:latin typeface="VNI-Avo"/>
                </a:rPr>
                <a:t>                           </a:t>
              </a:r>
              <a:r>
                <a:rPr sz="2800" b="1" u="none" dirty="0">
                  <a:solidFill>
                    <a:srgbClr val="000099"/>
                  </a:solidFill>
                  <a:latin typeface="Times New Roman" panose="02020603050405020304" charset="0"/>
                  <a:cs typeface="Times New Roman" panose="02020603050405020304" charset="0"/>
                </a:rPr>
                <a:t>              </a:t>
              </a:r>
              <a:r>
                <a:rPr sz="2800" b="1" u="none" dirty="0">
                  <a:solidFill>
                    <a:srgbClr val="000099"/>
                  </a:solidFill>
                  <a:latin typeface="VNI-Avo"/>
                </a:rPr>
                <a:t>               </a:t>
              </a:r>
            </a:p>
          </p:txBody>
        </p:sp>
      </p:grpSp>
      <p:sp>
        <p:nvSpPr>
          <p:cNvPr id="47" name="Text Box 9"/>
          <p:cNvSpPr txBox="1"/>
          <p:nvPr/>
        </p:nvSpPr>
        <p:spPr>
          <a:xfrm>
            <a:off x="137795" y="4537075"/>
            <a:ext cx="16440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vận dụng: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48" name="Text Box 29"/>
          <p:cNvSpPr txBox="1"/>
          <p:nvPr/>
        </p:nvSpPr>
        <p:spPr>
          <a:xfrm>
            <a:off x="9513570" y="3989070"/>
            <a:ext cx="136715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 b="1" u="none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(xà phòng)</a:t>
            </a:r>
          </a:p>
        </p:txBody>
      </p:sp>
      <p:sp>
        <p:nvSpPr>
          <p:cNvPr id="49" name="Text Box 48"/>
          <p:cNvSpPr txBox="1"/>
          <p:nvPr/>
        </p:nvSpPr>
        <p:spPr>
          <a:xfrm>
            <a:off x="8640445" y="2613025"/>
            <a:ext cx="3610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(phản ứng xà phòng hóa)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3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3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3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37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3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3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3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3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37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3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3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3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37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37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13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13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13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13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137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13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13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13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8" grpId="0"/>
      <p:bldP spid="137229" grpId="0"/>
      <p:bldP spid="137230" grpId="0"/>
      <p:bldP spid="137231" grpId="0"/>
      <p:bldP spid="137232" grpId="0"/>
      <p:bldP spid="137234" grpId="0"/>
      <p:bldP spid="137235" grpId="0"/>
      <p:bldP spid="137237" grpId="0"/>
      <p:bldP spid="137243" grpId="0"/>
      <p:bldP spid="137244" grpId="0"/>
      <p:bldP spid="137245" grpId="0"/>
      <p:bldP spid="23" grpId="0"/>
      <p:bldP spid="137252" grpId="0" bldLvl="0" animBg="1"/>
      <p:bldP spid="137255" grpId="0" bldLvl="0" animBg="1"/>
      <p:bldP spid="137257" grpId="0" bldLvl="0" animBg="1"/>
      <p:bldP spid="137259" grpId="0"/>
      <p:bldP spid="137260" grpId="0"/>
      <p:bldP spid="137261" grpId="0"/>
      <p:bldP spid="137262" grpId="0"/>
      <p:bldP spid="137263" grpId="0" bldLvl="0" animBg="1"/>
      <p:bldP spid="137266" grpId="0" bldLvl="0" animBg="1"/>
      <p:bldP spid="137268" grpId="0" bldLvl="0" animBg="1"/>
      <p:bldP spid="137269" grpId="0"/>
      <p:bldP spid="137270" grpId="0"/>
      <p:bldP spid="137273" grpId="0"/>
      <p:bldP spid="137274" grpId="0"/>
      <p:bldP spid="137275" grpId="0" bldLvl="0" animBg="1"/>
      <p:bldP spid="137277" grpId="0" bldLvl="0" animBg="1"/>
      <p:bldP spid="137278" grpId="0"/>
      <p:bldP spid="137279" grpId="0"/>
      <p:bldP spid="47" grpId="0"/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383883" y="41031"/>
            <a:ext cx="8109877" cy="649029"/>
            <a:chOff x="2458" y="8657"/>
            <a:chExt cx="13588" cy="1419"/>
          </a:xfrm>
        </p:grpSpPr>
        <p:sp>
          <p:nvSpPr>
            <p:cNvPr id="32" name="Oval 31"/>
            <p:cNvSpPr/>
            <p:nvPr/>
          </p:nvSpPr>
          <p:spPr>
            <a:xfrm>
              <a:off x="2458" y="8657"/>
              <a:ext cx="1635" cy="1419"/>
            </a:xfrm>
            <a:prstGeom prst="ellipse">
              <a:avLst/>
            </a:prstGeom>
            <a:solidFill>
              <a:srgbClr val="F6386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IV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809" y="8745"/>
              <a:ext cx="12237" cy="1158"/>
            </a:xfrm>
            <a:prstGeom prst="roundRect">
              <a:avLst/>
            </a:prstGeom>
            <a:solidFill>
              <a:srgbClr val="F6386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 Box 33"/>
            <p:cNvSpPr txBox="1"/>
            <p:nvPr/>
          </p:nvSpPr>
          <p:spPr>
            <a:xfrm>
              <a:off x="4388" y="8744"/>
              <a:ext cx="11079" cy="1141"/>
            </a:xfrm>
            <a:prstGeom prst="rect">
              <a:avLst/>
            </a:prstGeom>
            <a:solidFill>
              <a:srgbClr val="F63869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CHẤT BÉO CÓ ỨNG DỤNG GÌ?</a:t>
              </a:r>
            </a:p>
          </p:txBody>
        </p:sp>
      </p:grpSp>
      <p:pic>
        <p:nvPicPr>
          <p:cNvPr id="104" name="Content Placeholder 103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r="48837" b="10169"/>
          <a:stretch>
            <a:fillRect/>
          </a:stretch>
        </p:blipFill>
        <p:spPr>
          <a:xfrm>
            <a:off x="8934450" y="474345"/>
            <a:ext cx="2546985" cy="145796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51913" b="11582"/>
          <a:stretch>
            <a:fillRect/>
          </a:stretch>
        </p:blipFill>
        <p:spPr>
          <a:xfrm>
            <a:off x="8980170" y="2275205"/>
            <a:ext cx="2456180" cy="136906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Group 25"/>
          <p:cNvGrpSpPr/>
          <p:nvPr/>
        </p:nvGrpSpPr>
        <p:grpSpPr>
          <a:xfrm>
            <a:off x="1189990" y="981710"/>
            <a:ext cx="6630892" cy="1092200"/>
            <a:chOff x="3481489" y="-58749"/>
            <a:chExt cx="1834076" cy="1269073"/>
          </a:xfrm>
        </p:grpSpPr>
        <p:sp>
          <p:nvSpPr>
            <p:cNvPr id="9" name="Rounded Rectangle 8"/>
            <p:cNvSpPr/>
            <p:nvPr/>
          </p:nvSpPr>
          <p:spPr>
            <a:xfrm>
              <a:off x="3481489" y="-58749"/>
              <a:ext cx="1834076" cy="1269073"/>
            </a:xfrm>
            <a:prstGeom prst="roundRect">
              <a:avLst/>
            </a:prstGeom>
            <a:solidFill>
              <a:srgbClr val="E3DF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ounded Rectangle 4"/>
            <p:cNvSpPr/>
            <p:nvPr/>
          </p:nvSpPr>
          <p:spPr>
            <a:xfrm>
              <a:off x="3513982" y="3229"/>
              <a:ext cx="1790632" cy="11451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just" fontAlgn="auto"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x-none" sz="3200" b="1" dirty="0">
                  <a:solidFill>
                    <a:srgbClr val="1102D2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- Làm thức ăn cho người và động vật, cung cấp năng lượng cho cơ thể.</a:t>
              </a:r>
              <a:endParaRPr lang="en-US" sz="3200" kern="1200" dirty="0"/>
            </a:p>
          </p:txBody>
        </p:sp>
      </p:grpSp>
      <p:grpSp>
        <p:nvGrpSpPr>
          <p:cNvPr id="12" name="Group 25"/>
          <p:cNvGrpSpPr/>
          <p:nvPr/>
        </p:nvGrpSpPr>
        <p:grpSpPr>
          <a:xfrm>
            <a:off x="1599565" y="2282825"/>
            <a:ext cx="6182360" cy="523875"/>
            <a:chOff x="3481489" y="-58749"/>
            <a:chExt cx="1952420" cy="1269073"/>
          </a:xfrm>
        </p:grpSpPr>
        <p:sp>
          <p:nvSpPr>
            <p:cNvPr id="13" name="Rounded Rectangle 12"/>
            <p:cNvSpPr/>
            <p:nvPr/>
          </p:nvSpPr>
          <p:spPr>
            <a:xfrm>
              <a:off x="3481489" y="-58749"/>
              <a:ext cx="1952420" cy="1269073"/>
            </a:xfrm>
            <a:prstGeom prst="roundRect">
              <a:avLst/>
            </a:prstGeom>
            <a:solidFill>
              <a:srgbClr val="E3DF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3577615" y="3288"/>
              <a:ext cx="1828518" cy="1145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just" fontAlgn="auto"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x-none" sz="3200" b="1" dirty="0">
                  <a:solidFill>
                    <a:srgbClr val="1102D2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- Sản xuất xà phòng, glixerol.</a:t>
              </a:r>
              <a:endParaRPr lang="en-US" sz="3200" kern="12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04695" y="2229485"/>
            <a:ext cx="6804025" cy="4350385"/>
            <a:chOff x="6720" y="2495"/>
            <a:chExt cx="9600" cy="7945"/>
          </a:xfrm>
        </p:grpSpPr>
        <p:sp>
          <p:nvSpPr>
            <p:cNvPr id="68616" name="Line 8"/>
            <p:cNvSpPr/>
            <p:nvPr/>
          </p:nvSpPr>
          <p:spPr>
            <a:xfrm flipH="1" flipV="1">
              <a:off x="11040" y="7320"/>
              <a:ext cx="4320" cy="1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68617" name="Line 9"/>
            <p:cNvSpPr/>
            <p:nvPr/>
          </p:nvSpPr>
          <p:spPr>
            <a:xfrm>
              <a:off x="11040" y="3240"/>
              <a:ext cx="0" cy="600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8618" name="Line 10"/>
            <p:cNvSpPr/>
            <p:nvPr/>
          </p:nvSpPr>
          <p:spPr>
            <a:xfrm>
              <a:off x="10920" y="9240"/>
              <a:ext cx="540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8619" name="Line 11"/>
            <p:cNvSpPr/>
            <p:nvPr/>
          </p:nvSpPr>
          <p:spPr>
            <a:xfrm>
              <a:off x="10680" y="6960"/>
              <a:ext cx="36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8620" name="Line 12"/>
            <p:cNvSpPr/>
            <p:nvPr/>
          </p:nvSpPr>
          <p:spPr>
            <a:xfrm>
              <a:off x="10680" y="4560"/>
              <a:ext cx="36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8621" name="Rectangle 13"/>
            <p:cNvSpPr/>
            <p:nvPr/>
          </p:nvSpPr>
          <p:spPr>
            <a:xfrm>
              <a:off x="11520" y="7080"/>
              <a:ext cx="1200" cy="2160"/>
            </a:xfrm>
            <a:prstGeom prst="rect">
              <a:avLst/>
            </a:prstGeom>
            <a:solidFill>
              <a:srgbClr val="996633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r>
                <a:rPr sz="2200" b="1" u="none" dirty="0">
                  <a:solidFill>
                    <a:srgbClr val="DEF6F1"/>
                  </a:solidFill>
                  <a:latin typeface="Arial" panose="020B0604020202020204" pitchFamily="34" charset="0"/>
                </a:rPr>
                <a:t>19</a:t>
              </a:r>
            </a:p>
          </p:txBody>
        </p:sp>
        <p:sp>
          <p:nvSpPr>
            <p:cNvPr id="68622" name="Rectangle 14"/>
            <p:cNvSpPr/>
            <p:nvPr/>
          </p:nvSpPr>
          <p:spPr>
            <a:xfrm>
              <a:off x="13320" y="4800"/>
              <a:ext cx="1200" cy="4440"/>
            </a:xfrm>
            <a:prstGeom prst="rect">
              <a:avLst/>
            </a:prstGeom>
            <a:solidFill>
              <a:srgbClr val="996633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sz="1800" u="none" dirty="0">
                <a:solidFill>
                  <a:srgbClr val="DEF6F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623" name="Line 15"/>
            <p:cNvSpPr/>
            <p:nvPr/>
          </p:nvSpPr>
          <p:spPr>
            <a:xfrm flipH="1">
              <a:off x="11040" y="4800"/>
              <a:ext cx="28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68624" name="Line 16"/>
            <p:cNvSpPr/>
            <p:nvPr/>
          </p:nvSpPr>
          <p:spPr>
            <a:xfrm flipH="1">
              <a:off x="11040" y="7080"/>
              <a:ext cx="132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68625" name="Text Box 17"/>
            <p:cNvSpPr txBox="1"/>
            <p:nvPr/>
          </p:nvSpPr>
          <p:spPr>
            <a:xfrm>
              <a:off x="13560" y="5355"/>
              <a:ext cx="960" cy="7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sz="2200" b="1" u="none" dirty="0">
                  <a:solidFill>
                    <a:srgbClr val="DEF6F1"/>
                  </a:solidFill>
                  <a:latin typeface="Arial" panose="020B0604020202020204" pitchFamily="34" charset="0"/>
                </a:rPr>
                <a:t>38</a:t>
              </a:r>
            </a:p>
          </p:txBody>
        </p:sp>
        <p:sp>
          <p:nvSpPr>
            <p:cNvPr id="68626" name="Rectangle 18"/>
            <p:cNvSpPr/>
            <p:nvPr/>
          </p:nvSpPr>
          <p:spPr>
            <a:xfrm>
              <a:off x="15000" y="7440"/>
              <a:ext cx="1200" cy="1800"/>
            </a:xfrm>
            <a:prstGeom prst="rect">
              <a:avLst/>
            </a:prstGeom>
            <a:solidFill>
              <a:srgbClr val="996633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r>
                <a:rPr sz="2200" b="1" u="none" dirty="0">
                  <a:solidFill>
                    <a:srgbClr val="DEF6F1"/>
                  </a:solidFill>
                  <a:latin typeface="Arial" panose="020B0604020202020204" pitchFamily="34" charset="0"/>
                </a:rPr>
                <a:t>17</a:t>
              </a:r>
            </a:p>
          </p:txBody>
        </p:sp>
        <p:sp>
          <p:nvSpPr>
            <p:cNvPr id="68627" name="Text Box 19"/>
            <p:cNvSpPr txBox="1"/>
            <p:nvPr/>
          </p:nvSpPr>
          <p:spPr>
            <a:xfrm rot="-207199">
              <a:off x="10080" y="6623"/>
              <a:ext cx="960" cy="6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sz="1800" b="1" u="none" dirty="0">
                  <a:solidFill>
                    <a:srgbClr val="0000FF"/>
                  </a:solidFill>
                  <a:latin typeface="Arial" panose="020B0604020202020204" pitchFamily="34" charset="0"/>
                </a:rPr>
                <a:t>20</a:t>
              </a:r>
            </a:p>
          </p:txBody>
        </p:sp>
        <p:sp>
          <p:nvSpPr>
            <p:cNvPr id="68628" name="Text Box 20"/>
            <p:cNvSpPr txBox="1"/>
            <p:nvPr/>
          </p:nvSpPr>
          <p:spPr>
            <a:xfrm>
              <a:off x="10080" y="4223"/>
              <a:ext cx="960" cy="6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sz="1800" b="1" u="none" dirty="0">
                  <a:solidFill>
                    <a:srgbClr val="0000FF"/>
                  </a:solidFill>
                  <a:latin typeface="Arial" panose="020B0604020202020204" pitchFamily="34" charset="0"/>
                </a:rPr>
                <a:t>40</a:t>
              </a:r>
            </a:p>
          </p:txBody>
        </p:sp>
        <p:sp>
          <p:nvSpPr>
            <p:cNvPr id="68629" name="Text Box 21"/>
            <p:cNvSpPr txBox="1"/>
            <p:nvPr/>
          </p:nvSpPr>
          <p:spPr>
            <a:xfrm>
              <a:off x="9840" y="2495"/>
              <a:ext cx="4200" cy="7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 b="1" u="none" dirty="0">
                  <a:solidFill>
                    <a:srgbClr val="000099"/>
                  </a:solidFill>
                  <a:latin typeface="Arial" panose="020B0604020202020204" pitchFamily="34" charset="0"/>
                </a:rPr>
                <a:t>Năng lượng (KJ/g)</a:t>
              </a:r>
            </a:p>
          </p:txBody>
        </p:sp>
        <p:sp>
          <p:nvSpPr>
            <p:cNvPr id="68630" name="Text Box 22"/>
            <p:cNvSpPr txBox="1"/>
            <p:nvPr/>
          </p:nvSpPr>
          <p:spPr>
            <a:xfrm>
              <a:off x="11160" y="6000"/>
              <a:ext cx="1920" cy="6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800" b="1" u="none" dirty="0">
                  <a:solidFill>
                    <a:srgbClr val="A50021"/>
                  </a:solidFill>
                  <a:latin typeface="Arial" panose="020B0604020202020204" pitchFamily="34" charset="0"/>
                </a:rPr>
                <a:t>Chất đạm</a:t>
              </a:r>
            </a:p>
          </p:txBody>
        </p:sp>
        <p:sp>
          <p:nvSpPr>
            <p:cNvPr id="68631" name="Text Box 23"/>
            <p:cNvSpPr txBox="1"/>
            <p:nvPr/>
          </p:nvSpPr>
          <p:spPr>
            <a:xfrm>
              <a:off x="13080" y="3773"/>
              <a:ext cx="1440" cy="11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800" b="1" u="none" dirty="0">
                  <a:solidFill>
                    <a:srgbClr val="FF3300"/>
                  </a:solidFill>
                  <a:latin typeface="Arial" panose="020B0604020202020204" pitchFamily="34" charset="0"/>
                </a:rPr>
                <a:t>Chất béo</a:t>
              </a:r>
            </a:p>
          </p:txBody>
        </p:sp>
        <p:sp>
          <p:nvSpPr>
            <p:cNvPr id="68632" name="Text Box 24"/>
            <p:cNvSpPr txBox="1"/>
            <p:nvPr/>
          </p:nvSpPr>
          <p:spPr>
            <a:xfrm>
              <a:off x="14880" y="6255"/>
              <a:ext cx="1440" cy="11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800" b="1" u="none" dirty="0">
                  <a:solidFill>
                    <a:srgbClr val="0000CC"/>
                  </a:solidFill>
                  <a:latin typeface="Arial" panose="020B0604020202020204" pitchFamily="34" charset="0"/>
                </a:rPr>
                <a:t>Chất bột</a:t>
              </a:r>
            </a:p>
          </p:txBody>
        </p:sp>
        <p:sp>
          <p:nvSpPr>
            <p:cNvPr id="68634" name="Rectangle 26"/>
            <p:cNvSpPr/>
            <p:nvPr/>
          </p:nvSpPr>
          <p:spPr>
            <a:xfrm>
              <a:off x="6720" y="9525"/>
              <a:ext cx="9480" cy="915"/>
            </a:xfrm>
            <a:prstGeom prst="rect">
              <a:avLst/>
            </a:prstGeom>
            <a:solidFill>
              <a:srgbClr val="0000FF"/>
            </a:solidFill>
            <a:ln w="3810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r>
                <a:rPr sz="2000" b="1" u="none" dirty="0">
                  <a:solidFill>
                    <a:srgbClr val="DEF6F1"/>
                  </a:solidFill>
                  <a:latin typeface="Arial" panose="020B0604020202020204" pitchFamily="34" charset="0"/>
                </a:rPr>
                <a:t>So sánh năng lượng tỏa ra khi oxi hoá thức ăn</a:t>
              </a: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9" descr="Kết quả hình ảnh cho dấu hỏi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1440"/>
            <a:ext cx="1624330" cy="148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22"/>
          <p:cNvGrpSpPr/>
          <p:nvPr/>
        </p:nvGrpSpPr>
        <p:grpSpPr>
          <a:xfrm>
            <a:off x="1792605" y="71755"/>
            <a:ext cx="9794240" cy="1007110"/>
            <a:chOff x="228600" y="1993405"/>
            <a:chExt cx="3067839" cy="4655939"/>
          </a:xfrm>
          <a:solidFill>
            <a:schemeClr val="accent1">
              <a:lumMod val="75000"/>
            </a:schemeClr>
          </a:solidFill>
        </p:grpSpPr>
        <p:sp>
          <p:nvSpPr>
            <p:cNvPr id="13" name="Rounded Rectangle 12"/>
            <p:cNvSpPr/>
            <p:nvPr/>
          </p:nvSpPr>
          <p:spPr>
            <a:xfrm>
              <a:off x="228600" y="1993405"/>
              <a:ext cx="3067839" cy="465593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279518" y="2256156"/>
              <a:ext cx="2969781" cy="39071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indent="0" algn="just">
                <a:buClr>
                  <a:srgbClr val="00CC00"/>
                </a:buClr>
                <a:buSzPct val="150000"/>
                <a:buFont typeface="Arial" panose="020B0604020202020204" pitchFamily="34" charset="0"/>
                <a:buNone/>
              </a:pPr>
              <a:r>
                <a:rPr lang="en-US" sz="3200"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Dầu, mỡ(Chất béo) để ngoài không khí thường bị ôi thiu vì sao? Để bảo quản ta nên làm thế nào?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9" name="Group 22"/>
          <p:cNvGrpSpPr/>
          <p:nvPr/>
        </p:nvGrpSpPr>
        <p:grpSpPr>
          <a:xfrm>
            <a:off x="858520" y="1231900"/>
            <a:ext cx="5083175" cy="2129790"/>
            <a:chOff x="6288" y="2782200"/>
            <a:chExt cx="3071021" cy="3603600"/>
          </a:xfrm>
          <a:solidFill>
            <a:srgbClr val="FFC000"/>
          </a:solidFill>
        </p:grpSpPr>
        <p:sp>
          <p:nvSpPr>
            <p:cNvPr id="10" name="Rounded Rectangle 9"/>
            <p:cNvSpPr/>
            <p:nvPr/>
          </p:nvSpPr>
          <p:spPr>
            <a:xfrm>
              <a:off x="6288" y="2782200"/>
              <a:ext cx="3071021" cy="3603600"/>
            </a:xfrm>
            <a:prstGeom prst="roundRect">
              <a:avLst/>
            </a:prstGeom>
            <a:solidFill>
              <a:srgbClr val="E3DF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66519" y="3032540"/>
              <a:ext cx="2909126" cy="2789191"/>
            </a:xfrm>
            <a:prstGeom prst="rect">
              <a:avLst/>
            </a:prstGeom>
            <a:solidFill>
              <a:srgbClr val="E3DF2D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just"/>
              <a:r>
                <a:rPr lang="en-US" sz="32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Chất béo bị ôi thiu do tác dụng của hơi nước, oxi, vi khuẩn lên chất béo.</a:t>
              </a: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6364605" y="1257300"/>
            <a:ext cx="5323205" cy="2105025"/>
            <a:chOff x="6288" y="2782200"/>
            <a:chExt cx="3071021" cy="3603600"/>
          </a:xfrm>
          <a:solidFill>
            <a:srgbClr val="FFC000"/>
          </a:solidFill>
        </p:grpSpPr>
        <p:sp>
          <p:nvSpPr>
            <p:cNvPr id="7" name="Rounded Rectangle 6"/>
            <p:cNvSpPr/>
            <p:nvPr/>
          </p:nvSpPr>
          <p:spPr>
            <a:xfrm>
              <a:off x="6288" y="2782200"/>
              <a:ext cx="3071021" cy="3603600"/>
            </a:xfrm>
            <a:prstGeom prst="roundRect">
              <a:avLst/>
            </a:prstGeom>
            <a:solidFill>
              <a:srgbClr val="E3DF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66368" y="3165065"/>
              <a:ext cx="2953060" cy="2617642"/>
            </a:xfrm>
            <a:prstGeom prst="rect">
              <a:avLst/>
            </a:prstGeom>
            <a:solidFill>
              <a:srgbClr val="E3DF2D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just"/>
              <a:r>
                <a:rPr lang="en-US" sz="32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Bảo quản: Đậy kín chất béo, bảo quản ở nhiệt độ thấp, đun chất béo với một ít muối ăn.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716280" y="3448685"/>
            <a:ext cx="10924540" cy="659765"/>
            <a:chOff x="228600" y="1993405"/>
            <a:chExt cx="3067839" cy="4655939"/>
          </a:xfrm>
          <a:solidFill>
            <a:schemeClr val="accent1">
              <a:lumMod val="75000"/>
            </a:schemeClr>
          </a:solidFill>
        </p:grpSpPr>
        <p:sp>
          <p:nvSpPr>
            <p:cNvPr id="19" name="Rounded Rectangle 18"/>
            <p:cNvSpPr/>
            <p:nvPr/>
          </p:nvSpPr>
          <p:spPr>
            <a:xfrm>
              <a:off x="228600" y="1993405"/>
              <a:ext cx="3067839" cy="465593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264847" y="2256671"/>
              <a:ext cx="2993406" cy="39066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indent="0" algn="just">
                <a:buClr>
                  <a:srgbClr val="00CC00"/>
                </a:buClr>
                <a:buSzPct val="150000"/>
                <a:buFont typeface="Arial" panose="020B0604020202020204" pitchFamily="34" charset="0"/>
                <a:buNone/>
              </a:pPr>
              <a:r>
                <a:rPr lang="en-US" sz="3200"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Nếu cơ thể thiếu hoặc thừa chất béo thì có tác hại gì không?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1" name="Group 22"/>
          <p:cNvGrpSpPr/>
          <p:nvPr/>
        </p:nvGrpSpPr>
        <p:grpSpPr>
          <a:xfrm>
            <a:off x="177800" y="4176395"/>
            <a:ext cx="5596255" cy="2499995"/>
            <a:chOff x="6288" y="2892040"/>
            <a:chExt cx="3071021" cy="3603600"/>
          </a:xfrm>
          <a:solidFill>
            <a:srgbClr val="FFC000"/>
          </a:solidFill>
        </p:grpSpPr>
        <p:sp>
          <p:nvSpPr>
            <p:cNvPr id="22" name="Rounded Rectangle 21"/>
            <p:cNvSpPr/>
            <p:nvPr/>
          </p:nvSpPr>
          <p:spPr>
            <a:xfrm>
              <a:off x="6288" y="2892040"/>
              <a:ext cx="3071021" cy="3603600"/>
            </a:xfrm>
            <a:prstGeom prst="roundRect">
              <a:avLst/>
            </a:prstGeom>
            <a:solidFill>
              <a:srgbClr val="E3DF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66454" y="3165123"/>
              <a:ext cx="2953000" cy="2576026"/>
            </a:xfrm>
            <a:prstGeom prst="rect">
              <a:avLst/>
            </a:prstGeom>
            <a:solidFill>
              <a:srgbClr val="E3DF2D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/>
              <a:r>
                <a:rPr lang="en-US" sz="32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Thiếu chất béo: </a:t>
              </a:r>
            </a:p>
            <a:p>
              <a:pPr marL="514350" lvl="0" indent="-514350" algn="just">
                <a:buFont typeface="Wingdings" panose="05000000000000000000" charset="0"/>
                <a:buChar char="ü"/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Bệnh lí tim mạch</a:t>
              </a:r>
            </a:p>
            <a:p>
              <a:pPr marL="457200" lvl="0" indent="-457200" algn="just">
                <a:buFont typeface="Wingdings" panose="05000000000000000000" charset="0"/>
                <a:buChar char="ü"/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Thiếu hụt một số vitamin</a:t>
              </a:r>
            </a:p>
            <a:p>
              <a:pPr marL="457200" lvl="0" indent="-457200" algn="just">
                <a:buFont typeface="Wingdings" panose="05000000000000000000" charset="0"/>
                <a:buChar char="ü"/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Tăng nguy cơ gây ung thư</a:t>
              </a:r>
            </a:p>
          </p:txBody>
        </p:sp>
      </p:grpSp>
      <p:grpSp>
        <p:nvGrpSpPr>
          <p:cNvPr id="24" name="Group 22"/>
          <p:cNvGrpSpPr/>
          <p:nvPr/>
        </p:nvGrpSpPr>
        <p:grpSpPr>
          <a:xfrm>
            <a:off x="6074410" y="4176395"/>
            <a:ext cx="5925185" cy="2527300"/>
            <a:chOff x="6288" y="2782200"/>
            <a:chExt cx="3071021" cy="3603600"/>
          </a:xfrm>
          <a:solidFill>
            <a:srgbClr val="FFC000"/>
          </a:solidFill>
        </p:grpSpPr>
        <p:sp>
          <p:nvSpPr>
            <p:cNvPr id="25" name="Rounded Rectangle 24"/>
            <p:cNvSpPr/>
            <p:nvPr/>
          </p:nvSpPr>
          <p:spPr>
            <a:xfrm>
              <a:off x="6288" y="2782200"/>
              <a:ext cx="3071021" cy="3603600"/>
            </a:xfrm>
            <a:prstGeom prst="roundRect">
              <a:avLst/>
            </a:prstGeom>
            <a:solidFill>
              <a:srgbClr val="E3DF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/>
            <p:cNvSpPr/>
            <p:nvPr/>
          </p:nvSpPr>
          <p:spPr>
            <a:xfrm>
              <a:off x="66444" y="3165196"/>
              <a:ext cx="2966254" cy="2575940"/>
            </a:xfrm>
            <a:prstGeom prst="rect">
              <a:avLst/>
            </a:prstGeom>
            <a:solidFill>
              <a:srgbClr val="E3DF2D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/>
              <a:r>
                <a:rPr lang="en-US" sz="32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Thừa chất béo: </a:t>
              </a:r>
            </a:p>
            <a:p>
              <a:pPr marL="457200" lvl="0" indent="-457200" algn="just">
                <a:buFont typeface="Wingdings" panose="05000000000000000000" charset="0"/>
                <a:buChar char="ü"/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Tăng cân, béo phì</a:t>
              </a:r>
            </a:p>
            <a:p>
              <a:pPr marL="457200" lvl="0" indent="-457200" algn="just">
                <a:buFont typeface="Wingdings" panose="05000000000000000000" charset="0"/>
                <a:buChar char="ü"/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Gặp vấn đề về tiêu hóa</a:t>
              </a:r>
            </a:p>
            <a:p>
              <a:pPr marL="457200" lvl="0" indent="-457200" algn="just">
                <a:buFont typeface="Wingdings" panose="05000000000000000000" charset="0"/>
                <a:buChar char="ü"/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Hơi thở có mùi</a:t>
              </a:r>
            </a:p>
            <a:p>
              <a:pPr marL="457200" lvl="0" indent="-457200" algn="just">
                <a:buFont typeface="Wingdings" panose="05000000000000000000" charset="0"/>
                <a:buChar char="ü"/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Tăng tỉ lệ mắc bệnh ung thư</a:t>
              </a:r>
            </a:p>
          </p:txBody>
        </p:sp>
      </p:grp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 amt="8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648585" y="365125"/>
            <a:ext cx="7627620" cy="105410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39" descr="Kết quả hình ảnh cho dấu hỏi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25095"/>
            <a:ext cx="1688465" cy="249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Nên dùng mỡ lợn hay dầu ăn- Cái nào tốt hơn cho sức khỏe- (online-video-cutter.com) (2)">
            <a:hlinkClick r:id="" action="ppaction://media"/>
          </p:cNvPr>
          <p:cNvPicPr>
            <a:picLocks noGrp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29765" y="182245"/>
            <a:ext cx="8672195" cy="5871845"/>
          </a:xfrm>
          <a:prstGeom prst="rect">
            <a:avLst/>
          </a:prstGeom>
          <a:effectLst>
            <a:glow rad="990600">
              <a:schemeClr val="accent1">
                <a:alpha val="69000"/>
              </a:schemeClr>
            </a:glow>
            <a:reflection stA="45000" endPos="26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" fill="hold" display="1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49225" y="925195"/>
            <a:ext cx="11853545" cy="1073150"/>
            <a:chOff x="2467" y="2807"/>
            <a:chExt cx="13448" cy="1690"/>
          </a:xfrm>
        </p:grpSpPr>
        <p:sp>
          <p:nvSpPr>
            <p:cNvPr id="9" name="Oval 8"/>
            <p:cNvSpPr/>
            <p:nvPr/>
          </p:nvSpPr>
          <p:spPr>
            <a:xfrm>
              <a:off x="2467" y="3163"/>
              <a:ext cx="604" cy="827"/>
            </a:xfrm>
            <a:prstGeom prst="ellipse">
              <a:avLst/>
            </a:prstGeom>
            <a:solidFill>
              <a:srgbClr val="ED37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latin typeface="Times New Roman" panose="02020603050405020304" charset="0"/>
                  <a:cs typeface="Times New Roman" panose="02020603050405020304" charset="0"/>
                </a:rPr>
                <a:t>1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139" y="2807"/>
              <a:ext cx="12776" cy="1690"/>
            </a:xfrm>
            <a:prstGeom prst="roundRect">
              <a:avLst/>
            </a:prstGeom>
            <a:solidFill>
              <a:srgbClr val="ED37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" name="Text Box 21"/>
            <p:cNvSpPr txBox="1"/>
            <p:nvPr/>
          </p:nvSpPr>
          <p:spPr>
            <a:xfrm>
              <a:off x="3374" y="2995"/>
              <a:ext cx="12269" cy="1501"/>
            </a:xfrm>
            <a:prstGeom prst="rect">
              <a:avLst/>
            </a:prstGeom>
            <a:solidFill>
              <a:srgbClr val="ED37C0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Chất béo có trong ……………động vật và tập trung ở ..................... của thực vật.</a:t>
              </a:r>
              <a:endParaRPr 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-166329" y="2137958"/>
            <a:ext cx="11950617" cy="1198880"/>
            <a:chOff x="2493" y="4442"/>
            <a:chExt cx="13500" cy="1888"/>
          </a:xfrm>
        </p:grpSpPr>
        <p:sp>
          <p:nvSpPr>
            <p:cNvPr id="23" name="Oval 22"/>
            <p:cNvSpPr/>
            <p:nvPr/>
          </p:nvSpPr>
          <p:spPr>
            <a:xfrm>
              <a:off x="2493" y="4966"/>
              <a:ext cx="761" cy="758"/>
            </a:xfrm>
            <a:prstGeom prst="ellipse">
              <a:avLst/>
            </a:prstGeom>
            <a:solidFill>
              <a:srgbClr val="08D4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320" y="4442"/>
              <a:ext cx="12673" cy="1888"/>
            </a:xfrm>
            <a:prstGeom prst="roundRect">
              <a:avLst/>
            </a:prstGeom>
            <a:solidFill>
              <a:srgbClr val="08D4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5" name="Text Box 24"/>
            <p:cNvSpPr txBox="1"/>
            <p:nvPr/>
          </p:nvSpPr>
          <p:spPr>
            <a:xfrm>
              <a:off x="3512" y="4554"/>
              <a:ext cx="12289" cy="1501"/>
            </a:xfrm>
            <a:prstGeom prst="rect">
              <a:avLst/>
            </a:prstGeom>
            <a:solidFill>
              <a:srgbClr val="08D438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Chất</a:t>
              </a:r>
              <a:r>
                <a:rPr lang="en-US" sz="28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lang="en-US" sz="2800" b="1" dirty="0" err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béo</a:t>
              </a:r>
              <a:r>
                <a:rPr lang="en-US" sz="28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lang="en-US" sz="2800" b="1" dirty="0" err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nhẹ</a:t>
              </a:r>
              <a:r>
                <a:rPr lang="en-US" sz="28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lang="en-US" sz="2800" b="1" dirty="0" err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hơn</a:t>
              </a:r>
              <a:r>
                <a:rPr lang="en-US" sz="28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............</a:t>
              </a:r>
              <a:r>
                <a:rPr lang="en-US" sz="2800" b="1" dirty="0" err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và</a:t>
              </a:r>
              <a:r>
                <a:rPr lang="en-US" sz="28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lang="en-US" sz="2800" b="1" dirty="0" err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không</a:t>
              </a:r>
              <a:r>
                <a:rPr lang="en-US" sz="28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tan </a:t>
              </a:r>
              <a:r>
                <a:rPr lang="en-US" sz="2800" b="1" dirty="0" err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trong</a:t>
              </a:r>
              <a:r>
                <a:rPr lang="en-US" sz="28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…………..tan </a:t>
              </a:r>
              <a:r>
                <a:rPr lang="en-US" sz="2800" b="1" dirty="0" err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trong</a:t>
              </a:r>
              <a:r>
                <a:rPr lang="en-US" sz="2800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...……...... </a:t>
              </a:r>
              <a:endParaRPr 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525" y="3525520"/>
            <a:ext cx="12009120" cy="956945"/>
            <a:chOff x="2643" y="5752"/>
            <a:chExt cx="13565" cy="2235"/>
          </a:xfrm>
        </p:grpSpPr>
        <p:sp>
          <p:nvSpPr>
            <p:cNvPr id="26" name="Oval 25"/>
            <p:cNvSpPr/>
            <p:nvPr/>
          </p:nvSpPr>
          <p:spPr>
            <a:xfrm>
              <a:off x="2643" y="6058"/>
              <a:ext cx="855" cy="1256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499" y="5752"/>
              <a:ext cx="12709" cy="2206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3893" y="5761"/>
              <a:ext cx="12237" cy="22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Chất</a:t>
              </a:r>
              <a:r>
                <a:rPr lang="en-US" sz="28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lang="en-US" sz="2800" b="1" dirty="0" err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béo</a:t>
              </a:r>
              <a:r>
                <a:rPr lang="en-US" sz="28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lang="en-US" sz="2800" b="1" dirty="0" err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là</a:t>
              </a:r>
              <a:r>
                <a:rPr lang="en-US" sz="28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lang="en-US" sz="2800" b="1" dirty="0" err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hỗn</a:t>
              </a:r>
              <a:r>
                <a:rPr lang="en-US" sz="28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lang="en-US" sz="2800" b="1" dirty="0" err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hợp</a:t>
              </a:r>
              <a:r>
                <a:rPr lang="en-US" sz="28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lang="en-US" sz="2800" b="1" dirty="0" err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nhiều</a:t>
              </a:r>
              <a:r>
                <a:rPr lang="en-US" sz="28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…..........</a:t>
              </a:r>
              <a:r>
                <a:rPr lang="en-US" sz="2800" b="1" dirty="0" err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của</a:t>
              </a:r>
              <a:r>
                <a:rPr lang="en-US" sz="28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………......</a:t>
              </a:r>
              <a:r>
                <a:rPr lang="en-US" sz="2800" b="1" dirty="0" err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với</a:t>
              </a:r>
              <a:r>
                <a:rPr lang="en-US" sz="28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lang="en-US" sz="2800" b="1" dirty="0" err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các</a:t>
              </a:r>
              <a:r>
                <a:rPr lang="en-US" sz="28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…........... </a:t>
              </a:r>
              <a:r>
                <a:rPr lang="en-US" sz="2800" b="1" dirty="0" err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Công</a:t>
              </a:r>
              <a:r>
                <a:rPr lang="en-US" sz="28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lang="en-US" sz="2800" b="1" dirty="0" err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thức</a:t>
              </a:r>
              <a:r>
                <a:rPr lang="en-US" sz="28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lang="en-US" sz="2800" b="1" dirty="0" err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chung</a:t>
              </a:r>
              <a:r>
                <a:rPr lang="en-US" sz="28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lang="en-US" sz="2800" b="1" dirty="0" err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là</a:t>
              </a:r>
              <a:r>
                <a:rPr lang="en-US" sz="28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:..............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-6985" y="4625741"/>
            <a:ext cx="12009755" cy="966287"/>
            <a:chOff x="2441" y="7438"/>
            <a:chExt cx="13579" cy="1241"/>
          </a:xfrm>
          <a:solidFill>
            <a:schemeClr val="accent1"/>
          </a:solidFill>
        </p:grpSpPr>
        <p:sp>
          <p:nvSpPr>
            <p:cNvPr id="29" name="Oval 28"/>
            <p:cNvSpPr/>
            <p:nvPr/>
          </p:nvSpPr>
          <p:spPr>
            <a:xfrm>
              <a:off x="2441" y="7438"/>
              <a:ext cx="913" cy="87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4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442" y="7450"/>
              <a:ext cx="12578" cy="122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 Box 30"/>
            <p:cNvSpPr txBox="1"/>
            <p:nvPr/>
          </p:nvSpPr>
          <p:spPr>
            <a:xfrm>
              <a:off x="3613" y="7455"/>
              <a:ext cx="12301" cy="12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Chất béo tham gia phản ứng …………..........trong môi trường axít và môi trường kiềm (phản ứng xà phòng hóa).</a:t>
              </a:r>
              <a:endParaRPr 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-38735" y="5733415"/>
            <a:ext cx="12056110" cy="886460"/>
            <a:chOff x="2148" y="8745"/>
            <a:chExt cx="13898" cy="1158"/>
          </a:xfrm>
        </p:grpSpPr>
        <p:sp>
          <p:nvSpPr>
            <p:cNvPr id="32" name="Oval 31"/>
            <p:cNvSpPr/>
            <p:nvPr/>
          </p:nvSpPr>
          <p:spPr>
            <a:xfrm>
              <a:off x="2148" y="8876"/>
              <a:ext cx="1051" cy="983"/>
            </a:xfrm>
            <a:prstGeom prst="ellipse">
              <a:avLst/>
            </a:prstGeom>
            <a:solidFill>
              <a:srgbClr val="F6386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latin typeface="Times New Roman" panose="02020603050405020304" charset="0"/>
                  <a:cs typeface="Times New Roman" panose="02020603050405020304" charset="0"/>
                </a:rPr>
                <a:t>5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199" y="8745"/>
              <a:ext cx="12847" cy="1158"/>
            </a:xfrm>
            <a:prstGeom prst="roundRect">
              <a:avLst/>
            </a:prstGeom>
            <a:solidFill>
              <a:srgbClr val="F6386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4" name="Text Box 33"/>
            <p:cNvSpPr txBox="1"/>
            <p:nvPr/>
          </p:nvSpPr>
          <p:spPr>
            <a:xfrm>
              <a:off x="3342" y="8933"/>
              <a:ext cx="12125" cy="682"/>
            </a:xfrm>
            <a:prstGeom prst="rect">
              <a:avLst/>
            </a:prstGeom>
            <a:solidFill>
              <a:srgbClr val="F63869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Chất béo có ứng dụng :……………………</a:t>
              </a:r>
              <a:endParaRPr 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4099560" y="1078230"/>
            <a:ext cx="1539240" cy="330200"/>
            <a:chOff x="6288" y="2782200"/>
            <a:chExt cx="3071021" cy="3603600"/>
          </a:xfrm>
          <a:solidFill>
            <a:srgbClr val="FFC000"/>
          </a:solidFill>
        </p:grpSpPr>
        <p:sp>
          <p:nvSpPr>
            <p:cNvPr id="11" name="Rounded Rectangle 10"/>
            <p:cNvSpPr/>
            <p:nvPr/>
          </p:nvSpPr>
          <p:spPr>
            <a:xfrm>
              <a:off x="6288" y="2782200"/>
              <a:ext cx="3071021" cy="3603600"/>
            </a:xfrm>
            <a:prstGeom prst="roundRect">
              <a:avLst/>
            </a:prstGeom>
            <a:solidFill>
              <a:srgbClr val="E3DF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66454" y="3165123"/>
              <a:ext cx="2953000" cy="2576026"/>
            </a:xfrm>
            <a:prstGeom prst="rect">
              <a:avLst/>
            </a:prstGeom>
            <a:solidFill>
              <a:srgbClr val="E3DF2D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just"/>
              <a:r>
                <a:rPr lang="en-US" sz="28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mô mỡ</a:t>
              </a: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9747885" y="1055370"/>
            <a:ext cx="1677035" cy="353695"/>
            <a:chOff x="6288" y="2782200"/>
            <a:chExt cx="2834442" cy="3603600"/>
          </a:xfrm>
          <a:solidFill>
            <a:srgbClr val="FFC000"/>
          </a:solidFill>
        </p:grpSpPr>
        <p:sp>
          <p:nvSpPr>
            <p:cNvPr id="7" name="Rounded Rectangle 6"/>
            <p:cNvSpPr/>
            <p:nvPr/>
          </p:nvSpPr>
          <p:spPr>
            <a:xfrm>
              <a:off x="6288" y="2782200"/>
              <a:ext cx="2834442" cy="3603600"/>
            </a:xfrm>
            <a:prstGeom prst="roundRect">
              <a:avLst/>
            </a:prstGeom>
            <a:solidFill>
              <a:srgbClr val="E3DF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65996" y="3165020"/>
              <a:ext cx="2774734" cy="2577645"/>
            </a:xfrm>
            <a:prstGeom prst="rect">
              <a:avLst/>
            </a:prstGeom>
            <a:solidFill>
              <a:srgbClr val="E3DF2D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just"/>
              <a:r>
                <a:rPr lang="en-US" sz="28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quả, hạt</a:t>
              </a:r>
            </a:p>
          </p:txBody>
        </p:sp>
      </p:grpSp>
      <p:grpSp>
        <p:nvGrpSpPr>
          <p:cNvPr id="13" name="Group 22"/>
          <p:cNvGrpSpPr/>
          <p:nvPr/>
        </p:nvGrpSpPr>
        <p:grpSpPr>
          <a:xfrm>
            <a:off x="4538980" y="2288540"/>
            <a:ext cx="1161415" cy="372110"/>
            <a:chOff x="6288" y="2782200"/>
            <a:chExt cx="2317202" cy="3603600"/>
          </a:xfrm>
          <a:solidFill>
            <a:srgbClr val="FFC000"/>
          </a:solidFill>
        </p:grpSpPr>
        <p:sp>
          <p:nvSpPr>
            <p:cNvPr id="14" name="Rounded Rectangle 13"/>
            <p:cNvSpPr/>
            <p:nvPr/>
          </p:nvSpPr>
          <p:spPr>
            <a:xfrm>
              <a:off x="6288" y="2782200"/>
              <a:ext cx="2317202" cy="3603600"/>
            </a:xfrm>
            <a:prstGeom prst="roundRect">
              <a:avLst/>
            </a:prstGeom>
            <a:solidFill>
              <a:srgbClr val="E3DF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65833" y="3165019"/>
              <a:ext cx="2256390" cy="2577646"/>
            </a:xfrm>
            <a:prstGeom prst="rect">
              <a:avLst/>
            </a:prstGeom>
            <a:solidFill>
              <a:srgbClr val="E3DF2D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just"/>
              <a:r>
                <a:rPr lang="en-US" sz="28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nước</a:t>
              </a:r>
            </a:p>
          </p:txBody>
        </p:sp>
      </p:grpSp>
      <p:grpSp>
        <p:nvGrpSpPr>
          <p:cNvPr id="16" name="Group 22"/>
          <p:cNvGrpSpPr/>
          <p:nvPr/>
        </p:nvGrpSpPr>
        <p:grpSpPr>
          <a:xfrm>
            <a:off x="9516110" y="2245360"/>
            <a:ext cx="1161415" cy="356235"/>
            <a:chOff x="6288" y="2782200"/>
            <a:chExt cx="2317202" cy="3603600"/>
          </a:xfrm>
          <a:solidFill>
            <a:srgbClr val="FFC000"/>
          </a:solidFill>
        </p:grpSpPr>
        <p:sp>
          <p:nvSpPr>
            <p:cNvPr id="17" name="Rounded Rectangle 16"/>
            <p:cNvSpPr/>
            <p:nvPr/>
          </p:nvSpPr>
          <p:spPr>
            <a:xfrm>
              <a:off x="6288" y="2782200"/>
              <a:ext cx="2317202" cy="3603600"/>
            </a:xfrm>
            <a:prstGeom prst="roundRect">
              <a:avLst/>
            </a:prstGeom>
            <a:solidFill>
              <a:srgbClr val="E3DF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65833" y="3165019"/>
              <a:ext cx="2256390" cy="2577646"/>
            </a:xfrm>
            <a:prstGeom prst="rect">
              <a:avLst/>
            </a:prstGeom>
            <a:solidFill>
              <a:srgbClr val="E3DF2D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just"/>
              <a:r>
                <a:rPr lang="en-US" sz="28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nước</a:t>
              </a:r>
            </a:p>
          </p:txBody>
        </p:sp>
      </p:grpSp>
      <p:grpSp>
        <p:nvGrpSpPr>
          <p:cNvPr id="19" name="Group 22"/>
          <p:cNvGrpSpPr/>
          <p:nvPr/>
        </p:nvGrpSpPr>
        <p:grpSpPr>
          <a:xfrm>
            <a:off x="1765300" y="2815247"/>
            <a:ext cx="3708574" cy="304800"/>
            <a:chOff x="6288" y="2782200"/>
            <a:chExt cx="2317202" cy="3603600"/>
          </a:xfrm>
          <a:solidFill>
            <a:srgbClr val="FFC000"/>
          </a:solidFill>
        </p:grpSpPr>
        <p:sp>
          <p:nvSpPr>
            <p:cNvPr id="20" name="Rounded Rectangle 19"/>
            <p:cNvSpPr/>
            <p:nvPr/>
          </p:nvSpPr>
          <p:spPr>
            <a:xfrm>
              <a:off x="6288" y="2782200"/>
              <a:ext cx="2317202" cy="3603600"/>
            </a:xfrm>
            <a:prstGeom prst="roundRect">
              <a:avLst/>
            </a:prstGeom>
            <a:solidFill>
              <a:srgbClr val="E3DF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65833" y="3165019"/>
              <a:ext cx="2256390" cy="2577646"/>
            </a:xfrm>
            <a:prstGeom prst="rect">
              <a:avLst/>
            </a:prstGeom>
            <a:solidFill>
              <a:srgbClr val="E3DF2D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just"/>
              <a:r>
                <a:rPr lang="en-US" sz="28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xăng, benzen...</a:t>
              </a:r>
            </a:p>
          </p:txBody>
        </p:sp>
      </p:grpSp>
      <p:grpSp>
        <p:nvGrpSpPr>
          <p:cNvPr id="41" name="Group 22"/>
          <p:cNvGrpSpPr/>
          <p:nvPr/>
        </p:nvGrpSpPr>
        <p:grpSpPr>
          <a:xfrm>
            <a:off x="4415155" y="4035425"/>
            <a:ext cx="2600960" cy="358775"/>
            <a:chOff x="6288" y="2782200"/>
            <a:chExt cx="2317202" cy="3603600"/>
          </a:xfrm>
          <a:solidFill>
            <a:srgbClr val="FFC000"/>
          </a:solidFill>
        </p:grpSpPr>
        <p:sp>
          <p:nvSpPr>
            <p:cNvPr id="42" name="Rounded Rectangle 41"/>
            <p:cNvSpPr/>
            <p:nvPr/>
          </p:nvSpPr>
          <p:spPr>
            <a:xfrm>
              <a:off x="6288" y="2782200"/>
              <a:ext cx="2317202" cy="3603600"/>
            </a:xfrm>
            <a:prstGeom prst="roundRect">
              <a:avLst/>
            </a:prstGeom>
            <a:solidFill>
              <a:srgbClr val="E3DF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ounded Rectangle 4"/>
            <p:cNvSpPr/>
            <p:nvPr/>
          </p:nvSpPr>
          <p:spPr>
            <a:xfrm>
              <a:off x="32877" y="3165019"/>
              <a:ext cx="2289482" cy="2577646"/>
            </a:xfrm>
            <a:prstGeom prst="rect">
              <a:avLst/>
            </a:prstGeom>
            <a:solidFill>
              <a:srgbClr val="E3DF2D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just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(RCOO)</a:t>
              </a:r>
              <a:r>
                <a:rPr lang="en-US" sz="2800" b="1" baseline="-25000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C</a:t>
              </a:r>
              <a:r>
                <a:rPr lang="en-US" sz="2800" b="1" baseline="-25000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H</a:t>
              </a:r>
              <a:r>
                <a:rPr lang="en-US" sz="2800" b="1" baseline="-25000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5</a:t>
              </a:r>
            </a:p>
          </p:txBody>
        </p:sp>
      </p:grpSp>
      <p:grpSp>
        <p:nvGrpSpPr>
          <p:cNvPr id="44" name="Group 22"/>
          <p:cNvGrpSpPr/>
          <p:nvPr/>
        </p:nvGrpSpPr>
        <p:grpSpPr>
          <a:xfrm>
            <a:off x="5355590" y="3530600"/>
            <a:ext cx="1161415" cy="353060"/>
            <a:chOff x="6288" y="2782200"/>
            <a:chExt cx="2317202" cy="3603600"/>
          </a:xfrm>
          <a:solidFill>
            <a:srgbClr val="FFC000"/>
          </a:solidFill>
        </p:grpSpPr>
        <p:sp>
          <p:nvSpPr>
            <p:cNvPr id="45" name="Rounded Rectangle 44"/>
            <p:cNvSpPr/>
            <p:nvPr/>
          </p:nvSpPr>
          <p:spPr>
            <a:xfrm>
              <a:off x="6288" y="2782200"/>
              <a:ext cx="2317202" cy="3603600"/>
            </a:xfrm>
            <a:prstGeom prst="roundRect">
              <a:avLst/>
            </a:prstGeom>
            <a:solidFill>
              <a:srgbClr val="E3DF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ounded Rectangle 4"/>
            <p:cNvSpPr/>
            <p:nvPr/>
          </p:nvSpPr>
          <p:spPr>
            <a:xfrm>
              <a:off x="65833" y="3165019"/>
              <a:ext cx="2256390" cy="2577646"/>
            </a:xfrm>
            <a:prstGeom prst="rect">
              <a:avLst/>
            </a:prstGeom>
            <a:solidFill>
              <a:srgbClr val="E3DF2D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just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este</a:t>
              </a:r>
            </a:p>
          </p:txBody>
        </p:sp>
      </p:grpSp>
      <p:grpSp>
        <p:nvGrpSpPr>
          <p:cNvPr id="47" name="Group 22"/>
          <p:cNvGrpSpPr/>
          <p:nvPr/>
        </p:nvGrpSpPr>
        <p:grpSpPr>
          <a:xfrm>
            <a:off x="7265035" y="3556635"/>
            <a:ext cx="1539875" cy="339090"/>
            <a:chOff x="6288" y="2782200"/>
            <a:chExt cx="2317202" cy="3603600"/>
          </a:xfrm>
          <a:solidFill>
            <a:srgbClr val="FFC000"/>
          </a:solidFill>
        </p:grpSpPr>
        <p:sp>
          <p:nvSpPr>
            <p:cNvPr id="48" name="Rounded Rectangle 47"/>
            <p:cNvSpPr/>
            <p:nvPr/>
          </p:nvSpPr>
          <p:spPr>
            <a:xfrm>
              <a:off x="6288" y="2782200"/>
              <a:ext cx="2317202" cy="3603600"/>
            </a:xfrm>
            <a:prstGeom prst="roundRect">
              <a:avLst/>
            </a:prstGeom>
            <a:solidFill>
              <a:srgbClr val="E3DF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ounded Rectangle 4"/>
            <p:cNvSpPr/>
            <p:nvPr/>
          </p:nvSpPr>
          <p:spPr>
            <a:xfrm>
              <a:off x="65833" y="3165019"/>
              <a:ext cx="2256390" cy="2577646"/>
            </a:xfrm>
            <a:prstGeom prst="rect">
              <a:avLst/>
            </a:prstGeom>
            <a:solidFill>
              <a:srgbClr val="E3DF2D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just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glixerol</a:t>
              </a:r>
            </a:p>
          </p:txBody>
        </p:sp>
      </p:grpSp>
      <p:grpSp>
        <p:nvGrpSpPr>
          <p:cNvPr id="52" name="Group 22"/>
          <p:cNvGrpSpPr/>
          <p:nvPr/>
        </p:nvGrpSpPr>
        <p:grpSpPr>
          <a:xfrm>
            <a:off x="9992995" y="3549650"/>
            <a:ext cx="1553210" cy="368935"/>
            <a:chOff x="6288" y="2782200"/>
            <a:chExt cx="2336957" cy="3603600"/>
          </a:xfrm>
          <a:solidFill>
            <a:srgbClr val="FFC000"/>
          </a:solidFill>
        </p:grpSpPr>
        <p:sp>
          <p:nvSpPr>
            <p:cNvPr id="53" name="Rounded Rectangle 52"/>
            <p:cNvSpPr/>
            <p:nvPr/>
          </p:nvSpPr>
          <p:spPr>
            <a:xfrm>
              <a:off x="6288" y="2782200"/>
              <a:ext cx="2317202" cy="3603600"/>
            </a:xfrm>
            <a:prstGeom prst="roundRect">
              <a:avLst/>
            </a:prstGeom>
            <a:solidFill>
              <a:srgbClr val="E3DF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ounded Rectangle 4"/>
            <p:cNvSpPr/>
            <p:nvPr/>
          </p:nvSpPr>
          <p:spPr>
            <a:xfrm>
              <a:off x="86855" y="3292625"/>
              <a:ext cx="2256390" cy="2577646"/>
            </a:xfrm>
            <a:prstGeom prst="rect">
              <a:avLst/>
            </a:prstGeom>
            <a:solidFill>
              <a:srgbClr val="E3DF2D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just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axit béo</a:t>
              </a:r>
            </a:p>
          </p:txBody>
        </p:sp>
      </p:grpSp>
      <p:grpSp>
        <p:nvGrpSpPr>
          <p:cNvPr id="65" name="Group 22"/>
          <p:cNvGrpSpPr/>
          <p:nvPr/>
        </p:nvGrpSpPr>
        <p:grpSpPr>
          <a:xfrm>
            <a:off x="5808980" y="4739640"/>
            <a:ext cx="1952625" cy="320040"/>
            <a:chOff x="6288" y="2782200"/>
            <a:chExt cx="2336957" cy="3603600"/>
          </a:xfrm>
          <a:solidFill>
            <a:srgbClr val="FFC000"/>
          </a:solidFill>
        </p:grpSpPr>
        <p:sp>
          <p:nvSpPr>
            <p:cNvPr id="66" name="Rounded Rectangle 65"/>
            <p:cNvSpPr/>
            <p:nvPr/>
          </p:nvSpPr>
          <p:spPr>
            <a:xfrm>
              <a:off x="6288" y="2782200"/>
              <a:ext cx="2317202" cy="3603600"/>
            </a:xfrm>
            <a:prstGeom prst="roundRect">
              <a:avLst/>
            </a:prstGeom>
            <a:solidFill>
              <a:srgbClr val="E3DF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Rounded Rectangle 4"/>
            <p:cNvSpPr/>
            <p:nvPr/>
          </p:nvSpPr>
          <p:spPr>
            <a:xfrm>
              <a:off x="86855" y="3292625"/>
              <a:ext cx="2256390" cy="2577646"/>
            </a:xfrm>
            <a:prstGeom prst="rect">
              <a:avLst/>
            </a:prstGeom>
            <a:solidFill>
              <a:srgbClr val="E3DF2D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just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thủy phân</a:t>
              </a:r>
            </a:p>
          </p:txBody>
        </p:sp>
      </p:grpSp>
      <p:grpSp>
        <p:nvGrpSpPr>
          <p:cNvPr id="68" name="Group 22"/>
          <p:cNvGrpSpPr/>
          <p:nvPr/>
        </p:nvGrpSpPr>
        <p:grpSpPr>
          <a:xfrm>
            <a:off x="4700905" y="5761990"/>
            <a:ext cx="7285990" cy="833755"/>
            <a:chOff x="6288" y="2288304"/>
            <a:chExt cx="2317202" cy="3603600"/>
          </a:xfrm>
          <a:solidFill>
            <a:srgbClr val="FFC000"/>
          </a:solidFill>
        </p:grpSpPr>
        <p:sp>
          <p:nvSpPr>
            <p:cNvPr id="69" name="Rounded Rectangle 68"/>
            <p:cNvSpPr/>
            <p:nvPr/>
          </p:nvSpPr>
          <p:spPr>
            <a:xfrm>
              <a:off x="6288" y="2288304"/>
              <a:ext cx="2317202" cy="3603600"/>
            </a:xfrm>
            <a:prstGeom prst="roundRect">
              <a:avLst/>
            </a:prstGeom>
            <a:solidFill>
              <a:srgbClr val="E3DF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Rounded Rectangle 4"/>
            <p:cNvSpPr/>
            <p:nvPr/>
          </p:nvSpPr>
          <p:spPr>
            <a:xfrm>
              <a:off x="86959" y="2510555"/>
              <a:ext cx="2216786" cy="3204802"/>
            </a:xfrm>
            <a:prstGeom prst="rect">
              <a:avLst/>
            </a:prstGeom>
            <a:solidFill>
              <a:srgbClr val="E3DF2D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just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thức ăn cho người, động vật; chế tạo xà phòng và glixerol</a:t>
              </a:r>
            </a:p>
          </p:txBody>
        </p:sp>
      </p:grpSp>
      <p:sp>
        <p:nvSpPr>
          <p:cNvPr id="71" name="Text Box 70"/>
          <p:cNvSpPr txBox="1"/>
          <p:nvPr/>
        </p:nvSpPr>
        <p:spPr>
          <a:xfrm>
            <a:off x="1765300" y="97155"/>
            <a:ext cx="7405370" cy="640080"/>
          </a:xfrm>
          <a:prstGeom prst="rect">
            <a:avLst/>
          </a:prstGeom>
          <a:noFill/>
          <a:effectLst>
            <a:innerShdw blurRad="63500" dist="50800" dir="13500000">
              <a:srgbClr val="FF0000">
                <a:alpha val="50000"/>
              </a:srgbClr>
            </a:innerShdw>
          </a:effectLst>
        </p:spPr>
        <p:txBody>
          <a:bodyPr wrap="square" rtlCol="0">
            <a:spAutoFit/>
            <a:scene3d>
              <a:camera prst="orthographicFront"/>
              <a:lightRig rig="sunset" dir="t">
                <a:rot lat="0" lon="0" rev="12000000"/>
              </a:lightRig>
            </a:scene3d>
            <a:sp3d contourW="95250" prstMaterial="metal">
              <a:contourClr>
                <a:srgbClr val="FF0000"/>
              </a:contourClr>
            </a:sp3d>
          </a:bodyPr>
          <a:lstStyle/>
          <a:p>
            <a:r>
              <a:rPr lang="en-US" sz="36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ĐIỀN TỪ THÍCH HỢP VÀO CHỖ </a:t>
            </a:r>
            <a:r>
              <a:rPr lang="en-US" sz="36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rgbClr val="FF0000">
                      <a:alpha val="40000"/>
                    </a:srgbClr>
                  </a:outerShdw>
                </a:effectLst>
              </a:rPr>
              <a:t>TRỐNG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376680" y="394970"/>
            <a:ext cx="5101590" cy="1325880"/>
          </a:xfrm>
        </p:spPr>
        <p:txBody>
          <a:bodyPr/>
          <a:lstStyle/>
          <a:p>
            <a:r>
              <a:rPr lang="en-US" altLang="x-none" b="1" dirty="0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Bài 47: CHẤT BÉO 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485390" y="1914525"/>
            <a:ext cx="8104467" cy="735330"/>
            <a:chOff x="2467" y="2807"/>
            <a:chExt cx="13579" cy="1158"/>
          </a:xfrm>
        </p:grpSpPr>
        <p:sp>
          <p:nvSpPr>
            <p:cNvPr id="9" name="Oval 8"/>
            <p:cNvSpPr/>
            <p:nvPr/>
          </p:nvSpPr>
          <p:spPr>
            <a:xfrm>
              <a:off x="2467" y="2938"/>
              <a:ext cx="1184" cy="843"/>
            </a:xfrm>
            <a:prstGeom prst="ellipse">
              <a:avLst/>
            </a:prstGeom>
            <a:solidFill>
              <a:srgbClr val="ED37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1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809" y="2807"/>
              <a:ext cx="12237" cy="1158"/>
            </a:xfrm>
            <a:prstGeom prst="roundRect">
              <a:avLst/>
            </a:prstGeom>
            <a:solidFill>
              <a:srgbClr val="ED37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 Box 21"/>
            <p:cNvSpPr txBox="1"/>
            <p:nvPr/>
          </p:nvSpPr>
          <p:spPr>
            <a:xfrm>
              <a:off x="4388" y="2995"/>
              <a:ext cx="11079" cy="822"/>
            </a:xfrm>
            <a:prstGeom prst="rect">
              <a:avLst/>
            </a:prstGeom>
            <a:solidFill>
              <a:srgbClr val="ED37C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CHẤT BÉO CÓ Ở ĐÂU?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468880" y="2833370"/>
            <a:ext cx="8104467" cy="735330"/>
            <a:chOff x="2441" y="4254"/>
            <a:chExt cx="13579" cy="1158"/>
          </a:xfrm>
        </p:grpSpPr>
        <p:sp>
          <p:nvSpPr>
            <p:cNvPr id="23" name="Oval 22"/>
            <p:cNvSpPr/>
            <p:nvPr/>
          </p:nvSpPr>
          <p:spPr>
            <a:xfrm>
              <a:off x="2441" y="4385"/>
              <a:ext cx="1184" cy="843"/>
            </a:xfrm>
            <a:prstGeom prst="ellipse">
              <a:avLst/>
            </a:prstGeom>
            <a:solidFill>
              <a:srgbClr val="08D4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783" y="4254"/>
              <a:ext cx="12237" cy="1158"/>
            </a:xfrm>
            <a:prstGeom prst="roundRect">
              <a:avLst/>
            </a:prstGeom>
            <a:solidFill>
              <a:srgbClr val="08D4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24"/>
            <p:cNvSpPr txBox="1"/>
            <p:nvPr/>
          </p:nvSpPr>
          <p:spPr>
            <a:xfrm>
              <a:off x="4362" y="4442"/>
              <a:ext cx="11079" cy="822"/>
            </a:xfrm>
            <a:prstGeom prst="rect">
              <a:avLst/>
            </a:prstGeom>
            <a:solidFill>
              <a:srgbClr val="08D438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TÍNH CHẤT VẬT LÍ QUAN TRỌNG?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485390" y="3735705"/>
            <a:ext cx="8104467" cy="735330"/>
            <a:chOff x="2467" y="5675"/>
            <a:chExt cx="13579" cy="1158"/>
          </a:xfrm>
        </p:grpSpPr>
        <p:sp>
          <p:nvSpPr>
            <p:cNvPr id="26" name="Oval 25"/>
            <p:cNvSpPr/>
            <p:nvPr/>
          </p:nvSpPr>
          <p:spPr>
            <a:xfrm>
              <a:off x="2467" y="5806"/>
              <a:ext cx="1184" cy="84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3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809" y="5675"/>
              <a:ext cx="12237" cy="1158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4388" y="5863"/>
              <a:ext cx="11079" cy="8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THÀNH PHẦN VÀ CẤU TẠO?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468880" y="4772025"/>
            <a:ext cx="8104467" cy="735330"/>
            <a:chOff x="2441" y="7307"/>
            <a:chExt cx="13579" cy="1158"/>
          </a:xfrm>
          <a:solidFill>
            <a:schemeClr val="accent1"/>
          </a:solidFill>
        </p:grpSpPr>
        <p:sp>
          <p:nvSpPr>
            <p:cNvPr id="29" name="Oval 28"/>
            <p:cNvSpPr/>
            <p:nvPr/>
          </p:nvSpPr>
          <p:spPr>
            <a:xfrm>
              <a:off x="2441" y="7438"/>
              <a:ext cx="1184" cy="843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4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783" y="7307"/>
              <a:ext cx="12237" cy="115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 Box 30"/>
            <p:cNvSpPr txBox="1"/>
            <p:nvPr/>
          </p:nvSpPr>
          <p:spPr>
            <a:xfrm>
              <a:off x="4362" y="7495"/>
              <a:ext cx="11079" cy="8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T</a:t>
              </a:r>
              <a:r>
                <a:rPr lang="en-US" sz="2800"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ÍNH CHẤT HÓA HỌC QUAN TRỌNG?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485390" y="5685155"/>
            <a:ext cx="8104467" cy="735330"/>
            <a:chOff x="2467" y="8745"/>
            <a:chExt cx="13579" cy="1158"/>
          </a:xfrm>
        </p:grpSpPr>
        <p:sp>
          <p:nvSpPr>
            <p:cNvPr id="32" name="Oval 31"/>
            <p:cNvSpPr/>
            <p:nvPr/>
          </p:nvSpPr>
          <p:spPr>
            <a:xfrm>
              <a:off x="2467" y="8876"/>
              <a:ext cx="1184" cy="843"/>
            </a:xfrm>
            <a:prstGeom prst="ellipse">
              <a:avLst/>
            </a:prstGeom>
            <a:solidFill>
              <a:srgbClr val="F6386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5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809" y="8745"/>
              <a:ext cx="12237" cy="1158"/>
            </a:xfrm>
            <a:prstGeom prst="roundRect">
              <a:avLst/>
            </a:prstGeom>
            <a:solidFill>
              <a:srgbClr val="F6386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 Box 33"/>
            <p:cNvSpPr txBox="1"/>
            <p:nvPr/>
          </p:nvSpPr>
          <p:spPr>
            <a:xfrm>
              <a:off x="4388" y="8933"/>
              <a:ext cx="11079" cy="822"/>
            </a:xfrm>
            <a:prstGeom prst="rect">
              <a:avLst/>
            </a:prstGeom>
            <a:solidFill>
              <a:srgbClr val="F63869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CHẤT BÉO CÓ ỨNG DỤNG GÌ?</a:t>
              </a:r>
            </a:p>
          </p:txBody>
        </p:sp>
      </p:grpSp>
      <p:pic>
        <p:nvPicPr>
          <p:cNvPr id="100" name="Content Placeholder 99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98610" y="-31115"/>
            <a:ext cx="2993390" cy="18789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4018" name="Rectangle 2"/>
          <p:cNvSpPr/>
          <p:nvPr/>
        </p:nvSpPr>
        <p:spPr>
          <a:xfrm>
            <a:off x="3234055" y="5654675"/>
            <a:ext cx="1013460" cy="33909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r>
              <a:rPr sz="2400" b="1" u="none" dirty="0">
                <a:solidFill>
                  <a:srgbClr val="FFFFFF"/>
                </a:solidFill>
                <a:latin typeface="Arial" panose="020B0604020202020204" pitchFamily="34" charset="0"/>
              </a:rPr>
              <a:t>Dầu</a:t>
            </a:r>
          </a:p>
          <a:p>
            <a:r>
              <a:rPr sz="2400" b="1" u="none" dirty="0">
                <a:solidFill>
                  <a:srgbClr val="FFFFFF"/>
                </a:solidFill>
                <a:latin typeface="Arial" panose="020B0604020202020204" pitchFamily="34" charset="0"/>
              </a:rPr>
              <a:t>thực vật</a:t>
            </a:r>
          </a:p>
        </p:txBody>
      </p:sp>
      <p:sp>
        <p:nvSpPr>
          <p:cNvPr id="214019" name="Rectangle 3"/>
          <p:cNvSpPr/>
          <p:nvPr/>
        </p:nvSpPr>
        <p:spPr>
          <a:xfrm>
            <a:off x="4679950" y="6591935"/>
            <a:ext cx="1837690" cy="2159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r>
              <a:rPr sz="2400" b="1" u="none" dirty="0">
                <a:solidFill>
                  <a:srgbClr val="FFFFFF"/>
                </a:solidFill>
                <a:latin typeface="Arial" panose="020B0604020202020204" pitchFamily="34" charset="0"/>
              </a:rPr>
              <a:t>Lạc (Đậu phộng)</a:t>
            </a:r>
          </a:p>
        </p:txBody>
      </p:sp>
      <p:sp>
        <p:nvSpPr>
          <p:cNvPr id="214020" name="Rectangle 4"/>
          <p:cNvSpPr/>
          <p:nvPr/>
        </p:nvSpPr>
        <p:spPr>
          <a:xfrm>
            <a:off x="9431655" y="6602730"/>
            <a:ext cx="1772920" cy="23876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r>
              <a:rPr sz="2400" b="1" u="none" dirty="0">
                <a:solidFill>
                  <a:srgbClr val="FFFFFF"/>
                </a:solidFill>
                <a:latin typeface="Arial" panose="020B0604020202020204" pitchFamily="34" charset="0"/>
              </a:rPr>
              <a:t>Dừa</a:t>
            </a:r>
          </a:p>
        </p:txBody>
      </p:sp>
      <p:sp>
        <p:nvSpPr>
          <p:cNvPr id="214021" name="Rectangle 5"/>
          <p:cNvSpPr/>
          <p:nvPr/>
        </p:nvSpPr>
        <p:spPr>
          <a:xfrm>
            <a:off x="4742180" y="4906010"/>
            <a:ext cx="1790700" cy="18796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r>
              <a:rPr sz="2400" b="1" u="none" dirty="0">
                <a:solidFill>
                  <a:srgbClr val="FFFFFF"/>
                </a:solidFill>
                <a:latin typeface="Arial" panose="020B0604020202020204" pitchFamily="34" charset="0"/>
              </a:rPr>
              <a:t>Mỡ lợn</a:t>
            </a:r>
          </a:p>
        </p:txBody>
      </p:sp>
      <p:sp>
        <p:nvSpPr>
          <p:cNvPr id="214022" name="Rectangle 6"/>
          <p:cNvSpPr/>
          <p:nvPr/>
        </p:nvSpPr>
        <p:spPr>
          <a:xfrm>
            <a:off x="9418955" y="4918075"/>
            <a:ext cx="1784350" cy="2159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r>
              <a:rPr sz="2400" b="1" u="none" dirty="0">
                <a:solidFill>
                  <a:srgbClr val="FFFFFF"/>
                </a:solidFill>
                <a:latin typeface="Arial" panose="020B0604020202020204" pitchFamily="34" charset="0"/>
              </a:rPr>
              <a:t>Cá </a:t>
            </a:r>
          </a:p>
        </p:txBody>
      </p:sp>
      <p:pic>
        <p:nvPicPr>
          <p:cNvPr id="214023" name="Picture 7" descr="Dau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60" y="2308860"/>
            <a:ext cx="1257300" cy="3961130"/>
          </a:xfrm>
          <a:prstGeom prst="rect">
            <a:avLst/>
          </a:prstGeom>
          <a:noFill/>
          <a:ln w="2857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14024" name="Picture 8" descr="DauPho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6865" y="3582670"/>
            <a:ext cx="2825750" cy="1565910"/>
          </a:xfrm>
          <a:prstGeom prst="rect">
            <a:avLst/>
          </a:prstGeom>
          <a:noFill/>
          <a:ln w="2857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14025" name="Picture 9" descr="C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965" y="5250815"/>
            <a:ext cx="2437130" cy="1480185"/>
          </a:xfrm>
          <a:prstGeom prst="rect">
            <a:avLst/>
          </a:prstGeom>
          <a:noFill/>
          <a:ln w="2857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14026" name="Picture 10" descr="Du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6865" y="1773555"/>
            <a:ext cx="2825750" cy="1588135"/>
          </a:xfrm>
          <a:prstGeom prst="rect">
            <a:avLst/>
          </a:prstGeom>
          <a:noFill/>
          <a:ln w="2857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14027" name="Picture 11" descr="Thi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5235" y="5231130"/>
            <a:ext cx="2401570" cy="1479550"/>
          </a:xfrm>
          <a:prstGeom prst="rect">
            <a:avLst/>
          </a:prstGeom>
          <a:noFill/>
          <a:ln w="2857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14028" name="Picture 12" descr="DiaVu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0280" y="1701800"/>
            <a:ext cx="2348230" cy="1619250"/>
          </a:xfrm>
          <a:prstGeom prst="rect">
            <a:avLst/>
          </a:prstGeom>
          <a:noFill/>
          <a:ln w="2857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14032" name="Picture 16" descr="oliv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66175" y="1687830"/>
            <a:ext cx="2437130" cy="1643380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36" name="Group 35"/>
          <p:cNvGrpSpPr/>
          <p:nvPr/>
        </p:nvGrpSpPr>
        <p:grpSpPr>
          <a:xfrm>
            <a:off x="123825" y="254635"/>
            <a:ext cx="5129530" cy="735330"/>
            <a:chOff x="2467" y="2807"/>
            <a:chExt cx="13579" cy="1158"/>
          </a:xfrm>
        </p:grpSpPr>
        <p:sp>
          <p:nvSpPr>
            <p:cNvPr id="30" name="Oval 29"/>
            <p:cNvSpPr/>
            <p:nvPr/>
          </p:nvSpPr>
          <p:spPr>
            <a:xfrm>
              <a:off x="2467" y="2938"/>
              <a:ext cx="1184" cy="843"/>
            </a:xfrm>
            <a:prstGeom prst="ellipse">
              <a:avLst/>
            </a:prstGeom>
            <a:solidFill>
              <a:srgbClr val="ED37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1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809" y="2807"/>
              <a:ext cx="12237" cy="1158"/>
            </a:xfrm>
            <a:prstGeom prst="roundRect">
              <a:avLst/>
            </a:prstGeom>
            <a:solidFill>
              <a:srgbClr val="ED37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 Box 31"/>
            <p:cNvSpPr txBox="1"/>
            <p:nvPr/>
          </p:nvSpPr>
          <p:spPr>
            <a:xfrm>
              <a:off x="4388" y="2995"/>
              <a:ext cx="11079" cy="822"/>
            </a:xfrm>
            <a:prstGeom prst="rect">
              <a:avLst/>
            </a:prstGeom>
            <a:solidFill>
              <a:srgbClr val="ED37C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CHẤT BÉO CÓ Ở ĐÂU?</a:t>
              </a:r>
            </a:p>
          </p:txBody>
        </p:sp>
      </p:grpSp>
      <p:pic>
        <p:nvPicPr>
          <p:cNvPr id="33" name="Content Placeholder 32"/>
          <p:cNvPicPr>
            <a:picLocks noGrp="1" noChangeAspect="1"/>
          </p:cNvPicPr>
          <p:nvPr>
            <p:ph sz="half" idx="1"/>
          </p:nvPr>
        </p:nvPicPr>
        <p:blipFill>
          <a:blip r:embed="rId10"/>
          <a:srcRect t="25092" r="6067" b="11189"/>
          <a:stretch>
            <a:fillRect/>
          </a:stretch>
        </p:blipFill>
        <p:spPr>
          <a:xfrm>
            <a:off x="8766175" y="3583305"/>
            <a:ext cx="2506980" cy="151066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5" name="Rounded Rectangular Callout 34"/>
          <p:cNvSpPr/>
          <p:nvPr/>
        </p:nvSpPr>
        <p:spPr>
          <a:xfrm>
            <a:off x="5593080" y="0"/>
            <a:ext cx="6338570" cy="1243965"/>
          </a:xfrm>
          <a:prstGeom prst="wedgeRoundRectCallout">
            <a:avLst>
              <a:gd name="adj1" fmla="val -4067"/>
              <a:gd name="adj2" fmla="val 90632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Box 36"/>
          <p:cNvSpPr txBox="1"/>
          <p:nvPr/>
        </p:nvSpPr>
        <p:spPr>
          <a:xfrm>
            <a:off x="5765180" y="236220"/>
            <a:ext cx="6055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4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hãy</a:t>
            </a:r>
            <a:r>
              <a:rPr lang="en-US" sz="24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quan</a:t>
            </a:r>
            <a:r>
              <a:rPr lang="en-US" sz="24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sát</a:t>
            </a:r>
            <a:r>
              <a:rPr lang="en-US" sz="24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tranh</a:t>
            </a:r>
            <a:r>
              <a:rPr lang="en-US" sz="24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4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24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sz="24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chất</a:t>
            </a:r>
            <a:r>
              <a:rPr lang="en-US" sz="24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béo</a:t>
            </a:r>
            <a:r>
              <a:rPr lang="en-US" sz="24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4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4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24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loại</a:t>
            </a:r>
            <a:r>
              <a:rPr lang="en-US" sz="24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thực</a:t>
            </a:r>
            <a:r>
              <a:rPr lang="en-US" sz="24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phẩm</a:t>
            </a:r>
            <a:r>
              <a:rPr lang="en-US" sz="24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24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pic>
        <p:nvPicPr>
          <p:cNvPr id="100" name="Content Placeholder 99"/>
          <p:cNvPicPr>
            <a:picLocks noGrp="1" noChangeAspect="1"/>
          </p:cNvPicPr>
          <p:nvPr>
            <p:ph sz="half" idx="2"/>
          </p:nvPr>
        </p:nvPicPr>
        <p:blipFill>
          <a:blip r:embed="rId11"/>
          <a:stretch>
            <a:fillRect/>
          </a:stretch>
        </p:blipFill>
        <p:spPr>
          <a:xfrm>
            <a:off x="6050280" y="3578860"/>
            <a:ext cx="2348230" cy="1532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2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2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20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20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2000"/>
                                        <p:tgtEl>
                                          <p:spTgt spid="21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2000"/>
                                        <p:tgtEl>
                                          <p:spTgt spid="21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2000"/>
                                        <p:tgtEl>
                                          <p:spTgt spid="21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2000"/>
                                        <p:tgtEl>
                                          <p:spTgt spid="21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2000"/>
                                        <p:tgtEl>
                                          <p:spTgt spid="21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2000"/>
                                        <p:tgtEl>
                                          <p:spTgt spid="21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/>
      <p:bldP spid="214018" grpId="1"/>
      <p:bldP spid="214019" grpId="0"/>
      <p:bldP spid="214019" grpId="1"/>
      <p:bldP spid="214020" grpId="0"/>
      <p:bldP spid="214020" grpId="1"/>
      <p:bldP spid="214021" grpId="0"/>
      <p:bldP spid="214021" grpId="1"/>
      <p:bldP spid="214022" grpId="0"/>
      <p:bldP spid="214022" grpId="1"/>
      <p:bldP spid="35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99390" y="530225"/>
            <a:ext cx="5129530" cy="735330"/>
            <a:chOff x="2467" y="2807"/>
            <a:chExt cx="13579" cy="1158"/>
          </a:xfrm>
        </p:grpSpPr>
        <p:sp>
          <p:nvSpPr>
            <p:cNvPr id="30" name="Oval 29"/>
            <p:cNvSpPr/>
            <p:nvPr/>
          </p:nvSpPr>
          <p:spPr>
            <a:xfrm>
              <a:off x="2467" y="2938"/>
              <a:ext cx="1184" cy="843"/>
            </a:xfrm>
            <a:prstGeom prst="ellipse">
              <a:avLst/>
            </a:prstGeom>
            <a:solidFill>
              <a:srgbClr val="ED37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I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809" y="2807"/>
              <a:ext cx="12237" cy="1158"/>
            </a:xfrm>
            <a:prstGeom prst="roundRect">
              <a:avLst/>
            </a:prstGeom>
            <a:solidFill>
              <a:srgbClr val="ED37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 Box 31"/>
            <p:cNvSpPr txBox="1"/>
            <p:nvPr/>
          </p:nvSpPr>
          <p:spPr>
            <a:xfrm>
              <a:off x="4388" y="2995"/>
              <a:ext cx="11079" cy="822"/>
            </a:xfrm>
            <a:prstGeom prst="rect">
              <a:avLst/>
            </a:prstGeom>
            <a:solidFill>
              <a:srgbClr val="ED37C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CHẤT BÉO CÓ Ở ĐÂU?</a:t>
              </a:r>
            </a:p>
          </p:txBody>
        </p:sp>
      </p:grpSp>
      <p:grpSp>
        <p:nvGrpSpPr>
          <p:cNvPr id="2" name="Group 25"/>
          <p:cNvGrpSpPr/>
          <p:nvPr/>
        </p:nvGrpSpPr>
        <p:grpSpPr>
          <a:xfrm>
            <a:off x="749935" y="2806065"/>
            <a:ext cx="9992360" cy="2390140"/>
            <a:chOff x="3481489" y="-58749"/>
            <a:chExt cx="1952420" cy="1269073"/>
          </a:xfrm>
        </p:grpSpPr>
        <p:sp>
          <p:nvSpPr>
            <p:cNvPr id="40" name="Rounded Rectangle 39"/>
            <p:cNvSpPr/>
            <p:nvPr/>
          </p:nvSpPr>
          <p:spPr>
            <a:xfrm>
              <a:off x="3481489" y="-58749"/>
              <a:ext cx="1952420" cy="1269073"/>
            </a:xfrm>
            <a:prstGeom prst="roundRect">
              <a:avLst/>
            </a:prstGeom>
            <a:solidFill>
              <a:srgbClr val="E3DF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ounded Rectangle 4"/>
            <p:cNvSpPr/>
            <p:nvPr/>
          </p:nvSpPr>
          <p:spPr>
            <a:xfrm>
              <a:off x="3543619" y="3288"/>
              <a:ext cx="1828518" cy="1145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just" fontAlgn="auto"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x-none" sz="3200" b="1" dirty="0">
                  <a:solidFill>
                    <a:srgbClr val="1102D2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- Hàng ngày ta sử dụng: </a:t>
              </a:r>
              <a:endParaRPr lang="en-US" altLang="x-none" sz="32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just" fontAlgn="auto"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x-none" sz="3200" b="1" dirty="0">
                  <a:solidFill>
                    <a:srgbClr val="1102D2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	+ Dầu ăn: lấy từ thực vật</a:t>
              </a:r>
              <a:endParaRPr lang="en-US" altLang="x-none" sz="32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just" fontAlgn="auto"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x-none" sz="3200" b="1" dirty="0">
                  <a:solidFill>
                    <a:srgbClr val="1102D2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    + Mỡ ăn: lấy từ động vật</a:t>
              </a:r>
              <a:endParaRPr lang="en-US" altLang="x-none" sz="32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just" fontAlgn="auto"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x-none" sz="3200" b="1" dirty="0">
                  <a:solidFill>
                    <a:srgbClr val="1102D2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Dầu ăn, mỡ ăn là các chất béo.</a:t>
              </a:r>
              <a:endParaRPr lang="en-US" sz="3200" kern="1200" dirty="0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749935" y="1450340"/>
            <a:ext cx="9992995" cy="1269365"/>
            <a:chOff x="3481489" y="3467"/>
            <a:chExt cx="1952420" cy="1269073"/>
          </a:xfrm>
        </p:grpSpPr>
        <p:sp>
          <p:nvSpPr>
            <p:cNvPr id="4" name="Rounded Rectangle 3"/>
            <p:cNvSpPr/>
            <p:nvPr/>
          </p:nvSpPr>
          <p:spPr>
            <a:xfrm>
              <a:off x="3481489" y="3467"/>
              <a:ext cx="1952420" cy="1269073"/>
            </a:xfrm>
            <a:prstGeom prst="roundRect">
              <a:avLst/>
            </a:prstGeom>
            <a:solidFill>
              <a:srgbClr val="E3DF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3543440" y="65418"/>
              <a:ext cx="1828518" cy="1145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x-none" sz="3200" b="1" dirty="0">
                  <a:solidFill>
                    <a:srgbClr val="1102D2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- Chất béo có nhiều trong mô mỡ động vật còn trong thực vật chất béo tập trung nhiều ở quả và hạt.</a:t>
              </a:r>
              <a:endParaRPr lang="en-US" sz="32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 amt="8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4605" y="321310"/>
            <a:ext cx="11864975" cy="735330"/>
            <a:chOff x="2441" y="4254"/>
            <a:chExt cx="18685" cy="1158"/>
          </a:xfrm>
        </p:grpSpPr>
        <p:sp>
          <p:nvSpPr>
            <p:cNvPr id="23" name="Oval 22"/>
            <p:cNvSpPr/>
            <p:nvPr/>
          </p:nvSpPr>
          <p:spPr>
            <a:xfrm>
              <a:off x="2441" y="4385"/>
              <a:ext cx="1184" cy="843"/>
            </a:xfrm>
            <a:prstGeom prst="ellipse">
              <a:avLst/>
            </a:prstGeom>
            <a:solidFill>
              <a:srgbClr val="08D4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II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627" y="4254"/>
              <a:ext cx="17499" cy="1158"/>
            </a:xfrm>
            <a:prstGeom prst="roundRect">
              <a:avLst/>
            </a:prstGeom>
            <a:solidFill>
              <a:srgbClr val="08D4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24"/>
            <p:cNvSpPr txBox="1"/>
            <p:nvPr/>
          </p:nvSpPr>
          <p:spPr>
            <a:xfrm>
              <a:off x="3753" y="4385"/>
              <a:ext cx="17372" cy="822"/>
            </a:xfrm>
            <a:prstGeom prst="rect">
              <a:avLst/>
            </a:prstGeom>
            <a:solidFill>
              <a:srgbClr val="08D438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CHẤT BÉO CÓ 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NHỮNG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 TÍNH CHẤT VẬT LÍ QUAN TRỌNG NÀO?</a:t>
              </a:r>
            </a:p>
          </p:txBody>
        </p:sp>
      </p:grpSp>
      <p:grpSp>
        <p:nvGrpSpPr>
          <p:cNvPr id="61" name="Group 22"/>
          <p:cNvGrpSpPr/>
          <p:nvPr/>
        </p:nvGrpSpPr>
        <p:grpSpPr>
          <a:xfrm>
            <a:off x="153670" y="1193800"/>
            <a:ext cx="6104890" cy="2911475"/>
            <a:chOff x="-638269" y="2989951"/>
            <a:chExt cx="5081100" cy="3395849"/>
          </a:xfrm>
        </p:grpSpPr>
        <p:sp>
          <p:nvSpPr>
            <p:cNvPr id="67" name="Rounded Rectangle 66"/>
            <p:cNvSpPr/>
            <p:nvPr/>
          </p:nvSpPr>
          <p:spPr>
            <a:xfrm>
              <a:off x="-638269" y="2989951"/>
              <a:ext cx="5081100" cy="339584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68" name="Rounded Rectangle 4"/>
            <p:cNvSpPr/>
            <p:nvPr/>
          </p:nvSpPr>
          <p:spPr>
            <a:xfrm>
              <a:off x="-551047" y="3153633"/>
              <a:ext cx="4912470" cy="29699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just"/>
              <a:r>
                <a:rPr lang="en-US" sz="3000" b="1">
                  <a:solidFill>
                    <a:srgbClr val="1102D2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Em hãy quan video thí nghiệm sau </a:t>
              </a:r>
              <a:endParaRPr lang="en-US" sz="3000" b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just"/>
              <a:r>
                <a:rPr lang="en-US" sz="3000" b="1">
                  <a:solidFill>
                    <a:srgbClr val="1102D2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và trả lời các câu hỏi:</a:t>
              </a:r>
              <a:endParaRPr lang="en-US" sz="3000" b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just"/>
              <a:r>
                <a:rPr lang="en-US" sz="3000" b="1">
                  <a:solidFill>
                    <a:srgbClr val="1102D2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1. Chất béo có tan trong nước không? Có tan trong xăng không? 2. Chất béo nặng hay nhẹ hơn nước?</a:t>
              </a:r>
              <a:endParaRPr lang="en-US" sz="30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153670" y="1508125"/>
            <a:ext cx="6103620" cy="1831975"/>
            <a:chOff x="-638269" y="2989951"/>
            <a:chExt cx="5081100" cy="339584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Rounded Rectangle 6"/>
            <p:cNvSpPr/>
            <p:nvPr/>
          </p:nvSpPr>
          <p:spPr>
            <a:xfrm>
              <a:off x="-638269" y="2989951"/>
              <a:ext cx="5081100" cy="3395849"/>
            </a:xfrm>
            <a:prstGeom prst="roundRect">
              <a:avLst/>
            </a:prstGeom>
            <a:solidFill>
              <a:srgbClr val="CECC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-550518" y="3066461"/>
              <a:ext cx="4992292" cy="3120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just"/>
              <a:r>
                <a:rPr lang="en-US" sz="3000" b="1">
                  <a:solidFill>
                    <a:srgbClr val="1102D2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Nhận xét: Chất béo nhẹ hơn nước, không tan trong nước, tan được trong xăng, benzen, dầu hỏa....</a:t>
              </a:r>
              <a:endParaRPr lang="en-US" sz="30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pic>
        <p:nvPicPr>
          <p:cNvPr id="11" name="HÓA HỌC 9 CHẤT BÉO (1) (online-video-cutter.com) (1)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38570" y="1193800"/>
            <a:ext cx="5686425" cy="5040630"/>
          </a:xfrm>
          <a:prstGeom prst="rect">
            <a:avLst/>
          </a:prstGeom>
          <a:effectLst>
            <a:glow rad="685800">
              <a:srgbClr val="F0FC32">
                <a:alpha val="4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1" fill="hold" display="1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2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8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" name="Picture 2" descr="Kết quả hình ảnh cho dấu hỏi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" y="1691005"/>
            <a:ext cx="1560195" cy="296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 bwMode="auto">
          <a:xfrm>
            <a:off x="3150307" y="1074420"/>
            <a:ext cx="5697783" cy="1675130"/>
            <a:chOff x="177846" y="1828800"/>
            <a:chExt cx="8766566" cy="1674813"/>
          </a:xfrm>
        </p:grpSpPr>
        <p:sp>
          <p:nvSpPr>
            <p:cNvPr id="59" name="Rectangle 58"/>
            <p:cNvSpPr/>
            <p:nvPr/>
          </p:nvSpPr>
          <p:spPr bwMode="auto">
            <a:xfrm>
              <a:off x="291300" y="2141538"/>
              <a:ext cx="8653112" cy="965200"/>
            </a:xfrm>
            <a:prstGeom prst="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6" name="Group 10"/>
            <p:cNvGrpSpPr/>
            <p:nvPr/>
          </p:nvGrpSpPr>
          <p:grpSpPr bwMode="auto">
            <a:xfrm>
              <a:off x="177846" y="1828800"/>
              <a:ext cx="1157988" cy="1674813"/>
              <a:chOff x="4744927" y="1799576"/>
              <a:chExt cx="1444080" cy="2233823"/>
            </a:xfrm>
          </p:grpSpPr>
          <p:pic>
            <p:nvPicPr>
              <p:cNvPr id="130092" name="Picture 345" descr="shadow_1_m"/>
              <p:cNvPicPr>
                <a:picLocks noChangeAspect="1" noChangeArrowheads="1"/>
              </p:cNvPicPr>
              <p:nvPr/>
            </p:nvPicPr>
            <p:blipFill>
              <a:blip r:embed="rId5"/>
              <a:srcRect t="61411"/>
              <a:stretch>
                <a:fillRect/>
              </a:stretch>
            </p:blipFill>
            <p:spPr bwMode="gray">
              <a:xfrm rot="-2717892">
                <a:off x="4404384" y="2838135"/>
                <a:ext cx="2233823" cy="156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oup 8"/>
              <p:cNvGrpSpPr/>
              <p:nvPr/>
            </p:nvGrpSpPr>
            <p:grpSpPr bwMode="auto">
              <a:xfrm>
                <a:off x="4744927" y="2189171"/>
                <a:ext cx="1444080" cy="1315060"/>
                <a:chOff x="4790647" y="2189171"/>
                <a:chExt cx="1444080" cy="1315060"/>
              </a:xfrm>
            </p:grpSpPr>
            <p:sp>
              <p:nvSpPr>
                <p:cNvPr id="64" name="Right Triangle 63"/>
                <p:cNvSpPr/>
                <p:nvPr/>
              </p:nvSpPr>
              <p:spPr>
                <a:xfrm flipV="1">
                  <a:off x="4790647" y="2189171"/>
                  <a:ext cx="1443786" cy="1315060"/>
                </a:xfrm>
                <a:prstGeom prst="rtTriangle">
                  <a:avLst/>
                </a:prstGeom>
                <a:gradFill flip="none" rotWithShape="1">
                  <a:gsLst>
                    <a:gs pos="0">
                      <a:srgbClr val="37AA0F">
                        <a:shade val="30000"/>
                        <a:satMod val="115000"/>
                      </a:srgbClr>
                    </a:gs>
                    <a:gs pos="40000">
                      <a:srgbClr val="37AA0F">
                        <a:shade val="67500"/>
                        <a:satMod val="115000"/>
                        <a:lumMod val="100000"/>
                      </a:srgbClr>
                    </a:gs>
                    <a:gs pos="100000">
                      <a:srgbClr val="37AA0F">
                        <a:shade val="100000"/>
                        <a:satMod val="115000"/>
                        <a:lumMod val="80000"/>
                        <a:lumOff val="20000"/>
                      </a:srgbClr>
                    </a:gs>
                  </a:gsLst>
                  <a:lin ang="135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 kern="0">
                    <a:solidFill>
                      <a:srgbClr val="FFFFFF"/>
                    </a:solidFill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69" name="Right Triangle 68"/>
                <p:cNvSpPr/>
                <p:nvPr/>
              </p:nvSpPr>
              <p:spPr>
                <a:xfrm rot="5400000" flipH="1" flipV="1">
                  <a:off x="6082286" y="2189180"/>
                  <a:ext cx="152450" cy="152432"/>
                </a:xfrm>
                <a:prstGeom prst="rtTriangle">
                  <a:avLst/>
                </a:prstGeom>
                <a:solidFill>
                  <a:srgbClr val="01542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 kern="0">
                    <a:solidFill>
                      <a:srgbClr val="FFFFFF"/>
                    </a:solidFill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70" name="Right Triangle 69"/>
                <p:cNvSpPr/>
                <p:nvPr/>
              </p:nvSpPr>
              <p:spPr>
                <a:xfrm rot="5400000" flipH="1" flipV="1">
                  <a:off x="4922224" y="3351616"/>
                  <a:ext cx="152450" cy="152432"/>
                </a:xfrm>
                <a:prstGeom prst="rtTriangle">
                  <a:avLst/>
                </a:prstGeom>
                <a:solidFill>
                  <a:srgbClr val="01542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 kern="0">
                    <a:solidFill>
                      <a:srgbClr val="FFFFFF"/>
                    </a:solidFill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</p:grpSp>
        </p:grpSp>
        <p:sp>
          <p:nvSpPr>
            <p:cNvPr id="130090" name="TextBox 44"/>
            <p:cNvSpPr txBox="1">
              <a:spLocks noChangeArrowheads="1"/>
            </p:cNvSpPr>
            <p:nvPr/>
          </p:nvSpPr>
          <p:spPr bwMode="auto">
            <a:xfrm>
              <a:off x="283363" y="2108782"/>
              <a:ext cx="890053" cy="6450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eaLnBrk="1" hangingPunct="1"/>
              <a:r>
                <a:rPr lang="en-US" altLang="en-US" sz="3600" b="1" dirty="0">
                  <a:solidFill>
                    <a:srgbClr val="FFFFFF"/>
                  </a:solidFill>
                  <a:latin typeface="Times New Roman" panose="02020603050405020304" charset="0"/>
                  <a:cs typeface="Times New Roman" panose="02020603050405020304" charset="0"/>
                </a:rPr>
                <a:t>A,</a:t>
              </a:r>
            </a:p>
          </p:txBody>
        </p:sp>
        <p:sp>
          <p:nvSpPr>
            <p:cNvPr id="130091" name="Rectangle 48"/>
            <p:cNvSpPr>
              <a:spLocks noChangeArrowheads="1"/>
            </p:cNvSpPr>
            <p:nvPr/>
          </p:nvSpPr>
          <p:spPr bwMode="auto">
            <a:xfrm>
              <a:off x="991358" y="2352820"/>
              <a:ext cx="7848283" cy="5834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x-none" sz="3200" b="1" dirty="0">
                  <a:solidFill>
                    <a:srgbClr val="1102D2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Giặt bằng nước. </a:t>
              </a:r>
            </a:p>
          </p:txBody>
        </p:sp>
      </p:grpSp>
      <p:grpSp>
        <p:nvGrpSpPr>
          <p:cNvPr id="8" name="Group 2"/>
          <p:cNvGrpSpPr/>
          <p:nvPr/>
        </p:nvGrpSpPr>
        <p:grpSpPr bwMode="auto">
          <a:xfrm>
            <a:off x="3104851" y="2160905"/>
            <a:ext cx="5751494" cy="1693545"/>
            <a:chOff x="67013" y="2979738"/>
            <a:chExt cx="9610861" cy="1693861"/>
          </a:xfrm>
        </p:grpSpPr>
        <p:sp>
          <p:nvSpPr>
            <p:cNvPr id="32" name="Rectangle 31"/>
            <p:cNvSpPr/>
            <p:nvPr/>
          </p:nvSpPr>
          <p:spPr bwMode="auto">
            <a:xfrm>
              <a:off x="290343" y="3297297"/>
              <a:ext cx="9357821" cy="965380"/>
            </a:xfrm>
            <a:prstGeom prst="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30077" name="Rectangle 48"/>
            <p:cNvSpPr>
              <a:spLocks noChangeArrowheads="1"/>
            </p:cNvSpPr>
            <p:nvPr/>
          </p:nvSpPr>
          <p:spPr bwMode="auto">
            <a:xfrm>
              <a:off x="838234" y="3508767"/>
              <a:ext cx="8839640" cy="5836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609600" indent="-609600" eaLnBrk="1" hangingPunct="1">
                <a:buNone/>
              </a:pPr>
              <a:r>
                <a:rPr lang="en-US" altLang="x-none" sz="3200" b="1" dirty="0">
                  <a:solidFill>
                    <a:srgbClr val="1102D2"/>
                  </a:solidFill>
                  <a:sym typeface="+mn-ea"/>
                </a:rPr>
                <a:t>Giặt bằng xà phòng.</a:t>
              </a:r>
              <a:endParaRPr lang="en-US" altLang="x-none" sz="3200" b="1" dirty="0">
                <a:solidFill>
                  <a:srgbClr val="1102D2"/>
                </a:solidFill>
                <a:latin typeface="Calibri" panose="020F0502020204030204" charset="0"/>
                <a:sym typeface="+mn-ea"/>
              </a:endParaRPr>
            </a:p>
          </p:txBody>
        </p:sp>
        <p:grpSp>
          <p:nvGrpSpPr>
            <p:cNvPr id="9" name="Group 26"/>
            <p:cNvGrpSpPr/>
            <p:nvPr/>
          </p:nvGrpSpPr>
          <p:grpSpPr bwMode="auto">
            <a:xfrm>
              <a:off x="67013" y="2979738"/>
              <a:ext cx="1249082" cy="1693861"/>
              <a:chOff x="4631186" y="1799577"/>
              <a:chExt cx="1558198" cy="2233823"/>
            </a:xfrm>
          </p:grpSpPr>
          <p:pic>
            <p:nvPicPr>
              <p:cNvPr id="130080" name="Picture 345" descr="shadow_1_m"/>
              <p:cNvPicPr>
                <a:picLocks noChangeAspect="1" noChangeArrowheads="1"/>
              </p:cNvPicPr>
              <p:nvPr/>
            </p:nvPicPr>
            <p:blipFill>
              <a:blip r:embed="rId5"/>
              <a:srcRect t="61411"/>
              <a:stretch>
                <a:fillRect/>
              </a:stretch>
            </p:blipFill>
            <p:spPr bwMode="gray">
              <a:xfrm rot="-2717892">
                <a:off x="4404384" y="2838136"/>
                <a:ext cx="2233823" cy="156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" name="Group 28"/>
              <p:cNvGrpSpPr/>
              <p:nvPr/>
            </p:nvGrpSpPr>
            <p:grpSpPr bwMode="auto">
              <a:xfrm>
                <a:off x="4631186" y="2174241"/>
                <a:ext cx="1558198" cy="1335938"/>
                <a:chOff x="4676906" y="2174241"/>
                <a:chExt cx="1558198" cy="1335938"/>
              </a:xfrm>
            </p:grpSpPr>
            <p:sp>
              <p:nvSpPr>
                <p:cNvPr id="38" name="Right Triangle 37"/>
                <p:cNvSpPr/>
                <p:nvPr/>
              </p:nvSpPr>
              <p:spPr>
                <a:xfrm flipV="1">
                  <a:off x="4676906" y="2174241"/>
                  <a:ext cx="1557986" cy="1335938"/>
                </a:xfrm>
                <a:prstGeom prst="rtTriangle">
                  <a:avLst/>
                </a:prstGeom>
                <a:gradFill flip="none" rotWithShape="1">
                  <a:gsLst>
                    <a:gs pos="0">
                      <a:srgbClr val="580C64"/>
                    </a:gs>
                    <a:gs pos="40000">
                      <a:srgbClr val="C444BD"/>
                    </a:gs>
                    <a:gs pos="100000">
                      <a:srgbClr val="C444BD">
                        <a:lumMod val="80000"/>
                        <a:lumOff val="20000"/>
                      </a:srgbClr>
                    </a:gs>
                  </a:gsLst>
                  <a:lin ang="135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FFFFFF"/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Right Triangle 38"/>
                <p:cNvSpPr/>
                <p:nvPr/>
              </p:nvSpPr>
              <p:spPr>
                <a:xfrm rot="5400000" flipH="1" flipV="1">
                  <a:off x="6082441" y="2174490"/>
                  <a:ext cx="152830" cy="152496"/>
                </a:xfrm>
                <a:prstGeom prst="rtTriangle">
                  <a:avLst/>
                </a:prstGeom>
                <a:solidFill>
                  <a:srgbClr val="580C64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FFFFFF"/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Right Triangle 31"/>
                <p:cNvSpPr/>
                <p:nvPr/>
              </p:nvSpPr>
              <p:spPr>
                <a:xfrm rot="5400000" flipH="1" flipV="1">
                  <a:off x="4920956" y="3358394"/>
                  <a:ext cx="150736" cy="152495"/>
                </a:xfrm>
                <a:prstGeom prst="rtTriangle">
                  <a:avLst/>
                </a:prstGeom>
                <a:solidFill>
                  <a:srgbClr val="580C64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FFFFFF"/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30079" name="TextBox 44"/>
            <p:cNvSpPr txBox="1">
              <a:spLocks noChangeArrowheads="1"/>
            </p:cNvSpPr>
            <p:nvPr/>
          </p:nvSpPr>
          <p:spPr bwMode="auto">
            <a:xfrm>
              <a:off x="67512" y="3264271"/>
              <a:ext cx="866917" cy="6452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eaLnBrk="1" hangingPunct="1"/>
              <a:r>
                <a:rPr lang="en-US" altLang="en-US" sz="3600" b="1">
                  <a:solidFill>
                    <a:srgbClr val="FFFFFF"/>
                  </a:solidFill>
                  <a:cs typeface="Arial" panose="020B0604020202020204" pitchFamily="34" charset="0"/>
                </a:rPr>
                <a:t>B,</a:t>
              </a:r>
            </a:p>
          </p:txBody>
        </p:sp>
      </p:grpSp>
      <p:grpSp>
        <p:nvGrpSpPr>
          <p:cNvPr id="12" name="Group 4"/>
          <p:cNvGrpSpPr/>
          <p:nvPr/>
        </p:nvGrpSpPr>
        <p:grpSpPr bwMode="auto">
          <a:xfrm>
            <a:off x="3104918" y="3256280"/>
            <a:ext cx="5733647" cy="1674495"/>
            <a:chOff x="123079" y="4128736"/>
            <a:chExt cx="8792320" cy="1674813"/>
          </a:xfrm>
        </p:grpSpPr>
        <p:sp>
          <p:nvSpPr>
            <p:cNvPr id="55" name="Rectangle 54"/>
            <p:cNvSpPr/>
            <p:nvPr/>
          </p:nvSpPr>
          <p:spPr bwMode="auto">
            <a:xfrm>
              <a:off x="262287" y="4425598"/>
              <a:ext cx="8653112" cy="965201"/>
            </a:xfrm>
            <a:prstGeom prst="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13" name="Group 10"/>
            <p:cNvGrpSpPr/>
            <p:nvPr/>
          </p:nvGrpSpPr>
          <p:grpSpPr bwMode="auto">
            <a:xfrm>
              <a:off x="123079" y="4128736"/>
              <a:ext cx="1184076" cy="1674813"/>
              <a:chOff x="4712812" y="1799576"/>
              <a:chExt cx="1476614" cy="2233823"/>
            </a:xfrm>
          </p:grpSpPr>
          <p:pic>
            <p:nvPicPr>
              <p:cNvPr id="130062" name="Picture 345" descr="shadow_1_m"/>
              <p:cNvPicPr>
                <a:picLocks noChangeAspect="1" noChangeArrowheads="1"/>
              </p:cNvPicPr>
              <p:nvPr/>
            </p:nvPicPr>
            <p:blipFill>
              <a:blip r:embed="rId5"/>
              <a:srcRect t="61411"/>
              <a:stretch>
                <a:fillRect/>
              </a:stretch>
            </p:blipFill>
            <p:spPr bwMode="gray">
              <a:xfrm rot="-2717892">
                <a:off x="4404384" y="2838135"/>
                <a:ext cx="2233823" cy="156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4" name="Group 8"/>
              <p:cNvGrpSpPr/>
              <p:nvPr/>
            </p:nvGrpSpPr>
            <p:grpSpPr bwMode="auto">
              <a:xfrm>
                <a:off x="4712812" y="2189110"/>
                <a:ext cx="1476614" cy="1314946"/>
                <a:chOff x="4758532" y="2189110"/>
                <a:chExt cx="1476614" cy="1314946"/>
              </a:xfrm>
            </p:grpSpPr>
            <p:sp>
              <p:nvSpPr>
                <p:cNvPr id="62" name="Right Triangle 61"/>
                <p:cNvSpPr/>
                <p:nvPr/>
              </p:nvSpPr>
              <p:spPr>
                <a:xfrm flipV="1">
                  <a:off x="4758532" y="2189110"/>
                  <a:ext cx="1476614" cy="1314711"/>
                </a:xfrm>
                <a:prstGeom prst="rtTriangle">
                  <a:avLst/>
                </a:prstGeom>
                <a:gradFill flip="none" rotWithShape="1">
                  <a:gsLst>
                    <a:gs pos="0">
                      <a:srgbClr val="37AA0F">
                        <a:shade val="30000"/>
                        <a:satMod val="115000"/>
                      </a:srgbClr>
                    </a:gs>
                    <a:gs pos="40000">
                      <a:srgbClr val="37AA0F">
                        <a:shade val="67500"/>
                        <a:satMod val="115000"/>
                        <a:lumMod val="100000"/>
                      </a:srgbClr>
                    </a:gs>
                    <a:gs pos="100000">
                      <a:srgbClr val="37AA0F">
                        <a:shade val="100000"/>
                        <a:satMod val="115000"/>
                        <a:lumMod val="80000"/>
                        <a:lumOff val="20000"/>
                      </a:srgbClr>
                    </a:gs>
                  </a:gsLst>
                  <a:lin ang="135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 kern="0">
                    <a:solidFill>
                      <a:srgbClr val="FFFFFF"/>
                    </a:solidFill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68" name="Right Triangle 67"/>
                <p:cNvSpPr/>
                <p:nvPr/>
              </p:nvSpPr>
              <p:spPr>
                <a:xfrm rot="5400000" flipH="1" flipV="1">
                  <a:off x="6082286" y="2189181"/>
                  <a:ext cx="152450" cy="152432"/>
                </a:xfrm>
                <a:prstGeom prst="rtTriangle">
                  <a:avLst/>
                </a:prstGeom>
                <a:solidFill>
                  <a:srgbClr val="01542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 kern="0">
                    <a:solidFill>
                      <a:srgbClr val="FFFFFF"/>
                    </a:solidFill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71" name="Right Triangle 70"/>
                <p:cNvSpPr/>
                <p:nvPr/>
              </p:nvSpPr>
              <p:spPr>
                <a:xfrm rot="5400000" flipH="1" flipV="1">
                  <a:off x="4922224" y="3351615"/>
                  <a:ext cx="152450" cy="152432"/>
                </a:xfrm>
                <a:prstGeom prst="rtTriangle">
                  <a:avLst/>
                </a:prstGeom>
                <a:solidFill>
                  <a:srgbClr val="01542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 kern="0">
                    <a:solidFill>
                      <a:srgbClr val="FFFFFF"/>
                    </a:solidFill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</p:grpSp>
        </p:grpSp>
        <p:sp>
          <p:nvSpPr>
            <p:cNvPr id="130060" name="TextBox 44"/>
            <p:cNvSpPr txBox="1">
              <a:spLocks noChangeArrowheads="1"/>
            </p:cNvSpPr>
            <p:nvPr/>
          </p:nvSpPr>
          <p:spPr bwMode="auto">
            <a:xfrm>
              <a:off x="157516" y="4350034"/>
              <a:ext cx="782327" cy="6452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en-US" altLang="en-US" sz="3600" b="1">
                  <a:solidFill>
                    <a:srgbClr val="FFFFFF"/>
                  </a:solidFill>
                  <a:latin typeface="Times New Roman" panose="02020603050405020304" charset="0"/>
                  <a:cs typeface="Times New Roman" panose="02020603050405020304" charset="0"/>
                </a:rPr>
                <a:t>C,</a:t>
              </a:r>
            </a:p>
          </p:txBody>
        </p:sp>
        <p:sp>
          <p:nvSpPr>
            <p:cNvPr id="130061" name="Rectangle 48"/>
            <p:cNvSpPr>
              <a:spLocks noChangeArrowheads="1"/>
            </p:cNvSpPr>
            <p:nvPr/>
          </p:nvSpPr>
          <p:spPr bwMode="auto">
            <a:xfrm>
              <a:off x="1184582" y="4637516"/>
              <a:ext cx="7453830" cy="5836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609600" indent="-609600" eaLnBrk="1" hangingPunct="1">
                <a:buNone/>
              </a:pPr>
              <a:r>
                <a:rPr lang="en-US" altLang="x-none" sz="3200" b="1" dirty="0">
                  <a:solidFill>
                    <a:srgbClr val="1102D2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Tẩy bằng cồn 96</a:t>
              </a:r>
              <a:r>
                <a:rPr lang="en-US" altLang="x-none" sz="3200" b="1" baseline="30000" dirty="0">
                  <a:solidFill>
                    <a:srgbClr val="1102D2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0</a:t>
              </a:r>
              <a:r>
                <a:rPr lang="en-US" altLang="x-none" sz="3200" b="1" dirty="0">
                  <a:solidFill>
                    <a:srgbClr val="1102D2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</a:t>
              </a:r>
            </a:p>
          </p:txBody>
        </p:sp>
      </p:grpSp>
      <p:grpSp>
        <p:nvGrpSpPr>
          <p:cNvPr id="11" name="Group 5"/>
          <p:cNvGrpSpPr/>
          <p:nvPr/>
        </p:nvGrpSpPr>
        <p:grpSpPr bwMode="auto">
          <a:xfrm>
            <a:off x="3105410" y="4316730"/>
            <a:ext cx="5860790" cy="1676400"/>
            <a:chOff x="111750" y="5362336"/>
            <a:chExt cx="9032250" cy="1676322"/>
          </a:xfrm>
        </p:grpSpPr>
        <p:sp>
          <p:nvSpPr>
            <p:cNvPr id="43" name="Rectangle 42"/>
            <p:cNvSpPr/>
            <p:nvPr/>
          </p:nvSpPr>
          <p:spPr bwMode="auto">
            <a:xfrm>
              <a:off x="321133" y="5646486"/>
              <a:ext cx="8653014" cy="965155"/>
            </a:xfrm>
            <a:prstGeom prst="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0068" name="Rectangle 48"/>
            <p:cNvSpPr>
              <a:spLocks noChangeArrowheads="1"/>
            </p:cNvSpPr>
            <p:nvPr/>
          </p:nvSpPr>
          <p:spPr bwMode="auto">
            <a:xfrm>
              <a:off x="962179" y="5858019"/>
              <a:ext cx="8181821" cy="5835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609600" indent="-609600" eaLnBrk="1" hangingPunct="1">
                <a:buNone/>
              </a:pPr>
              <a:r>
                <a:rPr lang="en-US" altLang="x-none" sz="3200" b="1" dirty="0">
                  <a:solidFill>
                    <a:srgbClr val="1102D2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Tẩy bằng giấm.</a:t>
              </a:r>
            </a:p>
          </p:txBody>
        </p:sp>
        <p:grpSp>
          <p:nvGrpSpPr>
            <p:cNvPr id="15" name="Group 26"/>
            <p:cNvGrpSpPr/>
            <p:nvPr/>
          </p:nvGrpSpPr>
          <p:grpSpPr bwMode="auto">
            <a:xfrm>
              <a:off x="111750" y="5362336"/>
              <a:ext cx="1236442" cy="1676322"/>
              <a:chOff x="4646455" y="1799577"/>
              <a:chExt cx="1542430" cy="2233823"/>
            </a:xfrm>
          </p:grpSpPr>
          <p:pic>
            <p:nvPicPr>
              <p:cNvPr id="130071" name="Picture 345" descr="shadow_1_m"/>
              <p:cNvPicPr>
                <a:picLocks noChangeAspect="1" noChangeArrowheads="1"/>
              </p:cNvPicPr>
              <p:nvPr/>
            </p:nvPicPr>
            <p:blipFill>
              <a:blip r:embed="rId5"/>
              <a:srcRect t="61411"/>
              <a:stretch>
                <a:fillRect/>
              </a:stretch>
            </p:blipFill>
            <p:spPr bwMode="gray">
              <a:xfrm rot="-2717892">
                <a:off x="4404384" y="2838136"/>
                <a:ext cx="2233823" cy="156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6" name="Group 28"/>
              <p:cNvGrpSpPr/>
              <p:nvPr/>
            </p:nvGrpSpPr>
            <p:grpSpPr bwMode="auto">
              <a:xfrm>
                <a:off x="4646455" y="2173998"/>
                <a:ext cx="1542430" cy="1337152"/>
                <a:chOff x="4692175" y="2173998"/>
                <a:chExt cx="1542430" cy="1337152"/>
              </a:xfrm>
            </p:grpSpPr>
            <p:sp>
              <p:nvSpPr>
                <p:cNvPr id="50" name="Right Triangle 49"/>
                <p:cNvSpPr/>
                <p:nvPr/>
              </p:nvSpPr>
              <p:spPr>
                <a:xfrm flipV="1">
                  <a:off x="4692175" y="2174241"/>
                  <a:ext cx="1541873" cy="1336909"/>
                </a:xfrm>
                <a:prstGeom prst="rtTriangle">
                  <a:avLst/>
                </a:prstGeom>
                <a:gradFill flip="none" rotWithShape="1">
                  <a:gsLst>
                    <a:gs pos="0">
                      <a:srgbClr val="580C64"/>
                    </a:gs>
                    <a:gs pos="40000">
                      <a:srgbClr val="C444BD"/>
                    </a:gs>
                    <a:gs pos="100000">
                      <a:srgbClr val="C444BD">
                        <a:lumMod val="80000"/>
                        <a:lumOff val="20000"/>
                      </a:srgbClr>
                    </a:gs>
                  </a:gsLst>
                  <a:lin ang="135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 kern="0">
                    <a:solidFill>
                      <a:srgbClr val="FFFFFF"/>
                    </a:solidFill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51" name="Right Triangle 50"/>
                <p:cNvSpPr/>
                <p:nvPr/>
              </p:nvSpPr>
              <p:spPr>
                <a:xfrm rot="5400000" flipH="1" flipV="1">
                  <a:off x="6082211" y="2173910"/>
                  <a:ext cx="152306" cy="152481"/>
                </a:xfrm>
                <a:prstGeom prst="rtTriangle">
                  <a:avLst/>
                </a:prstGeom>
                <a:solidFill>
                  <a:srgbClr val="580C64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 kern="0">
                    <a:solidFill>
                      <a:srgbClr val="FFFFFF"/>
                    </a:solidFill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52" name="Right Triangle 31"/>
                <p:cNvSpPr/>
                <p:nvPr/>
              </p:nvSpPr>
              <p:spPr>
                <a:xfrm rot="5400000" flipH="1" flipV="1">
                  <a:off x="4919798" y="3358513"/>
                  <a:ext cx="152306" cy="152480"/>
                </a:xfrm>
                <a:prstGeom prst="rtTriangle">
                  <a:avLst/>
                </a:prstGeom>
                <a:solidFill>
                  <a:srgbClr val="580C64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 kern="0">
                    <a:solidFill>
                      <a:srgbClr val="FFFFFF"/>
                    </a:solidFill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</p:grpSp>
        </p:grpSp>
        <p:sp>
          <p:nvSpPr>
            <p:cNvPr id="130070" name="TextBox 44"/>
            <p:cNvSpPr txBox="1">
              <a:spLocks noChangeArrowheads="1"/>
            </p:cNvSpPr>
            <p:nvPr/>
          </p:nvSpPr>
          <p:spPr bwMode="auto">
            <a:xfrm>
              <a:off x="179853" y="5606589"/>
              <a:ext cx="782326" cy="6451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en-US" altLang="en-US" sz="3600" b="1">
                  <a:solidFill>
                    <a:srgbClr val="FFFFFF"/>
                  </a:solidFill>
                  <a:latin typeface="Times New Roman" panose="02020603050405020304" charset="0"/>
                  <a:cs typeface="Times New Roman" panose="02020603050405020304" charset="0"/>
                </a:rPr>
                <a:t>D,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22120" y="143510"/>
            <a:ext cx="9662795" cy="1097280"/>
            <a:chOff x="2202" y="525"/>
            <a:chExt cx="15217" cy="1728"/>
          </a:xfrm>
        </p:grpSpPr>
        <p:sp>
          <p:nvSpPr>
            <p:cNvPr id="17" name="Rounded Rectangle 16"/>
            <p:cNvSpPr/>
            <p:nvPr/>
          </p:nvSpPr>
          <p:spPr>
            <a:xfrm>
              <a:off x="2202" y="525"/>
              <a:ext cx="15217" cy="16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 Box 17"/>
            <p:cNvSpPr txBox="1"/>
            <p:nvPr/>
          </p:nvSpPr>
          <p:spPr>
            <a:xfrm>
              <a:off x="2713" y="558"/>
              <a:ext cx="14195" cy="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x-none" sz="3200" b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Hãy chọn những phương pháp có thể làm sạch vết dầu ăn dính vào quần áo, giải thích.</a:t>
              </a:r>
            </a:p>
          </p:txBody>
        </p:sp>
      </p:grpSp>
      <p:grpSp>
        <p:nvGrpSpPr>
          <p:cNvPr id="67" name="Group 4"/>
          <p:cNvGrpSpPr/>
          <p:nvPr/>
        </p:nvGrpSpPr>
        <p:grpSpPr bwMode="auto">
          <a:xfrm>
            <a:off x="3104918" y="5563870"/>
            <a:ext cx="5783177" cy="1674495"/>
            <a:chOff x="47127" y="4128736"/>
            <a:chExt cx="8868272" cy="1674813"/>
          </a:xfrm>
        </p:grpSpPr>
        <p:sp>
          <p:nvSpPr>
            <p:cNvPr id="72" name="Rectangle 54"/>
            <p:cNvSpPr/>
            <p:nvPr/>
          </p:nvSpPr>
          <p:spPr bwMode="auto">
            <a:xfrm>
              <a:off x="262287" y="4425598"/>
              <a:ext cx="8653112" cy="965201"/>
            </a:xfrm>
            <a:prstGeom prst="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73" name="Group 10"/>
            <p:cNvGrpSpPr/>
            <p:nvPr/>
          </p:nvGrpSpPr>
          <p:grpSpPr bwMode="auto">
            <a:xfrm>
              <a:off x="47127" y="4128736"/>
              <a:ext cx="1260029" cy="1674813"/>
              <a:chOff x="4618095" y="1799576"/>
              <a:chExt cx="1571332" cy="2233823"/>
            </a:xfrm>
          </p:grpSpPr>
          <p:pic>
            <p:nvPicPr>
              <p:cNvPr id="74" name="Picture 345" descr="shadow_1_m"/>
              <p:cNvPicPr>
                <a:picLocks noChangeAspect="1" noChangeArrowheads="1"/>
              </p:cNvPicPr>
              <p:nvPr/>
            </p:nvPicPr>
            <p:blipFill>
              <a:blip r:embed="rId5"/>
              <a:srcRect t="61411"/>
              <a:stretch>
                <a:fillRect/>
              </a:stretch>
            </p:blipFill>
            <p:spPr bwMode="gray">
              <a:xfrm rot="-2717892">
                <a:off x="4404384" y="2838135"/>
                <a:ext cx="2233823" cy="156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5" name="Group 8"/>
              <p:cNvGrpSpPr/>
              <p:nvPr/>
            </p:nvGrpSpPr>
            <p:grpSpPr bwMode="auto">
              <a:xfrm>
                <a:off x="4618095" y="2189110"/>
                <a:ext cx="1571332" cy="1314946"/>
                <a:chOff x="4663815" y="2189110"/>
                <a:chExt cx="1571332" cy="1314946"/>
              </a:xfrm>
            </p:grpSpPr>
            <p:sp>
              <p:nvSpPr>
                <p:cNvPr id="76" name="Right Triangle 75"/>
                <p:cNvSpPr/>
                <p:nvPr/>
              </p:nvSpPr>
              <p:spPr>
                <a:xfrm flipV="1">
                  <a:off x="4663815" y="2189110"/>
                  <a:ext cx="1571332" cy="1314711"/>
                </a:xfrm>
                <a:prstGeom prst="rtTriangle">
                  <a:avLst/>
                </a:prstGeom>
                <a:gradFill flip="none" rotWithShape="1">
                  <a:gsLst>
                    <a:gs pos="0">
                      <a:srgbClr val="37AA0F">
                        <a:shade val="30000"/>
                        <a:satMod val="115000"/>
                      </a:srgbClr>
                    </a:gs>
                    <a:gs pos="40000">
                      <a:srgbClr val="37AA0F">
                        <a:shade val="67500"/>
                        <a:satMod val="115000"/>
                        <a:lumMod val="100000"/>
                      </a:srgbClr>
                    </a:gs>
                    <a:gs pos="100000">
                      <a:srgbClr val="37AA0F">
                        <a:shade val="100000"/>
                        <a:satMod val="115000"/>
                        <a:lumMod val="80000"/>
                        <a:lumOff val="20000"/>
                      </a:srgbClr>
                    </a:gs>
                  </a:gsLst>
                  <a:lin ang="135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 kern="0">
                    <a:solidFill>
                      <a:srgbClr val="FFFFFF"/>
                    </a:solidFill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77" name="Right Triangle 76"/>
                <p:cNvSpPr/>
                <p:nvPr/>
              </p:nvSpPr>
              <p:spPr>
                <a:xfrm rot="5400000" flipH="1" flipV="1">
                  <a:off x="6082286" y="2189181"/>
                  <a:ext cx="152450" cy="152432"/>
                </a:xfrm>
                <a:prstGeom prst="rtTriangle">
                  <a:avLst/>
                </a:prstGeom>
                <a:solidFill>
                  <a:srgbClr val="01542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 kern="0">
                    <a:solidFill>
                      <a:srgbClr val="FFFFFF"/>
                    </a:solidFill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78" name="Right Triangle 77"/>
                <p:cNvSpPr/>
                <p:nvPr/>
              </p:nvSpPr>
              <p:spPr>
                <a:xfrm rot="5400000" flipH="1" flipV="1">
                  <a:off x="4922224" y="3351615"/>
                  <a:ext cx="152450" cy="152432"/>
                </a:xfrm>
                <a:prstGeom prst="rtTriangle">
                  <a:avLst/>
                </a:prstGeom>
                <a:solidFill>
                  <a:srgbClr val="01542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 kern="0">
                    <a:solidFill>
                      <a:srgbClr val="FFFFFF"/>
                    </a:solidFill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</p:grpSp>
        </p:grpSp>
        <p:sp>
          <p:nvSpPr>
            <p:cNvPr id="79" name="TextBox 44"/>
            <p:cNvSpPr txBox="1">
              <a:spLocks noChangeArrowheads="1"/>
            </p:cNvSpPr>
            <p:nvPr/>
          </p:nvSpPr>
          <p:spPr bwMode="auto">
            <a:xfrm>
              <a:off x="157516" y="4350034"/>
              <a:ext cx="782327" cy="6452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en-US" altLang="en-US" sz="3600" b="1">
                  <a:solidFill>
                    <a:srgbClr val="FFFFFF"/>
                  </a:solidFill>
                  <a:latin typeface="Times New Roman" panose="02020603050405020304" charset="0"/>
                  <a:cs typeface="Times New Roman" panose="02020603050405020304" charset="0"/>
                </a:rPr>
                <a:t>E,</a:t>
              </a:r>
            </a:p>
          </p:txBody>
        </p:sp>
        <p:sp>
          <p:nvSpPr>
            <p:cNvPr id="80" name="Rectangle 48"/>
            <p:cNvSpPr>
              <a:spLocks noChangeArrowheads="1"/>
            </p:cNvSpPr>
            <p:nvPr/>
          </p:nvSpPr>
          <p:spPr bwMode="auto">
            <a:xfrm>
              <a:off x="1184582" y="4637516"/>
              <a:ext cx="7453830" cy="5836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609600" indent="-609600" eaLnBrk="1" hangingPunct="1">
                <a:buNone/>
              </a:pPr>
              <a:r>
                <a:rPr lang="en-US" altLang="x-none" sz="3200" b="1" dirty="0">
                  <a:solidFill>
                    <a:srgbClr val="1102D2"/>
                  </a:solidFill>
                  <a:sym typeface="+mn-ea"/>
                </a:rPr>
                <a:t>Tẩy bằng xăng.</a:t>
              </a:r>
              <a:endParaRPr lang="en-US" altLang="x-none" sz="32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pic>
        <p:nvPicPr>
          <p:cNvPr id="85" name="Content Placeholder 84"/>
          <p:cNvPicPr>
            <a:picLocks noGrp="1" noChangeAspect="1"/>
          </p:cNvPicPr>
          <p:nvPr>
            <p:ph sz="half" idx="2"/>
          </p:nvPr>
        </p:nvPicPr>
        <p:blipFill>
          <a:blip r:embed="rId6"/>
          <a:srcRect l="17453" t="19298" r="19546" b="13586"/>
          <a:stretch>
            <a:fillRect/>
          </a:stretch>
        </p:blipFill>
        <p:spPr>
          <a:xfrm>
            <a:off x="7068820" y="2560955"/>
            <a:ext cx="792480" cy="643255"/>
          </a:xfrm>
          <a:prstGeom prst="rect">
            <a:avLst/>
          </a:prstGeom>
        </p:spPr>
      </p:pic>
      <p:pic>
        <p:nvPicPr>
          <p:cNvPr id="87" name="Content Placeholder 84"/>
          <p:cNvPicPr>
            <a:picLocks noChangeAspect="1"/>
          </p:cNvPicPr>
          <p:nvPr/>
        </p:nvPicPr>
        <p:blipFill>
          <a:blip r:embed="rId6"/>
          <a:srcRect l="17453" t="19298" r="19546" b="13586"/>
          <a:stretch>
            <a:fillRect/>
          </a:stretch>
        </p:blipFill>
        <p:spPr>
          <a:xfrm>
            <a:off x="7068820" y="3679190"/>
            <a:ext cx="792480" cy="643255"/>
          </a:xfrm>
          <a:prstGeom prst="rect">
            <a:avLst/>
          </a:prstGeom>
        </p:spPr>
      </p:pic>
      <p:pic>
        <p:nvPicPr>
          <p:cNvPr id="88" name="Content Placeholder 84"/>
          <p:cNvPicPr>
            <a:picLocks noChangeAspect="1"/>
          </p:cNvPicPr>
          <p:nvPr/>
        </p:nvPicPr>
        <p:blipFill>
          <a:blip r:embed="rId6"/>
          <a:srcRect l="17453" t="19298" r="19546" b="13586"/>
          <a:stretch>
            <a:fillRect/>
          </a:stretch>
        </p:blipFill>
        <p:spPr>
          <a:xfrm>
            <a:off x="7068820" y="6021070"/>
            <a:ext cx="792480" cy="643255"/>
          </a:xfrm>
          <a:prstGeom prst="rect">
            <a:avLst/>
          </a:prstGeom>
        </p:spPr>
      </p:pic>
      <p:pic>
        <p:nvPicPr>
          <p:cNvPr id="100" name="Picture 99"/>
          <p:cNvPicPr/>
          <p:nvPr/>
        </p:nvPicPr>
        <p:blipFill>
          <a:blip r:embed="rId7"/>
          <a:srcRect l="52776" t="32232" r="7013" b="27107"/>
          <a:stretch>
            <a:fillRect/>
          </a:stretch>
        </p:blipFill>
        <p:spPr>
          <a:xfrm>
            <a:off x="2567940" y="1588770"/>
            <a:ext cx="537210" cy="645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" name="Picture 91"/>
          <p:cNvPicPr/>
          <p:nvPr/>
        </p:nvPicPr>
        <p:blipFill>
          <a:blip r:embed="rId7"/>
          <a:srcRect l="52776" t="32232" r="7013" b="27107"/>
          <a:stretch>
            <a:fillRect/>
          </a:stretch>
        </p:blipFill>
        <p:spPr>
          <a:xfrm>
            <a:off x="2421890" y="4812665"/>
            <a:ext cx="537210" cy="6457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>
            <a:alphaModFix amt="43000"/>
          </a:blip>
          <a:stretch>
            <a:fillRect l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252730" y="164465"/>
            <a:ext cx="11486512" cy="735330"/>
            <a:chOff x="2467" y="5675"/>
            <a:chExt cx="13399" cy="1158"/>
          </a:xfrm>
        </p:grpSpPr>
        <p:sp>
          <p:nvSpPr>
            <p:cNvPr id="26" name="Oval 25"/>
            <p:cNvSpPr/>
            <p:nvPr/>
          </p:nvSpPr>
          <p:spPr>
            <a:xfrm>
              <a:off x="2467" y="5806"/>
              <a:ext cx="1184" cy="84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III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629" y="5675"/>
              <a:ext cx="12237" cy="1158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3628" y="5843"/>
              <a:ext cx="11975" cy="8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CHẤT BÉO CÓ THÀNH PHẦN VÀ CẤU TẠO NHƯ THẾ NÀO?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22400" y="1051560"/>
            <a:ext cx="8077372" cy="609600"/>
            <a:chOff x="1680" y="840"/>
            <a:chExt cx="10260" cy="960"/>
          </a:xfrm>
        </p:grpSpPr>
        <p:sp>
          <p:nvSpPr>
            <p:cNvPr id="33797" name="Rectangle 5"/>
            <p:cNvSpPr/>
            <p:nvPr/>
          </p:nvSpPr>
          <p:spPr>
            <a:xfrm>
              <a:off x="1680" y="840"/>
              <a:ext cx="3840" cy="840"/>
            </a:xfrm>
            <a:prstGeom prst="rect">
              <a:avLst/>
            </a:prstGeom>
            <a:solidFill>
              <a:srgbClr val="FFFF99"/>
            </a:solidFill>
            <a:ln w="12700" cap="flat" cmpd="sng">
              <a:solidFill>
                <a:schemeClr val="accent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l"/>
              <a:r>
                <a:rPr lang="en-US" sz="2200" b="1" u="none" dirty="0">
                  <a:solidFill>
                    <a:srgbClr val="1102D2"/>
                  </a:solidFill>
                  <a:latin typeface="Arial" panose="020B0604020202020204" pitchFamily="34" charset="0"/>
                </a:rPr>
                <a:t>  </a:t>
              </a:r>
              <a:r>
                <a:rPr sz="2200" b="1" u="none" dirty="0">
                  <a:solidFill>
                    <a:srgbClr val="1102D2"/>
                  </a:solidFill>
                  <a:latin typeface="Arial" panose="020B0604020202020204" pitchFamily="34" charset="0"/>
                </a:rPr>
                <a:t>Chất béo + </a:t>
              </a:r>
              <a:r>
                <a:rPr lang="en-US" sz="2200" b="1" u="none" dirty="0">
                  <a:solidFill>
                    <a:srgbClr val="1102D2"/>
                  </a:solidFill>
                  <a:latin typeface="Arial" panose="020B0604020202020204" pitchFamily="34" charset="0"/>
                </a:rPr>
                <a:t>  </a:t>
              </a:r>
              <a:r>
                <a:rPr sz="2200" b="1" u="none" dirty="0">
                  <a:solidFill>
                    <a:srgbClr val="1102D2"/>
                  </a:solidFill>
                  <a:latin typeface="Arial" panose="020B0604020202020204" pitchFamily="34" charset="0"/>
                </a:rPr>
                <a:t>Nước</a:t>
              </a:r>
              <a:r>
                <a:rPr sz="2400" b="1" u="none" dirty="0">
                  <a:solidFill>
                    <a:srgbClr val="A50021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33798" name="Line 6"/>
            <p:cNvSpPr/>
            <p:nvPr/>
          </p:nvSpPr>
          <p:spPr>
            <a:xfrm>
              <a:off x="5640" y="1560"/>
              <a:ext cx="2160" cy="0"/>
            </a:xfrm>
            <a:prstGeom prst="line">
              <a:avLst/>
            </a:prstGeom>
            <a:ln w="28575" cap="flat" cmpd="sng">
              <a:solidFill>
                <a:srgbClr val="9933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3799" name="Rectangle 7"/>
            <p:cNvSpPr/>
            <p:nvPr/>
          </p:nvSpPr>
          <p:spPr>
            <a:xfrm>
              <a:off x="6240" y="840"/>
              <a:ext cx="1080" cy="84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/>
            <a:lstStyle/>
            <a:p>
              <a:pPr algn="l"/>
              <a:r>
                <a:rPr sz="2000" b="1" u="none" dirty="0">
                  <a:solidFill>
                    <a:srgbClr val="990000"/>
                  </a:solidFill>
                  <a:latin typeface="Arial" panose="020B0604020202020204" pitchFamily="34" charset="0"/>
                </a:rPr>
                <a:t>t</a:t>
              </a:r>
              <a:r>
                <a:rPr sz="2000" b="1" u="none" baseline="30000" dirty="0">
                  <a:solidFill>
                    <a:srgbClr val="990000"/>
                  </a:solidFill>
                  <a:latin typeface="Arial" panose="020B0604020202020204" pitchFamily="34" charset="0"/>
                </a:rPr>
                <a:t>0</a:t>
              </a:r>
              <a:r>
                <a:rPr sz="2000" b="1" u="none" dirty="0">
                  <a:solidFill>
                    <a:srgbClr val="990000"/>
                  </a:solidFill>
                  <a:latin typeface="Arial" panose="020B0604020202020204" pitchFamily="34" charset="0"/>
                </a:rPr>
                <a:t>, P</a:t>
              </a:r>
              <a:r>
                <a:rPr sz="2400" b="1" u="none" dirty="0">
                  <a:solidFill>
                    <a:srgbClr val="0000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33800" name="Rectangle 8"/>
            <p:cNvSpPr/>
            <p:nvPr/>
          </p:nvSpPr>
          <p:spPr>
            <a:xfrm>
              <a:off x="7965" y="960"/>
              <a:ext cx="3975" cy="840"/>
            </a:xfrm>
            <a:prstGeom prst="rect">
              <a:avLst/>
            </a:prstGeom>
            <a:solidFill>
              <a:srgbClr val="FFFF99"/>
            </a:solidFill>
            <a:ln w="12700" cap="flat" cmpd="sng">
              <a:solidFill>
                <a:schemeClr val="accent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l"/>
              <a:r>
                <a:rPr lang="en-US" sz="2200" b="1" u="none" dirty="0">
                  <a:solidFill>
                    <a:srgbClr val="1102D2"/>
                  </a:solidFill>
                  <a:latin typeface="Arial" panose="020B0604020202020204" pitchFamily="34" charset="0"/>
                </a:rPr>
                <a:t>    </a:t>
              </a:r>
              <a:r>
                <a:rPr sz="2200" b="1" u="none" dirty="0">
                  <a:solidFill>
                    <a:srgbClr val="1102D2"/>
                  </a:solidFill>
                  <a:latin typeface="Arial" panose="020B0604020202020204" pitchFamily="34" charset="0"/>
                </a:rPr>
                <a:t>Glixerol + Axít béo</a:t>
              </a:r>
              <a:r>
                <a:rPr sz="2400" b="1" u="none" dirty="0">
                  <a:solidFill>
                    <a:srgbClr val="A50021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33794" name="Rectangle 2"/>
          <p:cNvSpPr/>
          <p:nvPr/>
        </p:nvSpPr>
        <p:spPr>
          <a:xfrm>
            <a:off x="4542948" y="2994342"/>
            <a:ext cx="2405063" cy="423863"/>
          </a:xfrm>
          <a:prstGeom prst="rect">
            <a:avLst/>
          </a:prstGeom>
          <a:solidFill>
            <a:srgbClr val="38C0F9"/>
          </a:solidFill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l"/>
            <a:r>
              <a:rPr sz="2400" b="1" u="none" dirty="0">
                <a:solidFill>
                  <a:srgbClr val="A50021"/>
                </a:solidFill>
                <a:latin typeface="Times New Roman" panose="02020603050405020304" charset="0"/>
                <a:cs typeface="Times New Roman" panose="02020603050405020304" charset="0"/>
              </a:rPr>
              <a:t>  R – COOH</a:t>
            </a:r>
          </a:p>
        </p:txBody>
      </p:sp>
      <p:sp>
        <p:nvSpPr>
          <p:cNvPr id="33801" name="Text Box 9"/>
          <p:cNvSpPr txBox="1"/>
          <p:nvPr/>
        </p:nvSpPr>
        <p:spPr>
          <a:xfrm>
            <a:off x="1803400" y="1630680"/>
            <a:ext cx="2819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24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CTCT của glixerol : </a:t>
            </a:r>
          </a:p>
        </p:txBody>
      </p:sp>
      <p:sp>
        <p:nvSpPr>
          <p:cNvPr id="33802" name="Rectangle 10"/>
          <p:cNvSpPr/>
          <p:nvPr/>
        </p:nvSpPr>
        <p:spPr>
          <a:xfrm>
            <a:off x="4467225" y="1783080"/>
            <a:ext cx="2543175" cy="1073785"/>
          </a:xfrm>
          <a:prstGeom prst="rect">
            <a:avLst/>
          </a:prstGeom>
          <a:solidFill>
            <a:srgbClr val="38C0F9"/>
          </a:solidFill>
          <a:ln w="127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l"/>
            <a:r>
              <a:rPr sz="2400" b="1" u="none" dirty="0">
                <a:solidFill>
                  <a:srgbClr val="A50021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400" b="1" u="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</a:t>
            </a:r>
            <a:r>
              <a:rPr sz="2400" b="1" u="none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sz="2400" b="1" u="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– CH –</a:t>
            </a:r>
            <a:r>
              <a:rPr sz="2400" u="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400" b="1" u="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</a:t>
            </a:r>
            <a:r>
              <a:rPr sz="2400" b="1" u="none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  <a:p>
            <a:pPr algn="l"/>
            <a:r>
              <a:rPr sz="2400" b="1" u="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|          |         |</a:t>
            </a:r>
          </a:p>
          <a:p>
            <a:pPr algn="l"/>
            <a:r>
              <a:rPr sz="2400" b="1" u="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OH      OH    OH</a:t>
            </a:r>
          </a:p>
        </p:txBody>
      </p:sp>
      <p:sp>
        <p:nvSpPr>
          <p:cNvPr id="33803" name="Text Box 11"/>
          <p:cNvSpPr txBox="1"/>
          <p:nvPr/>
        </p:nvSpPr>
        <p:spPr>
          <a:xfrm>
            <a:off x="7172960" y="1779905"/>
            <a:ext cx="1524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24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gọn</a:t>
            </a:r>
            <a:r>
              <a:rPr sz="2400" b="1" i="1" u="none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:  </a:t>
            </a:r>
          </a:p>
        </p:txBody>
      </p:sp>
      <p:sp>
        <p:nvSpPr>
          <p:cNvPr id="33804" name="Rectangle 12"/>
          <p:cNvSpPr/>
          <p:nvPr/>
        </p:nvSpPr>
        <p:spPr>
          <a:xfrm>
            <a:off x="8696960" y="1818005"/>
            <a:ext cx="1752600" cy="458470"/>
          </a:xfrm>
          <a:prstGeom prst="rect">
            <a:avLst/>
          </a:prstGeom>
          <a:solidFill>
            <a:srgbClr val="38C0F9"/>
          </a:solidFill>
          <a:ln w="127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l"/>
            <a:r>
              <a:rPr sz="2400" b="1" u="none" dirty="0">
                <a:solidFill>
                  <a:srgbClr val="A5002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b="1" u="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sz="2400" b="1" u="none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sz="2400" b="1" u="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sz="2400" b="1" u="none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sz="2400" b="1" u="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(OH)</a:t>
            </a:r>
            <a:r>
              <a:rPr sz="2400" b="1" u="none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sz="2400" b="1" u="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33806" name="Text Box 14"/>
          <p:cNvSpPr txBox="1"/>
          <p:nvPr/>
        </p:nvSpPr>
        <p:spPr>
          <a:xfrm>
            <a:off x="1950720" y="2829243"/>
            <a:ext cx="2819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24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CT chung axit béo: </a:t>
            </a:r>
          </a:p>
        </p:txBody>
      </p:sp>
      <p:sp>
        <p:nvSpPr>
          <p:cNvPr id="33808" name="Text Box 16"/>
          <p:cNvSpPr txBox="1"/>
          <p:nvPr/>
        </p:nvSpPr>
        <p:spPr>
          <a:xfrm>
            <a:off x="1423035" y="3484880"/>
            <a:ext cx="5694045" cy="52197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sz="2800" b="1" u="none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=&gt;Ta có công thức của chất béo là : </a:t>
            </a:r>
            <a:r>
              <a:rPr sz="24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217102" name="Text Box 19"/>
          <p:cNvSpPr txBox="1"/>
          <p:nvPr/>
        </p:nvSpPr>
        <p:spPr>
          <a:xfrm>
            <a:off x="6515100" y="4591368"/>
            <a:ext cx="5286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sz="2400" b="1" u="none" dirty="0">
              <a:solidFill>
                <a:srgbClr val="000099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815" name="Rectangle 23"/>
          <p:cNvSpPr/>
          <p:nvPr/>
        </p:nvSpPr>
        <p:spPr>
          <a:xfrm>
            <a:off x="1753553" y="4707890"/>
            <a:ext cx="1081087" cy="53340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/>
          <a:lstStyle/>
          <a:p>
            <a:pPr algn="l"/>
            <a:r>
              <a:rPr sz="24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Ví dụ :  </a:t>
            </a:r>
          </a:p>
        </p:txBody>
      </p:sp>
      <p:sp>
        <p:nvSpPr>
          <p:cNvPr id="217111" name="Rectangle 88"/>
          <p:cNvSpPr/>
          <p:nvPr/>
        </p:nvSpPr>
        <p:spPr>
          <a:xfrm>
            <a:off x="6050280" y="3027680"/>
            <a:ext cx="3098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endParaRPr sz="2400" u="none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34177" name="Group 385"/>
          <p:cNvGraphicFramePr>
            <a:graphicFrameLocks noGrp="1"/>
          </p:cNvGraphicFramePr>
          <p:nvPr>
            <p:ph sz="half" idx="1"/>
          </p:nvPr>
        </p:nvGraphicFramePr>
        <p:xfrm>
          <a:off x="3086100" y="4799330"/>
          <a:ext cx="6019800" cy="1928813"/>
        </p:xfrm>
        <a:graphic>
          <a:graphicData uri="http://schemas.openxmlformats.org/drawingml/2006/table">
            <a:tbl>
              <a:tblPr/>
              <a:tblGrid>
                <a:gridCol w="2862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7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charset="0"/>
                          <a:cs typeface="Times New Roman" panose="02020603050405020304" charset="0"/>
                        </a:rPr>
                        <a:t>CT Axit béo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charset="0"/>
                          <a:cs typeface="Times New Roman" panose="02020603050405020304" charset="0"/>
                        </a:rPr>
                        <a:t>CT chất béo?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charset="0"/>
                          <a:cs typeface="Times New Roman" panose="02020603050405020304" charset="0"/>
                        </a:rPr>
                        <a:t>C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charset="0"/>
                          <a:cs typeface="Times New Roman" panose="02020603050405020304" charset="0"/>
                        </a:rPr>
                        <a:t>17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charset="0"/>
                          <a:cs typeface="Times New Roman" panose="02020603050405020304" charset="0"/>
                        </a:rPr>
                        <a:t>H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charset="0"/>
                          <a:cs typeface="Times New Roman" panose="02020603050405020304" charset="0"/>
                        </a:rPr>
                        <a:t>35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charset="0"/>
                          <a:cs typeface="Times New Roman" panose="02020603050405020304" charset="0"/>
                        </a:rPr>
                        <a:t>COOH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charset="0"/>
                          <a:cs typeface="Times New Roman" panose="02020603050405020304" charset="0"/>
                        </a:rPr>
                        <a:t>         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charset="0"/>
                          <a:cs typeface="Times New Roman" panose="02020603050405020304" charset="0"/>
                        </a:rPr>
                        <a:t>C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charset="0"/>
                          <a:cs typeface="Times New Roman" panose="02020603050405020304" charset="0"/>
                        </a:rPr>
                        <a:t>17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charset="0"/>
                          <a:cs typeface="Times New Roman" panose="02020603050405020304" charset="0"/>
                        </a:rPr>
                        <a:t>H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charset="0"/>
                          <a:cs typeface="Times New Roman" panose="02020603050405020304" charset="0"/>
                        </a:rPr>
                        <a:t>33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charset="0"/>
                          <a:cs typeface="Times New Roman" panose="02020603050405020304" charset="0"/>
                        </a:rPr>
                        <a:t>COOH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charset="0"/>
                          <a:cs typeface="Times New Roman" panose="02020603050405020304" charset="0"/>
                        </a:rPr>
                        <a:t>C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charset="0"/>
                          <a:cs typeface="Times New Roman" panose="02020603050405020304" charset="0"/>
                        </a:rPr>
                        <a:t>H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charset="0"/>
                          <a:cs typeface="Times New Roman" panose="02020603050405020304" charset="0"/>
                        </a:rPr>
                        <a:t>31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charset="0"/>
                          <a:cs typeface="Times New Roman" panose="02020603050405020304" charset="0"/>
                        </a:rPr>
                        <a:t>COOH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015" name="Text Box 223"/>
          <p:cNvSpPr txBox="1"/>
          <p:nvPr/>
        </p:nvSpPr>
        <p:spPr>
          <a:xfrm>
            <a:off x="5981700" y="5247005"/>
            <a:ext cx="2971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sz="2400" b="1" u="none" dirty="0">
                <a:solidFill>
                  <a:srgbClr val="1102D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(C</a:t>
            </a:r>
            <a:r>
              <a:rPr sz="2400" b="1" u="none" baseline="-25000" dirty="0">
                <a:solidFill>
                  <a:srgbClr val="1102D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17</a:t>
            </a:r>
            <a:r>
              <a:rPr sz="2400" b="1" u="none" dirty="0">
                <a:solidFill>
                  <a:srgbClr val="1102D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sz="2400" b="1" u="none" baseline="-25000" dirty="0">
                <a:solidFill>
                  <a:srgbClr val="1102D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35</a:t>
            </a:r>
            <a:r>
              <a:rPr sz="2400" b="1" u="none" dirty="0">
                <a:solidFill>
                  <a:srgbClr val="1102D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COO)</a:t>
            </a:r>
            <a:r>
              <a:rPr sz="2400" b="1" u="none" baseline="-25000" dirty="0">
                <a:solidFill>
                  <a:srgbClr val="1102D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sz="2400" b="1" u="none" dirty="0">
                <a:solidFill>
                  <a:srgbClr val="1102D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sz="2400" b="1" u="none" baseline="-25000" dirty="0">
                <a:solidFill>
                  <a:srgbClr val="1102D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sz="2400" b="1" u="none" dirty="0">
                <a:solidFill>
                  <a:srgbClr val="1102D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sz="2400" b="1" u="none" baseline="-25000" dirty="0">
                <a:solidFill>
                  <a:srgbClr val="1102D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34016" name="Text Box 224"/>
          <p:cNvSpPr txBox="1"/>
          <p:nvPr/>
        </p:nvSpPr>
        <p:spPr>
          <a:xfrm>
            <a:off x="5948680" y="5707380"/>
            <a:ext cx="2971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sz="2400" b="1" u="none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(C</a:t>
            </a:r>
            <a:r>
              <a:rPr sz="2400" b="1" u="none" baseline="-250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17</a:t>
            </a:r>
            <a:r>
              <a:rPr sz="2400" b="1" u="none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sz="2400" b="1" u="none" baseline="-250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33</a:t>
            </a:r>
            <a:r>
              <a:rPr sz="2400" b="1" u="none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COO)</a:t>
            </a:r>
            <a:r>
              <a:rPr sz="2400" b="1" u="none" baseline="-250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sz="2400" b="1" u="none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sz="2400" b="1" u="none" baseline="-250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sz="2400" b="1" u="none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sz="2400" b="1" u="none" baseline="-250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34017" name="Text Box 225"/>
          <p:cNvSpPr txBox="1"/>
          <p:nvPr/>
        </p:nvSpPr>
        <p:spPr>
          <a:xfrm>
            <a:off x="6000115" y="6219190"/>
            <a:ext cx="2971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sz="2400" b="1" u="none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(C</a:t>
            </a:r>
            <a:r>
              <a:rPr sz="2400" b="1" u="none" baseline="-250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15</a:t>
            </a:r>
            <a:r>
              <a:rPr sz="2400" b="1" u="none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sz="2400" b="1" u="none" baseline="-250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31</a:t>
            </a:r>
            <a:r>
              <a:rPr sz="2400" b="1" u="none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COO)</a:t>
            </a:r>
            <a:r>
              <a:rPr sz="2400" b="1" u="none" baseline="-250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sz="2400" b="1" u="none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sz="2400" b="1" u="none" baseline="-250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sz="2400" b="1" u="none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sz="2400" b="1" u="none" baseline="-250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34020" name="Rectangle 228"/>
          <p:cNvSpPr/>
          <p:nvPr/>
        </p:nvSpPr>
        <p:spPr>
          <a:xfrm>
            <a:off x="4526280" y="2951480"/>
            <a:ext cx="2438400" cy="457200"/>
          </a:xfrm>
          <a:prstGeom prst="rect">
            <a:avLst/>
          </a:prstGeom>
          <a:noFill/>
          <a:ln w="19050">
            <a:noFill/>
          </a:ln>
        </p:spPr>
        <p:txBody>
          <a:bodyPr wrap="none" anchor="ctr" anchorCtr="0"/>
          <a:lstStyle/>
          <a:p>
            <a:pPr algn="l"/>
            <a:r>
              <a:rPr sz="2400" b="1" u="none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R – COO</a:t>
            </a:r>
          </a:p>
        </p:txBody>
      </p:sp>
      <p:sp>
        <p:nvSpPr>
          <p:cNvPr id="34026" name="Rectangle 234"/>
          <p:cNvSpPr/>
          <p:nvPr/>
        </p:nvSpPr>
        <p:spPr>
          <a:xfrm>
            <a:off x="8695690" y="1630045"/>
            <a:ext cx="783590" cy="84010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/>
          <a:p>
            <a:pPr algn="l"/>
            <a:r>
              <a:rPr sz="2400" b="1" u="none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C</a:t>
            </a:r>
            <a:r>
              <a:rPr sz="2400" b="1" u="none" baseline="-25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sz="2400" b="1" u="none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sz="2400" b="1" u="none" baseline="-25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sz="2400" b="1" u="none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34027" name="Text Box 235"/>
          <p:cNvSpPr txBox="1"/>
          <p:nvPr/>
        </p:nvSpPr>
        <p:spPr>
          <a:xfrm>
            <a:off x="7308061" y="3496217"/>
            <a:ext cx="2537460" cy="460375"/>
          </a:xfrm>
          <a:prstGeom prst="rect">
            <a:avLst/>
          </a:prstGeom>
          <a:noFill/>
          <a:ln w="571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sz="2400" b="1" u="none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sz="2400" b="1" u="none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b="1" u="none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u="none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b="1" u="none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  </a:t>
            </a:r>
            <a:r>
              <a:rPr sz="2400" b="1" u="none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sz="2400" b="1" u="none" baseline="-25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pic>
        <p:nvPicPr>
          <p:cNvPr id="34033" name="j02189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55288" y="826135"/>
            <a:ext cx="762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6"/>
          <p:cNvSpPr txBox="1"/>
          <p:nvPr/>
        </p:nvSpPr>
        <p:spPr>
          <a:xfrm>
            <a:off x="1478915" y="4077970"/>
            <a:ext cx="9955530" cy="52197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sz="2800" b="1" u="none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=&gt;</a:t>
            </a:r>
            <a:r>
              <a:rPr lang="en-US" sz="2800" b="1" u="none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Chất béo là hỗn hợp nhiều este của glixerol với các axit béo</a:t>
            </a:r>
            <a:r>
              <a:rPr sz="2800" b="1" u="none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221771 0.0813889 " pathEditMode="relative" rAng="0" ptsTypes="">
                                      <p:cBhvr>
                                        <p:cTn id="44" dur="2000" fill="hold"/>
                                        <p:tgtEl>
                                          <p:spTgt spid="34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40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-0.000185185 L 0.00427083 0.246944 " pathEditMode="relative" rAng="0" ptsTypes="">
                                      <p:cBhvr>
                                        <p:cTn id="50" dur="2000" fill="hold"/>
                                        <p:tgtEl>
                                          <p:spTgt spid="34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3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500"/>
                                        <p:tgtEl>
                                          <p:spTgt spid="3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033"/>
                </p:tgtEl>
              </p:cMediaNode>
            </p:audio>
          </p:childTnLst>
        </p:cTn>
      </p:par>
    </p:tnLst>
    <p:bldLst>
      <p:bldP spid="33801" grpId="0"/>
      <p:bldP spid="33802" grpId="0" bldLvl="0" animBg="1"/>
      <p:bldP spid="33803" grpId="0"/>
      <p:bldP spid="33804" grpId="0" bldLvl="0" animBg="1"/>
      <p:bldP spid="33806" grpId="0"/>
      <p:bldP spid="33808" grpId="0" bldLvl="0" animBg="1"/>
      <p:bldP spid="33815" grpId="0"/>
      <p:bldP spid="34015" grpId="0"/>
      <p:bldP spid="34016" grpId="0"/>
      <p:bldP spid="34017" grpId="0"/>
      <p:bldP spid="34020" grpId="0"/>
      <p:bldP spid="34026" grpId="0"/>
      <p:bldP spid="34026" grpId="1"/>
      <p:bldP spid="34027" grpId="0" bldLvl="0" animBg="1"/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2" name="Group 22"/>
          <p:cNvGrpSpPr/>
          <p:nvPr/>
        </p:nvGrpSpPr>
        <p:grpSpPr>
          <a:xfrm>
            <a:off x="443231" y="85725"/>
            <a:ext cx="11305539" cy="1085215"/>
            <a:chOff x="-54307" y="1993405"/>
            <a:chExt cx="3569338" cy="4655939"/>
          </a:xfrm>
          <a:solidFill>
            <a:schemeClr val="accent1">
              <a:lumMod val="75000"/>
            </a:schemeClr>
          </a:solidFill>
        </p:grpSpPr>
        <p:sp>
          <p:nvSpPr>
            <p:cNvPr id="13" name="Rounded Rectangle 12"/>
            <p:cNvSpPr/>
            <p:nvPr/>
          </p:nvSpPr>
          <p:spPr>
            <a:xfrm>
              <a:off x="-54307" y="1993405"/>
              <a:ext cx="3569338" cy="465593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-32294" y="2600316"/>
              <a:ext cx="3547325" cy="38718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indent="0" algn="ctr">
                <a:buClr>
                  <a:srgbClr val="00CC00"/>
                </a:buClr>
                <a:buSzPct val="150000"/>
                <a:buFont typeface="Arial" panose="020B0604020202020204" pitchFamily="34" charset="0"/>
                <a:buNone/>
              </a:pPr>
              <a:r>
                <a:rPr lang="en-US" altLang="x-none" sz="2800" b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Dầu, mỡ công nghiệp sử dụng trong máy móc có phải là chất béo không?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9" name="Group 22"/>
          <p:cNvGrpSpPr/>
          <p:nvPr/>
        </p:nvGrpSpPr>
        <p:grpSpPr>
          <a:xfrm>
            <a:off x="6632575" y="3232785"/>
            <a:ext cx="5282565" cy="2023110"/>
            <a:chOff x="6288" y="2782200"/>
            <a:chExt cx="3071021" cy="3603600"/>
          </a:xfrm>
          <a:solidFill>
            <a:srgbClr val="FFC000"/>
          </a:solidFill>
        </p:grpSpPr>
        <p:sp>
          <p:nvSpPr>
            <p:cNvPr id="10" name="Rounded Rectangle 9"/>
            <p:cNvSpPr/>
            <p:nvPr/>
          </p:nvSpPr>
          <p:spPr>
            <a:xfrm>
              <a:off x="6288" y="2782200"/>
              <a:ext cx="3071021" cy="3603600"/>
            </a:xfrm>
            <a:prstGeom prst="roundRect">
              <a:avLst/>
            </a:prstGeom>
            <a:solidFill>
              <a:srgbClr val="E3DF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27699" y="3180493"/>
              <a:ext cx="2952891" cy="2929797"/>
            </a:xfrm>
            <a:prstGeom prst="rect">
              <a:avLst/>
            </a:prstGeom>
            <a:solidFill>
              <a:srgbClr val="E3DF2D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just"/>
              <a:r>
                <a:rPr lang="en-US" sz="32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Chất béo (dầu, mỡ ăn) có nguồn gốc từ động, thực vật. Thành phần cấu tạo gồm 3 nguyên tố C, H, O</a:t>
              </a: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788670" y="3275330"/>
            <a:ext cx="5685790" cy="2023110"/>
            <a:chOff x="6288" y="2782200"/>
            <a:chExt cx="3071021" cy="3603600"/>
          </a:xfrm>
          <a:solidFill>
            <a:srgbClr val="FFC000"/>
          </a:solidFill>
        </p:grpSpPr>
        <p:sp>
          <p:nvSpPr>
            <p:cNvPr id="7" name="Rounded Rectangle 6"/>
            <p:cNvSpPr/>
            <p:nvPr/>
          </p:nvSpPr>
          <p:spPr>
            <a:xfrm>
              <a:off x="6288" y="2782200"/>
              <a:ext cx="3071021" cy="3603600"/>
            </a:xfrm>
            <a:prstGeom prst="roundRect">
              <a:avLst/>
            </a:prstGeom>
            <a:solidFill>
              <a:srgbClr val="E3DF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66309" y="3015789"/>
              <a:ext cx="2953037" cy="3094504"/>
            </a:xfrm>
            <a:prstGeom prst="rect">
              <a:avLst/>
            </a:prstGeom>
            <a:solidFill>
              <a:srgbClr val="E3DF2D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just"/>
              <a:r>
                <a:rPr lang="en-US" sz="32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Dầu, mỡ công nghiệp có nguồn gốc từ dầu mỏ, thành phần chính là hiđro cacbon, chỉ chứa 2 nguyên tố C và H.</a:t>
              </a:r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1612265" y="5387975"/>
            <a:ext cx="9794240" cy="1224915"/>
            <a:chOff x="228600" y="1993405"/>
            <a:chExt cx="3067839" cy="4655939"/>
          </a:xfrm>
          <a:solidFill>
            <a:schemeClr val="accent1">
              <a:lumMod val="75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228600" y="1993405"/>
              <a:ext cx="3067839" cy="465593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79518" y="2600316"/>
              <a:ext cx="2969781" cy="38718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indent="0" algn="ctr">
                <a:buClr>
                  <a:srgbClr val="00CC00"/>
                </a:buClr>
                <a:buSzPct val="150000"/>
                <a:buFont typeface="Arial" panose="020B0604020202020204" pitchFamily="34" charset="0"/>
                <a:buNone/>
              </a:pPr>
              <a:r>
                <a:rPr lang="en-US" altLang="x-none" sz="3200" b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Dầu, mỡ công nghiệp sử dụng trong máy móc </a:t>
              </a:r>
              <a:r>
                <a:rPr lang="en-US" altLang="x-none" sz="3200" b="1" u="sng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không </a:t>
              </a:r>
              <a:r>
                <a:rPr lang="en-US" altLang="x-none" sz="3200" b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phải là chất béo.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pic>
        <p:nvPicPr>
          <p:cNvPr id="100" name="Content Placeholder 9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94080" y="1319530"/>
            <a:ext cx="2172970" cy="19030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3202305" y="1172210"/>
            <a:ext cx="2224405" cy="206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9" name="Picture 2" descr="Kết quả hình ảnh cho dấu hỏi chấ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832475" y="1183640"/>
            <a:ext cx="1415415" cy="204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99"/>
          <p:cNvPicPr/>
          <p:nvPr/>
        </p:nvPicPr>
        <p:blipFill>
          <a:blip r:embed="rId6"/>
          <a:stretch>
            <a:fillRect/>
          </a:stretch>
        </p:blipFill>
        <p:spPr>
          <a:xfrm>
            <a:off x="7391659" y="1508920"/>
            <a:ext cx="3857625" cy="18789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523875" y="280035"/>
            <a:ext cx="11172273" cy="735330"/>
            <a:chOff x="2441" y="7307"/>
            <a:chExt cx="13459" cy="1158"/>
          </a:xfrm>
        </p:grpSpPr>
        <p:sp>
          <p:nvSpPr>
            <p:cNvPr id="29" name="Oval 28"/>
            <p:cNvSpPr/>
            <p:nvPr/>
          </p:nvSpPr>
          <p:spPr>
            <a:xfrm>
              <a:off x="2441" y="7438"/>
              <a:ext cx="1184" cy="8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IV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663" y="7307"/>
              <a:ext cx="12237" cy="1158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 Box 30"/>
            <p:cNvSpPr txBox="1"/>
            <p:nvPr/>
          </p:nvSpPr>
          <p:spPr>
            <a:xfrm>
              <a:off x="3662" y="7495"/>
              <a:ext cx="12237" cy="82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CHẤT BÉO CÓ TÍNH CHẤT HÓA HỌC QUAN TRỌNG NÀO?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56505" y="2109470"/>
            <a:ext cx="914400" cy="838200"/>
            <a:chOff x="6120" y="5640"/>
            <a:chExt cx="1440" cy="1320"/>
          </a:xfrm>
        </p:grpSpPr>
        <p:sp>
          <p:nvSpPr>
            <p:cNvPr id="6154" name="Line 10"/>
            <p:cNvSpPr/>
            <p:nvPr/>
          </p:nvSpPr>
          <p:spPr>
            <a:xfrm>
              <a:off x="6120" y="6360"/>
              <a:ext cx="1358" cy="0"/>
            </a:xfrm>
            <a:prstGeom prst="line">
              <a:avLst/>
            </a:prstGeom>
            <a:ln w="28575" cap="flat" cmpd="sng">
              <a:solidFill>
                <a:srgbClr val="9933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155" name="Rectangle 11"/>
            <p:cNvSpPr/>
            <p:nvPr/>
          </p:nvSpPr>
          <p:spPr>
            <a:xfrm>
              <a:off x="6480" y="5640"/>
              <a:ext cx="1080" cy="84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/>
            <a:lstStyle/>
            <a:p>
              <a:r>
                <a:rPr sz="2800" b="1" u="none" dirty="0">
                  <a:solidFill>
                    <a:srgbClr val="990000"/>
                  </a:solidFill>
                  <a:latin typeface="Arial" panose="020B0604020202020204" pitchFamily="34" charset="0"/>
                </a:rPr>
                <a:t>t</a:t>
              </a:r>
              <a:r>
                <a:rPr sz="2800" b="1" u="none" baseline="30000" dirty="0">
                  <a:solidFill>
                    <a:srgbClr val="990000"/>
                  </a:solidFill>
                  <a:latin typeface="Arial" panose="020B0604020202020204" pitchFamily="34" charset="0"/>
                </a:rPr>
                <a:t>0</a:t>
              </a:r>
              <a:r>
                <a:rPr sz="2800" b="1" u="none" dirty="0">
                  <a:solidFill>
                    <a:srgbClr val="0000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6176" name="Rectangle 32"/>
            <p:cNvSpPr/>
            <p:nvPr/>
          </p:nvSpPr>
          <p:spPr>
            <a:xfrm>
              <a:off x="6480" y="6120"/>
              <a:ext cx="930" cy="84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/>
            <a:lstStyle/>
            <a:p>
              <a:r>
                <a:rPr sz="2000" b="1" u="none" dirty="0">
                  <a:solidFill>
                    <a:srgbClr val="990000"/>
                  </a:solidFill>
                  <a:latin typeface="Arial" panose="020B0604020202020204" pitchFamily="34" charset="0"/>
                </a:rPr>
                <a:t>axit</a:t>
              </a:r>
              <a:r>
                <a:rPr sz="2000" b="1" u="none" dirty="0">
                  <a:solidFill>
                    <a:srgbClr val="0000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57325" y="2261870"/>
            <a:ext cx="3599180" cy="559435"/>
            <a:chOff x="452" y="5880"/>
            <a:chExt cx="5668" cy="881"/>
          </a:xfrm>
        </p:grpSpPr>
        <p:sp>
          <p:nvSpPr>
            <p:cNvPr id="6174" name="Rectangle 30"/>
            <p:cNvSpPr/>
            <p:nvPr/>
          </p:nvSpPr>
          <p:spPr>
            <a:xfrm>
              <a:off x="4560" y="5880"/>
              <a:ext cx="1560" cy="84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/>
            <a:lstStyle/>
            <a:p>
              <a:pPr algn="just"/>
              <a:r>
                <a:rPr sz="2800" b="1" u="none" dirty="0">
                  <a:solidFill>
                    <a:srgbClr val="0000CC"/>
                  </a:solidFill>
                  <a:latin typeface="Arial" panose="020B0604020202020204" pitchFamily="34" charset="0"/>
                </a:rPr>
                <a:t>  </a:t>
              </a:r>
              <a:r>
                <a:rPr sz="2800" b="1" u="none" dirty="0">
                  <a:solidFill>
                    <a:srgbClr val="0000CC"/>
                  </a:solidFill>
                  <a:latin typeface=".VnTime" panose="020B7200000000000000" pitchFamily="34" charset="0"/>
                </a:rPr>
                <a:t>H</a:t>
              </a:r>
              <a:r>
                <a:rPr sz="2800" b="1" u="none" baseline="-25000" dirty="0">
                  <a:solidFill>
                    <a:srgbClr val="0000CC"/>
                  </a:solidFill>
                  <a:latin typeface=".VnTime" panose="020B7200000000000000" pitchFamily="34" charset="0"/>
                </a:rPr>
                <a:t>2</a:t>
              </a:r>
              <a:r>
                <a:rPr sz="2800" b="1" u="none" dirty="0">
                  <a:solidFill>
                    <a:srgbClr val="0000CC"/>
                  </a:solidFill>
                  <a:latin typeface=".VnTime" panose="020B7200000000000000" pitchFamily="34" charset="0"/>
                </a:rPr>
                <a:t>O</a:t>
              </a:r>
              <a:r>
                <a:rPr sz="2800" b="1" u="none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6175" name="Text Box 31"/>
            <p:cNvSpPr txBox="1"/>
            <p:nvPr/>
          </p:nvSpPr>
          <p:spPr>
            <a:xfrm>
              <a:off x="4106" y="5893"/>
              <a:ext cx="72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sz="2800" b="1" u="none" dirty="0">
                  <a:solidFill>
                    <a:srgbClr val="9933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6716" name="Rectangle 572"/>
            <p:cNvSpPr/>
            <p:nvPr/>
          </p:nvSpPr>
          <p:spPr>
            <a:xfrm>
              <a:off x="452" y="5921"/>
              <a:ext cx="3653" cy="84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/>
            <a:lstStyle/>
            <a:p>
              <a:pPr algn="l"/>
              <a:r>
                <a:rPr sz="2800" b="1" u="none" dirty="0">
                  <a:solidFill>
                    <a:srgbClr val="FF3300"/>
                  </a:solidFill>
                  <a:latin typeface=".VnTime" panose="020B7200000000000000" pitchFamily="34" charset="0"/>
                </a:rPr>
                <a:t>(RCOO)</a:t>
              </a:r>
              <a:r>
                <a:rPr sz="2800" b="1" u="none" baseline="-25000" dirty="0">
                  <a:solidFill>
                    <a:srgbClr val="FF3300"/>
                  </a:solidFill>
                  <a:latin typeface=".VnTime" panose="020B7200000000000000" pitchFamily="34" charset="0"/>
                </a:rPr>
                <a:t>3</a:t>
              </a:r>
              <a:r>
                <a:rPr sz="2800" b="1" u="none" dirty="0">
                  <a:solidFill>
                    <a:srgbClr val="0000CC"/>
                  </a:solidFill>
                  <a:latin typeface=".VnTime" panose="020B7200000000000000" pitchFamily="34" charset="0"/>
                </a:rPr>
                <a:t>C</a:t>
              </a:r>
              <a:r>
                <a:rPr sz="2800" b="1" u="none" baseline="-25000" dirty="0">
                  <a:solidFill>
                    <a:srgbClr val="0000CC"/>
                  </a:solidFill>
                  <a:latin typeface=".VnTime" panose="020B7200000000000000" pitchFamily="34" charset="0"/>
                </a:rPr>
                <a:t>3</a:t>
              </a:r>
              <a:r>
                <a:rPr sz="2800" b="1" u="none" dirty="0">
                  <a:solidFill>
                    <a:srgbClr val="0000CC"/>
                  </a:solidFill>
                  <a:latin typeface=".VnTime" panose="020B7200000000000000" pitchFamily="34" charset="0"/>
                </a:rPr>
                <a:t>H</a:t>
              </a:r>
              <a:r>
                <a:rPr sz="2800" b="1" u="none" baseline="-25000" dirty="0">
                  <a:solidFill>
                    <a:srgbClr val="0000CC"/>
                  </a:solidFill>
                  <a:latin typeface=".VnTime" panose="020B7200000000000000" pitchFamily="34" charset="0"/>
                </a:rPr>
                <a:t>5</a:t>
              </a:r>
              <a:r>
                <a:rPr sz="2800" b="1" u="none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6747" name="Rectangle 603"/>
            <p:cNvSpPr/>
            <p:nvPr/>
          </p:nvSpPr>
          <p:spPr>
            <a:xfrm>
              <a:off x="4529" y="6000"/>
              <a:ext cx="840" cy="6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r>
                <a:rPr sz="2800" b="1" u="none" dirty="0">
                  <a:solidFill>
                    <a:srgbClr val="660033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70905" y="2306320"/>
            <a:ext cx="4191000" cy="858520"/>
            <a:chOff x="7560" y="5950"/>
            <a:chExt cx="6600" cy="1352"/>
          </a:xfrm>
        </p:grpSpPr>
        <p:sp>
          <p:nvSpPr>
            <p:cNvPr id="6178" name="Text Box 34"/>
            <p:cNvSpPr txBox="1"/>
            <p:nvPr/>
          </p:nvSpPr>
          <p:spPr>
            <a:xfrm>
              <a:off x="10320" y="5950"/>
              <a:ext cx="72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sz="2800" b="1" u="none" dirty="0">
                  <a:solidFill>
                    <a:srgbClr val="9933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6698" name="Text Box 554"/>
            <p:cNvSpPr txBox="1"/>
            <p:nvPr/>
          </p:nvSpPr>
          <p:spPr>
            <a:xfrm>
              <a:off x="7800" y="6480"/>
              <a:ext cx="240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sz="2800" b="1" u="none" dirty="0">
                  <a:solidFill>
                    <a:srgbClr val="000099"/>
                  </a:solidFill>
                  <a:latin typeface="VNI-Times" pitchFamily="2" charset="0"/>
                </a:rPr>
                <a:t>Glixerol</a:t>
              </a:r>
              <a:r>
                <a:rPr sz="2800" b="1" u="none" dirty="0">
                  <a:solidFill>
                    <a:srgbClr val="000099"/>
                  </a:solidFill>
                  <a:latin typeface="VNI-Avo"/>
                </a:rPr>
                <a:t>                                                        </a:t>
              </a:r>
            </a:p>
          </p:txBody>
        </p:sp>
        <p:sp>
          <p:nvSpPr>
            <p:cNvPr id="6709" name="Rectangle 565"/>
            <p:cNvSpPr/>
            <p:nvPr/>
          </p:nvSpPr>
          <p:spPr>
            <a:xfrm>
              <a:off x="7560" y="6000"/>
              <a:ext cx="2640" cy="6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/>
            <a:p>
              <a:pPr algn="l" eaLnBrk="0" hangingPunct="0"/>
              <a:r>
                <a:rPr sz="2800" b="1" u="none" dirty="0">
                  <a:solidFill>
                    <a:srgbClr val="0000CC"/>
                  </a:solidFill>
                  <a:latin typeface=".VnTime" panose="020B7200000000000000" pitchFamily="34" charset="0"/>
                </a:rPr>
                <a:t>C</a:t>
              </a:r>
              <a:r>
                <a:rPr sz="2800" b="1" u="none" baseline="-25000" dirty="0">
                  <a:solidFill>
                    <a:srgbClr val="0000CC"/>
                  </a:solidFill>
                  <a:latin typeface=".VnTime" panose="020B7200000000000000" pitchFamily="34" charset="0"/>
                </a:rPr>
                <a:t>3</a:t>
              </a:r>
              <a:r>
                <a:rPr sz="2800" b="1" u="none" dirty="0">
                  <a:solidFill>
                    <a:srgbClr val="0000CC"/>
                  </a:solidFill>
                  <a:latin typeface=".VnTime" panose="020B7200000000000000" pitchFamily="34" charset="0"/>
                </a:rPr>
                <a:t>H</a:t>
              </a:r>
              <a:r>
                <a:rPr sz="2800" b="1" u="none" baseline="-25000" dirty="0">
                  <a:solidFill>
                    <a:srgbClr val="0000CC"/>
                  </a:solidFill>
                  <a:latin typeface=".VnTime" panose="020B7200000000000000" pitchFamily="34" charset="0"/>
                </a:rPr>
                <a:t>5</a:t>
              </a:r>
              <a:r>
                <a:rPr sz="2800" b="1" u="none" dirty="0">
                  <a:solidFill>
                    <a:srgbClr val="0000CC"/>
                  </a:solidFill>
                  <a:latin typeface=".VnTime" panose="020B7200000000000000" pitchFamily="34" charset="0"/>
                </a:rPr>
                <a:t>(OH)</a:t>
              </a:r>
              <a:r>
                <a:rPr sz="2800" b="1" u="none" baseline="-25000" dirty="0">
                  <a:solidFill>
                    <a:srgbClr val="0000CC"/>
                  </a:solidFill>
                  <a:latin typeface=".VnTime" panose="020B7200000000000000" pitchFamily="34" charset="0"/>
                </a:rPr>
                <a:t>3</a:t>
              </a:r>
              <a:endParaRPr sz="2800" b="1" u="none" dirty="0">
                <a:solidFill>
                  <a:srgbClr val="0000CC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6710" name="Rectangle 566"/>
            <p:cNvSpPr/>
            <p:nvPr/>
          </p:nvSpPr>
          <p:spPr>
            <a:xfrm>
              <a:off x="11160" y="6000"/>
              <a:ext cx="1800" cy="6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/>
            <a:p>
              <a:pPr algn="l" eaLnBrk="0" hangingPunct="0"/>
              <a:r>
                <a:rPr sz="2800" b="1" u="none" dirty="0">
                  <a:solidFill>
                    <a:srgbClr val="FF3300"/>
                  </a:solidFill>
                  <a:latin typeface=".VnTime" panose="020B7200000000000000" pitchFamily="34" charset="0"/>
                </a:rPr>
                <a:t>RCOO</a:t>
              </a:r>
              <a:r>
                <a:rPr sz="2800" b="1" u="none" dirty="0">
                  <a:solidFill>
                    <a:srgbClr val="0000CC"/>
                  </a:solidFill>
                  <a:latin typeface=".VnTime" panose="020B7200000000000000" pitchFamily="34" charset="0"/>
                </a:rPr>
                <a:t>H</a:t>
              </a:r>
            </a:p>
          </p:txBody>
        </p:sp>
        <p:sp>
          <p:nvSpPr>
            <p:cNvPr id="6711" name="Rectangle 567"/>
            <p:cNvSpPr/>
            <p:nvPr/>
          </p:nvSpPr>
          <p:spPr>
            <a:xfrm>
              <a:off x="11160" y="6480"/>
              <a:ext cx="3000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/>
            <a:p>
              <a:pPr algn="l" eaLnBrk="0" hangingPunct="0"/>
              <a:r>
                <a:rPr lang="en-US" sz="2800" b="1" u="none" dirty="0">
                  <a:solidFill>
                    <a:srgbClr val="000099"/>
                  </a:solidFill>
                  <a:latin typeface="Times New Roman" panose="02020603050405020304" charset="0"/>
                  <a:cs typeface="Times New Roman" panose="02020603050405020304" charset="0"/>
                </a:rPr>
                <a:t>Axit béo</a:t>
              </a:r>
            </a:p>
          </p:txBody>
        </p:sp>
        <p:sp>
          <p:nvSpPr>
            <p:cNvPr id="6748" name="Rectangle 604"/>
            <p:cNvSpPr/>
            <p:nvPr/>
          </p:nvSpPr>
          <p:spPr>
            <a:xfrm>
              <a:off x="10680" y="6000"/>
              <a:ext cx="840" cy="6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r>
                <a:rPr sz="2800" b="1" u="none" dirty="0">
                  <a:solidFill>
                    <a:srgbClr val="660033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6723" name="Rectangle 579"/>
          <p:cNvSpPr/>
          <p:nvPr/>
        </p:nvSpPr>
        <p:spPr>
          <a:xfrm>
            <a:off x="2110740" y="3445510"/>
            <a:ext cx="2514600" cy="533400"/>
          </a:xfrm>
          <a:prstGeom prst="rect">
            <a:avLst/>
          </a:prstGeom>
          <a:solidFill>
            <a:srgbClr val="0000CC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l"/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(C</a:t>
            </a:r>
            <a:r>
              <a:rPr sz="2200" b="1" u="none" baseline="-250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17</a:t>
            </a:r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sz="2200" b="1" u="none" baseline="-250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35</a:t>
            </a:r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COO)</a:t>
            </a:r>
            <a:r>
              <a:rPr sz="2200" b="1" u="none" baseline="-250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sz="2200" b="1" u="none" baseline="-250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sz="2200" b="1" u="none" baseline="-250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sz="24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6724" name="Rectangle 580"/>
          <p:cNvSpPr/>
          <p:nvPr/>
        </p:nvSpPr>
        <p:spPr>
          <a:xfrm>
            <a:off x="5006340" y="3445510"/>
            <a:ext cx="990600" cy="533400"/>
          </a:xfrm>
          <a:prstGeom prst="rect">
            <a:avLst/>
          </a:prstGeom>
          <a:solidFill>
            <a:srgbClr val="0000FF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just"/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  H</a:t>
            </a:r>
            <a:r>
              <a:rPr sz="2200" b="1" u="none" baseline="-250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sz="24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6725" name="Text Box 581"/>
          <p:cNvSpPr txBox="1"/>
          <p:nvPr/>
        </p:nvSpPr>
        <p:spPr>
          <a:xfrm>
            <a:off x="4625340" y="3413760"/>
            <a:ext cx="4572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sz="2600" b="1" u="none" dirty="0">
                <a:solidFill>
                  <a:srgbClr val="993300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6727" name="Rectangle 583"/>
          <p:cNvSpPr/>
          <p:nvPr/>
        </p:nvSpPr>
        <p:spPr>
          <a:xfrm>
            <a:off x="2110740" y="4524375"/>
            <a:ext cx="2514600" cy="609600"/>
          </a:xfrm>
          <a:prstGeom prst="rect">
            <a:avLst/>
          </a:prstGeom>
          <a:solidFill>
            <a:srgbClr val="0000CC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l"/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(C</a:t>
            </a:r>
            <a:r>
              <a:rPr sz="2200" b="1" u="none" baseline="-250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15</a:t>
            </a:r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sz="2200" b="1" u="none" baseline="-250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31</a:t>
            </a:r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COO)</a:t>
            </a:r>
            <a:r>
              <a:rPr sz="2200" b="1" u="none" baseline="-250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sz="2200" b="1" u="none" baseline="-250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sz="2200" b="1" u="none" baseline="-250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6728" name="Text Box 584"/>
          <p:cNvSpPr txBox="1"/>
          <p:nvPr/>
        </p:nvSpPr>
        <p:spPr>
          <a:xfrm>
            <a:off x="4625340" y="4645025"/>
            <a:ext cx="4572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sz="2600" b="1" u="none" dirty="0">
                <a:solidFill>
                  <a:srgbClr val="993300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6729" name="Rectangle 585"/>
          <p:cNvSpPr/>
          <p:nvPr/>
        </p:nvSpPr>
        <p:spPr>
          <a:xfrm>
            <a:off x="9206865" y="4494530"/>
            <a:ext cx="2192020" cy="547370"/>
          </a:xfrm>
          <a:prstGeom prst="rect">
            <a:avLst/>
          </a:prstGeom>
          <a:solidFill>
            <a:srgbClr val="0000FF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lang="en-US"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sz="2200" b="1" u="none" baseline="-250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15</a:t>
            </a:r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sz="2200" b="1" u="none" baseline="-250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31</a:t>
            </a:r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COOH </a:t>
            </a:r>
          </a:p>
        </p:txBody>
      </p:sp>
      <p:sp>
        <p:nvSpPr>
          <p:cNvPr id="6730" name="Rectangle 586"/>
          <p:cNvSpPr/>
          <p:nvPr/>
        </p:nvSpPr>
        <p:spPr>
          <a:xfrm>
            <a:off x="5006340" y="4600575"/>
            <a:ext cx="914400" cy="533400"/>
          </a:xfrm>
          <a:prstGeom prst="rect">
            <a:avLst/>
          </a:prstGeom>
          <a:solidFill>
            <a:srgbClr val="0000FF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just"/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  H</a:t>
            </a:r>
            <a:r>
              <a:rPr sz="2200" b="1" u="none" baseline="-250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sz="24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6731" name="Rectangle 587"/>
          <p:cNvSpPr/>
          <p:nvPr/>
        </p:nvSpPr>
        <p:spPr>
          <a:xfrm>
            <a:off x="9284335" y="3423285"/>
            <a:ext cx="2070735" cy="547370"/>
          </a:xfrm>
          <a:prstGeom prst="rect">
            <a:avLst/>
          </a:prstGeom>
          <a:solidFill>
            <a:srgbClr val="0000FF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just"/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sz="2200" b="1" u="none" baseline="-250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17</a:t>
            </a:r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sz="2200" b="1" u="none" baseline="-250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35</a:t>
            </a:r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COOH</a:t>
            </a:r>
          </a:p>
        </p:txBody>
      </p:sp>
      <p:sp>
        <p:nvSpPr>
          <p:cNvPr id="6732" name="Rectangle 588"/>
          <p:cNvSpPr/>
          <p:nvPr/>
        </p:nvSpPr>
        <p:spPr>
          <a:xfrm>
            <a:off x="6835140" y="3445510"/>
            <a:ext cx="1571625" cy="5334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l"/>
            <a:r>
              <a:rPr sz="2200" b="1" u="none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sz="2200" b="1" u="none" baseline="-25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sz="2200" b="1" u="none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sz="2200" b="1" u="none" baseline="-25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sz="2200" b="1" u="none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(OH)</a:t>
            </a:r>
            <a:r>
              <a:rPr sz="2200" b="1" u="none" baseline="-25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6733" name="Rectangle 589"/>
          <p:cNvSpPr/>
          <p:nvPr/>
        </p:nvSpPr>
        <p:spPr>
          <a:xfrm>
            <a:off x="6835140" y="4524375"/>
            <a:ext cx="1571625" cy="5334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l"/>
            <a:r>
              <a:rPr sz="2200" b="1" u="none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sz="2200" b="1" u="none" baseline="-25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sz="2200" b="1" u="none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sz="2200" b="1" u="none" baseline="-25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sz="2200" b="1" u="none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(OH)</a:t>
            </a:r>
            <a:r>
              <a:rPr sz="2200" b="1" u="none" baseline="-25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6734" name="Text Box 590"/>
          <p:cNvSpPr txBox="1"/>
          <p:nvPr/>
        </p:nvSpPr>
        <p:spPr>
          <a:xfrm>
            <a:off x="8435340" y="3445510"/>
            <a:ext cx="4572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sz="2600" b="1" u="none" dirty="0">
                <a:solidFill>
                  <a:srgbClr val="993300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6735" name="Text Box 591"/>
          <p:cNvSpPr txBox="1"/>
          <p:nvPr/>
        </p:nvSpPr>
        <p:spPr>
          <a:xfrm>
            <a:off x="8578215" y="4524375"/>
            <a:ext cx="4572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sz="2600" b="1" u="none" dirty="0">
                <a:solidFill>
                  <a:srgbClr val="993300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6737" name="Rectangle 593"/>
          <p:cNvSpPr/>
          <p:nvPr/>
        </p:nvSpPr>
        <p:spPr>
          <a:xfrm>
            <a:off x="6073140" y="3597910"/>
            <a:ext cx="590550" cy="53340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/>
          <a:lstStyle/>
          <a:p>
            <a:r>
              <a:rPr sz="2000" b="1" u="none" dirty="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axit</a:t>
            </a:r>
            <a:r>
              <a:rPr sz="2400" b="1" u="none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6738" name="Line 594"/>
          <p:cNvSpPr/>
          <p:nvPr/>
        </p:nvSpPr>
        <p:spPr>
          <a:xfrm>
            <a:off x="6123305" y="3712210"/>
            <a:ext cx="685800" cy="0"/>
          </a:xfrm>
          <a:prstGeom prst="line">
            <a:avLst/>
          </a:prstGeom>
          <a:ln w="28575" cap="flat" cmpd="sng">
            <a:solidFill>
              <a:srgbClr val="99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739" name="Rectangle 595"/>
          <p:cNvSpPr/>
          <p:nvPr/>
        </p:nvSpPr>
        <p:spPr>
          <a:xfrm>
            <a:off x="6123305" y="3304540"/>
            <a:ext cx="685800" cy="53340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/>
          <a:lstStyle/>
          <a:p>
            <a:r>
              <a:rPr sz="2000" b="1" u="none" dirty="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sz="2000" b="1" u="none" baseline="30000" dirty="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  <a:r>
              <a:rPr sz="2400" b="1" u="none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6740" name="Rectangle 596"/>
          <p:cNvSpPr/>
          <p:nvPr/>
        </p:nvSpPr>
        <p:spPr>
          <a:xfrm>
            <a:off x="9321800" y="3482975"/>
            <a:ext cx="5334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</a:pPr>
            <a:r>
              <a:rPr sz="2200" b="1" u="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6741" name="Rectangle 597"/>
          <p:cNvSpPr/>
          <p:nvPr/>
        </p:nvSpPr>
        <p:spPr>
          <a:xfrm>
            <a:off x="5006340" y="3521710"/>
            <a:ext cx="5334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</a:pPr>
            <a:r>
              <a:rPr sz="2200" b="1" u="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6743" name="Rectangle 599"/>
          <p:cNvSpPr/>
          <p:nvPr/>
        </p:nvSpPr>
        <p:spPr>
          <a:xfrm>
            <a:off x="6073140" y="4676775"/>
            <a:ext cx="590550" cy="53340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/>
          <a:lstStyle/>
          <a:p>
            <a:r>
              <a:rPr sz="2000" b="1" u="none" dirty="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axit</a:t>
            </a:r>
            <a:r>
              <a:rPr sz="2400" b="1" u="none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6744" name="Line 600"/>
          <p:cNvSpPr/>
          <p:nvPr/>
        </p:nvSpPr>
        <p:spPr>
          <a:xfrm>
            <a:off x="5996940" y="4829175"/>
            <a:ext cx="685800" cy="0"/>
          </a:xfrm>
          <a:prstGeom prst="line">
            <a:avLst/>
          </a:prstGeom>
          <a:ln w="28575" cap="flat" cmpd="sng">
            <a:solidFill>
              <a:srgbClr val="99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749" name="Rectangle 605"/>
          <p:cNvSpPr/>
          <p:nvPr/>
        </p:nvSpPr>
        <p:spPr>
          <a:xfrm>
            <a:off x="9237980" y="4563745"/>
            <a:ext cx="5334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</a:pPr>
            <a:r>
              <a:rPr sz="2200" b="1" u="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6750" name="Rectangle 606"/>
          <p:cNvSpPr/>
          <p:nvPr/>
        </p:nvSpPr>
        <p:spPr>
          <a:xfrm>
            <a:off x="4930140" y="4676775"/>
            <a:ext cx="5334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</a:pPr>
            <a:r>
              <a:rPr sz="2200" b="1" u="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6772" name="Rectangle 628"/>
          <p:cNvSpPr/>
          <p:nvPr/>
        </p:nvSpPr>
        <p:spPr>
          <a:xfrm>
            <a:off x="6123305" y="4411345"/>
            <a:ext cx="685800" cy="53340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/>
          <a:lstStyle/>
          <a:p>
            <a:r>
              <a:rPr sz="2000" b="1" u="none" dirty="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sz="2000" b="1" u="none" baseline="30000" dirty="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  <a:r>
              <a:rPr sz="2400" b="1" u="none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12" name="Text Box 554"/>
          <p:cNvSpPr txBox="1"/>
          <p:nvPr/>
        </p:nvSpPr>
        <p:spPr>
          <a:xfrm>
            <a:off x="1934845" y="2719070"/>
            <a:ext cx="16738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u="none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</a:rPr>
              <a:t>Chất béo</a:t>
            </a:r>
            <a:r>
              <a:rPr sz="2800" b="1" u="none" dirty="0">
                <a:solidFill>
                  <a:srgbClr val="000099"/>
                </a:solidFill>
                <a:latin typeface="VNI-Avo"/>
              </a:rPr>
              <a:t>                           </a:t>
            </a:r>
            <a:r>
              <a:rPr sz="2800" b="1" u="none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sz="2800" b="1" u="none" dirty="0">
                <a:solidFill>
                  <a:srgbClr val="000099"/>
                </a:solidFill>
                <a:latin typeface="VNI-Avo"/>
              </a:rPr>
              <a:t>              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249680" y="1109980"/>
            <a:ext cx="8777605" cy="577215"/>
            <a:chOff x="685800" y="76200"/>
            <a:chExt cx="8777605" cy="762000"/>
          </a:xfrm>
          <a:solidFill>
            <a:srgbClr val="0CD6CA"/>
          </a:solidFill>
        </p:grpSpPr>
        <p:sp>
          <p:nvSpPr>
            <p:cNvPr id="14" name="Rounded Rectangle 13"/>
            <p:cNvSpPr/>
            <p:nvPr/>
          </p:nvSpPr>
          <p:spPr>
            <a:xfrm>
              <a:off x="1143000" y="76200"/>
              <a:ext cx="8320405" cy="762000"/>
            </a:xfrm>
            <a:prstGeom prst="round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000" b="1" dirty="0">
                  <a:latin typeface="Times New Roman" panose="02020603050405020304" charset="0"/>
                  <a:cs typeface="Times New Roman" panose="02020603050405020304" charset="0"/>
                </a:rPr>
                <a:t> phản ứng thủy phân trong môi trường axit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85800" y="105601"/>
              <a:ext cx="592082" cy="730145"/>
              <a:chOff x="4191635" y="3092909"/>
              <a:chExt cx="592082" cy="730145"/>
            </a:xfrm>
            <a:grpFill/>
          </p:grpSpPr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91635" y="3139708"/>
                <a:ext cx="592082" cy="651331"/>
              </a:xfrm>
              <a:prstGeom prst="ellipse">
                <a:avLst/>
              </a:prstGeom>
              <a:grpFill/>
              <a:ln w="6350" algn="ctr">
                <a:solidFill>
                  <a:srgbClr val="FF7A37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 sz="3000" b="1" kern="0">
                  <a:solidFill>
                    <a:srgbClr val="0000FF"/>
                  </a:solidFill>
                  <a:latin typeface="Arial" panose="020B0604020202020204" pitchFamily="34" charset="0"/>
                  <a:ea typeface="Microsoft YaHei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 28"/>
              <p:cNvSpPr/>
              <p:nvPr/>
            </p:nvSpPr>
            <p:spPr bwMode="auto">
              <a:xfrm>
                <a:off x="4290060" y="3092909"/>
                <a:ext cx="358140" cy="7301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000" b="1" dirty="0">
                    <a:solidFill>
                      <a:srgbClr val="FFFFFF"/>
                    </a:solidFill>
                    <a:effectLst>
                      <a:glow rad="101600">
                        <a:srgbClr val="5C7BB7">
                          <a:lumMod val="50000"/>
                          <a:alpha val="60000"/>
                        </a:srgbClr>
                      </a:glow>
                    </a:effectLst>
                    <a:latin typeface="Arial" panose="020B0604020202020204" pitchFamily="34" charset="0"/>
                    <a:ea typeface="Microsoft YaHei" panose="020B0503020204020204" charset="-122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sp>
        <p:nvSpPr>
          <p:cNvPr id="33801" name="Text Box 9"/>
          <p:cNvSpPr txBox="1"/>
          <p:nvPr/>
        </p:nvSpPr>
        <p:spPr>
          <a:xfrm>
            <a:off x="332105" y="3377565"/>
            <a:ext cx="16440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vận dụng: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6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6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6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6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6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6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3" grpId="0" bldLvl="0" animBg="1"/>
      <p:bldP spid="6724" grpId="0" bldLvl="0" animBg="1"/>
      <p:bldP spid="6725" grpId="0"/>
      <p:bldP spid="6727" grpId="0" bldLvl="0" animBg="1"/>
      <p:bldP spid="6728" grpId="0"/>
      <p:bldP spid="6729" grpId="0" bldLvl="0" animBg="1"/>
      <p:bldP spid="6730" grpId="0" bldLvl="0" animBg="1"/>
      <p:bldP spid="6731" grpId="0" bldLvl="0" animBg="1"/>
      <p:bldP spid="6732" grpId="0" bldLvl="0" animBg="1"/>
      <p:bldP spid="6733" grpId="0" bldLvl="0" animBg="1"/>
      <p:bldP spid="6734" grpId="0"/>
      <p:bldP spid="6735" grpId="0"/>
      <p:bldP spid="6737" grpId="0"/>
      <p:bldP spid="6739" grpId="0"/>
      <p:bldP spid="6740" grpId="0"/>
      <p:bldP spid="6741" grpId="0"/>
      <p:bldP spid="6743" grpId="0"/>
      <p:bldP spid="6749" grpId="0"/>
      <p:bldP spid="6750" grpId="0"/>
      <p:bldP spid="6772" grpId="0"/>
      <p:bldP spid="12" grpId="0"/>
      <p:bldP spid="3380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1014</Words>
  <Application>Microsoft Office PowerPoint</Application>
  <PresentationFormat>Widescreen</PresentationFormat>
  <Paragraphs>236</Paragraphs>
  <Slides>15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Microsoft YaHei</vt:lpstr>
      <vt:lpstr>.VnTime</vt:lpstr>
      <vt:lpstr>Arial</vt:lpstr>
      <vt:lpstr>Calibri</vt:lpstr>
      <vt:lpstr>Calibri Light</vt:lpstr>
      <vt:lpstr>Times New Roman</vt:lpstr>
      <vt:lpstr>Verdana</vt:lpstr>
      <vt:lpstr>VNI-Avo</vt:lpstr>
      <vt:lpstr>VNI-Times</vt:lpstr>
      <vt:lpstr>Wingdings</vt:lpstr>
      <vt:lpstr>Office Theme</vt:lpstr>
      <vt:lpstr>PowerPoint Presentation</vt:lpstr>
      <vt:lpstr>Bài 47: CHẤT BÉO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SƠ ĐỒ CHUYỂN HÓA CHẤT BÉO TRONG CƠ THỂ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Admin</cp:lastModifiedBy>
  <cp:revision>25</cp:revision>
  <dcterms:created xsi:type="dcterms:W3CDTF">2021-10-26T02:38:00Z</dcterms:created>
  <dcterms:modified xsi:type="dcterms:W3CDTF">2022-03-22T04:55:37Z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9BB0613CA248497E8CB8AC3AA861D083</vt:lpwstr>
  </property>
  <property fmtid="{D5CDD505-2E9C-101B-9397-08002B2CF9AE}" pid="3" name="KSOProductBuildVer">
    <vt:lpwstr>1033-11.2.0.10323</vt:lpwstr>
  </property>
</Properties>
</file>