
<file path=[Content_Types].xml><?xml version="1.0" encoding="utf-8"?>
<Types xmlns="http://schemas.openxmlformats.org/package/2006/content-types">
  <Default Extension="png" ContentType="image/png"/>
  <Default Extension="bin" ContentType="audio/unknown"/>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embeddings/oleObject1.bin" ContentType="application/vnd.openxmlformats-officedocument.oleObject"/>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0" r:id="rId2"/>
    <p:sldId id="295" r:id="rId3"/>
    <p:sldId id="296" r:id="rId4"/>
    <p:sldId id="297" r:id="rId5"/>
    <p:sldId id="298" r:id="rId6"/>
    <p:sldId id="270" r:id="rId7"/>
    <p:sldId id="271" r:id="rId8"/>
    <p:sldId id="269" r:id="rId9"/>
    <p:sldId id="273" r:id="rId10"/>
    <p:sldId id="299" r:id="rId11"/>
    <p:sldId id="301" r:id="rId12"/>
    <p:sldId id="276" r:id="rId13"/>
    <p:sldId id="277" r:id="rId14"/>
    <p:sldId id="285" r:id="rId15"/>
  </p:sldIdLst>
  <p:sldSz cx="12192000" cy="6858000"/>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68" autoAdjust="0"/>
    <p:restoredTop sz="94265" autoAdjust="0"/>
  </p:normalViewPr>
  <p:slideViewPr>
    <p:cSldViewPr>
      <p:cViewPr>
        <p:scale>
          <a:sx n="76" d="100"/>
          <a:sy n="76" d="100"/>
        </p:scale>
        <p:origin x="-588" y="174"/>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4E8E90-A17A-4C8F-96A2-BD29C7F82F04}" type="datetimeFigureOut">
              <a:rPr lang="en-US" smtClean="0"/>
              <a:pPr/>
              <a:t>5/4/2021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C05353-561A-403A-8DB8-CAC5C5C23BBD}" type="slidenum">
              <a:rPr lang="en-US" smtClean="0"/>
              <a:pPr/>
              <a:t>‹#›</a:t>
            </a:fld>
            <a:endParaRPr lang="en-US"/>
          </a:p>
        </p:txBody>
      </p:sp>
    </p:spTree>
    <p:extLst>
      <p:ext uri="{BB962C8B-B14F-4D97-AF65-F5344CB8AC3E}">
        <p14:creationId xmlns:p14="http://schemas.microsoft.com/office/powerpoint/2010/main" val="458416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A89F965A-C828-4918-9500-AFB2038E9C63}" type="slidenum">
              <a:rPr lang="en-US" smtClean="0"/>
              <a:pPr/>
              <a:t>1</a:t>
            </a:fld>
            <a:endParaRPr lang="en-US" smtClean="0"/>
          </a:p>
        </p:txBody>
      </p:sp>
      <p:sp>
        <p:nvSpPr>
          <p:cNvPr id="24579" name="Rectangle 2"/>
          <p:cNvSpPr>
            <a:spLocks noGrp="1" noRot="1" noChangeAspect="1" noChangeArrowheads="1" noTextEdit="1"/>
          </p:cNvSpPr>
          <p:nvPr>
            <p:ph type="sldImg"/>
          </p:nvPr>
        </p:nvSpPr>
        <p:spPr>
          <a:xfrm>
            <a:off x="381000" y="685800"/>
            <a:ext cx="6096000" cy="3429000"/>
          </a:xfrm>
          <a:ln/>
        </p:spPr>
      </p:sp>
      <p:sp>
        <p:nvSpPr>
          <p:cNvPr id="2458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92938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C05353-561A-403A-8DB8-CAC5C5C23BBD}" type="slidenum">
              <a:rPr lang="en-US" smtClean="0"/>
              <a:pPr/>
              <a:t>2</a:t>
            </a:fld>
            <a:endParaRPr lang="en-US"/>
          </a:p>
        </p:txBody>
      </p:sp>
    </p:spTree>
    <p:extLst>
      <p:ext uri="{BB962C8B-B14F-4D97-AF65-F5344CB8AC3E}">
        <p14:creationId xmlns:p14="http://schemas.microsoft.com/office/powerpoint/2010/main" val="3620120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Nguyên</a:t>
            </a:r>
            <a:r>
              <a:rPr lang="en-US" baseline="0" smtClean="0"/>
              <a:t> nhân dẫn đến các bệnh về mắt.</a:t>
            </a:r>
            <a:endParaRPr lang="en-US"/>
          </a:p>
        </p:txBody>
      </p:sp>
      <p:sp>
        <p:nvSpPr>
          <p:cNvPr id="4" name="Slide Number Placeholder 3"/>
          <p:cNvSpPr>
            <a:spLocks noGrp="1"/>
          </p:cNvSpPr>
          <p:nvPr>
            <p:ph type="sldNum" sz="quarter" idx="10"/>
          </p:nvPr>
        </p:nvSpPr>
        <p:spPr/>
        <p:txBody>
          <a:bodyPr/>
          <a:lstStyle/>
          <a:p>
            <a:fld id="{35C05353-561A-403A-8DB8-CAC5C5C23BBD}" type="slidenum">
              <a:rPr lang="en-US" smtClean="0"/>
              <a:pPr/>
              <a:t>5</a:t>
            </a:fld>
            <a:endParaRPr lang="en-US"/>
          </a:p>
        </p:txBody>
      </p:sp>
    </p:spTree>
    <p:extLst>
      <p:ext uri="{BB962C8B-B14F-4D97-AF65-F5344CB8AC3E}">
        <p14:creationId xmlns:p14="http://schemas.microsoft.com/office/powerpoint/2010/main" val="2823839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E4A60F9D-6F29-406D-BAB8-DDA3862E22D8}" type="slidenum">
              <a:rPr lang="en-US" sz="1200"/>
              <a:pPr algn="r"/>
              <a:t>9</a:t>
            </a:fld>
            <a:endParaRPr lang="en-US" sz="1200"/>
          </a:p>
        </p:txBody>
      </p:sp>
      <p:sp>
        <p:nvSpPr>
          <p:cNvPr id="35843"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35844" name="Rectangle 3"/>
          <p:cNvSpPr>
            <a:spLocks noGrp="1" noChangeArrowheads="1"/>
          </p:cNvSpPr>
          <p:nvPr>
            <p:ph type="body" idx="1"/>
          </p:nvPr>
        </p:nvSpPr>
        <p:spPr bwMode="auto">
          <a:noFill/>
        </p:spPr>
        <p:txBody>
          <a:bodyPr/>
          <a:lstStyle/>
          <a:p>
            <a:pPr eaLnBrk="1" hangingPunct="1"/>
            <a:endParaRPr lang="en-US" smtClean="0"/>
          </a:p>
        </p:txBody>
      </p:sp>
    </p:spTree>
    <p:extLst>
      <p:ext uri="{BB962C8B-B14F-4D97-AF65-F5344CB8AC3E}">
        <p14:creationId xmlns:p14="http://schemas.microsoft.com/office/powerpoint/2010/main" val="583912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Đối với</a:t>
            </a:r>
            <a:r>
              <a:rPr lang="en-US" baseline="0" smtClean="0"/>
              <a:t> mắt bình thường cc cách mắt 25cm</a:t>
            </a:r>
          </a:p>
        </p:txBody>
      </p:sp>
      <p:sp>
        <p:nvSpPr>
          <p:cNvPr id="4" name="Slide Number Placeholder 3"/>
          <p:cNvSpPr>
            <a:spLocks noGrp="1"/>
          </p:cNvSpPr>
          <p:nvPr>
            <p:ph type="sldNum" sz="quarter" idx="10"/>
          </p:nvPr>
        </p:nvSpPr>
        <p:spPr/>
        <p:txBody>
          <a:bodyPr/>
          <a:lstStyle/>
          <a:p>
            <a:fld id="{35C05353-561A-403A-8DB8-CAC5C5C23BBD}" type="slidenum">
              <a:rPr lang="en-US" smtClean="0"/>
              <a:pPr/>
              <a:t>11</a:t>
            </a:fld>
            <a:endParaRPr lang="en-US"/>
          </a:p>
        </p:txBody>
      </p:sp>
    </p:spTree>
    <p:extLst>
      <p:ext uri="{BB962C8B-B14F-4D97-AF65-F5344CB8AC3E}">
        <p14:creationId xmlns:p14="http://schemas.microsoft.com/office/powerpoint/2010/main" val="211844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100F477-1E52-4122-885C-49FB972E98A3}" type="slidenum">
              <a:rPr lang="en-US" sz="1200"/>
              <a:pPr algn="r"/>
              <a:t>12</a:t>
            </a:fld>
            <a:endParaRPr lang="en-US" sz="1200"/>
          </a:p>
        </p:txBody>
      </p:sp>
      <p:sp>
        <p:nvSpPr>
          <p:cNvPr id="37891"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p:spPr>
      </p:sp>
      <p:sp>
        <p:nvSpPr>
          <p:cNvPr id="37892" name="Rectangle 3"/>
          <p:cNvSpPr>
            <a:spLocks noGrp="1" noChangeArrowheads="1"/>
          </p:cNvSpPr>
          <p:nvPr>
            <p:ph type="body" idx="1"/>
          </p:nvPr>
        </p:nvSpPr>
        <p:spPr bwMode="auto">
          <a:noFill/>
        </p:spPr>
        <p:txBody>
          <a:bodyPr/>
          <a:lstStyle/>
          <a:p>
            <a:pPr eaLnBrk="1" hangingPunct="1"/>
            <a:endParaRPr lang="en-US" smtClean="0"/>
          </a:p>
        </p:txBody>
      </p:sp>
    </p:spTree>
    <p:extLst>
      <p:ext uri="{BB962C8B-B14F-4D97-AF65-F5344CB8AC3E}">
        <p14:creationId xmlns:p14="http://schemas.microsoft.com/office/powerpoint/2010/main" val="47492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3968B677-6FA1-4AFB-B608-375279BF5982}" type="slidenum">
              <a:rPr lang="en-US" smtClean="0"/>
              <a:pPr/>
              <a:t>14</a:t>
            </a:fld>
            <a:endParaRPr lang="en-US" smtClean="0"/>
          </a:p>
        </p:txBody>
      </p:sp>
      <p:sp>
        <p:nvSpPr>
          <p:cNvPr id="25603" name="Rectangle 2"/>
          <p:cNvSpPr>
            <a:spLocks noGrp="1" noRot="1" noChangeAspect="1" noChangeArrowheads="1" noTextEdit="1"/>
          </p:cNvSpPr>
          <p:nvPr>
            <p:ph type="sldImg"/>
          </p:nvPr>
        </p:nvSpPr>
        <p:spPr>
          <a:xfrm>
            <a:off x="381000" y="685800"/>
            <a:ext cx="6096000" cy="3429000"/>
          </a:xfrm>
          <a:ln/>
        </p:spPr>
      </p:sp>
      <p:sp>
        <p:nvSpPr>
          <p:cNvPr id="2560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669303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BA0C80-6082-465C-97AD-DCABDFE1F94D}" type="datetimeFigureOut">
              <a:rPr lang="en-US" smtClean="0"/>
              <a:pPr/>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521F5A-8902-45D4-B151-51D7B7E9F15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BA0C80-6082-465C-97AD-DCABDFE1F94D}" type="datetimeFigureOut">
              <a:rPr lang="en-US" smtClean="0"/>
              <a:pPr/>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521F5A-8902-45D4-B151-51D7B7E9F15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BA0C80-6082-465C-97AD-DCABDFE1F94D}" type="datetimeFigureOut">
              <a:rPr lang="en-US" smtClean="0"/>
              <a:pPr/>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521F5A-8902-45D4-B151-51D7B7E9F15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BA0C80-6082-465C-97AD-DCABDFE1F94D}" type="datetimeFigureOut">
              <a:rPr lang="en-US" smtClean="0"/>
              <a:pPr/>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521F5A-8902-45D4-B151-51D7B7E9F15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BA0C80-6082-465C-97AD-DCABDFE1F94D}" type="datetimeFigureOut">
              <a:rPr lang="en-US" smtClean="0"/>
              <a:pPr/>
              <a:t>5/4/2021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521F5A-8902-45D4-B151-51D7B7E9F15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BA0C80-6082-465C-97AD-DCABDFE1F94D}" type="datetimeFigureOut">
              <a:rPr lang="en-US" smtClean="0"/>
              <a:pPr/>
              <a:t>5/4/2021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521F5A-8902-45D4-B151-51D7B7E9F15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BA0C80-6082-465C-97AD-DCABDFE1F94D}" type="datetimeFigureOut">
              <a:rPr lang="en-US" smtClean="0"/>
              <a:pPr/>
              <a:t>5/4/2021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521F5A-8902-45D4-B151-51D7B7E9F15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BA0C80-6082-465C-97AD-DCABDFE1F94D}" type="datetimeFigureOut">
              <a:rPr lang="en-US" smtClean="0"/>
              <a:pPr/>
              <a:t>5/4/2021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521F5A-8902-45D4-B151-51D7B7E9F15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BA0C80-6082-465C-97AD-DCABDFE1F94D}" type="datetimeFigureOut">
              <a:rPr lang="en-US" smtClean="0"/>
              <a:pPr/>
              <a:t>5/4/2021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521F5A-8902-45D4-B151-51D7B7E9F152}"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BA0C80-6082-465C-97AD-DCABDFE1F94D}" type="datetimeFigureOut">
              <a:rPr lang="en-US" smtClean="0"/>
              <a:pPr/>
              <a:t>5/4/2021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521F5A-8902-45D4-B151-51D7B7E9F15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BA0C80-6082-465C-97AD-DCABDFE1F94D}" type="datetimeFigureOut">
              <a:rPr lang="en-US" smtClean="0"/>
              <a:pPr/>
              <a:t>5/4/2021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521F5A-8902-45D4-B151-51D7B7E9F15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BA0C80-6082-465C-97AD-DCABDFE1F94D}" type="datetimeFigureOut">
              <a:rPr lang="en-US" smtClean="0"/>
              <a:pPr/>
              <a:t>5/4/2021</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21F5A-8902-45D4-B151-51D7B7E9F15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30.png"/></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video" Target="file:///C:\Documents%20and%20Settings\Administrator\Desktop\giaoanMat\Tiet_55_Mat_Vly9\Dieu_tiet.MP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4.xml"/><Relationship Id="rId5" Type="http://schemas.openxmlformats.org/officeDocument/2006/relationships/image" Target="../media/image6.wmf"/><Relationship Id="rId4" Type="http://schemas.openxmlformats.org/officeDocument/2006/relationships/audio" Target="../media/audio1.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7.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3"/>
          <p:cNvSpPr>
            <a:spLocks noGrp="1" noChangeArrowheads="1"/>
          </p:cNvSpPr>
          <p:nvPr>
            <p:ph type="title"/>
          </p:nvPr>
        </p:nvSpPr>
        <p:spPr>
          <a:xfrm>
            <a:off x="1343472" y="1196752"/>
            <a:ext cx="10009112" cy="987425"/>
          </a:xfrm>
        </p:spPr>
        <p:txBody>
          <a:bodyPr>
            <a:normAutofit/>
          </a:bodyPr>
          <a:lstStyle/>
          <a:p>
            <a:pPr eaLnBrk="1" hangingPunct="1"/>
            <a:r>
              <a:rPr lang="en-US" sz="4800" b="1" i="1" smtClean="0">
                <a:solidFill>
                  <a:srgbClr val="0000FF"/>
                </a:solidFill>
                <a:latin typeface="Times New Roman" pitchFamily="18" charset="0"/>
                <a:cs typeface="Times New Roman" pitchFamily="18" charset="0"/>
              </a:rPr>
              <a:t>Tiết 55 - </a:t>
            </a:r>
            <a:r>
              <a:rPr lang="en-US" sz="4800" b="1" i="1" dirty="0" err="1" smtClean="0">
                <a:solidFill>
                  <a:srgbClr val="0000FF"/>
                </a:solidFill>
                <a:latin typeface="Times New Roman" pitchFamily="18" charset="0"/>
                <a:cs typeface="Times New Roman" pitchFamily="18" charset="0"/>
              </a:rPr>
              <a:t>Bài</a:t>
            </a:r>
            <a:r>
              <a:rPr lang="en-US" sz="4800" b="1" i="1" dirty="0" smtClean="0">
                <a:solidFill>
                  <a:srgbClr val="0000FF"/>
                </a:solidFill>
                <a:latin typeface="Times New Roman" pitchFamily="18" charset="0"/>
                <a:cs typeface="Times New Roman" pitchFamily="18" charset="0"/>
              </a:rPr>
              <a:t> 48</a:t>
            </a:r>
            <a:endParaRPr lang="en-US" sz="4800" b="1" i="1" dirty="0">
              <a:solidFill>
                <a:srgbClr val="0000FF"/>
              </a:solidFill>
              <a:latin typeface="Times New Roman" pitchFamily="18" charset="0"/>
              <a:cs typeface="Times New Roman" pitchFamily="18" charset="0"/>
            </a:endParaRPr>
          </a:p>
        </p:txBody>
      </p:sp>
      <p:sp>
        <p:nvSpPr>
          <p:cNvPr id="9222" name="WordArt 6"/>
          <p:cNvSpPr>
            <a:spLocks noChangeArrowheads="1" noChangeShapeType="1" noTextEdit="1"/>
          </p:cNvSpPr>
          <p:nvPr/>
        </p:nvSpPr>
        <p:spPr bwMode="auto">
          <a:xfrm>
            <a:off x="3595670" y="2786058"/>
            <a:ext cx="5095884" cy="1400180"/>
          </a:xfrm>
          <a:prstGeom prst="rect">
            <a:avLst/>
          </a:prstGeom>
        </p:spPr>
        <p:txBody>
          <a:bodyPr wrap="none" fromWordArt="1">
            <a:prstTxWarp prst="textPlain">
              <a:avLst>
                <a:gd name="adj" fmla="val 50000"/>
              </a:avLst>
            </a:prstTxWarp>
          </a:bodyPr>
          <a:lstStyle/>
          <a:p>
            <a:pPr algn="ctr"/>
            <a:r>
              <a:rPr lang="en-US" sz="3200" b="1" kern="10" spc="-320" dirty="0">
                <a:ln w="12700">
                  <a:solidFill>
                    <a:srgbClr val="0000FF"/>
                  </a:solidFill>
                  <a:round/>
                  <a:headEnd/>
                  <a:tailEnd/>
                </a:ln>
                <a:gradFill rotWithShape="1">
                  <a:gsLst>
                    <a:gs pos="0">
                      <a:srgbClr val="A603AB"/>
                    </a:gs>
                    <a:gs pos="21001">
                      <a:srgbClr val="0819FB"/>
                    </a:gs>
                    <a:gs pos="35001">
                      <a:srgbClr val="1A8D48"/>
                    </a:gs>
                    <a:gs pos="52000">
                      <a:srgbClr val="FFFF00"/>
                    </a:gs>
                    <a:gs pos="73000">
                      <a:srgbClr val="EE3F17"/>
                    </a:gs>
                    <a:gs pos="88000">
                      <a:srgbClr val="E81766"/>
                    </a:gs>
                    <a:gs pos="100000">
                      <a:srgbClr val="A603AB"/>
                    </a:gs>
                  </a:gsLst>
                  <a:path path="rect">
                    <a:fillToRect l="100000" b="100000"/>
                  </a:path>
                </a:gradFill>
                <a:effectLst>
                  <a:outerShdw dist="35921" dir="2700000" sy="50000" kx="2115830" algn="bl" rotWithShape="0">
                    <a:srgbClr val="C0C0C0">
                      <a:alpha val="79999"/>
                    </a:srgbClr>
                  </a:outerShdw>
                </a:effectLst>
                <a:latin typeface="Times New Roman"/>
                <a:cs typeface="Times New Roman"/>
              </a:rPr>
              <a:t>MẮT</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219"/>
                                        </p:tgtEl>
                                        <p:attrNameLst>
                                          <p:attrName>style.visibility</p:attrName>
                                        </p:attrNameLst>
                                      </p:cBhvr>
                                      <p:to>
                                        <p:strVal val="visible"/>
                                      </p:to>
                                    </p:set>
                                    <p:animEffect transition="in" filter="wipe(left)">
                                      <p:cBhvr>
                                        <p:cTn id="7" dur="1000"/>
                                        <p:tgtEl>
                                          <p:spTgt spid="9219"/>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9222"/>
                                        </p:tgtEl>
                                        <p:attrNameLst>
                                          <p:attrName>style.visibility</p:attrName>
                                        </p:attrNameLst>
                                      </p:cBhvr>
                                      <p:to>
                                        <p:strVal val="visible"/>
                                      </p:to>
                                    </p:set>
                                    <p:animEffect transition="in" filter="wipe(left)">
                                      <p:cBhvr>
                                        <p:cTn id="11" dur="2000"/>
                                        <p:tgtEl>
                                          <p:spTgt spid="92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p:bldP spid="9222"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 name="Text Box 2"/>
          <p:cNvSpPr txBox="1">
            <a:spLocks noChangeArrowheads="1"/>
          </p:cNvSpPr>
          <p:nvPr/>
        </p:nvSpPr>
        <p:spPr bwMode="auto">
          <a:xfrm>
            <a:off x="77283" y="750212"/>
            <a:ext cx="8171179" cy="523220"/>
          </a:xfrm>
          <a:prstGeom prst="rect">
            <a:avLst/>
          </a:prstGeom>
          <a:noFill/>
          <a:ln w="9525">
            <a:noFill/>
            <a:miter lim="800000"/>
            <a:headEnd/>
            <a:tailEnd/>
          </a:ln>
        </p:spPr>
        <p:txBody>
          <a:bodyPr wrap="square">
            <a:spAutoFit/>
          </a:bodyPr>
          <a:lstStyle/>
          <a:p>
            <a:pPr algn="just">
              <a:spcBef>
                <a:spcPct val="50000"/>
              </a:spcBef>
            </a:pPr>
            <a:r>
              <a:rPr lang="en-US" sz="2800" b="1" dirty="0">
                <a:solidFill>
                  <a:srgbClr val="0000FF"/>
                </a:solidFill>
                <a:latin typeface="Times New Roman" pitchFamily="18" charset="0"/>
                <a:cs typeface="Times New Roman" pitchFamily="18" charset="0"/>
              </a:rPr>
              <a:t>III. ĐIỂM CỰC CẬN VÀ ĐIỂM CỰC VIỄN</a:t>
            </a:r>
          </a:p>
        </p:txBody>
      </p:sp>
      <p:pic>
        <p:nvPicPr>
          <p:cNvPr id="37" name="Picture 4" descr="eye-1"/>
          <p:cNvPicPr>
            <a:picLocks noChangeAspect="1" noChangeArrowheads="1"/>
          </p:cNvPicPr>
          <p:nvPr/>
        </p:nvPicPr>
        <p:blipFill>
          <a:blip r:embed="rId2"/>
          <a:srcRect l="2937" r="4915" b="13333"/>
          <a:stretch>
            <a:fillRect/>
          </a:stretch>
        </p:blipFill>
        <p:spPr bwMode="auto">
          <a:xfrm>
            <a:off x="7108169" y="4407439"/>
            <a:ext cx="2276137" cy="2215720"/>
          </a:xfrm>
          <a:prstGeom prst="rect">
            <a:avLst/>
          </a:prstGeom>
          <a:noFill/>
          <a:ln w="9525">
            <a:noFill/>
            <a:miter lim="800000"/>
            <a:headEnd/>
            <a:tailEnd/>
          </a:ln>
        </p:spPr>
      </p:pic>
      <p:sp>
        <p:nvSpPr>
          <p:cNvPr id="38" name="TextBox 37"/>
          <p:cNvSpPr txBox="1">
            <a:spLocks noChangeArrowheads="1"/>
          </p:cNvSpPr>
          <p:nvPr/>
        </p:nvSpPr>
        <p:spPr bwMode="auto">
          <a:xfrm>
            <a:off x="148611" y="2266921"/>
            <a:ext cx="3644930" cy="523220"/>
          </a:xfrm>
          <a:prstGeom prst="rect">
            <a:avLst/>
          </a:prstGeom>
          <a:noFill/>
          <a:ln w="9525">
            <a:noFill/>
            <a:miter lim="800000"/>
            <a:headEnd/>
            <a:tailEnd/>
          </a:ln>
        </p:spPr>
        <p:txBody>
          <a:bodyPr wrap="square">
            <a:spAutoFit/>
          </a:bodyPr>
          <a:lstStyle/>
          <a:p>
            <a:r>
              <a:rPr lang="en-US" sz="2800" b="1" dirty="0" err="1">
                <a:solidFill>
                  <a:srgbClr val="0048D8"/>
                </a:solidFill>
                <a:latin typeface="Times New Roman" pitchFamily="18" charset="0"/>
                <a:cs typeface="Times New Roman" pitchFamily="18" charset="0"/>
              </a:rPr>
              <a:t>Điểm</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cực</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cận</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là</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gì</a:t>
            </a:r>
            <a:r>
              <a:rPr lang="en-US" sz="2800" b="1" dirty="0">
                <a:solidFill>
                  <a:srgbClr val="0048D8"/>
                </a:solidFill>
                <a:latin typeface="Times New Roman" pitchFamily="18" charset="0"/>
                <a:cs typeface="Times New Roman" pitchFamily="18" charset="0"/>
              </a:rPr>
              <a:t>?</a:t>
            </a:r>
          </a:p>
        </p:txBody>
      </p:sp>
      <p:sp>
        <p:nvSpPr>
          <p:cNvPr id="39" name="TextBox 38"/>
          <p:cNvSpPr txBox="1">
            <a:spLocks noChangeArrowheads="1"/>
          </p:cNvSpPr>
          <p:nvPr/>
        </p:nvSpPr>
        <p:spPr bwMode="auto">
          <a:xfrm>
            <a:off x="94882" y="3536034"/>
            <a:ext cx="4273711" cy="523220"/>
          </a:xfrm>
          <a:prstGeom prst="rect">
            <a:avLst/>
          </a:prstGeom>
          <a:noFill/>
          <a:ln w="9525">
            <a:noFill/>
            <a:miter lim="800000"/>
            <a:headEnd/>
            <a:tailEnd/>
          </a:ln>
        </p:spPr>
        <p:txBody>
          <a:bodyPr wrap="square">
            <a:spAutoFit/>
          </a:bodyPr>
          <a:lstStyle/>
          <a:p>
            <a:r>
              <a:rPr lang="en-US" sz="2800" b="1" dirty="0" err="1">
                <a:solidFill>
                  <a:srgbClr val="0048D8"/>
                </a:solidFill>
                <a:latin typeface="Times New Roman" pitchFamily="18" charset="0"/>
                <a:cs typeface="Times New Roman" pitchFamily="18" charset="0"/>
              </a:rPr>
              <a:t>Khoảng</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cực</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cận</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là</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gì</a:t>
            </a:r>
            <a:r>
              <a:rPr lang="en-US" sz="2800" b="1" dirty="0">
                <a:solidFill>
                  <a:srgbClr val="0048D8"/>
                </a:solidFill>
                <a:latin typeface="Times New Roman" pitchFamily="18" charset="0"/>
                <a:cs typeface="Times New Roman" pitchFamily="18" charset="0"/>
              </a:rPr>
              <a:t>?</a:t>
            </a:r>
          </a:p>
        </p:txBody>
      </p:sp>
      <p:sp>
        <p:nvSpPr>
          <p:cNvPr id="40" name="Text Box 86"/>
          <p:cNvSpPr txBox="1">
            <a:spLocks noChangeArrowheads="1"/>
          </p:cNvSpPr>
          <p:nvPr/>
        </p:nvSpPr>
        <p:spPr bwMode="auto">
          <a:xfrm>
            <a:off x="18502" y="2691368"/>
            <a:ext cx="12173498" cy="954107"/>
          </a:xfrm>
          <a:prstGeom prst="rect">
            <a:avLst/>
          </a:prstGeom>
          <a:noFill/>
          <a:ln w="9525">
            <a:noFill/>
            <a:miter lim="800000"/>
            <a:headEnd/>
            <a:tailEnd/>
          </a:ln>
        </p:spPr>
        <p:txBody>
          <a:bodyPr wrap="square">
            <a:spAutoFit/>
          </a:bodyPr>
          <a:lstStyle/>
          <a:p>
            <a:r>
              <a:rPr lang="vi-VN" sz="2800" b="1">
                <a:latin typeface="Times New Roman" pitchFamily="18" charset="0"/>
                <a:cs typeface="Times New Roman" pitchFamily="18" charset="0"/>
              </a:rPr>
              <a:t>- Là điểm gần mắt nhất mà ta có thể nhìn rõ </a:t>
            </a:r>
            <a:r>
              <a:rPr lang="vi-VN" sz="2800" b="1" smtClean="0">
                <a:latin typeface="Times New Roman" pitchFamily="18" charset="0"/>
                <a:cs typeface="Times New Roman" pitchFamily="18" charset="0"/>
              </a:rPr>
              <a:t>đượ</a:t>
            </a:r>
            <a:r>
              <a:rPr lang="en-US" sz="2800" b="1" smtClean="0">
                <a:latin typeface="Times New Roman" pitchFamily="18" charset="0"/>
                <a:cs typeface="Times New Roman" pitchFamily="18" charset="0"/>
              </a:rPr>
              <a:t>c, tại điểm cực cận mắt điều tiết mạnh nhất</a:t>
            </a:r>
            <a:endParaRPr lang="vi-VN" sz="2800" b="1">
              <a:latin typeface="Times New Roman" pitchFamily="18" charset="0"/>
              <a:cs typeface="Times New Roman" pitchFamily="18" charset="0"/>
            </a:endParaRPr>
          </a:p>
        </p:txBody>
      </p:sp>
      <p:sp>
        <p:nvSpPr>
          <p:cNvPr id="41" name="Text Box 87"/>
          <p:cNvSpPr txBox="1">
            <a:spLocks noChangeArrowheads="1"/>
          </p:cNvSpPr>
          <p:nvPr/>
        </p:nvSpPr>
        <p:spPr bwMode="auto">
          <a:xfrm>
            <a:off x="166104" y="3981825"/>
            <a:ext cx="12331322" cy="523220"/>
          </a:xfrm>
          <a:prstGeom prst="rect">
            <a:avLst/>
          </a:prstGeom>
          <a:noFill/>
          <a:ln w="9525">
            <a:noFill/>
            <a:miter lim="800000"/>
            <a:headEnd/>
            <a:tailEnd/>
          </a:ln>
        </p:spPr>
        <p:txBody>
          <a:bodyPr wrap="square">
            <a:spAutoFit/>
          </a:bodyPr>
          <a:lstStyle/>
          <a:p>
            <a:r>
              <a:rPr lang="vi-VN" sz="2800" b="1">
                <a:latin typeface="Times New Roman" pitchFamily="18" charset="0"/>
                <a:cs typeface="Times New Roman" pitchFamily="18" charset="0"/>
              </a:rPr>
              <a:t>- Khoảng cách từ mắt đến điểm cực cận gọi là khoảng cực </a:t>
            </a:r>
            <a:r>
              <a:rPr lang="vi-VN" sz="2800" b="1" smtClean="0">
                <a:latin typeface="Times New Roman" pitchFamily="18" charset="0"/>
                <a:cs typeface="Times New Roman" pitchFamily="18" charset="0"/>
              </a:rPr>
              <a:t>cận</a:t>
            </a:r>
            <a:r>
              <a:rPr lang="en-US" sz="2800" b="1" smtClean="0">
                <a:latin typeface="Times New Roman" pitchFamily="18" charset="0"/>
                <a:cs typeface="Times New Roman" pitchFamily="18" charset="0"/>
              </a:rPr>
              <a:t>.</a:t>
            </a:r>
            <a:endParaRPr lang="vi-VN" sz="2800" b="1">
              <a:latin typeface="Times New Roman" pitchFamily="18" charset="0"/>
              <a:cs typeface="Times New Roman" pitchFamily="18" charset="0"/>
            </a:endParaRPr>
          </a:p>
        </p:txBody>
      </p:sp>
      <p:sp>
        <p:nvSpPr>
          <p:cNvPr id="43" name="Oval 51"/>
          <p:cNvSpPr>
            <a:spLocks noChangeArrowheads="1"/>
          </p:cNvSpPr>
          <p:nvPr/>
        </p:nvSpPr>
        <p:spPr bwMode="auto">
          <a:xfrm flipH="1">
            <a:off x="4934632" y="5393109"/>
            <a:ext cx="90487" cy="145840"/>
          </a:xfrm>
          <a:prstGeom prst="ellipse">
            <a:avLst/>
          </a:prstGeom>
          <a:solidFill>
            <a:srgbClr val="FF3300"/>
          </a:solidFill>
          <a:ln w="9525">
            <a:noFill/>
            <a:round/>
            <a:headEnd/>
            <a:tailEnd/>
          </a:ln>
        </p:spPr>
        <p:txBody>
          <a:bodyPr wrap="none" anchor="ctr"/>
          <a:lstStyle/>
          <a:p>
            <a:endParaRPr lang="en-US"/>
          </a:p>
        </p:txBody>
      </p:sp>
      <p:sp>
        <p:nvSpPr>
          <p:cNvPr id="44" name="AutoShape 52"/>
          <p:cNvSpPr>
            <a:spLocks noChangeArrowheads="1"/>
          </p:cNvSpPr>
          <p:nvPr/>
        </p:nvSpPr>
        <p:spPr bwMode="auto">
          <a:xfrm>
            <a:off x="2678903" y="4618369"/>
            <a:ext cx="2264261" cy="450850"/>
          </a:xfrm>
          <a:prstGeom prst="wedgeRoundRectCallout">
            <a:avLst>
              <a:gd name="adj1" fmla="val 41308"/>
              <a:gd name="adj2" fmla="val 113561"/>
              <a:gd name="adj3" fmla="val 16667"/>
            </a:avLst>
          </a:prstGeom>
          <a:solidFill>
            <a:srgbClr val="FFFFCC"/>
          </a:solidFill>
          <a:ln w="9525">
            <a:solidFill>
              <a:srgbClr val="000000"/>
            </a:solidFill>
            <a:miter lim="800000"/>
            <a:headEnd/>
            <a:tailEnd/>
          </a:ln>
        </p:spPr>
        <p:txBody>
          <a:bodyPr/>
          <a:lstStyle/>
          <a:p>
            <a:pPr algn="ctr"/>
            <a:r>
              <a:rPr lang="en-US" sz="2800" b="1" i="1">
                <a:solidFill>
                  <a:srgbClr val="0000FF"/>
                </a:solidFill>
                <a:latin typeface="Times New Roman" pitchFamily="18" charset="0"/>
              </a:rPr>
              <a:t>Điểm cực cận</a:t>
            </a:r>
          </a:p>
        </p:txBody>
      </p:sp>
      <p:grpSp>
        <p:nvGrpSpPr>
          <p:cNvPr id="45" name="Group 57"/>
          <p:cNvGrpSpPr>
            <a:grpSpLocks/>
          </p:cNvGrpSpPr>
          <p:nvPr/>
        </p:nvGrpSpPr>
        <p:grpSpPr bwMode="auto">
          <a:xfrm>
            <a:off x="5025119" y="5491644"/>
            <a:ext cx="3094256" cy="663191"/>
            <a:chOff x="4512" y="3312"/>
            <a:chExt cx="492" cy="240"/>
          </a:xfrm>
        </p:grpSpPr>
        <p:sp>
          <p:nvSpPr>
            <p:cNvPr id="46" name="AutoShape 46"/>
            <p:cNvSpPr>
              <a:spLocks/>
            </p:cNvSpPr>
            <p:nvPr/>
          </p:nvSpPr>
          <p:spPr bwMode="auto">
            <a:xfrm rot="-5400000">
              <a:off x="4632" y="3192"/>
              <a:ext cx="144" cy="384"/>
            </a:xfrm>
            <a:prstGeom prst="leftBrace">
              <a:avLst>
                <a:gd name="adj1" fmla="val 22222"/>
                <a:gd name="adj2" fmla="val 50000"/>
              </a:avLst>
            </a:prstGeom>
            <a:noFill/>
            <a:ln w="9525">
              <a:solidFill>
                <a:srgbClr val="000099"/>
              </a:solidFill>
              <a:round/>
              <a:headEnd/>
              <a:tailEnd/>
            </a:ln>
          </p:spPr>
          <p:txBody>
            <a:bodyPr vert="eaVert" wrap="none" anchor="ctr"/>
            <a:lstStyle/>
            <a:p>
              <a:endParaRPr lang="en-US">
                <a:solidFill>
                  <a:srgbClr val="0048D8"/>
                </a:solidFill>
              </a:endParaRPr>
            </a:p>
          </p:txBody>
        </p:sp>
        <p:sp>
          <p:nvSpPr>
            <p:cNvPr id="47" name="Text Box 78"/>
            <p:cNvSpPr txBox="1">
              <a:spLocks noChangeArrowheads="1"/>
            </p:cNvSpPr>
            <p:nvPr/>
          </p:nvSpPr>
          <p:spPr bwMode="auto">
            <a:xfrm>
              <a:off x="4518" y="3396"/>
              <a:ext cx="486" cy="156"/>
            </a:xfrm>
            <a:prstGeom prst="rect">
              <a:avLst/>
            </a:prstGeom>
            <a:noFill/>
            <a:ln w="9525">
              <a:noFill/>
              <a:miter lim="800000"/>
              <a:headEnd/>
              <a:tailEnd/>
            </a:ln>
          </p:spPr>
          <p:txBody>
            <a:bodyPr wrap="square">
              <a:spAutoFit/>
            </a:bodyPr>
            <a:lstStyle/>
            <a:p>
              <a:pPr>
                <a:spcBef>
                  <a:spcPct val="50000"/>
                </a:spcBef>
              </a:pPr>
              <a:r>
                <a:rPr lang="en-US" sz="2200" b="1" smtClean="0">
                  <a:solidFill>
                    <a:srgbClr val="0048D8"/>
                  </a:solidFill>
                  <a:latin typeface="Times New Roman (Headings)"/>
                </a:rPr>
                <a:t>Khoảng cực cận</a:t>
              </a:r>
              <a:r>
                <a:rPr lang="en-US" sz="2200" b="1" baseline="-25000" smtClean="0">
                  <a:solidFill>
                    <a:srgbClr val="0048D8"/>
                  </a:solidFill>
                  <a:latin typeface="Times New Roman (Headings)"/>
                </a:rPr>
                <a:t> </a:t>
              </a:r>
              <a:endParaRPr lang="en-US" sz="2200" b="1">
                <a:solidFill>
                  <a:srgbClr val="0048D8"/>
                </a:solidFill>
                <a:latin typeface="Times New Roman (Headings)"/>
              </a:endParaRPr>
            </a:p>
          </p:txBody>
        </p:sp>
      </p:grpSp>
      <p:sp>
        <p:nvSpPr>
          <p:cNvPr id="48" name="Text Box 78"/>
          <p:cNvSpPr txBox="1">
            <a:spLocks noChangeArrowheads="1"/>
          </p:cNvSpPr>
          <p:nvPr/>
        </p:nvSpPr>
        <p:spPr bwMode="auto">
          <a:xfrm>
            <a:off x="4473010" y="5442379"/>
            <a:ext cx="721786" cy="457200"/>
          </a:xfrm>
          <a:prstGeom prst="rect">
            <a:avLst/>
          </a:prstGeom>
          <a:noFill/>
          <a:ln w="9525">
            <a:noFill/>
            <a:miter lim="800000"/>
            <a:headEnd/>
            <a:tailEnd/>
          </a:ln>
        </p:spPr>
        <p:txBody>
          <a:bodyPr wrap="square">
            <a:spAutoFit/>
          </a:bodyPr>
          <a:lstStyle/>
          <a:p>
            <a:pPr>
              <a:spcBef>
                <a:spcPct val="50000"/>
              </a:spcBef>
            </a:pPr>
            <a:r>
              <a:rPr lang="en-US" sz="2400" b="1" smtClean="0">
                <a:solidFill>
                  <a:srgbClr val="0048D8"/>
                </a:solidFill>
                <a:latin typeface=".VnArial" pitchFamily="34" charset="0"/>
              </a:rPr>
              <a:t>C</a:t>
            </a:r>
            <a:r>
              <a:rPr lang="en-US" sz="2400" b="1" baseline="-25000">
                <a:solidFill>
                  <a:srgbClr val="0048D8"/>
                </a:solidFill>
                <a:latin typeface=".VnArial" pitchFamily="34" charset="0"/>
              </a:rPr>
              <a:t>c</a:t>
            </a:r>
            <a:r>
              <a:rPr lang="en-US" sz="2400" b="1" baseline="-25000" smtClean="0">
                <a:solidFill>
                  <a:srgbClr val="0048D8"/>
                </a:solidFill>
                <a:latin typeface=".VnArial" pitchFamily="34" charset="0"/>
              </a:rPr>
              <a:t> </a:t>
            </a:r>
            <a:endParaRPr lang="en-US" sz="2400" b="1">
              <a:solidFill>
                <a:srgbClr val="0048D8"/>
              </a:solidFill>
              <a:latin typeface=".VnArial" pitchFamily="34" charset="0"/>
            </a:endParaRPr>
          </a:p>
        </p:txBody>
      </p:sp>
      <p:sp>
        <p:nvSpPr>
          <p:cNvPr id="49" name="AutoShape 89">
            <a:hlinkClick r:id="" action="ppaction://noaction" highlightClick="1"/>
          </p:cNvPr>
          <p:cNvSpPr>
            <a:spLocks noChangeArrowheads="1"/>
          </p:cNvSpPr>
          <p:nvPr/>
        </p:nvSpPr>
        <p:spPr bwMode="auto">
          <a:xfrm>
            <a:off x="3975646" y="4263231"/>
            <a:ext cx="1958975" cy="501650"/>
          </a:xfrm>
          <a:prstGeom prst="actionButtonEnd">
            <a:avLst/>
          </a:prstGeom>
          <a:noFill/>
          <a:ln w="9525">
            <a:noFill/>
            <a:miter lim="800000"/>
            <a:headEnd/>
            <a:tailEnd/>
          </a:ln>
        </p:spPr>
        <p:txBody>
          <a:bodyPr wrap="none" anchor="ctr"/>
          <a:lstStyle/>
          <a:p>
            <a:endParaRPr lang="en-US"/>
          </a:p>
        </p:txBody>
      </p:sp>
      <p:sp>
        <p:nvSpPr>
          <p:cNvPr id="50" name="Line 90"/>
          <p:cNvSpPr>
            <a:spLocks noChangeShapeType="1"/>
          </p:cNvSpPr>
          <p:nvPr/>
        </p:nvSpPr>
        <p:spPr bwMode="auto">
          <a:xfrm flipV="1">
            <a:off x="5025119" y="5442379"/>
            <a:ext cx="2439034" cy="49264"/>
          </a:xfrm>
          <a:prstGeom prst="line">
            <a:avLst/>
          </a:prstGeom>
          <a:noFill/>
          <a:ln w="19050">
            <a:solidFill>
              <a:srgbClr val="000000"/>
            </a:solidFill>
            <a:prstDash val="dash"/>
            <a:round/>
            <a:headEnd/>
            <a:tailEnd/>
          </a:ln>
        </p:spPr>
        <p:txBody>
          <a:bodyPr/>
          <a:lstStyle/>
          <a:p>
            <a:endParaRPr lang="en-US"/>
          </a:p>
        </p:txBody>
      </p:sp>
      <p:sp>
        <p:nvSpPr>
          <p:cNvPr id="23" name="Text Box 7"/>
          <p:cNvSpPr txBox="1">
            <a:spLocks noChangeArrowheads="1"/>
          </p:cNvSpPr>
          <p:nvPr/>
        </p:nvSpPr>
        <p:spPr bwMode="auto">
          <a:xfrm>
            <a:off x="0" y="116947"/>
            <a:ext cx="12192000" cy="584775"/>
          </a:xfrm>
          <a:prstGeom prst="rect">
            <a:avLst/>
          </a:prstGeom>
          <a:gradFill rotWithShape="1">
            <a:gsLst>
              <a:gs pos="0">
                <a:srgbClr val="0000FF"/>
              </a:gs>
              <a:gs pos="50000">
                <a:schemeClr val="bg1"/>
              </a:gs>
              <a:gs pos="100000">
                <a:srgbClr val="0000FF"/>
              </a:gs>
            </a:gsLst>
            <a:lin ang="5400000" scaled="1"/>
          </a:gradFill>
          <a:ln w="9525" algn="ctr">
            <a:noFill/>
            <a:miter lim="800000"/>
            <a:headEnd/>
            <a:tailEnd/>
          </a:ln>
          <a:effectLst/>
        </p:spPr>
        <p:txBody>
          <a:bodyPr wrap="square">
            <a:spAutoFit/>
          </a:bodyPr>
          <a:lstStyle/>
          <a:p>
            <a:pPr algn="ctr" eaLnBrk="0" hangingPunct="0">
              <a:spcBef>
                <a:spcPct val="50000"/>
              </a:spcBef>
              <a:defRPr/>
            </a:pPr>
            <a:r>
              <a:rPr kumimoji="1" lang="en-US" sz="3200" b="1" dirty="0">
                <a:solidFill>
                  <a:srgbClr val="FF0000"/>
                </a:solidFill>
                <a:latin typeface="Times New Roman" pitchFamily="18" charset="0"/>
                <a:cs typeface="Times New Roman" pitchFamily="18" charset="0"/>
              </a:rPr>
              <a:t>BÀI 48: MẮT</a:t>
            </a:r>
          </a:p>
        </p:txBody>
      </p:sp>
      <p:sp>
        <p:nvSpPr>
          <p:cNvPr id="22" name="TextBox 21"/>
          <p:cNvSpPr txBox="1"/>
          <p:nvPr/>
        </p:nvSpPr>
        <p:spPr>
          <a:xfrm>
            <a:off x="118196" y="1229015"/>
            <a:ext cx="3857449" cy="553998"/>
          </a:xfrm>
          <a:prstGeom prst="rect">
            <a:avLst/>
          </a:prstGeom>
          <a:noFill/>
        </p:spPr>
        <p:txBody>
          <a:bodyPr wrap="square" rtlCol="0">
            <a:spAutoFit/>
          </a:bodyPr>
          <a:lstStyle/>
          <a:p>
            <a:pPr marL="342900" indent="-342900">
              <a:buAutoNum type="arabicPeriod"/>
            </a:pPr>
            <a:r>
              <a:rPr lang="en-US" sz="3000" b="1" smtClean="0">
                <a:solidFill>
                  <a:srgbClr val="C00000"/>
                </a:solidFill>
                <a:latin typeface="Times New Roman" panose="02020603050405020304" pitchFamily="18" charset="0"/>
                <a:cs typeface="Times New Roman" panose="02020603050405020304" pitchFamily="18" charset="0"/>
              </a:rPr>
              <a:t>Điểm cực viễn </a:t>
            </a:r>
            <a:r>
              <a:rPr lang="en-US" sz="3000" b="1">
                <a:solidFill>
                  <a:srgbClr val="C00000"/>
                </a:solidFill>
                <a:latin typeface="Times New Roman" panose="02020603050405020304" pitchFamily="18" charset="0"/>
                <a:cs typeface="Times New Roman" panose="02020603050405020304" pitchFamily="18" charset="0"/>
              </a:rPr>
              <a:t>(C</a:t>
            </a:r>
            <a:r>
              <a:rPr lang="en-US" sz="3000" b="1" baseline="-25000">
                <a:solidFill>
                  <a:srgbClr val="C00000"/>
                </a:solidFill>
                <a:latin typeface="Times New Roman" panose="02020603050405020304" pitchFamily="18" charset="0"/>
                <a:cs typeface="Times New Roman" panose="02020603050405020304" pitchFamily="18" charset="0"/>
              </a:rPr>
              <a:t>v</a:t>
            </a:r>
            <a:r>
              <a:rPr lang="en-US" sz="3000" b="1" smtClean="0">
                <a:solidFill>
                  <a:srgbClr val="C00000"/>
                </a:solidFill>
                <a:latin typeface="Times New Roman" panose="02020603050405020304" pitchFamily="18" charset="0"/>
                <a:cs typeface="Times New Roman" panose="02020603050405020304" pitchFamily="18" charset="0"/>
              </a:rPr>
              <a:t>)</a:t>
            </a:r>
          </a:p>
        </p:txBody>
      </p:sp>
      <p:sp>
        <p:nvSpPr>
          <p:cNvPr id="26" name="TextBox 25"/>
          <p:cNvSpPr txBox="1"/>
          <p:nvPr/>
        </p:nvSpPr>
        <p:spPr>
          <a:xfrm>
            <a:off x="94882" y="1695252"/>
            <a:ext cx="3857449" cy="553998"/>
          </a:xfrm>
          <a:prstGeom prst="rect">
            <a:avLst/>
          </a:prstGeom>
          <a:noFill/>
        </p:spPr>
        <p:txBody>
          <a:bodyPr wrap="square" rtlCol="0">
            <a:spAutoFit/>
          </a:bodyPr>
          <a:lstStyle/>
          <a:p>
            <a:r>
              <a:rPr lang="en-US" sz="3000" b="1" smtClean="0">
                <a:solidFill>
                  <a:srgbClr val="C00000"/>
                </a:solidFill>
                <a:latin typeface="Times New Roman" panose="02020603050405020304" pitchFamily="18" charset="0"/>
                <a:cs typeface="Times New Roman" panose="02020603050405020304" pitchFamily="18" charset="0"/>
              </a:rPr>
              <a:t>2. Điểm cực cận </a:t>
            </a:r>
            <a:r>
              <a:rPr lang="en-US" sz="3000" b="1">
                <a:solidFill>
                  <a:srgbClr val="C00000"/>
                </a:solidFill>
                <a:latin typeface="Times New Roman" panose="02020603050405020304" pitchFamily="18" charset="0"/>
                <a:cs typeface="Times New Roman" panose="02020603050405020304" pitchFamily="18" charset="0"/>
              </a:rPr>
              <a:t>(</a:t>
            </a:r>
            <a:r>
              <a:rPr lang="en-US" sz="3000" b="1" smtClean="0">
                <a:solidFill>
                  <a:srgbClr val="C00000"/>
                </a:solidFill>
                <a:latin typeface="Times New Roman" panose="02020603050405020304" pitchFamily="18" charset="0"/>
                <a:cs typeface="Times New Roman" panose="02020603050405020304" pitchFamily="18" charset="0"/>
              </a:rPr>
              <a:t>C</a:t>
            </a:r>
            <a:r>
              <a:rPr lang="en-US" sz="3000" b="1" baseline="-25000" smtClean="0">
                <a:solidFill>
                  <a:srgbClr val="C00000"/>
                </a:solidFill>
                <a:latin typeface="Times New Roman" panose="02020603050405020304" pitchFamily="18" charset="0"/>
                <a:cs typeface="Times New Roman" panose="02020603050405020304" pitchFamily="18" charset="0"/>
              </a:rPr>
              <a:t>c</a:t>
            </a:r>
            <a:r>
              <a:rPr lang="en-US" sz="3000" b="1" smtClean="0">
                <a:solidFill>
                  <a:srgbClr val="C0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04539805"/>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diamond(in)">
                                      <p:cBhvr>
                                        <p:cTn id="7" dur="500"/>
                                        <p:tgtEl>
                                          <p:spTgt spid="38"/>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fade">
                                      <p:cBhvr>
                                        <p:cTn id="10" dur="1000"/>
                                        <p:tgtEl>
                                          <p:spTgt spid="39"/>
                                        </p:tgtEl>
                                      </p:cBhvr>
                                    </p:animEffect>
                                    <p:anim calcmode="lin" valueType="num">
                                      <p:cBhvr>
                                        <p:cTn id="11" dur="1000" fill="hold"/>
                                        <p:tgtEl>
                                          <p:spTgt spid="39"/>
                                        </p:tgtEl>
                                        <p:attrNameLst>
                                          <p:attrName>ppt_x</p:attrName>
                                        </p:attrNameLst>
                                      </p:cBhvr>
                                      <p:tavLst>
                                        <p:tav tm="0">
                                          <p:val>
                                            <p:strVal val="#ppt_x"/>
                                          </p:val>
                                        </p:tav>
                                        <p:tav tm="100000">
                                          <p:val>
                                            <p:strVal val="#ppt_x"/>
                                          </p:val>
                                        </p:tav>
                                      </p:tavLst>
                                    </p:anim>
                                    <p:anim calcmode="lin" valueType="num">
                                      <p:cBhvr>
                                        <p:cTn id="12"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fade">
                                      <p:cBhvr>
                                        <p:cTn id="17" dur="1000"/>
                                        <p:tgtEl>
                                          <p:spTgt spid="40"/>
                                        </p:tgtEl>
                                      </p:cBhvr>
                                    </p:animEffect>
                                    <p:anim calcmode="lin" valueType="num">
                                      <p:cBhvr>
                                        <p:cTn id="18" dur="1000" fill="hold"/>
                                        <p:tgtEl>
                                          <p:spTgt spid="40"/>
                                        </p:tgtEl>
                                        <p:attrNameLst>
                                          <p:attrName>ppt_x</p:attrName>
                                        </p:attrNameLst>
                                      </p:cBhvr>
                                      <p:tavLst>
                                        <p:tav tm="0">
                                          <p:val>
                                            <p:strVal val="#ppt_x"/>
                                          </p:val>
                                        </p:tav>
                                        <p:tav tm="100000">
                                          <p:val>
                                            <p:strVal val="#ppt_x"/>
                                          </p:val>
                                        </p:tav>
                                      </p:tavLst>
                                    </p:anim>
                                    <p:anim calcmode="lin" valueType="num">
                                      <p:cBhvr>
                                        <p:cTn id="19"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1"/>
                                        </p:tgtEl>
                                        <p:attrNameLst>
                                          <p:attrName>style.visibility</p:attrName>
                                        </p:attrNameLst>
                                      </p:cBhvr>
                                      <p:to>
                                        <p:strVal val="visible"/>
                                      </p:to>
                                    </p:set>
                                    <p:animEffect transition="in" filter="fade">
                                      <p:cBhvr>
                                        <p:cTn id="24" dur="1000"/>
                                        <p:tgtEl>
                                          <p:spTgt spid="41"/>
                                        </p:tgtEl>
                                      </p:cBhvr>
                                    </p:animEffect>
                                    <p:anim calcmode="lin" valueType="num">
                                      <p:cBhvr>
                                        <p:cTn id="25" dur="1000" fill="hold"/>
                                        <p:tgtEl>
                                          <p:spTgt spid="41"/>
                                        </p:tgtEl>
                                        <p:attrNameLst>
                                          <p:attrName>ppt_x</p:attrName>
                                        </p:attrNameLst>
                                      </p:cBhvr>
                                      <p:tavLst>
                                        <p:tav tm="0">
                                          <p:val>
                                            <p:strVal val="#ppt_x"/>
                                          </p:val>
                                        </p:tav>
                                        <p:tav tm="100000">
                                          <p:val>
                                            <p:strVal val="#ppt_x"/>
                                          </p:val>
                                        </p:tav>
                                      </p:tavLst>
                                    </p:anim>
                                    <p:anim calcmode="lin" valueType="num">
                                      <p:cBhvr>
                                        <p:cTn id="26"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fade">
                                      <p:cBhvr>
                                        <p:cTn id="31" dur="1000"/>
                                        <p:tgtEl>
                                          <p:spTgt spid="43"/>
                                        </p:tgtEl>
                                      </p:cBhvr>
                                    </p:animEffect>
                                    <p:anim calcmode="lin" valueType="num">
                                      <p:cBhvr>
                                        <p:cTn id="32" dur="1000" fill="hold"/>
                                        <p:tgtEl>
                                          <p:spTgt spid="43"/>
                                        </p:tgtEl>
                                        <p:attrNameLst>
                                          <p:attrName>ppt_x</p:attrName>
                                        </p:attrNameLst>
                                      </p:cBhvr>
                                      <p:tavLst>
                                        <p:tav tm="0">
                                          <p:val>
                                            <p:strVal val="#ppt_x"/>
                                          </p:val>
                                        </p:tav>
                                        <p:tav tm="100000">
                                          <p:val>
                                            <p:strVal val="#ppt_x"/>
                                          </p:val>
                                        </p:tav>
                                      </p:tavLst>
                                    </p:anim>
                                    <p:anim calcmode="lin" valueType="num">
                                      <p:cBhvr>
                                        <p:cTn id="33" dur="1000" fill="hold"/>
                                        <p:tgtEl>
                                          <p:spTgt spid="43"/>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48"/>
                                        </p:tgtEl>
                                        <p:attrNameLst>
                                          <p:attrName>style.visibility</p:attrName>
                                        </p:attrNameLst>
                                      </p:cBhvr>
                                      <p:to>
                                        <p:strVal val="visible"/>
                                      </p:to>
                                    </p:set>
                                    <p:animEffect transition="in" filter="fade">
                                      <p:cBhvr>
                                        <p:cTn id="36" dur="1000"/>
                                        <p:tgtEl>
                                          <p:spTgt spid="48"/>
                                        </p:tgtEl>
                                      </p:cBhvr>
                                    </p:animEffect>
                                    <p:anim calcmode="lin" valueType="num">
                                      <p:cBhvr>
                                        <p:cTn id="37" dur="1000" fill="hold"/>
                                        <p:tgtEl>
                                          <p:spTgt spid="48"/>
                                        </p:tgtEl>
                                        <p:attrNameLst>
                                          <p:attrName>ppt_x</p:attrName>
                                        </p:attrNameLst>
                                      </p:cBhvr>
                                      <p:tavLst>
                                        <p:tav tm="0">
                                          <p:val>
                                            <p:strVal val="#ppt_x"/>
                                          </p:val>
                                        </p:tav>
                                        <p:tav tm="100000">
                                          <p:val>
                                            <p:strVal val="#ppt_x"/>
                                          </p:val>
                                        </p:tav>
                                      </p:tavLst>
                                    </p:anim>
                                    <p:anim calcmode="lin" valueType="num">
                                      <p:cBhvr>
                                        <p:cTn id="38" dur="1000" fill="hold"/>
                                        <p:tgtEl>
                                          <p:spTgt spid="48"/>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fade">
                                      <p:cBhvr>
                                        <p:cTn id="41" dur="1000"/>
                                        <p:tgtEl>
                                          <p:spTgt spid="44"/>
                                        </p:tgtEl>
                                      </p:cBhvr>
                                    </p:animEffect>
                                    <p:anim calcmode="lin" valueType="num">
                                      <p:cBhvr>
                                        <p:cTn id="42" dur="1000" fill="hold"/>
                                        <p:tgtEl>
                                          <p:spTgt spid="44"/>
                                        </p:tgtEl>
                                        <p:attrNameLst>
                                          <p:attrName>ppt_x</p:attrName>
                                        </p:attrNameLst>
                                      </p:cBhvr>
                                      <p:tavLst>
                                        <p:tav tm="0">
                                          <p:val>
                                            <p:strVal val="#ppt_x"/>
                                          </p:val>
                                        </p:tav>
                                        <p:tav tm="100000">
                                          <p:val>
                                            <p:strVal val="#ppt_x"/>
                                          </p:val>
                                        </p:tav>
                                      </p:tavLst>
                                    </p:anim>
                                    <p:anim calcmode="lin" valueType="num">
                                      <p:cBhvr>
                                        <p:cTn id="43" dur="1000" fill="hold"/>
                                        <p:tgtEl>
                                          <p:spTgt spid="44"/>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7"/>
                                        </p:tgtEl>
                                        <p:attrNameLst>
                                          <p:attrName>style.visibility</p:attrName>
                                        </p:attrNameLst>
                                      </p:cBhvr>
                                      <p:to>
                                        <p:strVal val="visible"/>
                                      </p:to>
                                    </p:set>
                                    <p:animEffect transition="in" filter="fade">
                                      <p:cBhvr>
                                        <p:cTn id="46" dur="1000"/>
                                        <p:tgtEl>
                                          <p:spTgt spid="37"/>
                                        </p:tgtEl>
                                      </p:cBhvr>
                                    </p:animEffect>
                                    <p:anim calcmode="lin" valueType="num">
                                      <p:cBhvr>
                                        <p:cTn id="47" dur="1000" fill="hold"/>
                                        <p:tgtEl>
                                          <p:spTgt spid="37"/>
                                        </p:tgtEl>
                                        <p:attrNameLst>
                                          <p:attrName>ppt_x</p:attrName>
                                        </p:attrNameLst>
                                      </p:cBhvr>
                                      <p:tavLst>
                                        <p:tav tm="0">
                                          <p:val>
                                            <p:strVal val="#ppt_x"/>
                                          </p:val>
                                        </p:tav>
                                        <p:tav tm="100000">
                                          <p:val>
                                            <p:strVal val="#ppt_x"/>
                                          </p:val>
                                        </p:tav>
                                      </p:tavLst>
                                    </p:anim>
                                    <p:anim calcmode="lin" valueType="num">
                                      <p:cBhvr>
                                        <p:cTn id="48"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50"/>
                                        </p:tgtEl>
                                        <p:attrNameLst>
                                          <p:attrName>style.visibility</p:attrName>
                                        </p:attrNameLst>
                                      </p:cBhvr>
                                      <p:to>
                                        <p:strVal val="visible"/>
                                      </p:to>
                                    </p:set>
                                    <p:animEffect transition="in" filter="fade">
                                      <p:cBhvr>
                                        <p:cTn id="53" dur="1000"/>
                                        <p:tgtEl>
                                          <p:spTgt spid="50"/>
                                        </p:tgtEl>
                                      </p:cBhvr>
                                    </p:animEffect>
                                    <p:anim calcmode="lin" valueType="num">
                                      <p:cBhvr>
                                        <p:cTn id="54" dur="1000" fill="hold"/>
                                        <p:tgtEl>
                                          <p:spTgt spid="50"/>
                                        </p:tgtEl>
                                        <p:attrNameLst>
                                          <p:attrName>ppt_x</p:attrName>
                                        </p:attrNameLst>
                                      </p:cBhvr>
                                      <p:tavLst>
                                        <p:tav tm="0">
                                          <p:val>
                                            <p:strVal val="#ppt_x"/>
                                          </p:val>
                                        </p:tav>
                                        <p:tav tm="100000">
                                          <p:val>
                                            <p:strVal val="#ppt_x"/>
                                          </p:val>
                                        </p:tav>
                                      </p:tavLst>
                                    </p:anim>
                                    <p:anim calcmode="lin" valueType="num">
                                      <p:cBhvr>
                                        <p:cTn id="55" dur="1000" fill="hold"/>
                                        <p:tgtEl>
                                          <p:spTgt spid="50"/>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45"/>
                                        </p:tgtEl>
                                        <p:attrNameLst>
                                          <p:attrName>style.visibility</p:attrName>
                                        </p:attrNameLst>
                                      </p:cBhvr>
                                      <p:to>
                                        <p:strVal val="visible"/>
                                      </p:to>
                                    </p:set>
                                    <p:animEffect transition="in" filter="fade">
                                      <p:cBhvr>
                                        <p:cTn id="58" dur="1000"/>
                                        <p:tgtEl>
                                          <p:spTgt spid="45"/>
                                        </p:tgtEl>
                                      </p:cBhvr>
                                    </p:animEffect>
                                    <p:anim calcmode="lin" valueType="num">
                                      <p:cBhvr>
                                        <p:cTn id="59" dur="1000" fill="hold"/>
                                        <p:tgtEl>
                                          <p:spTgt spid="45"/>
                                        </p:tgtEl>
                                        <p:attrNameLst>
                                          <p:attrName>ppt_x</p:attrName>
                                        </p:attrNameLst>
                                      </p:cBhvr>
                                      <p:tavLst>
                                        <p:tav tm="0">
                                          <p:val>
                                            <p:strVal val="#ppt_x"/>
                                          </p:val>
                                        </p:tav>
                                        <p:tav tm="100000">
                                          <p:val>
                                            <p:strVal val="#ppt_x"/>
                                          </p:val>
                                        </p:tav>
                                      </p:tavLst>
                                    </p:anim>
                                    <p:anim calcmode="lin" valueType="num">
                                      <p:cBhvr>
                                        <p:cTn id="60"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0" grpId="0"/>
      <p:bldP spid="41" grpId="0"/>
      <p:bldP spid="43" grpId="0" animBg="1"/>
      <p:bldP spid="44" grpId="0" animBg="1"/>
      <p:bldP spid="48" grpId="0"/>
      <p:bldP spid="50"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 name="Text Box 2"/>
          <p:cNvSpPr txBox="1">
            <a:spLocks noChangeArrowheads="1"/>
          </p:cNvSpPr>
          <p:nvPr/>
        </p:nvSpPr>
        <p:spPr bwMode="auto">
          <a:xfrm>
            <a:off x="117064" y="684835"/>
            <a:ext cx="7491103" cy="523220"/>
          </a:xfrm>
          <a:prstGeom prst="rect">
            <a:avLst/>
          </a:prstGeom>
          <a:noFill/>
          <a:ln w="9525">
            <a:noFill/>
            <a:miter lim="800000"/>
            <a:headEnd/>
            <a:tailEnd/>
          </a:ln>
        </p:spPr>
        <p:txBody>
          <a:bodyPr wrap="square">
            <a:spAutoFit/>
          </a:bodyPr>
          <a:lstStyle/>
          <a:p>
            <a:pPr algn="just">
              <a:spcBef>
                <a:spcPct val="50000"/>
              </a:spcBef>
            </a:pPr>
            <a:r>
              <a:rPr lang="en-US" sz="2800" b="1" dirty="0">
                <a:solidFill>
                  <a:srgbClr val="0000FF"/>
                </a:solidFill>
                <a:latin typeface="Times New Roman" pitchFamily="18" charset="0"/>
                <a:cs typeface="Times New Roman" pitchFamily="18" charset="0"/>
              </a:rPr>
              <a:t>III. ĐIỂM CỰC CẬN VÀ ĐIỂM CỰC VIỄN</a:t>
            </a:r>
          </a:p>
        </p:txBody>
      </p:sp>
      <p:sp>
        <p:nvSpPr>
          <p:cNvPr id="24" name="WordArt 83">
            <a:hlinkClick r:id="rId3" action="ppaction://hlinksldjump"/>
          </p:cNvPr>
          <p:cNvSpPr>
            <a:spLocks noChangeArrowheads="1" noChangeShapeType="1" noTextEdit="1"/>
          </p:cNvSpPr>
          <p:nvPr/>
        </p:nvSpPr>
        <p:spPr bwMode="auto">
          <a:xfrm>
            <a:off x="117064" y="1206663"/>
            <a:ext cx="2416264" cy="372964"/>
          </a:xfrm>
          <a:prstGeom prst="rect">
            <a:avLst/>
          </a:prstGeom>
        </p:spPr>
        <p:txBody>
          <a:bodyPr wrap="none" fromWordArt="1">
            <a:prstTxWarp prst="textPlain">
              <a:avLst>
                <a:gd name="adj" fmla="val 50000"/>
              </a:avLst>
            </a:prstTxWarp>
          </a:bodyPr>
          <a:lstStyle/>
          <a:p>
            <a:r>
              <a:rPr lang="en-US" sz="3600" b="1">
                <a:solidFill>
                  <a:srgbClr val="C00000"/>
                </a:solidFill>
                <a:latin typeface="Times New Roman" pitchFamily="18" charset="0"/>
                <a:cs typeface="Times New Roman" pitchFamily="18" charset="0"/>
              </a:rPr>
              <a:t>1. Điểm cực viễn</a:t>
            </a:r>
          </a:p>
        </p:txBody>
      </p:sp>
      <p:sp>
        <p:nvSpPr>
          <p:cNvPr id="25" name="Text Box 84"/>
          <p:cNvSpPr txBox="1">
            <a:spLocks noChangeArrowheads="1"/>
          </p:cNvSpPr>
          <p:nvPr/>
        </p:nvSpPr>
        <p:spPr bwMode="auto">
          <a:xfrm>
            <a:off x="2502877" y="1160778"/>
            <a:ext cx="1219200" cy="461665"/>
          </a:xfrm>
          <a:prstGeom prst="rect">
            <a:avLst/>
          </a:prstGeom>
          <a:noFill/>
          <a:ln w="9525">
            <a:noFill/>
            <a:miter lim="800000"/>
            <a:headEnd/>
            <a:tailEnd/>
          </a:ln>
        </p:spPr>
        <p:txBody>
          <a:bodyPr>
            <a:spAutoFit/>
          </a:bodyPr>
          <a:lstStyle/>
          <a:p>
            <a:r>
              <a:rPr lang="en-US" sz="2400" b="1">
                <a:solidFill>
                  <a:srgbClr val="C00000"/>
                </a:solidFill>
                <a:latin typeface="Times New Roman" pitchFamily="18" charset="0"/>
                <a:cs typeface="Times New Roman" pitchFamily="18" charset="0"/>
              </a:rPr>
              <a:t>(C</a:t>
            </a:r>
            <a:r>
              <a:rPr lang="en-US" sz="2400" b="1" baseline="-25000">
                <a:solidFill>
                  <a:srgbClr val="C00000"/>
                </a:solidFill>
                <a:latin typeface="Times New Roman" pitchFamily="18" charset="0"/>
                <a:cs typeface="Times New Roman" pitchFamily="18" charset="0"/>
              </a:rPr>
              <a:t>V </a:t>
            </a:r>
            <a:r>
              <a:rPr lang="en-US" sz="2400" b="1">
                <a:solidFill>
                  <a:srgbClr val="C00000"/>
                </a:solidFill>
                <a:latin typeface="Times New Roman" pitchFamily="18" charset="0"/>
                <a:cs typeface="Times New Roman" pitchFamily="18" charset="0"/>
              </a:rPr>
              <a:t>)</a:t>
            </a:r>
          </a:p>
        </p:txBody>
      </p:sp>
      <p:sp>
        <p:nvSpPr>
          <p:cNvPr id="33" name="WordArt 83">
            <a:hlinkClick r:id="rId3" action="ppaction://hlinksldjump"/>
          </p:cNvPr>
          <p:cNvSpPr>
            <a:spLocks noChangeArrowheads="1" noChangeShapeType="1" noTextEdit="1"/>
          </p:cNvSpPr>
          <p:nvPr/>
        </p:nvSpPr>
        <p:spPr bwMode="auto">
          <a:xfrm>
            <a:off x="105987" y="1856374"/>
            <a:ext cx="2470719" cy="377701"/>
          </a:xfrm>
          <a:prstGeom prst="rect">
            <a:avLst/>
          </a:prstGeom>
        </p:spPr>
        <p:txBody>
          <a:bodyPr wrap="none" fromWordArt="1">
            <a:prstTxWarp prst="textPlain">
              <a:avLst>
                <a:gd name="adj" fmla="val 50000"/>
              </a:avLst>
            </a:prstTxWarp>
          </a:bodyPr>
          <a:lstStyle/>
          <a:p>
            <a:r>
              <a:rPr lang="en-US" sz="3600" b="1">
                <a:solidFill>
                  <a:srgbClr val="C00000"/>
                </a:solidFill>
                <a:latin typeface="Times New Roman" pitchFamily="18" charset="0"/>
                <a:cs typeface="Times New Roman" pitchFamily="18" charset="0"/>
              </a:rPr>
              <a:t>2. Điểm cực cận</a:t>
            </a:r>
          </a:p>
        </p:txBody>
      </p:sp>
      <p:sp>
        <p:nvSpPr>
          <p:cNvPr id="36" name="Text Box 84"/>
          <p:cNvSpPr txBox="1">
            <a:spLocks noChangeArrowheads="1"/>
          </p:cNvSpPr>
          <p:nvPr/>
        </p:nvSpPr>
        <p:spPr bwMode="auto">
          <a:xfrm>
            <a:off x="2574112" y="1814521"/>
            <a:ext cx="1219200" cy="461665"/>
          </a:xfrm>
          <a:prstGeom prst="rect">
            <a:avLst/>
          </a:prstGeom>
          <a:noFill/>
          <a:ln w="9525">
            <a:noFill/>
            <a:miter lim="800000"/>
            <a:headEnd/>
            <a:tailEnd/>
          </a:ln>
        </p:spPr>
        <p:txBody>
          <a:bodyPr>
            <a:spAutoFit/>
          </a:bodyPr>
          <a:lstStyle/>
          <a:p>
            <a:r>
              <a:rPr lang="en-US" sz="2400" b="1">
                <a:solidFill>
                  <a:srgbClr val="C00000"/>
                </a:solidFill>
                <a:latin typeface="Times New Roman" pitchFamily="18" charset="0"/>
                <a:cs typeface="Times New Roman" pitchFamily="18" charset="0"/>
              </a:rPr>
              <a:t>(C</a:t>
            </a:r>
            <a:r>
              <a:rPr lang="en-US" sz="2400" b="1" baseline="-25000">
                <a:solidFill>
                  <a:srgbClr val="C00000"/>
                </a:solidFill>
                <a:latin typeface="Times New Roman" pitchFamily="18" charset="0"/>
                <a:cs typeface="Times New Roman" pitchFamily="18" charset="0"/>
              </a:rPr>
              <a:t>c </a:t>
            </a:r>
            <a:r>
              <a:rPr lang="en-US" sz="2400" b="1">
                <a:solidFill>
                  <a:srgbClr val="C00000"/>
                </a:solidFill>
                <a:latin typeface="Times New Roman" pitchFamily="18" charset="0"/>
                <a:cs typeface="Times New Roman" pitchFamily="18" charset="0"/>
              </a:rPr>
              <a:t>)</a:t>
            </a:r>
          </a:p>
        </p:txBody>
      </p:sp>
      <p:pic>
        <p:nvPicPr>
          <p:cNvPr id="35" name="Picture 34" descr="eye-1"/>
          <p:cNvPicPr>
            <a:picLocks noChangeAspect="1" noChangeArrowheads="1"/>
          </p:cNvPicPr>
          <p:nvPr/>
        </p:nvPicPr>
        <p:blipFill>
          <a:blip r:embed="rId4"/>
          <a:srcRect l="2937" r="4915" b="13333"/>
          <a:stretch>
            <a:fillRect/>
          </a:stretch>
        </p:blipFill>
        <p:spPr bwMode="auto">
          <a:xfrm>
            <a:off x="8531920" y="3477463"/>
            <a:ext cx="2388615" cy="2448128"/>
          </a:xfrm>
          <a:prstGeom prst="rect">
            <a:avLst/>
          </a:prstGeom>
          <a:noFill/>
          <a:ln w="9525">
            <a:noFill/>
            <a:miter lim="800000"/>
            <a:headEnd/>
            <a:tailEnd/>
          </a:ln>
        </p:spPr>
      </p:pic>
      <p:sp>
        <p:nvSpPr>
          <p:cNvPr id="51" name="Text Box 78"/>
          <p:cNvSpPr txBox="1">
            <a:spLocks noChangeArrowheads="1"/>
          </p:cNvSpPr>
          <p:nvPr/>
        </p:nvSpPr>
        <p:spPr bwMode="auto">
          <a:xfrm>
            <a:off x="6865217" y="4783010"/>
            <a:ext cx="742950" cy="457200"/>
          </a:xfrm>
          <a:prstGeom prst="rect">
            <a:avLst/>
          </a:prstGeom>
          <a:noFill/>
          <a:ln w="9525">
            <a:noFill/>
            <a:miter lim="800000"/>
            <a:headEnd/>
            <a:tailEnd/>
          </a:ln>
        </p:spPr>
        <p:txBody>
          <a:bodyPr>
            <a:spAutoFit/>
          </a:bodyPr>
          <a:lstStyle/>
          <a:p>
            <a:pPr>
              <a:spcBef>
                <a:spcPct val="50000"/>
              </a:spcBef>
            </a:pPr>
            <a:r>
              <a:rPr lang="en-US" sz="2400" b="1" smtClean="0">
                <a:solidFill>
                  <a:srgbClr val="0048D8"/>
                </a:solidFill>
                <a:latin typeface=".VnArial" pitchFamily="34" charset="0"/>
              </a:rPr>
              <a:t>C</a:t>
            </a:r>
            <a:r>
              <a:rPr lang="en-US" sz="2400" b="1" baseline="-25000">
                <a:solidFill>
                  <a:srgbClr val="0048D8"/>
                </a:solidFill>
                <a:latin typeface=".VnArial" pitchFamily="34" charset="0"/>
              </a:rPr>
              <a:t>c</a:t>
            </a:r>
            <a:r>
              <a:rPr lang="en-US" sz="2400" b="1" baseline="-25000" smtClean="0">
                <a:solidFill>
                  <a:srgbClr val="0048D8"/>
                </a:solidFill>
                <a:latin typeface=".VnArial" pitchFamily="34" charset="0"/>
              </a:rPr>
              <a:t> </a:t>
            </a:r>
            <a:endParaRPr lang="en-US" sz="2400" b="1">
              <a:solidFill>
                <a:srgbClr val="0048D8"/>
              </a:solidFill>
              <a:latin typeface=".VnArial" pitchFamily="34" charset="0"/>
            </a:endParaRPr>
          </a:p>
        </p:txBody>
      </p:sp>
      <p:sp>
        <p:nvSpPr>
          <p:cNvPr id="52" name="Line 79"/>
          <p:cNvSpPr>
            <a:spLocks noChangeShapeType="1"/>
          </p:cNvSpPr>
          <p:nvPr/>
        </p:nvSpPr>
        <p:spPr bwMode="auto">
          <a:xfrm>
            <a:off x="2517046" y="4701527"/>
            <a:ext cx="8403489" cy="0"/>
          </a:xfrm>
          <a:prstGeom prst="line">
            <a:avLst/>
          </a:prstGeom>
          <a:noFill/>
          <a:ln w="19050">
            <a:solidFill>
              <a:srgbClr val="000000"/>
            </a:solidFill>
            <a:round/>
            <a:headEnd/>
            <a:tailEnd/>
          </a:ln>
        </p:spPr>
        <p:txBody>
          <a:bodyPr/>
          <a:lstStyle/>
          <a:p>
            <a:endParaRPr lang="en-US"/>
          </a:p>
        </p:txBody>
      </p:sp>
      <p:sp>
        <p:nvSpPr>
          <p:cNvPr id="53" name="Oval 80"/>
          <p:cNvSpPr>
            <a:spLocks noChangeArrowheads="1"/>
          </p:cNvSpPr>
          <p:nvPr/>
        </p:nvSpPr>
        <p:spPr bwMode="auto">
          <a:xfrm flipH="1">
            <a:off x="3326954" y="4648146"/>
            <a:ext cx="111707" cy="85448"/>
          </a:xfrm>
          <a:prstGeom prst="ellipse">
            <a:avLst/>
          </a:prstGeom>
          <a:solidFill>
            <a:srgbClr val="FF00FF"/>
          </a:solidFill>
          <a:ln w="9525">
            <a:noFill/>
            <a:round/>
            <a:headEnd/>
            <a:tailEnd/>
          </a:ln>
        </p:spPr>
        <p:txBody>
          <a:bodyPr wrap="none" anchor="ctr"/>
          <a:lstStyle/>
          <a:p>
            <a:endParaRPr lang="en-US"/>
          </a:p>
        </p:txBody>
      </p:sp>
      <p:sp>
        <p:nvSpPr>
          <p:cNvPr id="54" name="Oval 81"/>
          <p:cNvSpPr>
            <a:spLocks noChangeArrowheads="1"/>
          </p:cNvSpPr>
          <p:nvPr/>
        </p:nvSpPr>
        <p:spPr bwMode="auto">
          <a:xfrm>
            <a:off x="7167560" y="4654578"/>
            <a:ext cx="99931" cy="104128"/>
          </a:xfrm>
          <a:prstGeom prst="ellipse">
            <a:avLst/>
          </a:prstGeom>
          <a:solidFill>
            <a:srgbClr val="FF3300"/>
          </a:solidFill>
          <a:ln w="9525">
            <a:noFill/>
            <a:round/>
            <a:headEnd/>
            <a:tailEnd/>
          </a:ln>
        </p:spPr>
        <p:txBody>
          <a:bodyPr wrap="none" anchor="ctr"/>
          <a:lstStyle/>
          <a:p>
            <a:endParaRPr lang="en-US"/>
          </a:p>
        </p:txBody>
      </p:sp>
      <p:sp>
        <p:nvSpPr>
          <p:cNvPr id="55" name="Text Box 78"/>
          <p:cNvSpPr txBox="1">
            <a:spLocks noChangeArrowheads="1"/>
          </p:cNvSpPr>
          <p:nvPr/>
        </p:nvSpPr>
        <p:spPr bwMode="auto">
          <a:xfrm>
            <a:off x="3114830" y="4731160"/>
            <a:ext cx="742950" cy="457200"/>
          </a:xfrm>
          <a:prstGeom prst="rect">
            <a:avLst/>
          </a:prstGeom>
          <a:noFill/>
          <a:ln w="9525">
            <a:noFill/>
            <a:miter lim="800000"/>
            <a:headEnd/>
            <a:tailEnd/>
          </a:ln>
        </p:spPr>
        <p:txBody>
          <a:bodyPr>
            <a:spAutoFit/>
          </a:bodyPr>
          <a:lstStyle/>
          <a:p>
            <a:pPr>
              <a:spcBef>
                <a:spcPct val="50000"/>
              </a:spcBef>
            </a:pPr>
            <a:r>
              <a:rPr lang="en-US" sz="2400" b="1" dirty="0" err="1">
                <a:solidFill>
                  <a:srgbClr val="0048D8"/>
                </a:solidFill>
                <a:latin typeface=".VnArial" pitchFamily="34" charset="0"/>
              </a:rPr>
              <a:t>C</a:t>
            </a:r>
            <a:r>
              <a:rPr lang="en-US" sz="2400" b="1" baseline="-25000" dirty="0" err="1">
                <a:solidFill>
                  <a:srgbClr val="0048D8"/>
                </a:solidFill>
                <a:latin typeface=".VnArial" pitchFamily="34" charset="0"/>
              </a:rPr>
              <a:t>v</a:t>
            </a:r>
            <a:r>
              <a:rPr lang="en-US" sz="2400" b="1" baseline="-25000" dirty="0">
                <a:solidFill>
                  <a:srgbClr val="0048D8"/>
                </a:solidFill>
                <a:latin typeface=".VnArial" pitchFamily="34" charset="0"/>
              </a:rPr>
              <a:t> </a:t>
            </a:r>
            <a:endParaRPr lang="en-US" sz="2400" b="1" dirty="0">
              <a:solidFill>
                <a:srgbClr val="0048D8"/>
              </a:solidFill>
              <a:latin typeface=".VnArial" pitchFamily="34" charset="0"/>
            </a:endParaRPr>
          </a:p>
        </p:txBody>
      </p:sp>
      <p:sp>
        <p:nvSpPr>
          <p:cNvPr id="56" name="Line 83"/>
          <p:cNvSpPr>
            <a:spLocks noChangeShapeType="1"/>
          </p:cNvSpPr>
          <p:nvPr/>
        </p:nvSpPr>
        <p:spPr bwMode="auto">
          <a:xfrm flipV="1">
            <a:off x="3410442" y="4701527"/>
            <a:ext cx="3773561" cy="0"/>
          </a:xfrm>
          <a:prstGeom prst="line">
            <a:avLst/>
          </a:prstGeom>
          <a:noFill/>
          <a:ln w="76200">
            <a:solidFill>
              <a:srgbClr val="800080"/>
            </a:solidFill>
            <a:round/>
            <a:headEnd/>
            <a:tailEnd/>
          </a:ln>
        </p:spPr>
        <p:txBody>
          <a:bodyPr/>
          <a:lstStyle/>
          <a:p>
            <a:endParaRPr lang="en-US"/>
          </a:p>
        </p:txBody>
      </p:sp>
      <p:sp>
        <p:nvSpPr>
          <p:cNvPr id="57" name="Line 93"/>
          <p:cNvSpPr>
            <a:spLocks noChangeShapeType="1"/>
          </p:cNvSpPr>
          <p:nvPr/>
        </p:nvSpPr>
        <p:spPr bwMode="auto">
          <a:xfrm flipH="1" flipV="1">
            <a:off x="7201010" y="4226374"/>
            <a:ext cx="0" cy="450850"/>
          </a:xfrm>
          <a:prstGeom prst="line">
            <a:avLst/>
          </a:prstGeom>
          <a:noFill/>
          <a:ln w="57150">
            <a:solidFill>
              <a:srgbClr val="000000"/>
            </a:solidFill>
            <a:round/>
            <a:headEnd/>
            <a:tailEnd type="triangle" w="med" len="med"/>
          </a:ln>
        </p:spPr>
        <p:txBody>
          <a:bodyPr/>
          <a:lstStyle/>
          <a:p>
            <a:endParaRPr lang="en-US"/>
          </a:p>
        </p:txBody>
      </p:sp>
      <p:sp>
        <p:nvSpPr>
          <p:cNvPr id="58" name="TextBox 57"/>
          <p:cNvSpPr txBox="1">
            <a:spLocks noChangeArrowheads="1"/>
          </p:cNvSpPr>
          <p:nvPr/>
        </p:nvSpPr>
        <p:spPr bwMode="auto">
          <a:xfrm>
            <a:off x="736318" y="2731038"/>
            <a:ext cx="7770638" cy="523220"/>
          </a:xfrm>
          <a:prstGeom prst="rect">
            <a:avLst/>
          </a:prstGeom>
          <a:noFill/>
          <a:ln w="9525">
            <a:noFill/>
            <a:miter lim="800000"/>
            <a:headEnd/>
            <a:tailEnd/>
          </a:ln>
        </p:spPr>
        <p:txBody>
          <a:bodyPr wrap="square">
            <a:spAutoFit/>
          </a:bodyPr>
          <a:lstStyle/>
          <a:p>
            <a:r>
              <a:rPr lang="en-US" sz="2800" b="1">
                <a:solidFill>
                  <a:srgbClr val="CC0066"/>
                </a:solidFill>
                <a:latin typeface="Times New Roman" pitchFamily="18" charset="0"/>
                <a:cs typeface="Times New Roman" pitchFamily="18" charset="0"/>
              </a:rPr>
              <a:t>Vậy mắt ta </a:t>
            </a:r>
            <a:r>
              <a:rPr lang="en-US" sz="2800" b="1" dirty="0" err="1">
                <a:solidFill>
                  <a:srgbClr val="CC0066"/>
                </a:solidFill>
                <a:latin typeface="Times New Roman" pitchFamily="18" charset="0"/>
                <a:cs typeface="Times New Roman" pitchFamily="18" charset="0"/>
              </a:rPr>
              <a:t>chỉ</a:t>
            </a:r>
            <a:r>
              <a:rPr lang="en-US" sz="2800" b="1" dirty="0">
                <a:solidFill>
                  <a:srgbClr val="CC0066"/>
                </a:solidFill>
                <a:latin typeface="Times New Roman" pitchFamily="18" charset="0"/>
                <a:cs typeface="Times New Roman" pitchFamily="18" charset="0"/>
              </a:rPr>
              <a:t> </a:t>
            </a:r>
            <a:r>
              <a:rPr lang="en-US" sz="2800" b="1" dirty="0" err="1">
                <a:solidFill>
                  <a:srgbClr val="CC0066"/>
                </a:solidFill>
                <a:latin typeface="Times New Roman" pitchFamily="18" charset="0"/>
                <a:cs typeface="Times New Roman" pitchFamily="18" charset="0"/>
              </a:rPr>
              <a:t>nhìn</a:t>
            </a:r>
            <a:r>
              <a:rPr lang="en-US" sz="2800" b="1" dirty="0">
                <a:solidFill>
                  <a:srgbClr val="CC0066"/>
                </a:solidFill>
                <a:latin typeface="Times New Roman" pitchFamily="18" charset="0"/>
                <a:cs typeface="Times New Roman" pitchFamily="18" charset="0"/>
              </a:rPr>
              <a:t> </a:t>
            </a:r>
            <a:r>
              <a:rPr lang="en-US" sz="2800" b="1" dirty="0" err="1">
                <a:solidFill>
                  <a:srgbClr val="CC0066"/>
                </a:solidFill>
                <a:latin typeface="Times New Roman" pitchFamily="18" charset="0"/>
                <a:cs typeface="Times New Roman" pitchFamily="18" charset="0"/>
              </a:rPr>
              <a:t>rõ</a:t>
            </a:r>
            <a:r>
              <a:rPr lang="en-US" sz="2800" b="1" dirty="0">
                <a:solidFill>
                  <a:srgbClr val="CC0066"/>
                </a:solidFill>
                <a:latin typeface="Times New Roman" pitchFamily="18" charset="0"/>
                <a:cs typeface="Times New Roman" pitchFamily="18" charset="0"/>
              </a:rPr>
              <a:t> </a:t>
            </a:r>
            <a:r>
              <a:rPr lang="en-US" sz="2800" b="1" dirty="0" err="1">
                <a:solidFill>
                  <a:srgbClr val="CC0066"/>
                </a:solidFill>
                <a:latin typeface="Times New Roman" pitchFamily="18" charset="0"/>
                <a:cs typeface="Times New Roman" pitchFamily="18" charset="0"/>
              </a:rPr>
              <a:t>vật</a:t>
            </a:r>
            <a:r>
              <a:rPr lang="en-US" sz="2800" b="1" dirty="0">
                <a:solidFill>
                  <a:srgbClr val="CC0066"/>
                </a:solidFill>
                <a:latin typeface="Times New Roman" pitchFamily="18" charset="0"/>
                <a:cs typeface="Times New Roman" pitchFamily="18" charset="0"/>
              </a:rPr>
              <a:t> ở </a:t>
            </a:r>
            <a:r>
              <a:rPr lang="en-US" sz="2800" b="1" dirty="0" err="1">
                <a:solidFill>
                  <a:srgbClr val="CC0066"/>
                </a:solidFill>
                <a:latin typeface="Times New Roman" pitchFamily="18" charset="0"/>
                <a:cs typeface="Times New Roman" pitchFamily="18" charset="0"/>
              </a:rPr>
              <a:t>trong</a:t>
            </a:r>
            <a:r>
              <a:rPr lang="en-US" sz="2800" b="1" dirty="0">
                <a:solidFill>
                  <a:srgbClr val="CC0066"/>
                </a:solidFill>
                <a:latin typeface="Times New Roman" pitchFamily="18" charset="0"/>
                <a:cs typeface="Times New Roman" pitchFamily="18" charset="0"/>
              </a:rPr>
              <a:t> </a:t>
            </a:r>
            <a:r>
              <a:rPr lang="en-US" sz="2800" b="1" dirty="0" err="1">
                <a:solidFill>
                  <a:srgbClr val="CC0066"/>
                </a:solidFill>
                <a:latin typeface="Times New Roman" pitchFamily="18" charset="0"/>
                <a:cs typeface="Times New Roman" pitchFamily="18" charset="0"/>
              </a:rPr>
              <a:t>khoảng</a:t>
            </a:r>
            <a:r>
              <a:rPr lang="en-US" sz="2800" b="1" dirty="0">
                <a:solidFill>
                  <a:srgbClr val="CC0066"/>
                </a:solidFill>
                <a:latin typeface="Times New Roman" pitchFamily="18" charset="0"/>
                <a:cs typeface="Times New Roman" pitchFamily="18" charset="0"/>
              </a:rPr>
              <a:t> </a:t>
            </a:r>
            <a:r>
              <a:rPr lang="en-US" sz="2800" b="1" dirty="0" err="1">
                <a:solidFill>
                  <a:srgbClr val="CC0066"/>
                </a:solidFill>
                <a:latin typeface="Times New Roman" pitchFamily="18" charset="0"/>
                <a:cs typeface="Times New Roman" pitchFamily="18" charset="0"/>
              </a:rPr>
              <a:t>nào</a:t>
            </a:r>
            <a:r>
              <a:rPr lang="en-US" sz="2800" b="1" dirty="0">
                <a:solidFill>
                  <a:srgbClr val="CC0066"/>
                </a:solidFill>
                <a:latin typeface="Times New Roman" pitchFamily="18" charset="0"/>
                <a:cs typeface="Times New Roman" pitchFamily="18" charset="0"/>
              </a:rPr>
              <a:t>?</a:t>
            </a:r>
          </a:p>
        </p:txBody>
      </p:sp>
      <p:sp>
        <p:nvSpPr>
          <p:cNvPr id="59" name="WordArt 4"/>
          <p:cNvSpPr>
            <a:spLocks noChangeArrowheads="1" noChangeShapeType="1" noTextEdit="1"/>
          </p:cNvSpPr>
          <p:nvPr/>
        </p:nvSpPr>
        <p:spPr bwMode="auto">
          <a:xfrm rot="205670">
            <a:off x="195196" y="2589255"/>
            <a:ext cx="524572" cy="569293"/>
          </a:xfrm>
          <a:prstGeom prst="rect">
            <a:avLst/>
          </a:prstGeom>
        </p:spPr>
        <p:txBody>
          <a:bodyPr wrap="none" fromWordArt="1">
            <a:prstTxWarp prst="textPlain">
              <a:avLst>
                <a:gd name="adj" fmla="val 50000"/>
              </a:avLst>
            </a:prstTxWarp>
          </a:bodyPr>
          <a:lstStyle/>
          <a:p>
            <a:pPr algn="ctr"/>
            <a:r>
              <a:rPr lang="en-US" sz="3600" b="1"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20940000" scaled="1"/>
                </a:gradFill>
                <a:effectLst>
                  <a:outerShdw dist="35921" dir="2700000" sy="50000" kx="2115830" algn="bl" rotWithShape="0">
                    <a:srgbClr val="C0C0C0">
                      <a:alpha val="79999"/>
                    </a:srgbClr>
                  </a:outerShdw>
                </a:effectLst>
                <a:latin typeface="Arial Black"/>
              </a:rPr>
              <a:t>?</a:t>
            </a:r>
          </a:p>
        </p:txBody>
      </p:sp>
      <p:sp>
        <p:nvSpPr>
          <p:cNvPr id="60" name="Text Box 92"/>
          <p:cNvSpPr txBox="1">
            <a:spLocks noChangeArrowheads="1"/>
          </p:cNvSpPr>
          <p:nvPr/>
        </p:nvSpPr>
        <p:spPr bwMode="auto">
          <a:xfrm>
            <a:off x="192845" y="5842808"/>
            <a:ext cx="11827960" cy="1015663"/>
          </a:xfrm>
          <a:prstGeom prst="rect">
            <a:avLst/>
          </a:prstGeom>
          <a:noFill/>
          <a:ln w="9525">
            <a:noFill/>
            <a:miter lim="800000"/>
            <a:headEnd/>
            <a:tailEnd/>
          </a:ln>
        </p:spPr>
        <p:txBody>
          <a:bodyPr wrap="square">
            <a:spAutoFit/>
          </a:bodyPr>
          <a:lstStyle/>
          <a:p>
            <a:pPr algn="ctr"/>
            <a:r>
              <a:rPr lang="vi-VN" sz="3000" b="1" i="1">
                <a:solidFill>
                  <a:srgbClr val="002060"/>
                </a:solidFill>
                <a:latin typeface="+mj-lt"/>
              </a:rPr>
              <a:t>Vật đặt trong khoảng từ điểm cực cận đến điểm cực viễn thì mắt nhìn rõ vật</a:t>
            </a:r>
          </a:p>
        </p:txBody>
      </p:sp>
      <p:sp>
        <p:nvSpPr>
          <p:cNvPr id="21" name="Text Box 7"/>
          <p:cNvSpPr txBox="1">
            <a:spLocks noChangeArrowheads="1"/>
          </p:cNvSpPr>
          <p:nvPr/>
        </p:nvSpPr>
        <p:spPr bwMode="auto">
          <a:xfrm>
            <a:off x="0" y="50800"/>
            <a:ext cx="12192000" cy="5847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a:spAutoFit/>
          </a:bodyPr>
          <a:lstStyle/>
          <a:p>
            <a:pPr algn="ctr" eaLnBrk="0" hangingPunct="0">
              <a:spcBef>
                <a:spcPct val="50000"/>
              </a:spcBef>
              <a:defRPr/>
            </a:pPr>
            <a:r>
              <a:rPr kumimoji="1" lang="en-US" sz="3200" b="1" dirty="0">
                <a:solidFill>
                  <a:srgbClr val="FF0000"/>
                </a:solidFill>
                <a:latin typeface="Times New Roman" pitchFamily="18" charset="0"/>
                <a:cs typeface="Times New Roman" pitchFamily="18" charset="0"/>
              </a:rPr>
              <a:t>BÀI 48: MẮT</a:t>
            </a:r>
          </a:p>
        </p:txBody>
      </p:sp>
      <p:sp>
        <p:nvSpPr>
          <p:cNvPr id="2" name="Rectangle 1"/>
          <p:cNvSpPr/>
          <p:nvPr/>
        </p:nvSpPr>
        <p:spPr>
          <a:xfrm>
            <a:off x="3793312" y="3254258"/>
            <a:ext cx="2374696" cy="6544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b="1" smtClean="0">
                <a:solidFill>
                  <a:srgbClr val="0070C0"/>
                </a:solidFill>
                <a:latin typeface="Times New Roman" panose="02020603050405020304" pitchFamily="18" charset="0"/>
                <a:cs typeface="Times New Roman" panose="02020603050405020304" pitchFamily="18" charset="0"/>
              </a:rPr>
              <a:t>Giới hạn nhìn rõ của mắt</a:t>
            </a:r>
            <a:endParaRPr lang="en-US" sz="2400" b="1">
              <a:solidFill>
                <a:srgbClr val="0070C0"/>
              </a:solidFill>
              <a:latin typeface="Times New Roman" panose="02020603050405020304" pitchFamily="18" charset="0"/>
              <a:cs typeface="Times New Roman" panose="02020603050405020304" pitchFamily="18" charset="0"/>
            </a:endParaRPr>
          </a:p>
        </p:txBody>
      </p:sp>
      <p:cxnSp>
        <p:nvCxnSpPr>
          <p:cNvPr id="8" name="Straight Arrow Connector 7"/>
          <p:cNvCxnSpPr>
            <a:stCxn id="2" idx="2"/>
          </p:cNvCxnSpPr>
          <p:nvPr/>
        </p:nvCxnSpPr>
        <p:spPr>
          <a:xfrm>
            <a:off x="4980660" y="3908706"/>
            <a:ext cx="0" cy="45639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35822806"/>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diamond(in)">
                                      <p:cBhvr>
                                        <p:cTn id="7" dur="2000"/>
                                        <p:tgtEl>
                                          <p:spTgt spid="58"/>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diamond(in)">
                                      <p:cBhvr>
                                        <p:cTn id="12" dur="500"/>
                                        <p:tgtEl>
                                          <p:spTgt spid="35"/>
                                        </p:tgtEl>
                                      </p:cBhvr>
                                    </p:animEffect>
                                  </p:childTnLst>
                                </p:cTn>
                              </p:par>
                              <p:par>
                                <p:cTn id="13" presetID="8" presetClass="entr" presetSubtype="16" fill="hold" grpId="0" nodeType="withEffect">
                                  <p:stCondLst>
                                    <p:cond delay="0"/>
                                  </p:stCondLst>
                                  <p:childTnLst>
                                    <p:set>
                                      <p:cBhvr>
                                        <p:cTn id="14" dur="1" fill="hold">
                                          <p:stCondLst>
                                            <p:cond delay="0"/>
                                          </p:stCondLst>
                                        </p:cTn>
                                        <p:tgtEl>
                                          <p:spTgt spid="53"/>
                                        </p:tgtEl>
                                        <p:attrNameLst>
                                          <p:attrName>style.visibility</p:attrName>
                                        </p:attrNameLst>
                                      </p:cBhvr>
                                      <p:to>
                                        <p:strVal val="visible"/>
                                      </p:to>
                                    </p:set>
                                    <p:animEffect transition="in" filter="diamond(in)">
                                      <p:cBhvr>
                                        <p:cTn id="15" dur="2000"/>
                                        <p:tgtEl>
                                          <p:spTgt spid="53"/>
                                        </p:tgtEl>
                                      </p:cBhvr>
                                    </p:animEffect>
                                  </p:childTnLst>
                                </p:cTn>
                              </p:par>
                              <p:par>
                                <p:cTn id="16" presetID="8" presetClass="entr" presetSubtype="16" fill="hold" grpId="0" nodeType="withEffect">
                                  <p:stCondLst>
                                    <p:cond delay="0"/>
                                  </p:stCondLst>
                                  <p:childTnLst>
                                    <p:set>
                                      <p:cBhvr>
                                        <p:cTn id="17" dur="1" fill="hold">
                                          <p:stCondLst>
                                            <p:cond delay="0"/>
                                          </p:stCondLst>
                                        </p:cTn>
                                        <p:tgtEl>
                                          <p:spTgt spid="54"/>
                                        </p:tgtEl>
                                        <p:attrNameLst>
                                          <p:attrName>style.visibility</p:attrName>
                                        </p:attrNameLst>
                                      </p:cBhvr>
                                      <p:to>
                                        <p:strVal val="visible"/>
                                      </p:to>
                                    </p:set>
                                    <p:animEffect transition="in" filter="diamond(in)">
                                      <p:cBhvr>
                                        <p:cTn id="18" dur="2000"/>
                                        <p:tgtEl>
                                          <p:spTgt spid="54"/>
                                        </p:tgtEl>
                                      </p:cBhvr>
                                    </p:animEffect>
                                  </p:childTnLst>
                                </p:cTn>
                              </p:par>
                              <p:par>
                                <p:cTn id="19" presetID="8" presetClass="entr" presetSubtype="16" fill="hold" nodeType="withEffect">
                                  <p:stCondLst>
                                    <p:cond delay="0"/>
                                  </p:stCondLst>
                                  <p:childTnLst>
                                    <p:set>
                                      <p:cBhvr>
                                        <p:cTn id="20" dur="1" fill="hold">
                                          <p:stCondLst>
                                            <p:cond delay="0"/>
                                          </p:stCondLst>
                                        </p:cTn>
                                        <p:tgtEl>
                                          <p:spTgt spid="51"/>
                                        </p:tgtEl>
                                        <p:attrNameLst>
                                          <p:attrName>style.visibility</p:attrName>
                                        </p:attrNameLst>
                                      </p:cBhvr>
                                      <p:to>
                                        <p:strVal val="visible"/>
                                      </p:to>
                                    </p:set>
                                    <p:animEffect transition="in" filter="diamond(in)">
                                      <p:cBhvr>
                                        <p:cTn id="21" dur="2000"/>
                                        <p:tgtEl>
                                          <p:spTgt spid="51"/>
                                        </p:tgtEl>
                                      </p:cBhvr>
                                    </p:animEffect>
                                  </p:childTnLst>
                                </p:cTn>
                              </p:par>
                              <p:par>
                                <p:cTn id="22" presetID="8" presetClass="entr" presetSubtype="16" fill="hold" nodeType="withEffect">
                                  <p:stCondLst>
                                    <p:cond delay="0"/>
                                  </p:stCondLst>
                                  <p:childTnLst>
                                    <p:set>
                                      <p:cBhvr>
                                        <p:cTn id="23" dur="1" fill="hold">
                                          <p:stCondLst>
                                            <p:cond delay="0"/>
                                          </p:stCondLst>
                                        </p:cTn>
                                        <p:tgtEl>
                                          <p:spTgt spid="55"/>
                                        </p:tgtEl>
                                        <p:attrNameLst>
                                          <p:attrName>style.visibility</p:attrName>
                                        </p:attrNameLst>
                                      </p:cBhvr>
                                      <p:to>
                                        <p:strVal val="visible"/>
                                      </p:to>
                                    </p:set>
                                    <p:animEffect transition="in" filter="diamond(in)">
                                      <p:cBhvr>
                                        <p:cTn id="24" dur="2000"/>
                                        <p:tgtEl>
                                          <p:spTgt spid="55"/>
                                        </p:tgtEl>
                                      </p:cBhvr>
                                    </p:animEffect>
                                  </p:childTnLst>
                                </p:cTn>
                              </p:par>
                              <p:par>
                                <p:cTn id="25" presetID="8" presetClass="entr" presetSubtype="16" fill="hold" nodeType="withEffect">
                                  <p:stCondLst>
                                    <p:cond delay="0"/>
                                  </p:stCondLst>
                                  <p:childTnLst>
                                    <p:set>
                                      <p:cBhvr>
                                        <p:cTn id="26" dur="1" fill="hold">
                                          <p:stCondLst>
                                            <p:cond delay="0"/>
                                          </p:stCondLst>
                                        </p:cTn>
                                        <p:tgtEl>
                                          <p:spTgt spid="51"/>
                                        </p:tgtEl>
                                        <p:attrNameLst>
                                          <p:attrName>style.visibility</p:attrName>
                                        </p:attrNameLst>
                                      </p:cBhvr>
                                      <p:to>
                                        <p:strVal val="visible"/>
                                      </p:to>
                                    </p:set>
                                    <p:animEffect transition="in" filter="diamond(in)">
                                      <p:cBhvr>
                                        <p:cTn id="27" dur="2000"/>
                                        <p:tgtEl>
                                          <p:spTgt spid="51"/>
                                        </p:tgtEl>
                                      </p:cBhvr>
                                    </p:animEffect>
                                  </p:childTnLst>
                                </p:cTn>
                              </p:par>
                              <p:par>
                                <p:cTn id="28" presetID="8" presetClass="entr" presetSubtype="16" fill="hold" grpId="0" nodeType="withEffect">
                                  <p:stCondLst>
                                    <p:cond delay="0"/>
                                  </p:stCondLst>
                                  <p:childTnLst>
                                    <p:set>
                                      <p:cBhvr>
                                        <p:cTn id="29" dur="1" fill="hold">
                                          <p:stCondLst>
                                            <p:cond delay="0"/>
                                          </p:stCondLst>
                                        </p:cTn>
                                        <p:tgtEl>
                                          <p:spTgt spid="52"/>
                                        </p:tgtEl>
                                        <p:attrNameLst>
                                          <p:attrName>style.visibility</p:attrName>
                                        </p:attrNameLst>
                                      </p:cBhvr>
                                      <p:to>
                                        <p:strVal val="visible"/>
                                      </p:to>
                                    </p:set>
                                    <p:animEffect transition="in" filter="diamond(in)">
                                      <p:cBhvr>
                                        <p:cTn id="30" dur="2000"/>
                                        <p:tgtEl>
                                          <p:spTgt spid="52"/>
                                        </p:tgtEl>
                                      </p:cBhvr>
                                    </p:animEffect>
                                  </p:childTnLst>
                                </p:cTn>
                              </p:par>
                              <p:par>
                                <p:cTn id="31" presetID="8" presetClass="entr" presetSubtype="16" fill="hold" grpId="1" nodeType="withEffect">
                                  <p:stCondLst>
                                    <p:cond delay="0"/>
                                  </p:stCondLst>
                                  <p:childTnLst>
                                    <p:set>
                                      <p:cBhvr>
                                        <p:cTn id="32" dur="1" fill="hold">
                                          <p:stCondLst>
                                            <p:cond delay="0"/>
                                          </p:stCondLst>
                                        </p:cTn>
                                        <p:tgtEl>
                                          <p:spTgt spid="53"/>
                                        </p:tgtEl>
                                        <p:attrNameLst>
                                          <p:attrName>style.visibility</p:attrName>
                                        </p:attrNameLst>
                                      </p:cBhvr>
                                      <p:to>
                                        <p:strVal val="visible"/>
                                      </p:to>
                                    </p:set>
                                    <p:animEffect transition="in" filter="diamond(in)">
                                      <p:cBhvr>
                                        <p:cTn id="33" dur="2000"/>
                                        <p:tgtEl>
                                          <p:spTgt spid="53"/>
                                        </p:tgtEl>
                                      </p:cBhvr>
                                    </p:animEffect>
                                  </p:childTnLst>
                                </p:cTn>
                              </p:par>
                              <p:par>
                                <p:cTn id="34" presetID="8" presetClass="entr" presetSubtype="16" fill="hold" grpId="1" nodeType="withEffect">
                                  <p:stCondLst>
                                    <p:cond delay="0"/>
                                  </p:stCondLst>
                                  <p:childTnLst>
                                    <p:set>
                                      <p:cBhvr>
                                        <p:cTn id="35" dur="1" fill="hold">
                                          <p:stCondLst>
                                            <p:cond delay="0"/>
                                          </p:stCondLst>
                                        </p:cTn>
                                        <p:tgtEl>
                                          <p:spTgt spid="54"/>
                                        </p:tgtEl>
                                        <p:attrNameLst>
                                          <p:attrName>style.visibility</p:attrName>
                                        </p:attrNameLst>
                                      </p:cBhvr>
                                      <p:to>
                                        <p:strVal val="visible"/>
                                      </p:to>
                                    </p:set>
                                    <p:animEffect transition="in" filter="diamond(in)">
                                      <p:cBhvr>
                                        <p:cTn id="36" dur="2000"/>
                                        <p:tgtEl>
                                          <p:spTgt spid="54"/>
                                        </p:tgtEl>
                                      </p:cBhvr>
                                    </p:animEffect>
                                  </p:childTnLst>
                                </p:cTn>
                              </p:par>
                              <p:par>
                                <p:cTn id="37" presetID="8" presetClass="entr" presetSubtype="16" fill="hold" nodeType="withEffect">
                                  <p:stCondLst>
                                    <p:cond delay="0"/>
                                  </p:stCondLst>
                                  <p:childTnLst>
                                    <p:set>
                                      <p:cBhvr>
                                        <p:cTn id="38" dur="1" fill="hold">
                                          <p:stCondLst>
                                            <p:cond delay="0"/>
                                          </p:stCondLst>
                                        </p:cTn>
                                        <p:tgtEl>
                                          <p:spTgt spid="55"/>
                                        </p:tgtEl>
                                        <p:attrNameLst>
                                          <p:attrName>style.visibility</p:attrName>
                                        </p:attrNameLst>
                                      </p:cBhvr>
                                      <p:to>
                                        <p:strVal val="visible"/>
                                      </p:to>
                                    </p:set>
                                    <p:animEffect transition="in" filter="diamond(in)">
                                      <p:cBhvr>
                                        <p:cTn id="39" dur="2000"/>
                                        <p:tgtEl>
                                          <p:spTgt spid="55"/>
                                        </p:tgtEl>
                                      </p:cBhvr>
                                    </p:animEffect>
                                  </p:childTnLst>
                                </p:cTn>
                              </p:par>
                            </p:childTnLst>
                          </p:cTn>
                        </p:par>
                        <p:par>
                          <p:cTn id="40" fill="hold">
                            <p:stCondLst>
                              <p:cond delay="2000"/>
                            </p:stCondLst>
                            <p:childTnLst>
                              <p:par>
                                <p:cTn id="41" presetID="22" presetClass="entr" presetSubtype="4" fill="hold" grpId="0" nodeType="afterEffect">
                                  <p:stCondLst>
                                    <p:cond delay="0"/>
                                  </p:stCondLst>
                                  <p:childTnLst>
                                    <p:set>
                                      <p:cBhvr>
                                        <p:cTn id="42" dur="1" fill="hold">
                                          <p:stCondLst>
                                            <p:cond delay="0"/>
                                          </p:stCondLst>
                                        </p:cTn>
                                        <p:tgtEl>
                                          <p:spTgt spid="57"/>
                                        </p:tgtEl>
                                        <p:attrNameLst>
                                          <p:attrName>style.visibility</p:attrName>
                                        </p:attrNameLst>
                                      </p:cBhvr>
                                      <p:to>
                                        <p:strVal val="visible"/>
                                      </p:to>
                                    </p:set>
                                    <p:animEffect transition="in" filter="wipe(down)">
                                      <p:cBhvr>
                                        <p:cTn id="43" dur="500"/>
                                        <p:tgtEl>
                                          <p:spTgt spid="57"/>
                                        </p:tgtEl>
                                      </p:cBhvr>
                                    </p:animEffect>
                                  </p:childTnLst>
                                </p:cTn>
                              </p:par>
                              <p:par>
                                <p:cTn id="44" presetID="55" presetClass="entr" presetSubtype="0" repeatCount="indefinite" fill="hold" grpId="0" nodeType="withEffect">
                                  <p:stCondLst>
                                    <p:cond delay="0"/>
                                  </p:stCondLst>
                                  <p:childTnLst>
                                    <p:set>
                                      <p:cBhvr>
                                        <p:cTn id="45" dur="1" fill="hold">
                                          <p:stCondLst>
                                            <p:cond delay="0"/>
                                          </p:stCondLst>
                                        </p:cTn>
                                        <p:tgtEl>
                                          <p:spTgt spid="59"/>
                                        </p:tgtEl>
                                        <p:attrNameLst>
                                          <p:attrName>style.visibility</p:attrName>
                                        </p:attrNameLst>
                                      </p:cBhvr>
                                      <p:to>
                                        <p:strVal val="visible"/>
                                      </p:to>
                                    </p:set>
                                    <p:anim calcmode="lin" valueType="num">
                                      <p:cBhvr>
                                        <p:cTn id="46" dur="1000" fill="hold"/>
                                        <p:tgtEl>
                                          <p:spTgt spid="59"/>
                                        </p:tgtEl>
                                        <p:attrNameLst>
                                          <p:attrName>ppt_w</p:attrName>
                                        </p:attrNameLst>
                                      </p:cBhvr>
                                      <p:tavLst>
                                        <p:tav tm="0">
                                          <p:val>
                                            <p:strVal val="#ppt_w*0.70"/>
                                          </p:val>
                                        </p:tav>
                                        <p:tav tm="100000">
                                          <p:val>
                                            <p:strVal val="#ppt_w"/>
                                          </p:val>
                                        </p:tav>
                                      </p:tavLst>
                                    </p:anim>
                                    <p:anim calcmode="lin" valueType="num">
                                      <p:cBhvr>
                                        <p:cTn id="47" dur="1000" fill="hold"/>
                                        <p:tgtEl>
                                          <p:spTgt spid="59"/>
                                        </p:tgtEl>
                                        <p:attrNameLst>
                                          <p:attrName>ppt_h</p:attrName>
                                        </p:attrNameLst>
                                      </p:cBhvr>
                                      <p:tavLst>
                                        <p:tav tm="0">
                                          <p:val>
                                            <p:strVal val="#ppt_h"/>
                                          </p:val>
                                        </p:tav>
                                        <p:tav tm="100000">
                                          <p:val>
                                            <p:strVal val="#ppt_h"/>
                                          </p:val>
                                        </p:tav>
                                      </p:tavLst>
                                    </p:anim>
                                    <p:animEffect transition="in" filter="fade">
                                      <p:cBhvr>
                                        <p:cTn id="48" dur="1000"/>
                                        <p:tgtEl>
                                          <p:spTgt spid="59"/>
                                        </p:tgtEl>
                                      </p:cBhvr>
                                    </p:animEffect>
                                  </p:childTnLst>
                                </p:cTn>
                              </p:par>
                            </p:childTnLst>
                          </p:cTn>
                        </p:par>
                      </p:childTnLst>
                    </p:cTn>
                  </p:par>
                  <p:par>
                    <p:cTn id="49" fill="hold">
                      <p:stCondLst>
                        <p:cond delay="indefinite"/>
                      </p:stCondLst>
                      <p:childTnLst>
                        <p:par>
                          <p:cTn id="50" fill="hold">
                            <p:stCondLst>
                              <p:cond delay="0"/>
                            </p:stCondLst>
                            <p:childTnLst>
                              <p:par>
                                <p:cTn id="51" presetID="35" presetClass="path" presetSubtype="0" accel="50000" decel="50000" fill="hold" grpId="1" nodeType="clickEffect">
                                  <p:stCondLst>
                                    <p:cond delay="0"/>
                                  </p:stCondLst>
                                  <p:childTnLst>
                                    <p:animMotion origin="layout" path="M 0.0017 -4.07407E-6 L -0.31094 -0.00324 " pathEditMode="relative" rAng="0" ptsTypes="AA">
                                      <p:cBhvr>
                                        <p:cTn id="52" dur="2000" fill="hold"/>
                                        <p:tgtEl>
                                          <p:spTgt spid="57"/>
                                        </p:tgtEl>
                                        <p:attrNameLst>
                                          <p:attrName>ppt_x</p:attrName>
                                          <p:attrName>ppt_y</p:attrName>
                                        </p:attrNameLst>
                                      </p:cBhvr>
                                      <p:rCtr x="-15521" y="-162"/>
                                    </p:animMotion>
                                  </p:childTnLst>
                                </p:cTn>
                              </p:par>
                            </p:childTnLst>
                          </p:cTn>
                        </p:par>
                        <p:par>
                          <p:cTn id="53" fill="hold">
                            <p:stCondLst>
                              <p:cond delay="2000"/>
                            </p:stCondLst>
                            <p:childTnLst>
                              <p:par>
                                <p:cTn id="54" presetID="63" presetClass="path" presetSubtype="0" accel="50000" decel="50000" fill="hold" grpId="2" nodeType="afterEffect">
                                  <p:stCondLst>
                                    <p:cond delay="0"/>
                                  </p:stCondLst>
                                  <p:childTnLst>
                                    <p:animMotion origin="layout" path="M -0.31094 -0.00324 L 0.0017 -4.07407E-6 " pathEditMode="relative" rAng="0" ptsTypes="AA">
                                      <p:cBhvr>
                                        <p:cTn id="55" dur="2000" fill="hold"/>
                                        <p:tgtEl>
                                          <p:spTgt spid="57"/>
                                        </p:tgtEl>
                                        <p:attrNameLst>
                                          <p:attrName>ppt_x</p:attrName>
                                          <p:attrName>ppt_y</p:attrName>
                                        </p:attrNameLst>
                                      </p:cBhvr>
                                      <p:rCtr x="15625" y="162"/>
                                    </p:animMotion>
                                  </p:childTnLst>
                                </p:cTn>
                              </p:par>
                            </p:childTnLst>
                          </p:cTn>
                        </p:par>
                        <p:par>
                          <p:cTn id="56" fill="hold">
                            <p:stCondLst>
                              <p:cond delay="4000"/>
                            </p:stCondLst>
                            <p:childTnLst>
                              <p:par>
                                <p:cTn id="57" presetID="8" presetClass="entr" presetSubtype="16" fill="hold" grpId="0" nodeType="afterEffect">
                                  <p:stCondLst>
                                    <p:cond delay="0"/>
                                  </p:stCondLst>
                                  <p:childTnLst>
                                    <p:set>
                                      <p:cBhvr>
                                        <p:cTn id="58" dur="1" fill="hold">
                                          <p:stCondLst>
                                            <p:cond delay="0"/>
                                          </p:stCondLst>
                                        </p:cTn>
                                        <p:tgtEl>
                                          <p:spTgt spid="56"/>
                                        </p:tgtEl>
                                        <p:attrNameLst>
                                          <p:attrName>style.visibility</p:attrName>
                                        </p:attrNameLst>
                                      </p:cBhvr>
                                      <p:to>
                                        <p:strVal val="visible"/>
                                      </p:to>
                                    </p:set>
                                    <p:animEffect transition="in" filter="diamond(in)">
                                      <p:cBhvr>
                                        <p:cTn id="59" dur="2000"/>
                                        <p:tgtEl>
                                          <p:spTgt spid="56"/>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grpId="0" nodeType="clickEffect">
                                  <p:stCondLst>
                                    <p:cond delay="0"/>
                                  </p:stCondLst>
                                  <p:childTnLst>
                                    <p:set>
                                      <p:cBhvr>
                                        <p:cTn id="63" dur="1" fill="hold">
                                          <p:stCondLst>
                                            <p:cond delay="0"/>
                                          </p:stCondLst>
                                        </p:cTn>
                                        <p:tgtEl>
                                          <p:spTgt spid="2"/>
                                        </p:tgtEl>
                                        <p:attrNameLst>
                                          <p:attrName>style.visibility</p:attrName>
                                        </p:attrNameLst>
                                      </p:cBhvr>
                                      <p:to>
                                        <p:strVal val="visible"/>
                                      </p:to>
                                    </p:set>
                                    <p:animEffect transition="in" filter="barn(inVertical)">
                                      <p:cBhvr>
                                        <p:cTn id="64" dur="500"/>
                                        <p:tgtEl>
                                          <p:spTgt spid="2"/>
                                        </p:tgtEl>
                                      </p:cBhvr>
                                    </p:animEffect>
                                  </p:childTnLst>
                                </p:cTn>
                              </p:par>
                              <p:par>
                                <p:cTn id="65" presetID="16" presetClass="entr" presetSubtype="21" fill="hold" nodeType="with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barn(inVertical)">
                                      <p:cBhvr>
                                        <p:cTn id="67" dur="500"/>
                                        <p:tgtEl>
                                          <p:spTgt spid="8"/>
                                        </p:tgtEl>
                                      </p:cBhvr>
                                    </p:animEffect>
                                  </p:childTnLst>
                                </p:cTn>
                              </p:par>
                            </p:childTnLst>
                          </p:cTn>
                        </p:par>
                      </p:childTnLst>
                    </p:cTn>
                  </p:par>
                  <p:par>
                    <p:cTn id="68" fill="hold">
                      <p:stCondLst>
                        <p:cond delay="indefinite"/>
                      </p:stCondLst>
                      <p:childTnLst>
                        <p:par>
                          <p:cTn id="69" fill="hold">
                            <p:stCondLst>
                              <p:cond delay="0"/>
                            </p:stCondLst>
                            <p:childTnLst>
                              <p:par>
                                <p:cTn id="70" presetID="8" presetClass="entr" presetSubtype="16" fill="hold" nodeType="clickEffect">
                                  <p:stCondLst>
                                    <p:cond delay="0"/>
                                  </p:stCondLst>
                                  <p:childTnLst>
                                    <p:set>
                                      <p:cBhvr>
                                        <p:cTn id="71" dur="1" fill="hold">
                                          <p:stCondLst>
                                            <p:cond delay="0"/>
                                          </p:stCondLst>
                                        </p:cTn>
                                        <p:tgtEl>
                                          <p:spTgt spid="60"/>
                                        </p:tgtEl>
                                        <p:attrNameLst>
                                          <p:attrName>style.visibility</p:attrName>
                                        </p:attrNameLst>
                                      </p:cBhvr>
                                      <p:to>
                                        <p:strVal val="visible"/>
                                      </p:to>
                                    </p:set>
                                    <p:animEffect transition="in" filter="diamond(in)">
                                      <p:cBhvr>
                                        <p:cTn id="72"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3" grpId="0" animBg="1"/>
      <p:bldP spid="53" grpId="1" animBg="1"/>
      <p:bldP spid="54" grpId="0" animBg="1"/>
      <p:bldP spid="54" grpId="1" animBg="1"/>
      <p:bldP spid="56" grpId="0" animBg="1"/>
      <p:bldP spid="57" grpId="0" animBg="1"/>
      <p:bldP spid="57" grpId="1" animBg="1"/>
      <p:bldP spid="57" grpId="2" animBg="1"/>
      <p:bldP spid="58" grpId="0"/>
      <p:bldP spid="59" grpId="0" animBg="1"/>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Line 28"/>
          <p:cNvSpPr>
            <a:spLocks noChangeShapeType="1"/>
          </p:cNvSpPr>
          <p:nvPr/>
        </p:nvSpPr>
        <p:spPr bwMode="auto">
          <a:xfrm>
            <a:off x="1527175" y="3175"/>
            <a:ext cx="1588" cy="0"/>
          </a:xfrm>
          <a:prstGeom prst="line">
            <a:avLst/>
          </a:prstGeom>
          <a:noFill/>
          <a:ln w="12700">
            <a:solidFill>
              <a:srgbClr val="0048D8"/>
            </a:solidFill>
            <a:round/>
            <a:headEnd/>
            <a:tailEnd/>
          </a:ln>
        </p:spPr>
        <p:txBody>
          <a:bodyPr/>
          <a:lstStyle/>
          <a:p>
            <a:endParaRPr lang="en-US"/>
          </a:p>
        </p:txBody>
      </p:sp>
      <p:sp>
        <p:nvSpPr>
          <p:cNvPr id="2056" name="Line 34"/>
          <p:cNvSpPr>
            <a:spLocks noChangeShapeType="1"/>
          </p:cNvSpPr>
          <p:nvPr/>
        </p:nvSpPr>
        <p:spPr bwMode="auto">
          <a:xfrm>
            <a:off x="1527175" y="3175"/>
            <a:ext cx="0" cy="0"/>
          </a:xfrm>
          <a:prstGeom prst="line">
            <a:avLst/>
          </a:prstGeom>
          <a:noFill/>
          <a:ln w="9525">
            <a:solidFill>
              <a:srgbClr val="0048D8"/>
            </a:solidFill>
            <a:round/>
            <a:headEnd/>
            <a:tailEnd type="triangle" w="med" len="med"/>
          </a:ln>
        </p:spPr>
        <p:txBody>
          <a:bodyPr/>
          <a:lstStyle/>
          <a:p>
            <a:endParaRPr lang="en-US"/>
          </a:p>
        </p:txBody>
      </p:sp>
      <p:sp>
        <p:nvSpPr>
          <p:cNvPr id="2057" name="Line 35"/>
          <p:cNvSpPr>
            <a:spLocks noChangeShapeType="1"/>
          </p:cNvSpPr>
          <p:nvPr/>
        </p:nvSpPr>
        <p:spPr bwMode="auto">
          <a:xfrm>
            <a:off x="1527175" y="3175"/>
            <a:ext cx="0" cy="0"/>
          </a:xfrm>
          <a:prstGeom prst="line">
            <a:avLst/>
          </a:prstGeom>
          <a:noFill/>
          <a:ln w="9525">
            <a:solidFill>
              <a:srgbClr val="0048D8"/>
            </a:solidFill>
            <a:round/>
            <a:headEnd/>
            <a:tailEnd type="triangle" w="med" len="med"/>
          </a:ln>
        </p:spPr>
        <p:txBody>
          <a:bodyPr/>
          <a:lstStyle/>
          <a:p>
            <a:endParaRPr lang="en-US"/>
          </a:p>
        </p:txBody>
      </p:sp>
      <p:sp>
        <p:nvSpPr>
          <p:cNvPr id="2058" name="Line 28"/>
          <p:cNvSpPr>
            <a:spLocks noChangeShapeType="1"/>
          </p:cNvSpPr>
          <p:nvPr/>
        </p:nvSpPr>
        <p:spPr bwMode="auto">
          <a:xfrm>
            <a:off x="1527175" y="3175"/>
            <a:ext cx="1588" cy="0"/>
          </a:xfrm>
          <a:prstGeom prst="line">
            <a:avLst/>
          </a:prstGeom>
          <a:noFill/>
          <a:ln w="12700">
            <a:solidFill>
              <a:srgbClr val="000099"/>
            </a:solidFill>
            <a:round/>
            <a:headEnd/>
            <a:tailEnd/>
          </a:ln>
        </p:spPr>
        <p:txBody>
          <a:bodyPr/>
          <a:lstStyle/>
          <a:p>
            <a:endParaRPr lang="en-US"/>
          </a:p>
        </p:txBody>
      </p:sp>
      <p:sp>
        <p:nvSpPr>
          <p:cNvPr id="2059" name="Line 34"/>
          <p:cNvSpPr>
            <a:spLocks noChangeShapeType="1"/>
          </p:cNvSpPr>
          <p:nvPr/>
        </p:nvSpPr>
        <p:spPr bwMode="auto">
          <a:xfrm>
            <a:off x="1527175" y="3175"/>
            <a:ext cx="0" cy="0"/>
          </a:xfrm>
          <a:prstGeom prst="line">
            <a:avLst/>
          </a:prstGeom>
          <a:noFill/>
          <a:ln w="9525">
            <a:solidFill>
              <a:srgbClr val="000099"/>
            </a:solidFill>
            <a:round/>
            <a:headEnd/>
            <a:tailEnd type="triangle" w="med" len="med"/>
          </a:ln>
        </p:spPr>
        <p:txBody>
          <a:bodyPr/>
          <a:lstStyle/>
          <a:p>
            <a:endParaRPr lang="en-US"/>
          </a:p>
        </p:txBody>
      </p:sp>
      <p:sp>
        <p:nvSpPr>
          <p:cNvPr id="2060" name="Line 35"/>
          <p:cNvSpPr>
            <a:spLocks noChangeShapeType="1"/>
          </p:cNvSpPr>
          <p:nvPr/>
        </p:nvSpPr>
        <p:spPr bwMode="auto">
          <a:xfrm>
            <a:off x="1527175" y="3175"/>
            <a:ext cx="0" cy="0"/>
          </a:xfrm>
          <a:prstGeom prst="line">
            <a:avLst/>
          </a:prstGeom>
          <a:noFill/>
          <a:ln w="9525">
            <a:solidFill>
              <a:srgbClr val="000099"/>
            </a:solidFill>
            <a:round/>
            <a:headEnd/>
            <a:tailEnd type="triangle" w="med" len="med"/>
          </a:ln>
        </p:spPr>
        <p:txBody>
          <a:bodyPr/>
          <a:lstStyle/>
          <a:p>
            <a:endParaRPr lang="en-US"/>
          </a:p>
        </p:txBody>
      </p:sp>
      <p:sp>
        <p:nvSpPr>
          <p:cNvPr id="2061" name="Line 85"/>
          <p:cNvSpPr>
            <a:spLocks noChangeShapeType="1"/>
          </p:cNvSpPr>
          <p:nvPr/>
        </p:nvSpPr>
        <p:spPr bwMode="auto">
          <a:xfrm>
            <a:off x="1527175" y="3175"/>
            <a:ext cx="0" cy="0"/>
          </a:xfrm>
          <a:prstGeom prst="line">
            <a:avLst/>
          </a:prstGeom>
          <a:noFill/>
          <a:ln w="9525">
            <a:solidFill>
              <a:srgbClr val="000099"/>
            </a:solidFill>
            <a:round/>
            <a:headEnd/>
            <a:tailEnd type="triangle" w="med" len="med"/>
          </a:ln>
        </p:spPr>
        <p:txBody>
          <a:bodyPr/>
          <a:lstStyle/>
          <a:p>
            <a:endParaRPr lang="en-US"/>
          </a:p>
        </p:txBody>
      </p:sp>
      <p:sp>
        <p:nvSpPr>
          <p:cNvPr id="2062" name="Line 86"/>
          <p:cNvSpPr>
            <a:spLocks noChangeShapeType="1"/>
          </p:cNvSpPr>
          <p:nvPr/>
        </p:nvSpPr>
        <p:spPr bwMode="auto">
          <a:xfrm>
            <a:off x="1527175" y="3175"/>
            <a:ext cx="0" cy="0"/>
          </a:xfrm>
          <a:prstGeom prst="line">
            <a:avLst/>
          </a:prstGeom>
          <a:noFill/>
          <a:ln w="9525">
            <a:solidFill>
              <a:srgbClr val="000099"/>
            </a:solidFill>
            <a:round/>
            <a:headEnd/>
            <a:tailEnd type="triangle" w="med" len="med"/>
          </a:ln>
        </p:spPr>
        <p:txBody>
          <a:bodyPr/>
          <a:lstStyle/>
          <a:p>
            <a:endParaRPr lang="en-US"/>
          </a:p>
        </p:txBody>
      </p:sp>
      <p:sp>
        <p:nvSpPr>
          <p:cNvPr id="2063" name="Line 87"/>
          <p:cNvSpPr>
            <a:spLocks noChangeShapeType="1"/>
          </p:cNvSpPr>
          <p:nvPr/>
        </p:nvSpPr>
        <p:spPr bwMode="auto">
          <a:xfrm>
            <a:off x="1527175" y="3175"/>
            <a:ext cx="0" cy="0"/>
          </a:xfrm>
          <a:prstGeom prst="line">
            <a:avLst/>
          </a:prstGeom>
          <a:noFill/>
          <a:ln w="9525">
            <a:solidFill>
              <a:srgbClr val="000099"/>
            </a:solidFill>
            <a:round/>
            <a:headEnd/>
            <a:tailEnd/>
          </a:ln>
        </p:spPr>
        <p:txBody>
          <a:bodyPr/>
          <a:lstStyle/>
          <a:p>
            <a:endParaRPr lang="en-US"/>
          </a:p>
        </p:txBody>
      </p:sp>
      <p:sp>
        <p:nvSpPr>
          <p:cNvPr id="2064" name="Rectangle 3"/>
          <p:cNvSpPr txBox="1">
            <a:spLocks noChangeArrowheads="1"/>
          </p:cNvSpPr>
          <p:nvPr/>
        </p:nvSpPr>
        <p:spPr bwMode="auto">
          <a:xfrm>
            <a:off x="161788" y="766574"/>
            <a:ext cx="3197908" cy="457200"/>
          </a:xfrm>
          <a:prstGeom prst="rect">
            <a:avLst/>
          </a:prstGeom>
          <a:noFill/>
          <a:ln w="9525">
            <a:noFill/>
            <a:miter lim="800000"/>
            <a:headEnd/>
            <a:tailEnd/>
          </a:ln>
        </p:spPr>
        <p:txBody>
          <a:bodyPr/>
          <a:lstStyle/>
          <a:p>
            <a:pPr marL="457200" indent="-457200">
              <a:spcBef>
                <a:spcPct val="20000"/>
              </a:spcBef>
            </a:pPr>
            <a:r>
              <a:rPr lang="en-US" sz="2800" b="1" u="sng" dirty="0">
                <a:solidFill>
                  <a:srgbClr val="0000FF"/>
                </a:solidFill>
                <a:latin typeface="Times New Roman" pitchFamily="18" charset="0"/>
                <a:cs typeface="Times New Roman" pitchFamily="18" charset="0"/>
              </a:rPr>
              <a:t>IV. VẬN DỤNG:</a:t>
            </a:r>
          </a:p>
        </p:txBody>
      </p:sp>
      <p:sp>
        <p:nvSpPr>
          <p:cNvPr id="112652" name="Rectangle 3"/>
          <p:cNvSpPr txBox="1">
            <a:spLocks noChangeArrowheads="1"/>
          </p:cNvSpPr>
          <p:nvPr/>
        </p:nvSpPr>
        <p:spPr bwMode="auto">
          <a:xfrm>
            <a:off x="404819" y="2459029"/>
            <a:ext cx="3748079" cy="2203460"/>
          </a:xfrm>
          <a:prstGeom prst="rect">
            <a:avLst/>
          </a:prstGeom>
          <a:noFill/>
          <a:ln w="9525">
            <a:noFill/>
            <a:miter lim="800000"/>
            <a:headEnd/>
            <a:tailEnd/>
          </a:ln>
        </p:spPr>
        <p:txBody>
          <a:bodyPr/>
          <a:lstStyle/>
          <a:p>
            <a:pPr marL="457200" indent="-457200">
              <a:spcBef>
                <a:spcPct val="20000"/>
              </a:spcBef>
            </a:pPr>
            <a:r>
              <a:rPr lang="en-US" sz="2800" b="1" u="sng" dirty="0" err="1">
                <a:solidFill>
                  <a:srgbClr val="FF0000"/>
                </a:solidFill>
                <a:latin typeface="Times New Roman" pitchFamily="18" charset="0"/>
                <a:cs typeface="Times New Roman" pitchFamily="18" charset="0"/>
              </a:rPr>
              <a:t>Tóm</a:t>
            </a:r>
            <a:r>
              <a:rPr lang="en-US" sz="2800" b="1" u="sng" dirty="0">
                <a:solidFill>
                  <a:srgbClr val="FF0000"/>
                </a:solidFill>
                <a:latin typeface="Times New Roman" pitchFamily="18" charset="0"/>
                <a:cs typeface="Times New Roman" pitchFamily="18" charset="0"/>
              </a:rPr>
              <a:t> </a:t>
            </a:r>
            <a:r>
              <a:rPr lang="en-US" sz="2800" b="1" u="sng" dirty="0" err="1">
                <a:solidFill>
                  <a:srgbClr val="FF0000"/>
                </a:solidFill>
                <a:latin typeface="Times New Roman" pitchFamily="18" charset="0"/>
                <a:cs typeface="Times New Roman" pitchFamily="18" charset="0"/>
              </a:rPr>
              <a:t>tắt</a:t>
            </a:r>
            <a:r>
              <a:rPr lang="en-US" sz="2800" b="1" dirty="0">
                <a:solidFill>
                  <a:srgbClr val="FF0000"/>
                </a:solidFill>
                <a:latin typeface="Times New Roman" pitchFamily="18" charset="0"/>
                <a:cs typeface="Times New Roman" pitchFamily="18" charset="0"/>
              </a:rPr>
              <a:t>:</a:t>
            </a:r>
            <a:r>
              <a:rPr lang="en-US" sz="2800" dirty="0">
                <a:latin typeface="Times New Roman" pitchFamily="18" charset="0"/>
                <a:cs typeface="Times New Roman" pitchFamily="18" charset="0"/>
              </a:rPr>
              <a:t> </a:t>
            </a:r>
          </a:p>
          <a:p>
            <a:pPr marL="457200" indent="-457200">
              <a:spcBef>
                <a:spcPct val="20000"/>
              </a:spcBef>
            </a:pPr>
            <a:r>
              <a:rPr lang="en-US" sz="2800" b="1" dirty="0">
                <a:solidFill>
                  <a:srgbClr val="FF0000"/>
                </a:solidFill>
                <a:latin typeface="Times New Roman" pitchFamily="18" charset="0"/>
                <a:cs typeface="Times New Roman" pitchFamily="18" charset="0"/>
              </a:rPr>
              <a:t>AB = 8m = 800cm</a:t>
            </a:r>
          </a:p>
          <a:p>
            <a:pPr marL="457200" indent="-457200">
              <a:spcBef>
                <a:spcPct val="20000"/>
              </a:spcBef>
            </a:pPr>
            <a:r>
              <a:rPr lang="en-US" sz="2800" b="1" dirty="0">
                <a:solidFill>
                  <a:srgbClr val="FF0000"/>
                </a:solidFill>
                <a:latin typeface="Times New Roman" pitchFamily="18" charset="0"/>
                <a:cs typeface="Times New Roman" pitchFamily="18" charset="0"/>
              </a:rPr>
              <a:t>AO = 20m = 2000cm</a:t>
            </a:r>
          </a:p>
          <a:p>
            <a:pPr marL="457200" indent="-457200">
              <a:spcBef>
                <a:spcPct val="20000"/>
              </a:spcBef>
            </a:pPr>
            <a:r>
              <a:rPr lang="en-US" sz="2800" b="1" dirty="0">
                <a:solidFill>
                  <a:srgbClr val="FF0000"/>
                </a:solidFill>
                <a:latin typeface="Times New Roman" pitchFamily="18" charset="0"/>
                <a:cs typeface="Times New Roman" pitchFamily="18" charset="0"/>
              </a:rPr>
              <a:t>A’O = 2cm </a:t>
            </a:r>
          </a:p>
          <a:p>
            <a:pPr marL="457200" indent="-457200">
              <a:spcBef>
                <a:spcPct val="20000"/>
              </a:spcBef>
            </a:pPr>
            <a:r>
              <a:rPr lang="en-US" sz="2800" b="1" dirty="0">
                <a:solidFill>
                  <a:srgbClr val="FF0000"/>
                </a:solidFill>
                <a:latin typeface="Times New Roman" pitchFamily="18" charset="0"/>
                <a:cs typeface="Times New Roman" pitchFamily="18" charset="0"/>
              </a:rPr>
              <a:t>A’B’ = ?</a:t>
            </a:r>
          </a:p>
        </p:txBody>
      </p:sp>
      <p:sp>
        <p:nvSpPr>
          <p:cNvPr id="112688" name="Text Box 48"/>
          <p:cNvSpPr txBox="1">
            <a:spLocks noChangeArrowheads="1"/>
          </p:cNvSpPr>
          <p:nvPr/>
        </p:nvSpPr>
        <p:spPr bwMode="auto">
          <a:xfrm>
            <a:off x="404819" y="5017154"/>
            <a:ext cx="1143000" cy="523220"/>
          </a:xfrm>
          <a:prstGeom prst="rect">
            <a:avLst/>
          </a:prstGeom>
          <a:noFill/>
          <a:ln w="9525">
            <a:noFill/>
            <a:miter lim="800000"/>
            <a:headEnd/>
            <a:tailEnd/>
          </a:ln>
        </p:spPr>
        <p:txBody>
          <a:bodyPr>
            <a:spAutoFit/>
          </a:bodyPr>
          <a:lstStyle/>
          <a:p>
            <a:pPr>
              <a:spcBef>
                <a:spcPct val="50000"/>
              </a:spcBef>
            </a:pPr>
            <a:r>
              <a:rPr lang="en-US" sz="2800" b="1" u="sng" dirty="0">
                <a:solidFill>
                  <a:srgbClr val="0000FF"/>
                </a:solidFill>
                <a:latin typeface="Times New Roman (Headings)"/>
              </a:rPr>
              <a:t>GIẢI: </a:t>
            </a:r>
          </a:p>
        </p:txBody>
      </p:sp>
      <p:sp>
        <p:nvSpPr>
          <p:cNvPr id="2084" name="Text Box 54"/>
          <p:cNvSpPr txBox="1">
            <a:spLocks noChangeArrowheads="1"/>
          </p:cNvSpPr>
          <p:nvPr/>
        </p:nvSpPr>
        <p:spPr bwMode="auto">
          <a:xfrm>
            <a:off x="161788" y="1214422"/>
            <a:ext cx="11910875" cy="1384995"/>
          </a:xfrm>
          <a:prstGeom prst="rect">
            <a:avLst/>
          </a:prstGeom>
          <a:noFill/>
          <a:ln w="9525">
            <a:noFill/>
            <a:miter lim="800000"/>
            <a:headEnd/>
            <a:tailEnd/>
          </a:ln>
        </p:spPr>
        <p:txBody>
          <a:bodyPr wrap="square">
            <a:spAutoFit/>
          </a:bodyPr>
          <a:lstStyle/>
          <a:p>
            <a:pPr algn="just">
              <a:spcBef>
                <a:spcPct val="50000"/>
              </a:spcBef>
            </a:pPr>
            <a:r>
              <a:rPr lang="en-US" sz="2800" b="1" i="1" dirty="0">
                <a:solidFill>
                  <a:srgbClr val="C00000"/>
                </a:solidFill>
                <a:latin typeface="Times New Roman" pitchFamily="18" charset="0"/>
                <a:cs typeface="Times New Roman" pitchFamily="18" charset="0"/>
              </a:rPr>
              <a:t>C5:</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Một</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người</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đứng</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cách</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một</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cột</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điện</a:t>
            </a:r>
            <a:r>
              <a:rPr lang="en-US" sz="2800" b="1" i="1" dirty="0">
                <a:solidFill>
                  <a:srgbClr val="002060"/>
                </a:solidFill>
                <a:latin typeface="Times New Roman" pitchFamily="18" charset="0"/>
                <a:cs typeface="Times New Roman" pitchFamily="18" charset="0"/>
              </a:rPr>
              <a:t> 20m. </a:t>
            </a:r>
            <a:r>
              <a:rPr lang="en-US" sz="2800" b="1" i="1" dirty="0" err="1">
                <a:solidFill>
                  <a:srgbClr val="002060"/>
                </a:solidFill>
                <a:latin typeface="Times New Roman" pitchFamily="18" charset="0"/>
                <a:cs typeface="Times New Roman" pitchFamily="18" charset="0"/>
              </a:rPr>
              <a:t>Cột</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điện</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cao</a:t>
            </a:r>
            <a:r>
              <a:rPr lang="en-US" sz="2800" b="1" i="1" dirty="0">
                <a:solidFill>
                  <a:srgbClr val="002060"/>
                </a:solidFill>
                <a:latin typeface="Times New Roman" pitchFamily="18" charset="0"/>
                <a:cs typeface="Times New Roman" pitchFamily="18" charset="0"/>
              </a:rPr>
              <a:t> 8m.  </a:t>
            </a:r>
            <a:r>
              <a:rPr lang="en-US" sz="2800" b="1" i="1" dirty="0" err="1">
                <a:solidFill>
                  <a:srgbClr val="002060"/>
                </a:solidFill>
                <a:latin typeface="Times New Roman" pitchFamily="18" charset="0"/>
                <a:cs typeface="Times New Roman" pitchFamily="18" charset="0"/>
              </a:rPr>
              <a:t>Nếu</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coi</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khoảng</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cách</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từ</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thể</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thủy</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tinh</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đến</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màng</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lưới</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của</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mắt</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người</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ấy</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là</a:t>
            </a:r>
            <a:r>
              <a:rPr lang="en-US" sz="2800" b="1" i="1" dirty="0">
                <a:solidFill>
                  <a:srgbClr val="002060"/>
                </a:solidFill>
                <a:latin typeface="Times New Roman" pitchFamily="18" charset="0"/>
                <a:cs typeface="Times New Roman" pitchFamily="18" charset="0"/>
              </a:rPr>
              <a:t> 2cm </a:t>
            </a:r>
            <a:r>
              <a:rPr lang="en-US" sz="2800" b="1" i="1" dirty="0" err="1">
                <a:solidFill>
                  <a:srgbClr val="002060"/>
                </a:solidFill>
                <a:latin typeface="Times New Roman" pitchFamily="18" charset="0"/>
                <a:cs typeface="Times New Roman" pitchFamily="18" charset="0"/>
              </a:rPr>
              <a:t>thì</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ảnh</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của</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cột</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điện</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trên</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màng</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lưới</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sẽ</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cao</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bao</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nhiêu</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xentimet</a:t>
            </a:r>
            <a:r>
              <a:rPr lang="en-US" sz="2800" b="1" i="1" dirty="0">
                <a:solidFill>
                  <a:srgbClr val="002060"/>
                </a:solidFill>
                <a:latin typeface="Times New Roman" pitchFamily="18" charset="0"/>
                <a:cs typeface="Times New Roman" pitchFamily="18" charset="0"/>
              </a:rPr>
              <a:t>?</a:t>
            </a:r>
          </a:p>
        </p:txBody>
      </p:sp>
      <p:sp>
        <p:nvSpPr>
          <p:cNvPr id="50" name="Line 12"/>
          <p:cNvSpPr>
            <a:spLocks noChangeShapeType="1"/>
          </p:cNvSpPr>
          <p:nvPr/>
        </p:nvSpPr>
        <p:spPr bwMode="auto">
          <a:xfrm>
            <a:off x="5124450" y="4157663"/>
            <a:ext cx="5257800" cy="17462"/>
          </a:xfrm>
          <a:prstGeom prst="line">
            <a:avLst/>
          </a:prstGeom>
          <a:noFill/>
          <a:ln w="28575">
            <a:solidFill>
              <a:srgbClr val="0048D8"/>
            </a:solidFill>
            <a:round/>
            <a:headEnd/>
            <a:tailEnd/>
          </a:ln>
        </p:spPr>
        <p:txBody>
          <a:bodyPr/>
          <a:lstStyle/>
          <a:p>
            <a:endParaRPr lang="en-US"/>
          </a:p>
        </p:txBody>
      </p:sp>
      <p:sp>
        <p:nvSpPr>
          <p:cNvPr id="51" name="Line 13"/>
          <p:cNvSpPr>
            <a:spLocks noChangeShapeType="1"/>
          </p:cNvSpPr>
          <p:nvPr/>
        </p:nvSpPr>
        <p:spPr bwMode="auto">
          <a:xfrm>
            <a:off x="8804275" y="3392488"/>
            <a:ext cx="0" cy="1524000"/>
          </a:xfrm>
          <a:prstGeom prst="line">
            <a:avLst/>
          </a:prstGeom>
          <a:noFill/>
          <a:ln w="28575">
            <a:solidFill>
              <a:srgbClr val="0048D8"/>
            </a:solidFill>
            <a:round/>
            <a:headEnd type="triangle" w="med" len="med"/>
            <a:tailEnd type="triangle" w="med" len="med"/>
          </a:ln>
        </p:spPr>
        <p:txBody>
          <a:bodyPr/>
          <a:lstStyle/>
          <a:p>
            <a:endParaRPr lang="en-US"/>
          </a:p>
        </p:txBody>
      </p:sp>
      <p:sp>
        <p:nvSpPr>
          <p:cNvPr id="52" name="Line 17"/>
          <p:cNvSpPr>
            <a:spLocks noChangeShapeType="1"/>
          </p:cNvSpPr>
          <p:nvPr/>
        </p:nvSpPr>
        <p:spPr bwMode="auto">
          <a:xfrm flipV="1">
            <a:off x="5232400" y="3624263"/>
            <a:ext cx="0" cy="550862"/>
          </a:xfrm>
          <a:prstGeom prst="line">
            <a:avLst/>
          </a:prstGeom>
          <a:noFill/>
          <a:ln w="57150">
            <a:solidFill>
              <a:srgbClr val="000099"/>
            </a:solidFill>
            <a:round/>
            <a:headEnd/>
            <a:tailEnd type="triangle" w="med" len="med"/>
          </a:ln>
        </p:spPr>
        <p:txBody>
          <a:bodyPr/>
          <a:lstStyle/>
          <a:p>
            <a:endParaRPr lang="en-US"/>
          </a:p>
        </p:txBody>
      </p:sp>
      <p:sp>
        <p:nvSpPr>
          <p:cNvPr id="53" name="Line 19"/>
          <p:cNvSpPr>
            <a:spLocks noChangeShapeType="1"/>
          </p:cNvSpPr>
          <p:nvPr/>
        </p:nvSpPr>
        <p:spPr bwMode="auto">
          <a:xfrm flipH="1">
            <a:off x="9869489" y="3290888"/>
            <a:ext cx="14287" cy="1598612"/>
          </a:xfrm>
          <a:prstGeom prst="line">
            <a:avLst/>
          </a:prstGeom>
          <a:noFill/>
          <a:ln w="9525">
            <a:solidFill>
              <a:srgbClr val="0048D8"/>
            </a:solidFill>
            <a:round/>
            <a:headEnd/>
            <a:tailEnd/>
          </a:ln>
        </p:spPr>
        <p:txBody>
          <a:bodyPr/>
          <a:lstStyle/>
          <a:p>
            <a:endParaRPr lang="en-US"/>
          </a:p>
        </p:txBody>
      </p:sp>
      <p:sp>
        <p:nvSpPr>
          <p:cNvPr id="54" name="Line 30"/>
          <p:cNvSpPr>
            <a:spLocks noChangeShapeType="1"/>
          </p:cNvSpPr>
          <p:nvPr/>
        </p:nvSpPr>
        <p:spPr bwMode="auto">
          <a:xfrm>
            <a:off x="9877425" y="4154488"/>
            <a:ext cx="0" cy="228600"/>
          </a:xfrm>
          <a:prstGeom prst="line">
            <a:avLst/>
          </a:prstGeom>
          <a:noFill/>
          <a:ln w="38100">
            <a:solidFill>
              <a:srgbClr val="FF0000"/>
            </a:solidFill>
            <a:round/>
            <a:headEnd/>
            <a:tailEnd type="triangle" w="med" len="med"/>
          </a:ln>
        </p:spPr>
        <p:txBody>
          <a:bodyPr/>
          <a:lstStyle/>
          <a:p>
            <a:endParaRPr lang="en-US"/>
          </a:p>
        </p:txBody>
      </p:sp>
      <p:grpSp>
        <p:nvGrpSpPr>
          <p:cNvPr id="55" name="Group 346"/>
          <p:cNvGrpSpPr>
            <a:grpSpLocks/>
          </p:cNvGrpSpPr>
          <p:nvPr/>
        </p:nvGrpSpPr>
        <p:grpSpPr bwMode="auto">
          <a:xfrm>
            <a:off x="5257801" y="3644792"/>
            <a:ext cx="4600575" cy="688975"/>
            <a:chOff x="2971800" y="5806190"/>
            <a:chExt cx="4572000" cy="685800"/>
          </a:xfrm>
        </p:grpSpPr>
        <p:sp>
          <p:nvSpPr>
            <p:cNvPr id="56" name="Line 29"/>
            <p:cNvSpPr>
              <a:spLocks noChangeShapeType="1"/>
            </p:cNvSpPr>
            <p:nvPr/>
          </p:nvSpPr>
          <p:spPr bwMode="auto">
            <a:xfrm>
              <a:off x="2971800" y="5806190"/>
              <a:ext cx="4572000" cy="685800"/>
            </a:xfrm>
            <a:prstGeom prst="line">
              <a:avLst/>
            </a:prstGeom>
            <a:noFill/>
            <a:ln w="28575">
              <a:solidFill>
                <a:srgbClr val="0048D8"/>
              </a:solidFill>
              <a:round/>
              <a:headEnd/>
              <a:tailEnd/>
            </a:ln>
          </p:spPr>
          <p:txBody>
            <a:bodyPr/>
            <a:lstStyle/>
            <a:p>
              <a:endParaRPr lang="en-US"/>
            </a:p>
          </p:txBody>
        </p:sp>
        <p:sp>
          <p:nvSpPr>
            <p:cNvPr id="57" name="Line 29"/>
            <p:cNvSpPr>
              <a:spLocks noChangeShapeType="1"/>
            </p:cNvSpPr>
            <p:nvPr/>
          </p:nvSpPr>
          <p:spPr bwMode="auto">
            <a:xfrm>
              <a:off x="3810000" y="5927360"/>
              <a:ext cx="990600" cy="148590"/>
            </a:xfrm>
            <a:prstGeom prst="line">
              <a:avLst/>
            </a:prstGeom>
            <a:noFill/>
            <a:ln w="9525">
              <a:solidFill>
                <a:srgbClr val="0048D8"/>
              </a:solidFill>
              <a:round/>
              <a:headEnd/>
              <a:tailEnd type="arrow" w="med" len="med"/>
            </a:ln>
          </p:spPr>
          <p:txBody>
            <a:bodyPr/>
            <a:lstStyle/>
            <a:p>
              <a:endParaRPr lang="en-US"/>
            </a:p>
          </p:txBody>
        </p:sp>
        <p:sp>
          <p:nvSpPr>
            <p:cNvPr id="58" name="Line 29"/>
            <p:cNvSpPr>
              <a:spLocks noChangeShapeType="1"/>
            </p:cNvSpPr>
            <p:nvPr/>
          </p:nvSpPr>
          <p:spPr bwMode="auto">
            <a:xfrm>
              <a:off x="5943600" y="6248400"/>
              <a:ext cx="990600" cy="148590"/>
            </a:xfrm>
            <a:prstGeom prst="line">
              <a:avLst/>
            </a:prstGeom>
            <a:noFill/>
            <a:ln w="9525">
              <a:solidFill>
                <a:srgbClr val="0048D8"/>
              </a:solidFill>
              <a:round/>
              <a:headEnd/>
              <a:tailEnd type="arrow" w="med" len="med"/>
            </a:ln>
          </p:spPr>
          <p:txBody>
            <a:bodyPr/>
            <a:lstStyle/>
            <a:p>
              <a:endParaRPr lang="en-US"/>
            </a:p>
          </p:txBody>
        </p:sp>
      </p:grpSp>
      <p:grpSp>
        <p:nvGrpSpPr>
          <p:cNvPr id="59" name="Group 342"/>
          <p:cNvGrpSpPr>
            <a:grpSpLocks/>
          </p:cNvGrpSpPr>
          <p:nvPr/>
        </p:nvGrpSpPr>
        <p:grpSpPr bwMode="auto">
          <a:xfrm>
            <a:off x="5197475" y="3630614"/>
            <a:ext cx="3627438" cy="1587"/>
            <a:chOff x="3987370" y="4790600"/>
            <a:chExt cx="3627923" cy="1588"/>
          </a:xfrm>
        </p:grpSpPr>
        <p:cxnSp>
          <p:nvCxnSpPr>
            <p:cNvPr id="60" name="Straight Connector 59"/>
            <p:cNvCxnSpPr/>
            <p:nvPr/>
          </p:nvCxnSpPr>
          <p:spPr>
            <a:xfrm>
              <a:off x="3987370" y="4790600"/>
              <a:ext cx="3627923"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273676" y="4790600"/>
              <a:ext cx="304841" cy="1588"/>
            </a:xfrm>
            <a:prstGeom prst="line">
              <a:avLst/>
            </a:prstGeom>
            <a:ln>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grpSp>
        <p:nvGrpSpPr>
          <p:cNvPr id="62" name="Group 311"/>
          <p:cNvGrpSpPr>
            <a:grpSpLocks/>
          </p:cNvGrpSpPr>
          <p:nvPr/>
        </p:nvGrpSpPr>
        <p:grpSpPr bwMode="auto">
          <a:xfrm>
            <a:off x="8824913" y="3643313"/>
            <a:ext cx="1033462" cy="665162"/>
            <a:chOff x="3810000" y="5410200"/>
            <a:chExt cx="1066800" cy="685800"/>
          </a:xfrm>
        </p:grpSpPr>
        <p:sp>
          <p:nvSpPr>
            <p:cNvPr id="63" name="Line 31"/>
            <p:cNvSpPr>
              <a:spLocks noChangeShapeType="1"/>
            </p:cNvSpPr>
            <p:nvPr/>
          </p:nvSpPr>
          <p:spPr bwMode="auto">
            <a:xfrm>
              <a:off x="3810000" y="5410200"/>
              <a:ext cx="1066800" cy="685800"/>
            </a:xfrm>
            <a:prstGeom prst="line">
              <a:avLst/>
            </a:prstGeom>
            <a:noFill/>
            <a:ln w="28575">
              <a:solidFill>
                <a:srgbClr val="FF0000"/>
              </a:solidFill>
              <a:round/>
              <a:headEnd/>
              <a:tailEnd/>
            </a:ln>
          </p:spPr>
          <p:txBody>
            <a:bodyPr/>
            <a:lstStyle/>
            <a:p>
              <a:endParaRPr lang="en-US"/>
            </a:p>
          </p:txBody>
        </p:sp>
        <p:sp>
          <p:nvSpPr>
            <p:cNvPr id="64" name="Line 31"/>
            <p:cNvSpPr>
              <a:spLocks noChangeShapeType="1"/>
            </p:cNvSpPr>
            <p:nvPr/>
          </p:nvSpPr>
          <p:spPr bwMode="auto">
            <a:xfrm>
              <a:off x="3998630" y="5535120"/>
              <a:ext cx="380999" cy="244928"/>
            </a:xfrm>
            <a:prstGeom prst="line">
              <a:avLst/>
            </a:prstGeom>
            <a:noFill/>
            <a:ln w="19050">
              <a:solidFill>
                <a:srgbClr val="FF0000"/>
              </a:solidFill>
              <a:round/>
              <a:headEnd/>
              <a:tailEnd type="arrow" w="med" len="med"/>
            </a:ln>
          </p:spPr>
          <p:txBody>
            <a:bodyPr/>
            <a:lstStyle/>
            <a:p>
              <a:endParaRPr lang="en-US"/>
            </a:p>
          </p:txBody>
        </p:sp>
      </p:grpSp>
      <p:sp>
        <p:nvSpPr>
          <p:cNvPr id="65" name="Text Box 34"/>
          <p:cNvSpPr txBox="1">
            <a:spLocks noChangeArrowheads="1"/>
          </p:cNvSpPr>
          <p:nvPr/>
        </p:nvSpPr>
        <p:spPr bwMode="auto">
          <a:xfrm>
            <a:off x="5024438" y="4105275"/>
            <a:ext cx="533400" cy="457200"/>
          </a:xfrm>
          <a:prstGeom prst="rect">
            <a:avLst/>
          </a:prstGeom>
          <a:noFill/>
          <a:ln w="9525">
            <a:noFill/>
            <a:miter lim="800000"/>
            <a:headEnd/>
            <a:tailEnd/>
          </a:ln>
        </p:spPr>
        <p:txBody>
          <a:bodyPr>
            <a:spAutoFit/>
          </a:bodyPr>
          <a:lstStyle/>
          <a:p>
            <a:pPr>
              <a:spcBef>
                <a:spcPct val="50000"/>
              </a:spcBef>
            </a:pPr>
            <a:r>
              <a:rPr lang="en-US" sz="2400" b="1">
                <a:solidFill>
                  <a:srgbClr val="0048D8"/>
                </a:solidFill>
              </a:rPr>
              <a:t>A</a:t>
            </a:r>
          </a:p>
        </p:txBody>
      </p:sp>
      <p:sp>
        <p:nvSpPr>
          <p:cNvPr id="66" name="Text Box 35"/>
          <p:cNvSpPr txBox="1">
            <a:spLocks noChangeArrowheads="1"/>
          </p:cNvSpPr>
          <p:nvPr/>
        </p:nvSpPr>
        <p:spPr bwMode="auto">
          <a:xfrm>
            <a:off x="9801225" y="3833813"/>
            <a:ext cx="533400" cy="366712"/>
          </a:xfrm>
          <a:prstGeom prst="rect">
            <a:avLst/>
          </a:prstGeom>
          <a:noFill/>
          <a:ln w="9525">
            <a:noFill/>
            <a:miter lim="800000"/>
            <a:headEnd/>
            <a:tailEnd/>
          </a:ln>
        </p:spPr>
        <p:txBody>
          <a:bodyPr>
            <a:spAutoFit/>
          </a:bodyPr>
          <a:lstStyle/>
          <a:p>
            <a:pPr>
              <a:spcBef>
                <a:spcPct val="50000"/>
              </a:spcBef>
            </a:pPr>
            <a:r>
              <a:rPr lang="en-US" b="1">
                <a:solidFill>
                  <a:srgbClr val="0048D8"/>
                </a:solidFill>
              </a:rPr>
              <a:t>A’</a:t>
            </a:r>
          </a:p>
        </p:txBody>
      </p:sp>
      <p:sp>
        <p:nvSpPr>
          <p:cNvPr id="67" name="Text Box 36"/>
          <p:cNvSpPr txBox="1">
            <a:spLocks noChangeArrowheads="1"/>
          </p:cNvSpPr>
          <p:nvPr/>
        </p:nvSpPr>
        <p:spPr bwMode="auto">
          <a:xfrm>
            <a:off x="9810750" y="4295776"/>
            <a:ext cx="533400" cy="366713"/>
          </a:xfrm>
          <a:prstGeom prst="rect">
            <a:avLst/>
          </a:prstGeom>
          <a:noFill/>
          <a:ln w="9525">
            <a:noFill/>
            <a:miter lim="800000"/>
            <a:headEnd/>
            <a:tailEnd/>
          </a:ln>
        </p:spPr>
        <p:txBody>
          <a:bodyPr>
            <a:spAutoFit/>
          </a:bodyPr>
          <a:lstStyle/>
          <a:p>
            <a:pPr>
              <a:spcBef>
                <a:spcPct val="50000"/>
              </a:spcBef>
            </a:pPr>
            <a:r>
              <a:rPr lang="en-US" b="1">
                <a:solidFill>
                  <a:srgbClr val="0048D8"/>
                </a:solidFill>
              </a:rPr>
              <a:t>B’</a:t>
            </a:r>
          </a:p>
        </p:txBody>
      </p:sp>
      <p:sp>
        <p:nvSpPr>
          <p:cNvPr id="68" name="Text Box 37"/>
          <p:cNvSpPr txBox="1">
            <a:spLocks noChangeArrowheads="1"/>
          </p:cNvSpPr>
          <p:nvPr/>
        </p:nvSpPr>
        <p:spPr bwMode="auto">
          <a:xfrm>
            <a:off x="5048250" y="3248025"/>
            <a:ext cx="533400" cy="457200"/>
          </a:xfrm>
          <a:prstGeom prst="rect">
            <a:avLst/>
          </a:prstGeom>
          <a:noFill/>
          <a:ln w="9525">
            <a:noFill/>
            <a:miter lim="800000"/>
            <a:headEnd/>
            <a:tailEnd/>
          </a:ln>
        </p:spPr>
        <p:txBody>
          <a:bodyPr>
            <a:spAutoFit/>
          </a:bodyPr>
          <a:lstStyle/>
          <a:p>
            <a:pPr>
              <a:spcBef>
                <a:spcPct val="50000"/>
              </a:spcBef>
            </a:pPr>
            <a:r>
              <a:rPr lang="en-US" sz="2400" b="1">
                <a:solidFill>
                  <a:srgbClr val="0048D8"/>
                </a:solidFill>
              </a:rPr>
              <a:t>B</a:t>
            </a:r>
          </a:p>
        </p:txBody>
      </p:sp>
      <p:sp>
        <p:nvSpPr>
          <p:cNvPr id="69" name="Text Box 38"/>
          <p:cNvSpPr txBox="1">
            <a:spLocks noChangeArrowheads="1"/>
          </p:cNvSpPr>
          <p:nvPr/>
        </p:nvSpPr>
        <p:spPr bwMode="auto">
          <a:xfrm>
            <a:off x="8462963" y="4086225"/>
            <a:ext cx="533400" cy="457200"/>
          </a:xfrm>
          <a:prstGeom prst="rect">
            <a:avLst/>
          </a:prstGeom>
          <a:noFill/>
          <a:ln w="9525">
            <a:noFill/>
            <a:miter lim="800000"/>
            <a:headEnd/>
            <a:tailEnd/>
          </a:ln>
        </p:spPr>
        <p:txBody>
          <a:bodyPr>
            <a:spAutoFit/>
          </a:bodyPr>
          <a:lstStyle/>
          <a:p>
            <a:pPr>
              <a:spcBef>
                <a:spcPct val="50000"/>
              </a:spcBef>
            </a:pPr>
            <a:r>
              <a:rPr lang="en-US" sz="2400" b="1">
                <a:solidFill>
                  <a:srgbClr val="0048D8"/>
                </a:solidFill>
              </a:rPr>
              <a:t>O</a:t>
            </a:r>
          </a:p>
        </p:txBody>
      </p:sp>
      <p:sp>
        <p:nvSpPr>
          <p:cNvPr id="70" name="TextBox 69"/>
          <p:cNvSpPr txBox="1"/>
          <p:nvPr/>
        </p:nvSpPr>
        <p:spPr>
          <a:xfrm>
            <a:off x="7156770" y="2814974"/>
            <a:ext cx="2367289" cy="523220"/>
          </a:xfrm>
          <a:prstGeom prst="rect">
            <a:avLst/>
          </a:prstGeom>
          <a:noFill/>
        </p:spPr>
        <p:txBody>
          <a:bodyPr wrap="square" rtlCol="0">
            <a:spAutoFit/>
          </a:bodyPr>
          <a:lstStyle/>
          <a:p>
            <a:r>
              <a:rPr lang="en-US" sz="2800" b="1" dirty="0" err="1">
                <a:latin typeface="Times New Roman" pitchFamily="18" charset="0"/>
                <a:cs typeface="Times New Roman" pitchFamily="18" charset="0"/>
              </a:rPr>
              <a:t>Thể</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thủy</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tinh</a:t>
            </a:r>
            <a:endParaRPr lang="en-US" sz="2800" b="1" dirty="0">
              <a:latin typeface="Times New Roman" pitchFamily="18" charset="0"/>
              <a:cs typeface="Times New Roman" pitchFamily="18" charset="0"/>
            </a:endParaRPr>
          </a:p>
        </p:txBody>
      </p:sp>
      <p:sp>
        <p:nvSpPr>
          <p:cNvPr id="71" name="TextBox 70"/>
          <p:cNvSpPr txBox="1"/>
          <p:nvPr/>
        </p:nvSpPr>
        <p:spPr>
          <a:xfrm>
            <a:off x="9985021" y="2707828"/>
            <a:ext cx="1142976" cy="954107"/>
          </a:xfrm>
          <a:prstGeom prst="rect">
            <a:avLst/>
          </a:prstGeom>
          <a:noFill/>
        </p:spPr>
        <p:txBody>
          <a:bodyPr wrap="square" rtlCol="0">
            <a:spAutoFit/>
          </a:bodyPr>
          <a:lstStyle/>
          <a:p>
            <a:r>
              <a:rPr lang="en-US" sz="2800" b="1" dirty="0" err="1">
                <a:latin typeface="Times New Roman" pitchFamily="18" charset="0"/>
                <a:cs typeface="Times New Roman" pitchFamily="18" charset="0"/>
              </a:rPr>
              <a:t>Màng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lưới</a:t>
            </a:r>
            <a:endParaRPr lang="en-US" sz="2800" b="1" dirty="0">
              <a:latin typeface="Times New Roman" pitchFamily="18" charset="0"/>
              <a:cs typeface="Times New Roman" pitchFamily="18" charset="0"/>
            </a:endParaRPr>
          </a:p>
        </p:txBody>
      </p:sp>
      <p:sp>
        <p:nvSpPr>
          <p:cNvPr id="44" name="Text Box 7"/>
          <p:cNvSpPr txBox="1">
            <a:spLocks noChangeArrowheads="1"/>
          </p:cNvSpPr>
          <p:nvPr/>
        </p:nvSpPr>
        <p:spPr bwMode="auto">
          <a:xfrm>
            <a:off x="0" y="115508"/>
            <a:ext cx="12192000" cy="584775"/>
          </a:xfrm>
          <a:prstGeom prst="rect">
            <a:avLst/>
          </a:prstGeom>
          <a:gradFill rotWithShape="1">
            <a:gsLst>
              <a:gs pos="0">
                <a:srgbClr val="0000FF"/>
              </a:gs>
              <a:gs pos="50000">
                <a:schemeClr val="bg1"/>
              </a:gs>
              <a:gs pos="100000">
                <a:srgbClr val="0000FF"/>
              </a:gs>
            </a:gsLst>
            <a:lin ang="5400000" scaled="1"/>
          </a:gradFill>
          <a:ln w="9525" algn="ctr">
            <a:noFill/>
            <a:miter lim="800000"/>
            <a:headEnd/>
            <a:tailEnd/>
          </a:ln>
          <a:effectLst/>
        </p:spPr>
        <p:txBody>
          <a:bodyPr wrap="square">
            <a:spAutoFit/>
          </a:bodyPr>
          <a:lstStyle/>
          <a:p>
            <a:pPr algn="ctr" eaLnBrk="0" hangingPunct="0">
              <a:spcBef>
                <a:spcPct val="50000"/>
              </a:spcBef>
              <a:defRPr/>
            </a:pPr>
            <a:r>
              <a:rPr kumimoji="1" lang="en-US" sz="3200" b="1" dirty="0">
                <a:solidFill>
                  <a:srgbClr val="FF0000"/>
                </a:solidFill>
              </a:rPr>
              <a:t>BÀI 48: MẮT</a:t>
            </a:r>
          </a:p>
        </p:txBody>
      </p:sp>
      <p:sp>
        <p:nvSpPr>
          <p:cNvPr id="2" name="TextBox 1"/>
          <p:cNvSpPr txBox="1"/>
          <p:nvPr/>
        </p:nvSpPr>
        <p:spPr>
          <a:xfrm>
            <a:off x="3359696" y="6304550"/>
            <a:ext cx="5885270" cy="523220"/>
          </a:xfrm>
          <a:prstGeom prst="rect">
            <a:avLst/>
          </a:prstGeom>
          <a:noFill/>
        </p:spPr>
        <p:txBody>
          <a:bodyPr wrap="square" rtlCol="0">
            <a:spAutoFit/>
          </a:bodyPr>
          <a:lstStyle/>
          <a:p>
            <a:r>
              <a:rPr lang="en-US" sz="2800" b="1" smtClean="0">
                <a:latin typeface="Times New Roman (Headings)"/>
              </a:rPr>
              <a:t>Vậy ảnh của cột điện là 0,8cm</a:t>
            </a:r>
            <a:endParaRPr lang="en-US" sz="2800" b="1">
              <a:latin typeface="Times New Roman (Headings)"/>
            </a:endParaRPr>
          </a:p>
        </p:txBody>
      </p:sp>
      <mc:AlternateContent xmlns:mc="http://schemas.openxmlformats.org/markup-compatibility/2006" xmlns:a14="http://schemas.microsoft.com/office/drawing/2010/main">
        <mc:Choice Requires="a14">
          <p:sp>
            <p:nvSpPr>
              <p:cNvPr id="3" name="Rectangle 2"/>
              <p:cNvSpPr/>
              <p:nvPr/>
            </p:nvSpPr>
            <p:spPr>
              <a:xfrm>
                <a:off x="1150927" y="5330933"/>
                <a:ext cx="10890803" cy="1060483"/>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d>
                        <m:dPr>
                          <m:begChr m:val=""/>
                          <m:ctrlPr>
                            <a:rPr lang="en-US" sz="2800" b="1" i="1" smtClean="0">
                              <a:latin typeface="Cambria Math"/>
                            </a:rPr>
                          </m:ctrlPr>
                        </m:dPr>
                        <m:e>
                          <m:r>
                            <a:rPr lang="en-US" sz="2800" b="1">
                              <a:latin typeface="Cambria Math" panose="02040503050406030204" pitchFamily="18" charset="0"/>
                            </a:rPr>
                            <m:t>=</m:t>
                          </m:r>
                          <m:r>
                            <a:rPr lang="en-US" sz="2800" b="1" i="0">
                              <a:latin typeface="Cambria Math" panose="02040503050406030204" pitchFamily="18" charset="0"/>
                            </a:rPr>
                            <m:t>&gt;</m:t>
                          </m:r>
                          <m:r>
                            <m:rPr>
                              <m:nor/>
                            </m:rPr>
                            <a:rPr lang="en-US" sz="2800" b="1" i="1">
                              <a:latin typeface="Cambria Math" panose="02040503050406030204" pitchFamily="18" charset="0"/>
                            </a:rPr>
                            <m:t> </m:t>
                          </m:r>
                          <m:f>
                            <m:fPr>
                              <m:ctrlPr>
                                <a:rPr lang="en-US" sz="2800" b="1" i="1">
                                  <a:latin typeface="Cambria Math"/>
                                </a:rPr>
                              </m:ctrlPr>
                            </m:fPr>
                            <m:num>
                              <m:r>
                                <a:rPr lang="en-US" sz="2800" b="1" i="1">
                                  <a:latin typeface="Cambria Math" panose="02040503050406030204" pitchFamily="18" charset="0"/>
                                </a:rPr>
                                <m:t>𝑨𝑩</m:t>
                              </m:r>
                            </m:num>
                            <m:den>
                              <m:r>
                                <a:rPr lang="en-US" sz="2800" b="1" i="1">
                                  <a:latin typeface="Cambria Math" panose="02040503050406030204" pitchFamily="18" charset="0"/>
                                </a:rPr>
                                <m:t>𝑨</m:t>
                              </m:r>
                              <m:r>
                                <a:rPr lang="en-US" sz="2800" b="1" i="0">
                                  <a:latin typeface="Cambria Math" panose="02040503050406030204" pitchFamily="18" charset="0"/>
                                </a:rPr>
                                <m:t>′</m:t>
                              </m:r>
                              <m:r>
                                <a:rPr lang="en-US" sz="2800" b="1" i="1">
                                  <a:latin typeface="Cambria Math" panose="02040503050406030204" pitchFamily="18" charset="0"/>
                                </a:rPr>
                                <m:t>𝑩</m:t>
                              </m:r>
                              <m:r>
                                <a:rPr lang="en-US" sz="2800" b="1" i="0">
                                  <a:latin typeface="Cambria Math" panose="02040503050406030204" pitchFamily="18" charset="0"/>
                                </a:rPr>
                                <m:t>′</m:t>
                              </m:r>
                            </m:den>
                          </m:f>
                          <m:r>
                            <m:rPr>
                              <m:nor/>
                            </m:rPr>
                            <a:rPr lang="en-US" sz="2800" b="1" i="1">
                              <a:latin typeface="Cambria Math" panose="02040503050406030204" pitchFamily="18" charset="0"/>
                            </a:rPr>
                            <m:t> </m:t>
                          </m:r>
                          <m:r>
                            <a:rPr lang="en-US" sz="2800" b="1" i="0">
                              <a:latin typeface="Cambria Math" panose="02040503050406030204" pitchFamily="18" charset="0"/>
                            </a:rPr>
                            <m:t>=</m:t>
                          </m:r>
                          <m:r>
                            <m:rPr>
                              <m:nor/>
                            </m:rPr>
                            <a:rPr lang="en-US" sz="2800" b="1" i="1">
                              <a:latin typeface="Cambria Math" panose="02040503050406030204" pitchFamily="18" charset="0"/>
                            </a:rPr>
                            <m:t> </m:t>
                          </m:r>
                          <m:f>
                            <m:fPr>
                              <m:ctrlPr>
                                <a:rPr lang="en-US" sz="2800" b="1" i="1">
                                  <a:latin typeface="Cambria Math"/>
                                </a:rPr>
                              </m:ctrlPr>
                            </m:fPr>
                            <m:num>
                              <m:r>
                                <a:rPr lang="en-US" sz="2800" b="1" i="1">
                                  <a:latin typeface="Cambria Math" panose="02040503050406030204" pitchFamily="18" charset="0"/>
                                </a:rPr>
                                <m:t>𝑶𝑨</m:t>
                              </m:r>
                            </m:num>
                            <m:den>
                              <m:r>
                                <a:rPr lang="en-US" sz="2800" b="1" i="1">
                                  <a:latin typeface="Cambria Math" panose="02040503050406030204" pitchFamily="18" charset="0"/>
                                </a:rPr>
                                <m:t>𝑶𝑨</m:t>
                              </m:r>
                              <m:r>
                                <a:rPr lang="en-US" sz="2800" b="1" i="0">
                                  <a:latin typeface="Cambria Math" panose="02040503050406030204" pitchFamily="18" charset="0"/>
                                </a:rPr>
                                <m:t>′</m:t>
                              </m:r>
                            </m:den>
                          </m:f>
                          <m:r>
                            <m:rPr>
                              <m:nor/>
                            </m:rPr>
                            <a:rPr lang="en-US" sz="2800" b="1" i="1">
                              <a:latin typeface="Cambria Math" panose="02040503050406030204" pitchFamily="18" charset="0"/>
                            </a:rPr>
                            <m:t>  </m:t>
                          </m:r>
                          <m:r>
                            <a:rPr lang="en-US" sz="2800" b="1" i="0">
                              <a:latin typeface="Cambria Math" panose="02040503050406030204" pitchFamily="18" charset="0"/>
                            </a:rPr>
                            <m:t>=&gt;</m:t>
                          </m:r>
                          <m:r>
                            <m:rPr>
                              <m:nor/>
                            </m:rPr>
                            <a:rPr lang="en-US" sz="2800" b="1" i="1">
                              <a:latin typeface="Cambria Math" panose="02040503050406030204" pitchFamily="18" charset="0"/>
                            </a:rPr>
                            <m:t>  </m:t>
                          </m:r>
                          <m:r>
                            <a:rPr lang="en-US" sz="2800" b="1" i="1">
                              <a:latin typeface="Cambria Math" panose="02040503050406030204" pitchFamily="18" charset="0"/>
                            </a:rPr>
                            <m:t>𝑨</m:t>
                          </m:r>
                          <m:r>
                            <a:rPr lang="en-US" sz="2800" b="1" i="0">
                              <a:latin typeface="Cambria Math" panose="02040503050406030204" pitchFamily="18" charset="0"/>
                            </a:rPr>
                            <m:t>′</m:t>
                          </m:r>
                          <m:r>
                            <a:rPr lang="en-US" sz="2800" b="1" i="1">
                              <a:latin typeface="Cambria Math" panose="02040503050406030204" pitchFamily="18" charset="0"/>
                            </a:rPr>
                            <m:t>𝑩</m:t>
                          </m:r>
                          <m:r>
                            <a:rPr lang="en-US" sz="2800" b="1" i="0">
                              <a:latin typeface="Cambria Math" panose="02040503050406030204" pitchFamily="18" charset="0"/>
                            </a:rPr>
                            <m:t>′</m:t>
                          </m:r>
                          <m:r>
                            <m:rPr>
                              <m:nor/>
                            </m:rPr>
                            <a:rPr lang="en-US" sz="2800" b="1" i="1">
                              <a:latin typeface="Cambria Math" panose="02040503050406030204" pitchFamily="18" charset="0"/>
                            </a:rPr>
                            <m:t> </m:t>
                          </m:r>
                          <m:r>
                            <a:rPr lang="en-US" sz="2800" b="1" i="0">
                              <a:latin typeface="Cambria Math" panose="02040503050406030204" pitchFamily="18" charset="0"/>
                            </a:rPr>
                            <m:t>=</m:t>
                          </m:r>
                          <m:r>
                            <m:rPr>
                              <m:nor/>
                            </m:rPr>
                            <a:rPr lang="en-US" sz="2800" b="1" i="1">
                              <a:latin typeface="Cambria Math" panose="02040503050406030204" pitchFamily="18" charset="0"/>
                            </a:rPr>
                            <m:t> </m:t>
                          </m:r>
                          <m:f>
                            <m:fPr>
                              <m:ctrlPr>
                                <a:rPr lang="en-US" sz="2800" b="1" i="1">
                                  <a:latin typeface="Cambria Math"/>
                                </a:rPr>
                              </m:ctrlPr>
                            </m:fPr>
                            <m:num>
                              <m:r>
                                <a:rPr lang="en-US" sz="2800" b="1" i="1">
                                  <a:latin typeface="Cambria Math" panose="02040503050406030204" pitchFamily="18" charset="0"/>
                                </a:rPr>
                                <m:t>𝑨𝑩</m:t>
                              </m:r>
                              <m:r>
                                <m:rPr>
                                  <m:nor/>
                                </m:rPr>
                                <a:rPr lang="en-US" sz="2800" b="1" i="1">
                                  <a:latin typeface="Cambria Math" panose="02040503050406030204" pitchFamily="18" charset="0"/>
                                </a:rPr>
                                <m:t> </m:t>
                              </m:r>
                              <m:r>
                                <a:rPr lang="en-US" sz="2800" b="1" i="0">
                                  <a:latin typeface="Cambria Math" panose="02040503050406030204" pitchFamily="18" charset="0"/>
                                </a:rPr>
                                <m:t>.</m:t>
                              </m:r>
                              <m:r>
                                <m:rPr>
                                  <m:nor/>
                                </m:rPr>
                                <a:rPr lang="en-US" sz="2800" b="1" i="1">
                                  <a:latin typeface="Cambria Math" panose="02040503050406030204" pitchFamily="18" charset="0"/>
                                </a:rPr>
                                <m:t> </m:t>
                              </m:r>
                              <m:r>
                                <a:rPr lang="en-US" sz="2800" b="1" i="1">
                                  <a:latin typeface="Cambria Math" panose="02040503050406030204" pitchFamily="18" charset="0"/>
                                </a:rPr>
                                <m:t>𝑶𝑨</m:t>
                              </m:r>
                              <m:r>
                                <a:rPr lang="en-US" sz="2800" b="1" i="0">
                                  <a:latin typeface="Cambria Math" panose="02040503050406030204" pitchFamily="18" charset="0"/>
                                </a:rPr>
                                <m:t>′</m:t>
                              </m:r>
                            </m:num>
                            <m:den>
                              <m:r>
                                <a:rPr lang="en-US" sz="2800" b="1" i="1">
                                  <a:latin typeface="Cambria Math" panose="02040503050406030204" pitchFamily="18" charset="0"/>
                                </a:rPr>
                                <m:t>𝑶𝑨</m:t>
                              </m:r>
                            </m:den>
                          </m:f>
                          <m:r>
                            <m:rPr>
                              <m:nor/>
                            </m:rPr>
                            <a:rPr lang="en-US" sz="2800" b="1" i="1">
                              <a:latin typeface="Cambria Math" panose="02040503050406030204" pitchFamily="18" charset="0"/>
                            </a:rPr>
                            <m:t> </m:t>
                          </m:r>
                          <m:r>
                            <a:rPr lang="en-US" sz="2800" b="1" i="0">
                              <a:latin typeface="Cambria Math" panose="02040503050406030204" pitchFamily="18" charset="0"/>
                            </a:rPr>
                            <m:t>=</m:t>
                          </m:r>
                          <m:r>
                            <m:rPr>
                              <m:nor/>
                            </m:rPr>
                            <a:rPr lang="en-US" sz="2800" b="1" i="1">
                              <a:latin typeface="Cambria Math" panose="02040503050406030204" pitchFamily="18" charset="0"/>
                            </a:rPr>
                            <m:t> </m:t>
                          </m:r>
                          <m:f>
                            <m:fPr>
                              <m:ctrlPr>
                                <a:rPr lang="en-US" sz="2800" b="1" i="1">
                                  <a:latin typeface="Cambria Math"/>
                                </a:rPr>
                              </m:ctrlPr>
                            </m:fPr>
                            <m:num>
                              <m:r>
                                <a:rPr lang="en-US" sz="2800" b="1" i="0">
                                  <a:latin typeface="Cambria Math" panose="02040503050406030204" pitchFamily="18" charset="0"/>
                                </a:rPr>
                                <m:t>𝟖𝟎𝟎</m:t>
                              </m:r>
                              <m:r>
                                <m:rPr>
                                  <m:nor/>
                                </m:rPr>
                                <a:rPr lang="en-US" sz="2800" b="1" i="1">
                                  <a:latin typeface="Cambria Math" panose="02040503050406030204" pitchFamily="18" charset="0"/>
                                </a:rPr>
                                <m:t> </m:t>
                              </m:r>
                              <m:r>
                                <a:rPr lang="en-US" sz="2800" b="1" i="0">
                                  <a:latin typeface="Cambria Math" panose="02040503050406030204" pitchFamily="18" charset="0"/>
                                </a:rPr>
                                <m:t>.</m:t>
                              </m:r>
                              <m:r>
                                <m:rPr>
                                  <m:nor/>
                                </m:rPr>
                                <a:rPr lang="en-US" sz="2800" b="1" i="1">
                                  <a:latin typeface="Cambria Math" panose="02040503050406030204" pitchFamily="18" charset="0"/>
                                </a:rPr>
                                <m:t> </m:t>
                              </m:r>
                              <m:r>
                                <a:rPr lang="en-US" sz="2800" b="1" i="0">
                                  <a:latin typeface="Cambria Math" panose="02040503050406030204" pitchFamily="18" charset="0"/>
                                </a:rPr>
                                <m:t>𝟐</m:t>
                              </m:r>
                            </m:num>
                            <m:den>
                              <m:r>
                                <a:rPr lang="en-US" sz="2800" b="1" i="0">
                                  <a:latin typeface="Cambria Math" panose="02040503050406030204" pitchFamily="18" charset="0"/>
                                </a:rPr>
                                <m:t>𝟐𝟎𝟎𝟎</m:t>
                              </m:r>
                            </m:den>
                          </m:f>
                          <m:r>
                            <m:rPr>
                              <m:nor/>
                            </m:rPr>
                            <a:rPr lang="en-US" sz="2800" b="1" i="1">
                              <a:latin typeface="Cambria Math" panose="02040503050406030204" pitchFamily="18" charset="0"/>
                            </a:rPr>
                            <m:t> </m:t>
                          </m:r>
                          <m:r>
                            <a:rPr lang="en-US" sz="2800" b="1" i="0">
                              <a:latin typeface="Cambria Math" panose="02040503050406030204" pitchFamily="18" charset="0"/>
                            </a:rPr>
                            <m:t>=</m:t>
                          </m:r>
                          <m:r>
                            <m:rPr>
                              <m:nor/>
                            </m:rPr>
                            <a:rPr lang="en-US" sz="2800" b="1" i="1">
                              <a:latin typeface="Cambria Math" panose="02040503050406030204" pitchFamily="18" charset="0"/>
                            </a:rPr>
                            <m:t> </m:t>
                          </m:r>
                          <m:r>
                            <a:rPr lang="en-US" sz="2800" b="1" i="0">
                              <a:latin typeface="Cambria Math" panose="02040503050406030204" pitchFamily="18" charset="0"/>
                            </a:rPr>
                            <m:t>𝟎</m:t>
                          </m:r>
                          <m:r>
                            <a:rPr lang="en-US" sz="2800" b="1" i="0">
                              <a:latin typeface="Cambria Math" panose="02040503050406030204" pitchFamily="18" charset="0"/>
                            </a:rPr>
                            <m:t>,</m:t>
                          </m:r>
                          <m:r>
                            <a:rPr lang="en-US" sz="2800" b="1" i="0">
                              <a:latin typeface="Cambria Math" panose="02040503050406030204" pitchFamily="18" charset="0"/>
                            </a:rPr>
                            <m:t>𝟖</m:t>
                          </m:r>
                          <m:r>
                            <m:rPr>
                              <m:nor/>
                            </m:rPr>
                            <a:rPr lang="en-US" sz="2800" b="1" i="1">
                              <a:latin typeface="Cambria Math" panose="02040503050406030204" pitchFamily="18" charset="0"/>
                            </a:rPr>
                            <m:t> </m:t>
                          </m:r>
                          <m:r>
                            <a:rPr lang="en-US" sz="2800" b="1" i="0" smtClean="0">
                              <a:latin typeface="Cambria Math" panose="02040503050406030204" pitchFamily="18" charset="0"/>
                            </a:rPr>
                            <m:t>(</m:t>
                          </m:r>
                          <m:r>
                            <a:rPr lang="en-US" sz="2800" b="1" i="1">
                              <a:latin typeface="Cambria Math" panose="02040503050406030204" pitchFamily="18" charset="0"/>
                            </a:rPr>
                            <m:t>𝒄𝒎</m:t>
                          </m:r>
                        </m:e>
                      </m:d>
                    </m:oMath>
                  </m:oMathPara>
                </a14:m>
                <a:endParaRPr lang="en-US" sz="2800" b="1"/>
              </a:p>
            </p:txBody>
          </p:sp>
        </mc:Choice>
        <mc:Fallback xmlns="">
          <p:sp>
            <p:nvSpPr>
              <p:cNvPr id="3" name="Rectangle 2"/>
              <p:cNvSpPr>
                <a:spLocks noRot="1" noChangeAspect="1" noMove="1" noResize="1" noEditPoints="1" noAdjustHandles="1" noChangeArrowheads="1" noChangeShapeType="1" noTextEdit="1"/>
              </p:cNvSpPr>
              <p:nvPr/>
            </p:nvSpPr>
            <p:spPr>
              <a:xfrm>
                <a:off x="1150927" y="5330933"/>
                <a:ext cx="10890803" cy="1060483"/>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4041959" y="4861033"/>
                <a:ext cx="2912144"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b="1" i="1">
                          <a:latin typeface="Cambria Math" panose="02040503050406030204" pitchFamily="18" charset="0"/>
                        </a:rPr>
                        <m:t>𝜟</m:t>
                      </m:r>
                      <m:r>
                        <a:rPr lang="en-US" sz="2800" b="1" i="1">
                          <a:latin typeface="Cambria Math" panose="02040503050406030204" pitchFamily="18" charset="0"/>
                        </a:rPr>
                        <m:t>𝑶𝑨𝑩</m:t>
                      </m:r>
                      <m:r>
                        <a:rPr lang="en-US" sz="2800" b="1" i="0">
                          <a:latin typeface="Cambria Math" panose="02040503050406030204" pitchFamily="18" charset="0"/>
                        </a:rPr>
                        <m:t>∼</m:t>
                      </m:r>
                      <m:r>
                        <a:rPr lang="en-US" sz="2800" b="1" i="1">
                          <a:latin typeface="Cambria Math" panose="02040503050406030204" pitchFamily="18" charset="0"/>
                        </a:rPr>
                        <m:t>𝜟</m:t>
                      </m:r>
                      <m:r>
                        <a:rPr lang="en-US" sz="2800" b="1" i="1">
                          <a:latin typeface="Cambria Math" panose="02040503050406030204" pitchFamily="18" charset="0"/>
                        </a:rPr>
                        <m:t>𝑶𝑨</m:t>
                      </m:r>
                      <m:r>
                        <a:rPr lang="en-US" sz="2800" b="1" i="0">
                          <a:latin typeface="Cambria Math" panose="02040503050406030204" pitchFamily="18" charset="0"/>
                        </a:rPr>
                        <m:t>′</m:t>
                      </m:r>
                      <m:r>
                        <a:rPr lang="en-US" sz="2800" b="1" i="1">
                          <a:latin typeface="Cambria Math" panose="02040503050406030204" pitchFamily="18" charset="0"/>
                        </a:rPr>
                        <m:t>𝑩</m:t>
                      </m:r>
                      <m:r>
                        <a:rPr lang="en-US" sz="2800" b="1" i="0">
                          <a:latin typeface="Cambria Math" panose="02040503050406030204" pitchFamily="18" charset="0"/>
                        </a:rPr>
                        <m:t>′</m:t>
                      </m:r>
                    </m:oMath>
                  </m:oMathPara>
                </a14:m>
                <a:endParaRPr lang="en-US" sz="2800" b="1"/>
              </a:p>
            </p:txBody>
          </p:sp>
        </mc:Choice>
        <mc:Fallback xmlns="">
          <p:sp>
            <p:nvSpPr>
              <p:cNvPr id="5" name="Rectangle 4"/>
              <p:cNvSpPr>
                <a:spLocks noRot="1" noChangeAspect="1" noMove="1" noResize="1" noEditPoints="1" noAdjustHandles="1" noChangeArrowheads="1" noChangeShapeType="1" noTextEdit="1"/>
              </p:cNvSpPr>
              <p:nvPr/>
            </p:nvSpPr>
            <p:spPr>
              <a:xfrm>
                <a:off x="4041959" y="4861033"/>
                <a:ext cx="2912144" cy="523220"/>
              </a:xfrm>
              <a:prstGeom prst="rect">
                <a:avLst/>
              </a:prstGeom>
              <a:blipFill rotWithShape="0">
                <a:blip r:embed="rId4"/>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064"/>
                                        </p:tgtEl>
                                        <p:attrNameLst>
                                          <p:attrName>style.visibility</p:attrName>
                                        </p:attrNameLst>
                                      </p:cBhvr>
                                      <p:to>
                                        <p:strVal val="visible"/>
                                      </p:to>
                                    </p:set>
                                    <p:animEffect transition="in" filter="checkerboard(across)">
                                      <p:cBhvr>
                                        <p:cTn id="7" dur="500"/>
                                        <p:tgtEl>
                                          <p:spTgt spid="206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084"/>
                                        </p:tgtEl>
                                        <p:attrNameLst>
                                          <p:attrName>style.visibility</p:attrName>
                                        </p:attrNameLst>
                                      </p:cBhvr>
                                      <p:to>
                                        <p:strVal val="visible"/>
                                      </p:to>
                                    </p:set>
                                    <p:animEffect transition="in" filter="checkerboard(across)">
                                      <p:cBhvr>
                                        <p:cTn id="10" dur="500"/>
                                        <p:tgtEl>
                                          <p:spTgt spid="2084"/>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112652"/>
                                        </p:tgtEl>
                                        <p:attrNameLst>
                                          <p:attrName>style.visibility</p:attrName>
                                        </p:attrNameLst>
                                      </p:cBhvr>
                                      <p:to>
                                        <p:strVal val="visible"/>
                                      </p:to>
                                    </p:set>
                                    <p:animEffect transition="in" filter="box(in)">
                                      <p:cBhvr>
                                        <p:cTn id="15" dur="500"/>
                                        <p:tgtEl>
                                          <p:spTgt spid="112652"/>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50"/>
                                        </p:tgtEl>
                                        <p:attrNameLst>
                                          <p:attrName>style.visibility</p:attrName>
                                        </p:attrNameLst>
                                      </p:cBhvr>
                                      <p:to>
                                        <p:strVal val="visible"/>
                                      </p:to>
                                    </p:set>
                                    <p:animEffect transition="in" filter="checkerboard(across)">
                                      <p:cBhvr>
                                        <p:cTn id="20" dur="500"/>
                                        <p:tgtEl>
                                          <p:spTgt spid="50"/>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51"/>
                                        </p:tgtEl>
                                        <p:attrNameLst>
                                          <p:attrName>style.visibility</p:attrName>
                                        </p:attrNameLst>
                                      </p:cBhvr>
                                      <p:to>
                                        <p:strVal val="visible"/>
                                      </p:to>
                                    </p:set>
                                    <p:animEffect transition="in" filter="checkerboard(across)">
                                      <p:cBhvr>
                                        <p:cTn id="23" dur="500"/>
                                        <p:tgtEl>
                                          <p:spTgt spid="51"/>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52"/>
                                        </p:tgtEl>
                                        <p:attrNameLst>
                                          <p:attrName>style.visibility</p:attrName>
                                        </p:attrNameLst>
                                      </p:cBhvr>
                                      <p:to>
                                        <p:strVal val="visible"/>
                                      </p:to>
                                    </p:set>
                                    <p:animEffect transition="in" filter="checkerboard(across)">
                                      <p:cBhvr>
                                        <p:cTn id="26" dur="500"/>
                                        <p:tgtEl>
                                          <p:spTgt spid="52"/>
                                        </p:tgtEl>
                                      </p:cBhvr>
                                    </p:animEffect>
                                  </p:childTnLst>
                                </p:cTn>
                              </p:par>
                              <p:par>
                                <p:cTn id="27" presetID="5" presetClass="entr" presetSubtype="10" fill="hold" grpId="0" nodeType="withEffect">
                                  <p:stCondLst>
                                    <p:cond delay="0"/>
                                  </p:stCondLst>
                                  <p:childTnLst>
                                    <p:set>
                                      <p:cBhvr>
                                        <p:cTn id="28" dur="1" fill="hold">
                                          <p:stCondLst>
                                            <p:cond delay="0"/>
                                          </p:stCondLst>
                                        </p:cTn>
                                        <p:tgtEl>
                                          <p:spTgt spid="53"/>
                                        </p:tgtEl>
                                        <p:attrNameLst>
                                          <p:attrName>style.visibility</p:attrName>
                                        </p:attrNameLst>
                                      </p:cBhvr>
                                      <p:to>
                                        <p:strVal val="visible"/>
                                      </p:to>
                                    </p:set>
                                    <p:animEffect transition="in" filter="checkerboard(across)">
                                      <p:cBhvr>
                                        <p:cTn id="29" dur="500"/>
                                        <p:tgtEl>
                                          <p:spTgt spid="53"/>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checkerboard(across)">
                                      <p:cBhvr>
                                        <p:cTn id="32" dur="500"/>
                                        <p:tgtEl>
                                          <p:spTgt spid="54"/>
                                        </p:tgtEl>
                                      </p:cBhvr>
                                    </p:animEffect>
                                  </p:childTnLst>
                                </p:cTn>
                              </p:par>
                              <p:par>
                                <p:cTn id="33" presetID="5" presetClass="entr" presetSubtype="10" fill="hold" nodeType="withEffect">
                                  <p:stCondLst>
                                    <p:cond delay="0"/>
                                  </p:stCondLst>
                                  <p:childTnLst>
                                    <p:set>
                                      <p:cBhvr>
                                        <p:cTn id="34" dur="1" fill="hold">
                                          <p:stCondLst>
                                            <p:cond delay="0"/>
                                          </p:stCondLst>
                                        </p:cTn>
                                        <p:tgtEl>
                                          <p:spTgt spid="55"/>
                                        </p:tgtEl>
                                        <p:attrNameLst>
                                          <p:attrName>style.visibility</p:attrName>
                                        </p:attrNameLst>
                                      </p:cBhvr>
                                      <p:to>
                                        <p:strVal val="visible"/>
                                      </p:to>
                                    </p:set>
                                    <p:animEffect transition="in" filter="checkerboard(across)">
                                      <p:cBhvr>
                                        <p:cTn id="35" dur="500"/>
                                        <p:tgtEl>
                                          <p:spTgt spid="55"/>
                                        </p:tgtEl>
                                      </p:cBhvr>
                                    </p:animEffect>
                                  </p:childTnLst>
                                </p:cTn>
                              </p:par>
                              <p:par>
                                <p:cTn id="36" presetID="5" presetClass="entr" presetSubtype="10" fill="hold" nodeType="withEffect">
                                  <p:stCondLst>
                                    <p:cond delay="0"/>
                                  </p:stCondLst>
                                  <p:childTnLst>
                                    <p:set>
                                      <p:cBhvr>
                                        <p:cTn id="37" dur="1" fill="hold">
                                          <p:stCondLst>
                                            <p:cond delay="0"/>
                                          </p:stCondLst>
                                        </p:cTn>
                                        <p:tgtEl>
                                          <p:spTgt spid="59"/>
                                        </p:tgtEl>
                                        <p:attrNameLst>
                                          <p:attrName>style.visibility</p:attrName>
                                        </p:attrNameLst>
                                      </p:cBhvr>
                                      <p:to>
                                        <p:strVal val="visible"/>
                                      </p:to>
                                    </p:set>
                                    <p:animEffect transition="in" filter="checkerboard(across)">
                                      <p:cBhvr>
                                        <p:cTn id="38" dur="500"/>
                                        <p:tgtEl>
                                          <p:spTgt spid="59"/>
                                        </p:tgtEl>
                                      </p:cBhvr>
                                    </p:animEffect>
                                  </p:childTnLst>
                                </p:cTn>
                              </p:par>
                              <p:par>
                                <p:cTn id="39" presetID="5" presetClass="entr" presetSubtype="10" fill="hold" nodeType="withEffect">
                                  <p:stCondLst>
                                    <p:cond delay="0"/>
                                  </p:stCondLst>
                                  <p:childTnLst>
                                    <p:set>
                                      <p:cBhvr>
                                        <p:cTn id="40" dur="1" fill="hold">
                                          <p:stCondLst>
                                            <p:cond delay="0"/>
                                          </p:stCondLst>
                                        </p:cTn>
                                        <p:tgtEl>
                                          <p:spTgt spid="62"/>
                                        </p:tgtEl>
                                        <p:attrNameLst>
                                          <p:attrName>style.visibility</p:attrName>
                                        </p:attrNameLst>
                                      </p:cBhvr>
                                      <p:to>
                                        <p:strVal val="visible"/>
                                      </p:to>
                                    </p:set>
                                    <p:animEffect transition="in" filter="checkerboard(across)">
                                      <p:cBhvr>
                                        <p:cTn id="41" dur="500"/>
                                        <p:tgtEl>
                                          <p:spTgt spid="62"/>
                                        </p:tgtEl>
                                      </p:cBhvr>
                                    </p:animEffect>
                                  </p:childTnLst>
                                </p:cTn>
                              </p:par>
                              <p:par>
                                <p:cTn id="42" presetID="5" presetClass="entr" presetSubtype="10" fill="hold" grpId="0" nodeType="withEffect">
                                  <p:stCondLst>
                                    <p:cond delay="0"/>
                                  </p:stCondLst>
                                  <p:childTnLst>
                                    <p:set>
                                      <p:cBhvr>
                                        <p:cTn id="43" dur="1" fill="hold">
                                          <p:stCondLst>
                                            <p:cond delay="0"/>
                                          </p:stCondLst>
                                        </p:cTn>
                                        <p:tgtEl>
                                          <p:spTgt spid="65"/>
                                        </p:tgtEl>
                                        <p:attrNameLst>
                                          <p:attrName>style.visibility</p:attrName>
                                        </p:attrNameLst>
                                      </p:cBhvr>
                                      <p:to>
                                        <p:strVal val="visible"/>
                                      </p:to>
                                    </p:set>
                                    <p:animEffect transition="in" filter="checkerboard(across)">
                                      <p:cBhvr>
                                        <p:cTn id="44" dur="500"/>
                                        <p:tgtEl>
                                          <p:spTgt spid="65"/>
                                        </p:tgtEl>
                                      </p:cBhvr>
                                    </p:animEffect>
                                  </p:childTnLst>
                                </p:cTn>
                              </p:par>
                              <p:par>
                                <p:cTn id="45" presetID="5" presetClass="entr" presetSubtype="10" fill="hold" grpId="0" nodeType="withEffect">
                                  <p:stCondLst>
                                    <p:cond delay="0"/>
                                  </p:stCondLst>
                                  <p:childTnLst>
                                    <p:set>
                                      <p:cBhvr>
                                        <p:cTn id="46" dur="1" fill="hold">
                                          <p:stCondLst>
                                            <p:cond delay="0"/>
                                          </p:stCondLst>
                                        </p:cTn>
                                        <p:tgtEl>
                                          <p:spTgt spid="66"/>
                                        </p:tgtEl>
                                        <p:attrNameLst>
                                          <p:attrName>style.visibility</p:attrName>
                                        </p:attrNameLst>
                                      </p:cBhvr>
                                      <p:to>
                                        <p:strVal val="visible"/>
                                      </p:to>
                                    </p:set>
                                    <p:animEffect transition="in" filter="checkerboard(across)">
                                      <p:cBhvr>
                                        <p:cTn id="47" dur="500"/>
                                        <p:tgtEl>
                                          <p:spTgt spid="66"/>
                                        </p:tgtEl>
                                      </p:cBhvr>
                                    </p:animEffect>
                                  </p:childTnLst>
                                </p:cTn>
                              </p:par>
                              <p:par>
                                <p:cTn id="48" presetID="5" presetClass="entr" presetSubtype="10" fill="hold" grpId="0" nodeType="withEffect">
                                  <p:stCondLst>
                                    <p:cond delay="0"/>
                                  </p:stCondLst>
                                  <p:childTnLst>
                                    <p:set>
                                      <p:cBhvr>
                                        <p:cTn id="49" dur="1" fill="hold">
                                          <p:stCondLst>
                                            <p:cond delay="0"/>
                                          </p:stCondLst>
                                        </p:cTn>
                                        <p:tgtEl>
                                          <p:spTgt spid="67"/>
                                        </p:tgtEl>
                                        <p:attrNameLst>
                                          <p:attrName>style.visibility</p:attrName>
                                        </p:attrNameLst>
                                      </p:cBhvr>
                                      <p:to>
                                        <p:strVal val="visible"/>
                                      </p:to>
                                    </p:set>
                                    <p:animEffect transition="in" filter="checkerboard(across)">
                                      <p:cBhvr>
                                        <p:cTn id="50" dur="500"/>
                                        <p:tgtEl>
                                          <p:spTgt spid="67"/>
                                        </p:tgtEl>
                                      </p:cBhvr>
                                    </p:animEffect>
                                  </p:childTnLst>
                                </p:cTn>
                              </p:par>
                              <p:par>
                                <p:cTn id="51" presetID="5" presetClass="entr" presetSubtype="10" fill="hold" grpId="0" nodeType="withEffect">
                                  <p:stCondLst>
                                    <p:cond delay="0"/>
                                  </p:stCondLst>
                                  <p:childTnLst>
                                    <p:set>
                                      <p:cBhvr>
                                        <p:cTn id="52" dur="1" fill="hold">
                                          <p:stCondLst>
                                            <p:cond delay="0"/>
                                          </p:stCondLst>
                                        </p:cTn>
                                        <p:tgtEl>
                                          <p:spTgt spid="68"/>
                                        </p:tgtEl>
                                        <p:attrNameLst>
                                          <p:attrName>style.visibility</p:attrName>
                                        </p:attrNameLst>
                                      </p:cBhvr>
                                      <p:to>
                                        <p:strVal val="visible"/>
                                      </p:to>
                                    </p:set>
                                    <p:animEffect transition="in" filter="checkerboard(across)">
                                      <p:cBhvr>
                                        <p:cTn id="53" dur="500"/>
                                        <p:tgtEl>
                                          <p:spTgt spid="68"/>
                                        </p:tgtEl>
                                      </p:cBhvr>
                                    </p:animEffect>
                                  </p:childTnLst>
                                </p:cTn>
                              </p:par>
                              <p:par>
                                <p:cTn id="54" presetID="5" presetClass="entr" presetSubtype="10" fill="hold" grpId="0" nodeType="withEffect">
                                  <p:stCondLst>
                                    <p:cond delay="0"/>
                                  </p:stCondLst>
                                  <p:childTnLst>
                                    <p:set>
                                      <p:cBhvr>
                                        <p:cTn id="55" dur="1" fill="hold">
                                          <p:stCondLst>
                                            <p:cond delay="0"/>
                                          </p:stCondLst>
                                        </p:cTn>
                                        <p:tgtEl>
                                          <p:spTgt spid="69"/>
                                        </p:tgtEl>
                                        <p:attrNameLst>
                                          <p:attrName>style.visibility</p:attrName>
                                        </p:attrNameLst>
                                      </p:cBhvr>
                                      <p:to>
                                        <p:strVal val="visible"/>
                                      </p:to>
                                    </p:set>
                                    <p:animEffect transition="in" filter="checkerboard(across)">
                                      <p:cBhvr>
                                        <p:cTn id="56" dur="500"/>
                                        <p:tgtEl>
                                          <p:spTgt spid="69"/>
                                        </p:tgtEl>
                                      </p:cBhvr>
                                    </p:animEffect>
                                  </p:childTnLst>
                                </p:cTn>
                              </p:par>
                              <p:par>
                                <p:cTn id="57" presetID="5" presetClass="entr" presetSubtype="10" fill="hold" grpId="0" nodeType="withEffect">
                                  <p:stCondLst>
                                    <p:cond delay="0"/>
                                  </p:stCondLst>
                                  <p:childTnLst>
                                    <p:set>
                                      <p:cBhvr>
                                        <p:cTn id="58" dur="1" fill="hold">
                                          <p:stCondLst>
                                            <p:cond delay="0"/>
                                          </p:stCondLst>
                                        </p:cTn>
                                        <p:tgtEl>
                                          <p:spTgt spid="70"/>
                                        </p:tgtEl>
                                        <p:attrNameLst>
                                          <p:attrName>style.visibility</p:attrName>
                                        </p:attrNameLst>
                                      </p:cBhvr>
                                      <p:to>
                                        <p:strVal val="visible"/>
                                      </p:to>
                                    </p:set>
                                    <p:animEffect transition="in" filter="checkerboard(across)">
                                      <p:cBhvr>
                                        <p:cTn id="59" dur="500"/>
                                        <p:tgtEl>
                                          <p:spTgt spid="70"/>
                                        </p:tgtEl>
                                      </p:cBhvr>
                                    </p:animEffect>
                                  </p:childTnLst>
                                </p:cTn>
                              </p:par>
                              <p:par>
                                <p:cTn id="60" presetID="5" presetClass="entr" presetSubtype="10" fill="hold" grpId="0" nodeType="withEffect">
                                  <p:stCondLst>
                                    <p:cond delay="0"/>
                                  </p:stCondLst>
                                  <p:childTnLst>
                                    <p:set>
                                      <p:cBhvr>
                                        <p:cTn id="61" dur="1" fill="hold">
                                          <p:stCondLst>
                                            <p:cond delay="0"/>
                                          </p:stCondLst>
                                        </p:cTn>
                                        <p:tgtEl>
                                          <p:spTgt spid="71"/>
                                        </p:tgtEl>
                                        <p:attrNameLst>
                                          <p:attrName>style.visibility</p:attrName>
                                        </p:attrNameLst>
                                      </p:cBhvr>
                                      <p:to>
                                        <p:strVal val="visible"/>
                                      </p:to>
                                    </p:set>
                                    <p:animEffect transition="in" filter="checkerboard(across)">
                                      <p:cBhvr>
                                        <p:cTn id="62" dur="500"/>
                                        <p:tgtEl>
                                          <p:spTgt spid="71"/>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112688"/>
                                        </p:tgtEl>
                                        <p:attrNameLst>
                                          <p:attrName>style.visibility</p:attrName>
                                        </p:attrNameLst>
                                      </p:cBhvr>
                                      <p:to>
                                        <p:strVal val="visible"/>
                                      </p:to>
                                    </p:set>
                                    <p:animEffect transition="in" filter="box(in)">
                                      <p:cBhvr>
                                        <p:cTn id="67" dur="500"/>
                                        <p:tgtEl>
                                          <p:spTgt spid="112688"/>
                                        </p:tgtEl>
                                      </p:cBhvr>
                                    </p:animEffect>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5"/>
                                        </p:tgtEl>
                                        <p:attrNameLst>
                                          <p:attrName>style.visibility</p:attrName>
                                        </p:attrNameLst>
                                      </p:cBhvr>
                                      <p:to>
                                        <p:strVal val="visible"/>
                                      </p:to>
                                    </p:set>
                                    <p:animEffect transition="in" filter="fade">
                                      <p:cBhvr>
                                        <p:cTn id="72" dur="1000"/>
                                        <p:tgtEl>
                                          <p:spTgt spid="5"/>
                                        </p:tgtEl>
                                      </p:cBhvr>
                                    </p:animEffect>
                                    <p:anim calcmode="lin" valueType="num">
                                      <p:cBhvr>
                                        <p:cTn id="73" dur="1000" fill="hold"/>
                                        <p:tgtEl>
                                          <p:spTgt spid="5"/>
                                        </p:tgtEl>
                                        <p:attrNameLst>
                                          <p:attrName>ppt_x</p:attrName>
                                        </p:attrNameLst>
                                      </p:cBhvr>
                                      <p:tavLst>
                                        <p:tav tm="0">
                                          <p:val>
                                            <p:strVal val="#ppt_x"/>
                                          </p:val>
                                        </p:tav>
                                        <p:tav tm="100000">
                                          <p:val>
                                            <p:strVal val="#ppt_x"/>
                                          </p:val>
                                        </p:tav>
                                      </p:tavLst>
                                    </p:anim>
                                    <p:anim calcmode="lin" valueType="num">
                                      <p:cBhvr>
                                        <p:cTn id="7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grpId="0" nodeType="clickEffect">
                                  <p:stCondLst>
                                    <p:cond delay="0"/>
                                  </p:stCondLst>
                                  <p:childTnLst>
                                    <p:set>
                                      <p:cBhvr>
                                        <p:cTn id="78" dur="1" fill="hold">
                                          <p:stCondLst>
                                            <p:cond delay="0"/>
                                          </p:stCondLst>
                                        </p:cTn>
                                        <p:tgtEl>
                                          <p:spTgt spid="3"/>
                                        </p:tgtEl>
                                        <p:attrNameLst>
                                          <p:attrName>style.visibility</p:attrName>
                                        </p:attrNameLst>
                                      </p:cBhvr>
                                      <p:to>
                                        <p:strVal val="visible"/>
                                      </p:to>
                                    </p:set>
                                    <p:animEffect transition="in" filter="fade">
                                      <p:cBhvr>
                                        <p:cTn id="79" dur="1000"/>
                                        <p:tgtEl>
                                          <p:spTgt spid="3"/>
                                        </p:tgtEl>
                                      </p:cBhvr>
                                    </p:animEffect>
                                    <p:anim calcmode="lin" valueType="num">
                                      <p:cBhvr>
                                        <p:cTn id="80" dur="1000" fill="hold"/>
                                        <p:tgtEl>
                                          <p:spTgt spid="3"/>
                                        </p:tgtEl>
                                        <p:attrNameLst>
                                          <p:attrName>ppt_x</p:attrName>
                                        </p:attrNameLst>
                                      </p:cBhvr>
                                      <p:tavLst>
                                        <p:tav tm="0">
                                          <p:val>
                                            <p:strVal val="#ppt_x"/>
                                          </p:val>
                                        </p:tav>
                                        <p:tav tm="100000">
                                          <p:val>
                                            <p:strVal val="#ppt_x"/>
                                          </p:val>
                                        </p:tav>
                                      </p:tavLst>
                                    </p:anim>
                                    <p:anim calcmode="lin" valueType="num">
                                      <p:cBhvr>
                                        <p:cTn id="8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grpId="0" nodeType="clickEffect">
                                  <p:stCondLst>
                                    <p:cond delay="0"/>
                                  </p:stCondLst>
                                  <p:childTnLst>
                                    <p:set>
                                      <p:cBhvr>
                                        <p:cTn id="85" dur="1" fill="hold">
                                          <p:stCondLst>
                                            <p:cond delay="0"/>
                                          </p:stCondLst>
                                        </p:cTn>
                                        <p:tgtEl>
                                          <p:spTgt spid="2"/>
                                        </p:tgtEl>
                                        <p:attrNameLst>
                                          <p:attrName>style.visibility</p:attrName>
                                        </p:attrNameLst>
                                      </p:cBhvr>
                                      <p:to>
                                        <p:strVal val="visible"/>
                                      </p:to>
                                    </p:set>
                                    <p:animEffect transition="in" filter="fade">
                                      <p:cBhvr>
                                        <p:cTn id="86" dur="1000"/>
                                        <p:tgtEl>
                                          <p:spTgt spid="2"/>
                                        </p:tgtEl>
                                      </p:cBhvr>
                                    </p:animEffect>
                                    <p:anim calcmode="lin" valueType="num">
                                      <p:cBhvr>
                                        <p:cTn id="87" dur="1000" fill="hold"/>
                                        <p:tgtEl>
                                          <p:spTgt spid="2"/>
                                        </p:tgtEl>
                                        <p:attrNameLst>
                                          <p:attrName>ppt_x</p:attrName>
                                        </p:attrNameLst>
                                      </p:cBhvr>
                                      <p:tavLst>
                                        <p:tav tm="0">
                                          <p:val>
                                            <p:strVal val="#ppt_x"/>
                                          </p:val>
                                        </p:tav>
                                        <p:tav tm="100000">
                                          <p:val>
                                            <p:strVal val="#ppt_x"/>
                                          </p:val>
                                        </p:tav>
                                      </p:tavLst>
                                    </p:anim>
                                    <p:anim calcmode="lin" valueType="num">
                                      <p:cBhvr>
                                        <p:cTn id="8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4" grpId="0"/>
      <p:bldP spid="112652" grpId="0"/>
      <p:bldP spid="112688" grpId="0"/>
      <p:bldP spid="2084" grpId="0"/>
      <p:bldP spid="50" grpId="0" animBg="1"/>
      <p:bldP spid="51" grpId="0" animBg="1"/>
      <p:bldP spid="52" grpId="0" animBg="1"/>
      <p:bldP spid="53" grpId="0" animBg="1"/>
      <p:bldP spid="54" grpId="0" animBg="1"/>
      <p:bldP spid="65" grpId="0"/>
      <p:bldP spid="66" grpId="0"/>
      <p:bldP spid="67" grpId="0"/>
      <p:bldP spid="68" grpId="0"/>
      <p:bldP spid="69" grpId="0"/>
      <p:bldP spid="70" grpId="0"/>
      <p:bldP spid="71" grpId="0"/>
      <p:bldP spid="2" grpId="0"/>
      <p:bldP spid="3"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ext Box 63"/>
          <p:cNvSpPr txBox="1">
            <a:spLocks noChangeArrowheads="1"/>
          </p:cNvSpPr>
          <p:nvPr/>
        </p:nvSpPr>
        <p:spPr bwMode="auto">
          <a:xfrm>
            <a:off x="1055440" y="5572141"/>
            <a:ext cx="10297144" cy="1015663"/>
          </a:xfrm>
          <a:prstGeom prst="rect">
            <a:avLst/>
          </a:prstGeom>
          <a:noFill/>
          <a:ln w="28575" cap="rnd">
            <a:noFill/>
            <a:prstDash val="sysDot"/>
            <a:miter lim="800000"/>
            <a:headEnd/>
            <a:tailEnd/>
          </a:ln>
        </p:spPr>
        <p:txBody>
          <a:bodyPr wrap="square">
            <a:spAutoFit/>
          </a:bodyPr>
          <a:lstStyle/>
          <a:p>
            <a:r>
              <a:rPr lang="vi-VN" sz="3000" b="1" i="1">
                <a:solidFill>
                  <a:srgbClr val="C00000"/>
                </a:solidFill>
                <a:latin typeface="+mj-lt"/>
              </a:rPr>
              <a:t> Vật đặt ở điểm cực viễn thì tiêu cự của thể thuỷ tinh dài nhất.</a:t>
            </a:r>
          </a:p>
          <a:p>
            <a:r>
              <a:rPr lang="vi-VN" sz="3000" b="1" i="1">
                <a:solidFill>
                  <a:srgbClr val="C00000"/>
                </a:solidFill>
                <a:latin typeface="+mj-lt"/>
              </a:rPr>
              <a:t> Vật đặt ở điểm cực cận thì tiêu cự của thể thuỷ tinh ngắn nhất.</a:t>
            </a:r>
            <a:endParaRPr lang="en-US" sz="3000" b="1" i="1" dirty="0">
              <a:solidFill>
                <a:srgbClr val="C00000"/>
              </a:solidFill>
              <a:latin typeface="+mj-lt"/>
              <a:sym typeface="Wingdings" pitchFamily="2" charset="2"/>
            </a:endParaRPr>
          </a:p>
        </p:txBody>
      </p:sp>
      <p:sp>
        <p:nvSpPr>
          <p:cNvPr id="18463" name="TextBox 340"/>
          <p:cNvSpPr txBox="1">
            <a:spLocks noChangeArrowheads="1"/>
          </p:cNvSpPr>
          <p:nvPr/>
        </p:nvSpPr>
        <p:spPr bwMode="auto">
          <a:xfrm>
            <a:off x="119336" y="188641"/>
            <a:ext cx="11953327" cy="1384995"/>
          </a:xfrm>
          <a:prstGeom prst="rect">
            <a:avLst/>
          </a:prstGeom>
          <a:noFill/>
          <a:ln w="9525">
            <a:noFill/>
            <a:miter lim="800000"/>
            <a:headEnd/>
            <a:tailEnd/>
          </a:ln>
        </p:spPr>
        <p:txBody>
          <a:bodyPr wrap="square">
            <a:spAutoFit/>
          </a:bodyPr>
          <a:lstStyle/>
          <a:p>
            <a:pPr algn="just">
              <a:spcBef>
                <a:spcPct val="50000"/>
              </a:spcBef>
            </a:pPr>
            <a:r>
              <a:rPr lang="en-US" sz="2800" b="1" i="1" dirty="0">
                <a:solidFill>
                  <a:srgbClr val="C00000"/>
                </a:solidFill>
                <a:latin typeface="Times New Roman" pitchFamily="18" charset="0"/>
                <a:cs typeface="Times New Roman" pitchFamily="18" charset="0"/>
              </a:rPr>
              <a:t>C6</a:t>
            </a:r>
            <a:r>
              <a:rPr lang="en-US" sz="2800" b="1" i="1">
                <a:solidFill>
                  <a:srgbClr val="C00000"/>
                </a:solidFill>
                <a:latin typeface="Times New Roman" pitchFamily="18" charset="0"/>
                <a:cs typeface="Times New Roman" pitchFamily="18" charset="0"/>
              </a:rPr>
              <a:t>: </a:t>
            </a:r>
            <a:r>
              <a:rPr lang="en-US" sz="2800" b="1" i="1" smtClean="0">
                <a:solidFill>
                  <a:srgbClr val="002060"/>
                </a:solidFill>
                <a:latin typeface="Times New Roman" pitchFamily="18" charset="0"/>
                <a:cs typeface="Times New Roman" pitchFamily="18" charset="0"/>
              </a:rPr>
              <a:t>Khi </a:t>
            </a:r>
            <a:r>
              <a:rPr lang="en-US" sz="2800" b="1" i="1" dirty="0" err="1">
                <a:solidFill>
                  <a:srgbClr val="002060"/>
                </a:solidFill>
                <a:latin typeface="Times New Roman" pitchFamily="18" charset="0"/>
                <a:cs typeface="Times New Roman" pitchFamily="18" charset="0"/>
              </a:rPr>
              <a:t>nhìn</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một</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vật</a:t>
            </a:r>
            <a:r>
              <a:rPr lang="en-US" sz="2800" b="1" i="1" dirty="0">
                <a:solidFill>
                  <a:srgbClr val="002060"/>
                </a:solidFill>
                <a:latin typeface="Times New Roman" pitchFamily="18" charset="0"/>
                <a:cs typeface="Times New Roman" pitchFamily="18" charset="0"/>
              </a:rPr>
              <a:t> ở </a:t>
            </a:r>
            <a:r>
              <a:rPr lang="en-US" sz="2800" b="1" i="1" dirty="0" err="1">
                <a:solidFill>
                  <a:srgbClr val="002060"/>
                </a:solidFill>
                <a:latin typeface="Times New Roman" pitchFamily="18" charset="0"/>
                <a:cs typeface="Times New Roman" pitchFamily="18" charset="0"/>
              </a:rPr>
              <a:t>điểm</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cực</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viễn</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thì</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tiêu</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cự</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của</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thể</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thủy</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tinh</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sẽ</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dài</a:t>
            </a:r>
            <a:r>
              <a:rPr lang="en-US" sz="2800" b="1" i="1" dirty="0">
                <a:solidFill>
                  <a:srgbClr val="002060"/>
                </a:solidFill>
                <a:latin typeface="Times New Roman" pitchFamily="18" charset="0"/>
                <a:cs typeface="Times New Roman" pitchFamily="18" charset="0"/>
              </a:rPr>
              <a:t> hay </a:t>
            </a:r>
            <a:r>
              <a:rPr lang="en-US" sz="2800" b="1" i="1" dirty="0" err="1">
                <a:solidFill>
                  <a:srgbClr val="002060"/>
                </a:solidFill>
                <a:latin typeface="Times New Roman" pitchFamily="18" charset="0"/>
                <a:cs typeface="Times New Roman" pitchFamily="18" charset="0"/>
              </a:rPr>
              <a:t>ngắn</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nhất</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Khi</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nhìn</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một</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vật</a:t>
            </a:r>
            <a:r>
              <a:rPr lang="en-US" sz="2800" b="1" i="1" dirty="0">
                <a:solidFill>
                  <a:srgbClr val="002060"/>
                </a:solidFill>
                <a:latin typeface="Times New Roman" pitchFamily="18" charset="0"/>
                <a:cs typeface="Times New Roman" pitchFamily="18" charset="0"/>
              </a:rPr>
              <a:t> ở </a:t>
            </a:r>
            <a:r>
              <a:rPr lang="en-US" sz="2800" b="1" i="1" dirty="0" err="1">
                <a:solidFill>
                  <a:srgbClr val="002060"/>
                </a:solidFill>
                <a:latin typeface="Times New Roman" pitchFamily="18" charset="0"/>
                <a:cs typeface="Times New Roman" pitchFamily="18" charset="0"/>
              </a:rPr>
              <a:t>điểm</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cực</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cận</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thì</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tiêu</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cự</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của</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thể</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thủy</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tinh</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sẽ</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dài</a:t>
            </a:r>
            <a:r>
              <a:rPr lang="en-US" sz="2800" b="1" i="1" dirty="0">
                <a:solidFill>
                  <a:srgbClr val="002060"/>
                </a:solidFill>
                <a:latin typeface="Times New Roman" pitchFamily="18" charset="0"/>
                <a:cs typeface="Times New Roman" pitchFamily="18" charset="0"/>
              </a:rPr>
              <a:t> hay </a:t>
            </a:r>
            <a:r>
              <a:rPr lang="en-US" sz="2800" b="1" i="1" dirty="0" err="1">
                <a:solidFill>
                  <a:srgbClr val="002060"/>
                </a:solidFill>
                <a:latin typeface="Times New Roman" pitchFamily="18" charset="0"/>
                <a:cs typeface="Times New Roman" pitchFamily="18" charset="0"/>
              </a:rPr>
              <a:t>ngắn</a:t>
            </a:r>
            <a:r>
              <a:rPr lang="en-US" sz="2800" b="1" i="1" dirty="0">
                <a:solidFill>
                  <a:srgbClr val="002060"/>
                </a:solidFill>
                <a:latin typeface="Times New Roman" pitchFamily="18" charset="0"/>
                <a:cs typeface="Times New Roman" pitchFamily="18" charset="0"/>
              </a:rPr>
              <a:t> </a:t>
            </a:r>
            <a:r>
              <a:rPr lang="en-US" sz="2800" b="1" i="1" dirty="0" err="1">
                <a:solidFill>
                  <a:srgbClr val="002060"/>
                </a:solidFill>
                <a:latin typeface="Times New Roman" pitchFamily="18" charset="0"/>
                <a:cs typeface="Times New Roman" pitchFamily="18" charset="0"/>
              </a:rPr>
              <a:t>nhất</a:t>
            </a:r>
            <a:r>
              <a:rPr lang="en-US" sz="2800" b="1" i="1" dirty="0">
                <a:solidFill>
                  <a:srgbClr val="002060"/>
                </a:solidFill>
                <a:latin typeface="Times New Roman" pitchFamily="18" charset="0"/>
                <a:cs typeface="Times New Roman" pitchFamily="18" charset="0"/>
              </a:rPr>
              <a:t>?</a:t>
            </a:r>
            <a:r>
              <a:rPr lang="en-US" sz="2800" i="1" dirty="0">
                <a:solidFill>
                  <a:srgbClr val="002060"/>
                </a:solidFill>
                <a:latin typeface="Times New Roman" pitchFamily="18" charset="0"/>
                <a:cs typeface="Times New Roman" pitchFamily="18" charset="0"/>
              </a:rPr>
              <a:t> </a:t>
            </a:r>
          </a:p>
        </p:txBody>
      </p:sp>
      <p:pic>
        <p:nvPicPr>
          <p:cNvPr id="389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1862" y="1484784"/>
            <a:ext cx="9004300" cy="3938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 name="Straight Connector 2"/>
          <p:cNvCxnSpPr/>
          <p:nvPr/>
        </p:nvCxnSpPr>
        <p:spPr>
          <a:xfrm flipH="1">
            <a:off x="8760296" y="1988840"/>
            <a:ext cx="72007" cy="72008"/>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flipH="1">
            <a:off x="8976320" y="4149080"/>
            <a:ext cx="72008" cy="7200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fade">
                                      <p:cBhvr>
                                        <p:cTn id="7" dur="500"/>
                                        <p:tgtEl>
                                          <p:spTgt spid="3891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14690">
                                            <p:txEl>
                                              <p:pRg st="0" end="0"/>
                                            </p:txEl>
                                          </p:spTgt>
                                        </p:tgtEl>
                                        <p:attrNameLst>
                                          <p:attrName>style.visibility</p:attrName>
                                        </p:attrNameLst>
                                      </p:cBhvr>
                                      <p:to>
                                        <p:strVal val="visible"/>
                                      </p:to>
                                    </p:set>
                                    <p:animEffect transition="in" filter="diamond(in)">
                                      <p:cBhvr>
                                        <p:cTn id="12" dur="2000"/>
                                        <p:tgtEl>
                                          <p:spTgt spid="114690">
                                            <p:txEl>
                                              <p:pRg st="0" end="0"/>
                                            </p:txEl>
                                          </p:spTgt>
                                        </p:tgtEl>
                                      </p:cBhvr>
                                    </p:animEffect>
                                  </p:childTnLst>
                                </p:cTn>
                              </p:par>
                              <p:par>
                                <p:cTn id="13" presetID="8" presetClass="entr" presetSubtype="16" fill="hold" nodeType="withEffect">
                                  <p:stCondLst>
                                    <p:cond delay="0"/>
                                  </p:stCondLst>
                                  <p:childTnLst>
                                    <p:set>
                                      <p:cBhvr>
                                        <p:cTn id="14" dur="1" fill="hold">
                                          <p:stCondLst>
                                            <p:cond delay="0"/>
                                          </p:stCondLst>
                                        </p:cTn>
                                        <p:tgtEl>
                                          <p:spTgt spid="114690">
                                            <p:txEl>
                                              <p:pRg st="1" end="1"/>
                                            </p:txEl>
                                          </p:spTgt>
                                        </p:tgtEl>
                                        <p:attrNameLst>
                                          <p:attrName>style.visibility</p:attrName>
                                        </p:attrNameLst>
                                      </p:cBhvr>
                                      <p:to>
                                        <p:strVal val="visible"/>
                                      </p:to>
                                    </p:set>
                                    <p:animEffect transition="in" filter="diamond(in)">
                                      <p:cBhvr>
                                        <p:cTn id="15" dur="2000"/>
                                        <p:tgtEl>
                                          <p:spTgt spid="11469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 Box 3"/>
          <p:cNvSpPr txBox="1">
            <a:spLocks noChangeArrowheads="1"/>
          </p:cNvSpPr>
          <p:nvPr/>
        </p:nvSpPr>
        <p:spPr bwMode="auto">
          <a:xfrm>
            <a:off x="1055440" y="2132856"/>
            <a:ext cx="11136560" cy="2800767"/>
          </a:xfrm>
          <a:prstGeom prst="rect">
            <a:avLst/>
          </a:prstGeom>
          <a:noFill/>
          <a:ln w="9525">
            <a:noFill/>
            <a:miter lim="800000"/>
            <a:headEnd/>
            <a:tailEnd/>
          </a:ln>
          <a:effectLst/>
        </p:spPr>
        <p:txBody>
          <a:bodyPr wrap="square">
            <a:spAutoFit/>
          </a:bodyPr>
          <a:lstStyle/>
          <a:p>
            <a:pPr>
              <a:spcBef>
                <a:spcPct val="50000"/>
              </a:spcBef>
              <a:buFont typeface="Wingdings" pitchFamily="2" charset="2"/>
              <a:buChar char="v"/>
              <a:defRPr/>
            </a:pPr>
            <a:r>
              <a:rPr lang="en-US" sz="3200" b="1" dirty="0" smtClean="0">
                <a:solidFill>
                  <a:srgbClr val="0000FF"/>
                </a:solidFill>
                <a:latin typeface="Times New Roman (Headings)"/>
              </a:rPr>
              <a:t> </a:t>
            </a:r>
            <a:r>
              <a:rPr lang="en-US" sz="3200" b="1" dirty="0" err="1" smtClean="0">
                <a:solidFill>
                  <a:srgbClr val="0000FF"/>
                </a:solidFill>
                <a:latin typeface="Times New Roman" pitchFamily="18" charset="0"/>
                <a:cs typeface="Times New Roman" pitchFamily="18" charset="0"/>
              </a:rPr>
              <a:t>Học</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bài</a:t>
            </a:r>
            <a:endParaRPr lang="en-US" sz="3200" b="1" dirty="0" smtClean="0">
              <a:solidFill>
                <a:srgbClr val="0000FF"/>
              </a:solidFill>
              <a:latin typeface="Times New Roman" pitchFamily="18" charset="0"/>
              <a:cs typeface="Times New Roman" pitchFamily="18" charset="0"/>
            </a:endParaRPr>
          </a:p>
          <a:p>
            <a:pPr>
              <a:spcBef>
                <a:spcPct val="50000"/>
              </a:spcBef>
              <a:buFont typeface="Wingdings" pitchFamily="2" charset="2"/>
              <a:buChar char="v"/>
              <a:defRPr/>
            </a:pP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Làm</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câu</a:t>
            </a:r>
            <a:r>
              <a:rPr lang="en-US" sz="3200" b="1" dirty="0" smtClean="0">
                <a:solidFill>
                  <a:srgbClr val="0000FF"/>
                </a:solidFill>
                <a:latin typeface="Times New Roman" pitchFamily="18" charset="0"/>
                <a:cs typeface="Times New Roman" pitchFamily="18" charset="0"/>
              </a:rPr>
              <a:t> C3,C4 </a:t>
            </a:r>
            <a:r>
              <a:rPr lang="en-US" sz="3200" b="1" dirty="0" err="1" smtClean="0">
                <a:solidFill>
                  <a:srgbClr val="0000FF"/>
                </a:solidFill>
                <a:latin typeface="Times New Roman" pitchFamily="18" charset="0"/>
                <a:cs typeface="Times New Roman" pitchFamily="18" charset="0"/>
              </a:rPr>
              <a:t>trong</a:t>
            </a:r>
            <a:r>
              <a:rPr lang="en-US" sz="3200" b="1" dirty="0" smtClean="0">
                <a:solidFill>
                  <a:srgbClr val="0000FF"/>
                </a:solidFill>
                <a:latin typeface="Times New Roman" pitchFamily="18" charset="0"/>
                <a:cs typeface="Times New Roman" pitchFamily="18" charset="0"/>
              </a:rPr>
              <a:t> SGK (</a:t>
            </a:r>
            <a:r>
              <a:rPr lang="en-US" sz="3200" b="1" dirty="0" err="1" smtClean="0">
                <a:solidFill>
                  <a:srgbClr val="0000FF"/>
                </a:solidFill>
                <a:latin typeface="Times New Roman" pitchFamily="18" charset="0"/>
                <a:cs typeface="Times New Roman" pitchFamily="18" charset="0"/>
              </a:rPr>
              <a:t>đo</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khoảng</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cực</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cận</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của</a:t>
            </a: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mắt</a:t>
            </a:r>
            <a:r>
              <a:rPr lang="en-US" sz="3200" b="1" dirty="0" smtClean="0">
                <a:solidFill>
                  <a:srgbClr val="0000FF"/>
                </a:solidFill>
                <a:latin typeface="Times New Roman" pitchFamily="18" charset="0"/>
                <a:cs typeface="Times New Roman" pitchFamily="18" charset="0"/>
              </a:rPr>
              <a:t>)</a:t>
            </a:r>
          </a:p>
          <a:p>
            <a:pPr>
              <a:spcBef>
                <a:spcPct val="50000"/>
              </a:spcBef>
              <a:buFont typeface="Wingdings" pitchFamily="2" charset="2"/>
              <a:buChar char="v"/>
              <a:defRPr/>
            </a:pPr>
            <a:r>
              <a:rPr lang="en-US" sz="3200" b="1" dirty="0" smtClean="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Làm</a:t>
            </a:r>
            <a:r>
              <a:rPr lang="en-US" sz="3200" b="1" dirty="0" smtClean="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bài</a:t>
            </a:r>
            <a:r>
              <a:rPr lang="en-US" sz="3200" b="1" dirty="0">
                <a:solidFill>
                  <a:srgbClr val="0000FF"/>
                </a:solidFill>
                <a:latin typeface="Times New Roman" pitchFamily="18" charset="0"/>
                <a:cs typeface="Times New Roman" pitchFamily="18" charset="0"/>
              </a:rPr>
              <a:t> </a:t>
            </a:r>
            <a:r>
              <a:rPr lang="en-US" sz="3200" b="1" dirty="0" err="1" smtClean="0">
                <a:solidFill>
                  <a:srgbClr val="0000FF"/>
                </a:solidFill>
                <a:latin typeface="Times New Roman" pitchFamily="18" charset="0"/>
                <a:cs typeface="Times New Roman" pitchFamily="18" charset="0"/>
              </a:rPr>
              <a:t>tập</a:t>
            </a:r>
            <a:r>
              <a:rPr lang="en-US" sz="3200" b="1" dirty="0" smtClean="0">
                <a:solidFill>
                  <a:srgbClr val="0000FF"/>
                </a:solidFill>
                <a:latin typeface="Times New Roman" pitchFamily="18" charset="0"/>
                <a:cs typeface="Times New Roman" pitchFamily="18" charset="0"/>
              </a:rPr>
              <a:t> 49.1 </a:t>
            </a:r>
            <a:r>
              <a:rPr lang="en-US" sz="3200" b="1" dirty="0" err="1" smtClean="0">
                <a:solidFill>
                  <a:srgbClr val="0000FF"/>
                </a:solidFill>
                <a:latin typeface="Times New Roman" pitchFamily="18" charset="0"/>
                <a:cs typeface="Times New Roman" pitchFamily="18" charset="0"/>
              </a:rPr>
              <a:t>đến</a:t>
            </a:r>
            <a:r>
              <a:rPr lang="en-US" sz="3200" b="1" dirty="0" smtClean="0">
                <a:solidFill>
                  <a:srgbClr val="0000FF"/>
                </a:solidFill>
                <a:latin typeface="Times New Roman" pitchFamily="18" charset="0"/>
                <a:cs typeface="Times New Roman" pitchFamily="18" charset="0"/>
              </a:rPr>
              <a:t> 49.3 </a:t>
            </a:r>
            <a:r>
              <a:rPr lang="en-US" sz="3200" b="1" dirty="0" err="1">
                <a:solidFill>
                  <a:srgbClr val="0000FF"/>
                </a:solidFill>
                <a:latin typeface="Times New Roman" pitchFamily="18" charset="0"/>
                <a:cs typeface="Times New Roman" pitchFamily="18" charset="0"/>
              </a:rPr>
              <a:t>trong</a:t>
            </a:r>
            <a:r>
              <a:rPr lang="en-US" sz="3200" b="1" dirty="0">
                <a:solidFill>
                  <a:srgbClr val="0000FF"/>
                </a:solidFill>
                <a:latin typeface="Times New Roman" pitchFamily="18" charset="0"/>
                <a:cs typeface="Times New Roman" pitchFamily="18" charset="0"/>
              </a:rPr>
              <a:t> SBT.</a:t>
            </a:r>
          </a:p>
          <a:p>
            <a:pPr>
              <a:spcBef>
                <a:spcPct val="50000"/>
              </a:spcBef>
              <a:buFont typeface="Wingdings" pitchFamily="2" charset="2"/>
              <a:buChar char="v"/>
              <a:defRPr/>
            </a:pP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Chuẩn</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bị</a:t>
            </a:r>
            <a:r>
              <a:rPr lang="en-US" sz="3200" b="1" dirty="0">
                <a:solidFill>
                  <a:srgbClr val="0000FF"/>
                </a:solidFill>
                <a:latin typeface="Times New Roman" pitchFamily="18" charset="0"/>
                <a:cs typeface="Times New Roman" pitchFamily="18" charset="0"/>
              </a:rPr>
              <a:t> </a:t>
            </a:r>
            <a:r>
              <a:rPr lang="en-US" sz="3200" b="1" dirty="0" err="1">
                <a:solidFill>
                  <a:srgbClr val="0000FF"/>
                </a:solidFill>
                <a:latin typeface="Times New Roman" pitchFamily="18" charset="0"/>
                <a:cs typeface="Times New Roman" pitchFamily="18" charset="0"/>
              </a:rPr>
              <a:t>bài</a:t>
            </a:r>
            <a:r>
              <a:rPr lang="en-US" sz="3200" b="1" dirty="0">
                <a:solidFill>
                  <a:srgbClr val="0000FF"/>
                </a:solidFill>
                <a:latin typeface="Times New Roman" pitchFamily="18" charset="0"/>
                <a:cs typeface="Times New Roman" pitchFamily="18" charset="0"/>
              </a:rPr>
              <a:t> 49: </a:t>
            </a:r>
            <a:r>
              <a:rPr lang="en-US" sz="3200" b="1" dirty="0">
                <a:solidFill>
                  <a:srgbClr val="FF0000"/>
                </a:solidFill>
                <a:latin typeface="Times New Roman" pitchFamily="18" charset="0"/>
                <a:cs typeface="Times New Roman" pitchFamily="18" charset="0"/>
              </a:rPr>
              <a:t>“</a:t>
            </a:r>
            <a:r>
              <a:rPr lang="en-US" sz="3200" b="1" dirty="0" err="1">
                <a:solidFill>
                  <a:srgbClr val="FF0000"/>
                </a:solidFill>
                <a:latin typeface="Times New Roman" pitchFamily="18" charset="0"/>
                <a:cs typeface="Times New Roman" pitchFamily="18" charset="0"/>
              </a:rPr>
              <a:t>Mắt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cận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và</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mắt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lão</a:t>
            </a:r>
            <a:r>
              <a:rPr lang="en-US" sz="3200" b="1" dirty="0">
                <a:solidFill>
                  <a:srgbClr val="FF0000"/>
                </a:solidFill>
                <a:latin typeface="Times New Roman" pitchFamily="18" charset="0"/>
                <a:cs typeface="Times New Roman" pitchFamily="18" charset="0"/>
              </a:rPr>
              <a:t>”</a:t>
            </a:r>
            <a:endParaRPr lang="en-US" sz="3200" b="1" dirty="0">
              <a:solidFill>
                <a:srgbClr val="FF0000"/>
              </a:solidFill>
              <a:effectLst>
                <a:outerShdw blurRad="38100" dist="38100" dir="2700000" algn="tl">
                  <a:srgbClr val="C0C0C0"/>
                </a:outerShdw>
              </a:effectLst>
              <a:latin typeface="Times New Roman" pitchFamily="18" charset="0"/>
              <a:cs typeface="Times New Roman" pitchFamily="18" charset="0"/>
            </a:endParaRPr>
          </a:p>
        </p:txBody>
      </p:sp>
      <p:sp>
        <p:nvSpPr>
          <p:cNvPr id="35844" name="WordArt 4"/>
          <p:cNvSpPr>
            <a:spLocks noChangeArrowheads="1" noChangeShapeType="1" noTextEdit="1"/>
          </p:cNvSpPr>
          <p:nvPr/>
        </p:nvSpPr>
        <p:spPr bwMode="auto">
          <a:xfrm>
            <a:off x="2286000" y="838200"/>
            <a:ext cx="7239000" cy="762000"/>
          </a:xfrm>
          <a:prstGeom prst="rect">
            <a:avLst/>
          </a:prstGeom>
        </p:spPr>
        <p:txBody>
          <a:bodyPr wrap="none" fromWordArt="1">
            <a:prstTxWarp prst="textPlain">
              <a:avLst>
                <a:gd name="adj" fmla="val 50000"/>
              </a:avLst>
            </a:prstTxWarp>
          </a:bodyPr>
          <a:lstStyle/>
          <a:p>
            <a:pPr algn="ctr"/>
            <a:r>
              <a:rPr lang="vi-VN" sz="3600" b="1" kern="10" dirty="0">
                <a:ln w="38100">
                  <a:solidFill>
                    <a:srgbClr val="FF0000"/>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HƯỚNG DẪN VỀ NHÀ</a:t>
            </a:r>
            <a:endParaRPr lang="en-US" sz="3600" b="1" kern="10" dirty="0">
              <a:ln w="38100">
                <a:solidFill>
                  <a:srgbClr val="FF0000"/>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endParaRPr>
          </a:p>
        </p:txBody>
      </p:sp>
    </p:spTree>
  </p:cSld>
  <p:clrMapOvr>
    <a:masterClrMapping/>
  </p:clrMapOvr>
  <p:transition spd="med">
    <p:wheel spokes="2"/>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5844"/>
                                        </p:tgtEl>
                                        <p:attrNameLst>
                                          <p:attrName>style.visibility</p:attrName>
                                        </p:attrNameLst>
                                      </p:cBhvr>
                                      <p:to>
                                        <p:strVal val="visible"/>
                                      </p:to>
                                    </p:set>
                                    <p:animEffect transition="in" filter="wipe(down)">
                                      <p:cBhvr>
                                        <p:cTn id="7" dur="580">
                                          <p:stCondLst>
                                            <p:cond delay="0"/>
                                          </p:stCondLst>
                                        </p:cTn>
                                        <p:tgtEl>
                                          <p:spTgt spid="35844"/>
                                        </p:tgtEl>
                                      </p:cBhvr>
                                    </p:animEffect>
                                    <p:anim calcmode="lin" valueType="num">
                                      <p:cBhvr>
                                        <p:cTn id="8" dur="1822" tmFilter="0,0; 0.14,0.36; 0.43,0.73; 0.71,0.91; 1.0,1.0">
                                          <p:stCondLst>
                                            <p:cond delay="0"/>
                                          </p:stCondLst>
                                        </p:cTn>
                                        <p:tgtEl>
                                          <p:spTgt spid="3584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584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584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584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5844"/>
                                        </p:tgtEl>
                                        <p:attrNameLst>
                                          <p:attrName>ppt_y</p:attrName>
                                        </p:attrNameLst>
                                      </p:cBhvr>
                                      <p:tavLst>
                                        <p:tav tm="0" fmla="#ppt_y-sin(pi*$)/81">
                                          <p:val>
                                            <p:fltVal val="0"/>
                                          </p:val>
                                        </p:tav>
                                        <p:tav tm="100000">
                                          <p:val>
                                            <p:fltVal val="1"/>
                                          </p:val>
                                        </p:tav>
                                      </p:tavLst>
                                    </p:anim>
                                    <p:animScale>
                                      <p:cBhvr>
                                        <p:cTn id="13" dur="26">
                                          <p:stCondLst>
                                            <p:cond delay="650"/>
                                          </p:stCondLst>
                                        </p:cTn>
                                        <p:tgtEl>
                                          <p:spTgt spid="35844"/>
                                        </p:tgtEl>
                                      </p:cBhvr>
                                      <p:to x="100000" y="60000"/>
                                    </p:animScale>
                                    <p:animScale>
                                      <p:cBhvr>
                                        <p:cTn id="14" dur="166" decel="50000">
                                          <p:stCondLst>
                                            <p:cond delay="676"/>
                                          </p:stCondLst>
                                        </p:cTn>
                                        <p:tgtEl>
                                          <p:spTgt spid="35844"/>
                                        </p:tgtEl>
                                      </p:cBhvr>
                                      <p:to x="100000" y="100000"/>
                                    </p:animScale>
                                    <p:animScale>
                                      <p:cBhvr>
                                        <p:cTn id="15" dur="26">
                                          <p:stCondLst>
                                            <p:cond delay="1312"/>
                                          </p:stCondLst>
                                        </p:cTn>
                                        <p:tgtEl>
                                          <p:spTgt spid="35844"/>
                                        </p:tgtEl>
                                      </p:cBhvr>
                                      <p:to x="100000" y="80000"/>
                                    </p:animScale>
                                    <p:animScale>
                                      <p:cBhvr>
                                        <p:cTn id="16" dur="166" decel="50000">
                                          <p:stCondLst>
                                            <p:cond delay="1338"/>
                                          </p:stCondLst>
                                        </p:cTn>
                                        <p:tgtEl>
                                          <p:spTgt spid="35844"/>
                                        </p:tgtEl>
                                      </p:cBhvr>
                                      <p:to x="100000" y="100000"/>
                                    </p:animScale>
                                    <p:animScale>
                                      <p:cBhvr>
                                        <p:cTn id="17" dur="26">
                                          <p:stCondLst>
                                            <p:cond delay="1642"/>
                                          </p:stCondLst>
                                        </p:cTn>
                                        <p:tgtEl>
                                          <p:spTgt spid="35844"/>
                                        </p:tgtEl>
                                      </p:cBhvr>
                                      <p:to x="100000" y="90000"/>
                                    </p:animScale>
                                    <p:animScale>
                                      <p:cBhvr>
                                        <p:cTn id="18" dur="166" decel="50000">
                                          <p:stCondLst>
                                            <p:cond delay="1668"/>
                                          </p:stCondLst>
                                        </p:cTn>
                                        <p:tgtEl>
                                          <p:spTgt spid="35844"/>
                                        </p:tgtEl>
                                      </p:cBhvr>
                                      <p:to x="100000" y="100000"/>
                                    </p:animScale>
                                    <p:animScale>
                                      <p:cBhvr>
                                        <p:cTn id="19" dur="26">
                                          <p:stCondLst>
                                            <p:cond delay="1808"/>
                                          </p:stCondLst>
                                        </p:cTn>
                                        <p:tgtEl>
                                          <p:spTgt spid="35844"/>
                                        </p:tgtEl>
                                      </p:cBhvr>
                                      <p:to x="100000" y="95000"/>
                                    </p:animScale>
                                    <p:animScale>
                                      <p:cBhvr>
                                        <p:cTn id="20" dur="166" decel="50000">
                                          <p:stCondLst>
                                            <p:cond delay="1834"/>
                                          </p:stCondLst>
                                        </p:cTn>
                                        <p:tgtEl>
                                          <p:spTgt spid="35844"/>
                                        </p:tgtEl>
                                      </p:cBhvr>
                                      <p:to x="100000" y="100000"/>
                                    </p:animScale>
                                  </p:childTnLst>
                                </p:cTn>
                              </p:par>
                            </p:childTnLst>
                          </p:cTn>
                        </p:par>
                        <p:par>
                          <p:cTn id="21" fill="hold">
                            <p:stCondLst>
                              <p:cond delay="2000"/>
                            </p:stCondLst>
                            <p:childTnLst>
                              <p:par>
                                <p:cTn id="22" presetID="32" presetClass="emph" presetSubtype="0" fill="hold" grpId="1" nodeType="afterEffect">
                                  <p:stCondLst>
                                    <p:cond delay="0"/>
                                  </p:stCondLst>
                                  <p:childTnLst>
                                    <p:animClr clrSpc="rgb" dir="cw">
                                      <p:cBhvr override="childStyle">
                                        <p:cTn id="23" dur="100" fill="hold"/>
                                        <p:tgtEl>
                                          <p:spTgt spid="35844"/>
                                        </p:tgtEl>
                                        <p:attrNameLst>
                                          <p:attrName>style.color</p:attrName>
                                        </p:attrNameLst>
                                      </p:cBhvr>
                                      <p:to>
                                        <a:srgbClr val="E8FA00"/>
                                      </p:to>
                                    </p:animClr>
                                    <p:animClr clrSpc="rgb" dir="cw">
                                      <p:cBhvr>
                                        <p:cTn id="24" dur="100" fill="hold"/>
                                        <p:tgtEl>
                                          <p:spTgt spid="35844"/>
                                        </p:tgtEl>
                                        <p:attrNameLst>
                                          <p:attrName>fillcolor</p:attrName>
                                        </p:attrNameLst>
                                      </p:cBhvr>
                                      <p:to>
                                        <a:srgbClr val="E8FA00"/>
                                      </p:to>
                                    </p:animClr>
                                    <p:set>
                                      <p:cBhvr>
                                        <p:cTn id="25" dur="100" fill="hold"/>
                                        <p:tgtEl>
                                          <p:spTgt spid="35844"/>
                                        </p:tgtEl>
                                        <p:attrNameLst>
                                          <p:attrName>fill.type</p:attrName>
                                        </p:attrNameLst>
                                      </p:cBhvr>
                                      <p:to>
                                        <p:strVal val="solid"/>
                                      </p:to>
                                    </p:set>
                                    <p:set>
                                      <p:cBhvr>
                                        <p:cTn id="26" dur="100" fill="hold"/>
                                        <p:tgtEl>
                                          <p:spTgt spid="35844"/>
                                        </p:tgtEl>
                                        <p:attrNameLst>
                                          <p:attrName>fill.on</p:attrName>
                                        </p:attrNameLst>
                                      </p:cBhvr>
                                      <p:to>
                                        <p:strVal val="true"/>
                                      </p:to>
                                    </p:set>
                                    <p:animRot by="120000">
                                      <p:cBhvr>
                                        <p:cTn id="27" dur="100" fill="hold">
                                          <p:stCondLst>
                                            <p:cond delay="0"/>
                                          </p:stCondLst>
                                        </p:cTn>
                                        <p:tgtEl>
                                          <p:spTgt spid="35844"/>
                                        </p:tgtEl>
                                        <p:attrNameLst>
                                          <p:attrName>r</p:attrName>
                                        </p:attrNameLst>
                                      </p:cBhvr>
                                    </p:animRot>
                                    <p:animRot by="-240000">
                                      <p:cBhvr>
                                        <p:cTn id="28" dur="200" fill="hold">
                                          <p:stCondLst>
                                            <p:cond delay="200"/>
                                          </p:stCondLst>
                                        </p:cTn>
                                        <p:tgtEl>
                                          <p:spTgt spid="35844"/>
                                        </p:tgtEl>
                                        <p:attrNameLst>
                                          <p:attrName>r</p:attrName>
                                        </p:attrNameLst>
                                      </p:cBhvr>
                                    </p:animRot>
                                    <p:animRot by="240000">
                                      <p:cBhvr>
                                        <p:cTn id="29" dur="200" fill="hold">
                                          <p:stCondLst>
                                            <p:cond delay="400"/>
                                          </p:stCondLst>
                                        </p:cTn>
                                        <p:tgtEl>
                                          <p:spTgt spid="35844"/>
                                        </p:tgtEl>
                                        <p:attrNameLst>
                                          <p:attrName>r</p:attrName>
                                        </p:attrNameLst>
                                      </p:cBhvr>
                                    </p:animRot>
                                    <p:animRot by="-240000">
                                      <p:cBhvr>
                                        <p:cTn id="30" dur="200" fill="hold">
                                          <p:stCondLst>
                                            <p:cond delay="600"/>
                                          </p:stCondLst>
                                        </p:cTn>
                                        <p:tgtEl>
                                          <p:spTgt spid="35844"/>
                                        </p:tgtEl>
                                        <p:attrNameLst>
                                          <p:attrName>r</p:attrName>
                                        </p:attrNameLst>
                                      </p:cBhvr>
                                    </p:animRot>
                                    <p:animRot by="120000">
                                      <p:cBhvr>
                                        <p:cTn id="31" dur="200" fill="hold">
                                          <p:stCondLst>
                                            <p:cond delay="800"/>
                                          </p:stCondLst>
                                        </p:cTn>
                                        <p:tgtEl>
                                          <p:spTgt spid="35844"/>
                                        </p:tgtEl>
                                        <p:attrNameLst>
                                          <p:attrName>r</p:attrName>
                                        </p:attrNameLst>
                                      </p:cBhvr>
                                    </p:animRot>
                                  </p:childTnLst>
                                </p:cTn>
                              </p:par>
                            </p:childTnLst>
                          </p:cTn>
                        </p:par>
                        <p:par>
                          <p:cTn id="32" fill="hold">
                            <p:stCondLst>
                              <p:cond delay="3000"/>
                            </p:stCondLst>
                            <p:childTnLst>
                              <p:par>
                                <p:cTn id="33" presetID="9" presetClass="entr" presetSubtype="0" fill="hold" grpId="0" nodeType="afterEffect">
                                  <p:stCondLst>
                                    <p:cond delay="0"/>
                                  </p:stCondLst>
                                  <p:childTnLst>
                                    <p:set>
                                      <p:cBhvr>
                                        <p:cTn id="34" dur="1" fill="hold">
                                          <p:stCondLst>
                                            <p:cond delay="0"/>
                                          </p:stCondLst>
                                        </p:cTn>
                                        <p:tgtEl>
                                          <p:spTgt spid="35843"/>
                                        </p:tgtEl>
                                        <p:attrNameLst>
                                          <p:attrName>style.visibility</p:attrName>
                                        </p:attrNameLst>
                                      </p:cBhvr>
                                      <p:to>
                                        <p:strVal val="visible"/>
                                      </p:to>
                                    </p:set>
                                    <p:animEffect transition="in" filter="dissolve">
                                      <p:cBhvr>
                                        <p:cTn id="35" dur="10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p:bldP spid="35844" grpId="0" animBg="1"/>
      <p:bldP spid="35844" grpId="1"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6066" name="Text Box 2"/>
          <p:cNvSpPr txBox="1">
            <a:spLocks noChangeArrowheads="1"/>
          </p:cNvSpPr>
          <p:nvPr/>
        </p:nvSpPr>
        <p:spPr bwMode="auto">
          <a:xfrm>
            <a:off x="44810" y="817370"/>
            <a:ext cx="4971069" cy="553998"/>
          </a:xfrm>
          <a:prstGeom prst="rect">
            <a:avLst/>
          </a:prstGeom>
          <a:noFill/>
          <a:ln w="9525">
            <a:noFill/>
            <a:miter lim="800000"/>
            <a:headEnd/>
            <a:tailEnd/>
          </a:ln>
        </p:spPr>
        <p:txBody>
          <a:bodyPr wrap="square">
            <a:spAutoFit/>
          </a:bodyPr>
          <a:lstStyle/>
          <a:p>
            <a:pPr algn="just">
              <a:spcBef>
                <a:spcPct val="50000"/>
              </a:spcBef>
            </a:pPr>
            <a:r>
              <a:rPr lang="en-US" sz="3000" b="1" dirty="0">
                <a:solidFill>
                  <a:srgbClr val="0000FF"/>
                </a:solidFill>
                <a:latin typeface="Times New Roman" pitchFamily="18" charset="0"/>
                <a:cs typeface="Times New Roman" pitchFamily="18" charset="0"/>
              </a:rPr>
              <a:t>I. CẤU TẠO CỦA MẮT</a:t>
            </a:r>
          </a:p>
        </p:txBody>
      </p:sp>
      <p:sp>
        <p:nvSpPr>
          <p:cNvPr id="216071" name="Text Box 7"/>
          <p:cNvSpPr txBox="1">
            <a:spLocks noChangeArrowheads="1"/>
          </p:cNvSpPr>
          <p:nvPr/>
        </p:nvSpPr>
        <p:spPr bwMode="auto">
          <a:xfrm>
            <a:off x="0" y="142342"/>
            <a:ext cx="12192000" cy="5847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a:spAutoFit/>
          </a:bodyPr>
          <a:lstStyle/>
          <a:p>
            <a:pPr algn="ctr" eaLnBrk="0" hangingPunct="0">
              <a:spcBef>
                <a:spcPct val="50000"/>
              </a:spcBef>
              <a:defRPr/>
            </a:pPr>
            <a:r>
              <a:rPr kumimoji="1" lang="en-US" sz="3200" b="1" dirty="0">
                <a:solidFill>
                  <a:srgbClr val="FF0000"/>
                </a:solidFill>
                <a:latin typeface="Times New Roman" pitchFamily="18" charset="0"/>
                <a:cs typeface="Times New Roman" pitchFamily="18" charset="0"/>
              </a:rPr>
              <a:t>BÀI 48: MẮT</a:t>
            </a:r>
          </a:p>
        </p:txBody>
      </p:sp>
      <p:pic>
        <p:nvPicPr>
          <p:cNvPr id="39939" name="Picture 3" descr="C:\Users\PC\Downloads\42957ebe-a613-48f8-9094-264170687604.jpg"/>
          <p:cNvPicPr>
            <a:picLocks noChangeAspect="1" noChangeArrowheads="1"/>
          </p:cNvPicPr>
          <p:nvPr/>
        </p:nvPicPr>
        <p:blipFill rotWithShape="1">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l="32072"/>
          <a:stretch/>
        </p:blipFill>
        <p:spPr bwMode="auto">
          <a:xfrm>
            <a:off x="4051180" y="1556793"/>
            <a:ext cx="5107511" cy="494064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919536" y="2014389"/>
            <a:ext cx="1872208" cy="523220"/>
          </a:xfrm>
          <a:prstGeom prst="rect">
            <a:avLst/>
          </a:prstGeom>
          <a:noFill/>
          <a:ln w="28575">
            <a:solidFill>
              <a:schemeClr val="tx1"/>
            </a:solidFill>
          </a:ln>
        </p:spPr>
        <p:txBody>
          <a:bodyPr wrap="square" rtlCol="0">
            <a:spAutoFit/>
          </a:bodyPr>
          <a:lstStyle/>
          <a:p>
            <a:pPr algn="ctr"/>
            <a:r>
              <a:rPr lang="en-US" sz="2800" b="1" dirty="0" err="1">
                <a:solidFill>
                  <a:srgbClr val="0000FF"/>
                </a:solidFill>
                <a:latin typeface="Times New Roman" pitchFamily="18" charset="0"/>
                <a:cs typeface="Times New Roman" pitchFamily="18" charset="0"/>
              </a:rPr>
              <a:t>Cơ</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vòng</a:t>
            </a:r>
            <a:endParaRPr lang="en-US" sz="2800" b="1" dirty="0">
              <a:solidFill>
                <a:srgbClr val="0000FF"/>
              </a:solidFill>
              <a:latin typeface="Times New Roman" pitchFamily="18" charset="0"/>
              <a:cs typeface="Times New Roman" pitchFamily="18" charset="0"/>
            </a:endParaRPr>
          </a:p>
        </p:txBody>
      </p:sp>
      <p:sp>
        <p:nvSpPr>
          <p:cNvPr id="19" name="TextBox 18"/>
          <p:cNvSpPr txBox="1"/>
          <p:nvPr/>
        </p:nvSpPr>
        <p:spPr>
          <a:xfrm>
            <a:off x="1343472" y="2604304"/>
            <a:ext cx="2448272" cy="523220"/>
          </a:xfrm>
          <a:prstGeom prst="rect">
            <a:avLst/>
          </a:prstGeom>
          <a:noFill/>
          <a:ln w="28575">
            <a:solidFill>
              <a:schemeClr val="tx1"/>
            </a:solidFill>
          </a:ln>
        </p:spPr>
        <p:txBody>
          <a:bodyPr wrap="square" rtlCol="0">
            <a:spAutoFit/>
          </a:bodyPr>
          <a:lstStyle/>
          <a:p>
            <a:pPr algn="ctr"/>
            <a:r>
              <a:rPr lang="en-US" sz="2800" b="1" smtClean="0">
                <a:solidFill>
                  <a:srgbClr val="0000FF"/>
                </a:solidFill>
                <a:latin typeface="Times New Roman" pitchFamily="18" charset="0"/>
                <a:cs typeface="Times New Roman" pitchFamily="18" charset="0"/>
              </a:rPr>
              <a:t>Thể thủy tinh</a:t>
            </a:r>
            <a:endParaRPr lang="en-US" sz="2800" b="1" dirty="0">
              <a:solidFill>
                <a:srgbClr val="0000FF"/>
              </a:solidFill>
              <a:latin typeface="Times New Roman" pitchFamily="18" charset="0"/>
              <a:cs typeface="Times New Roman" pitchFamily="18" charset="0"/>
            </a:endParaRPr>
          </a:p>
        </p:txBody>
      </p:sp>
      <p:sp>
        <p:nvSpPr>
          <p:cNvPr id="20" name="TextBox 19"/>
          <p:cNvSpPr txBox="1"/>
          <p:nvPr/>
        </p:nvSpPr>
        <p:spPr>
          <a:xfrm>
            <a:off x="1919536" y="3196134"/>
            <a:ext cx="1872208" cy="523220"/>
          </a:xfrm>
          <a:prstGeom prst="rect">
            <a:avLst/>
          </a:prstGeom>
          <a:noFill/>
          <a:ln w="28575">
            <a:solidFill>
              <a:schemeClr val="tx1"/>
            </a:solidFill>
          </a:ln>
        </p:spPr>
        <p:txBody>
          <a:bodyPr wrap="square" rtlCol="0">
            <a:spAutoFit/>
          </a:bodyPr>
          <a:lstStyle/>
          <a:p>
            <a:pPr algn="ctr"/>
            <a:r>
              <a:rPr lang="en-US" sz="2800" b="1" dirty="0">
                <a:solidFill>
                  <a:srgbClr val="0000FF"/>
                </a:solidFill>
                <a:latin typeface="Times New Roman" pitchFamily="18" charset="0"/>
                <a:cs typeface="Times New Roman" pitchFamily="18" charset="0"/>
              </a:rPr>
              <a:t>Con </a:t>
            </a:r>
            <a:r>
              <a:rPr lang="en-US" sz="2800" b="1" dirty="0" err="1">
                <a:solidFill>
                  <a:srgbClr val="0000FF"/>
                </a:solidFill>
                <a:latin typeface="Times New Roman" pitchFamily="18" charset="0"/>
                <a:cs typeface="Times New Roman" pitchFamily="18" charset="0"/>
              </a:rPr>
              <a:t>ngươi</a:t>
            </a:r>
            <a:endParaRPr lang="en-US" sz="2800" b="1" dirty="0">
              <a:solidFill>
                <a:srgbClr val="0000FF"/>
              </a:solidFill>
              <a:latin typeface="Times New Roman" pitchFamily="18" charset="0"/>
              <a:cs typeface="Times New Roman" pitchFamily="18" charset="0"/>
            </a:endParaRPr>
          </a:p>
        </p:txBody>
      </p:sp>
      <p:sp>
        <p:nvSpPr>
          <p:cNvPr id="21" name="TextBox 20"/>
          <p:cNvSpPr txBox="1"/>
          <p:nvPr/>
        </p:nvSpPr>
        <p:spPr>
          <a:xfrm>
            <a:off x="1919536" y="3814589"/>
            <a:ext cx="1872208" cy="523220"/>
          </a:xfrm>
          <a:prstGeom prst="rect">
            <a:avLst/>
          </a:prstGeom>
          <a:noFill/>
          <a:ln w="28575">
            <a:solidFill>
              <a:schemeClr val="tx1"/>
            </a:solidFill>
          </a:ln>
        </p:spPr>
        <p:txBody>
          <a:bodyPr wrap="square" rtlCol="0">
            <a:spAutoFit/>
          </a:bodyPr>
          <a:lstStyle/>
          <a:p>
            <a:pPr algn="ctr"/>
            <a:r>
              <a:rPr lang="en-US" sz="2800" b="1" dirty="0" err="1">
                <a:solidFill>
                  <a:srgbClr val="0000FF"/>
                </a:solidFill>
                <a:latin typeface="Times New Roman" pitchFamily="18" charset="0"/>
                <a:cs typeface="Times New Roman" pitchFamily="18" charset="0"/>
              </a:rPr>
              <a:t>Giác</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mạc</a:t>
            </a:r>
            <a:endParaRPr lang="en-US" sz="2800" b="1" dirty="0">
              <a:solidFill>
                <a:srgbClr val="0000FF"/>
              </a:solidFill>
              <a:latin typeface="Times New Roman" pitchFamily="18" charset="0"/>
              <a:cs typeface="Times New Roman" pitchFamily="18" charset="0"/>
            </a:endParaRPr>
          </a:p>
        </p:txBody>
      </p:sp>
      <p:sp>
        <p:nvSpPr>
          <p:cNvPr id="22" name="TextBox 21"/>
          <p:cNvSpPr txBox="1"/>
          <p:nvPr/>
        </p:nvSpPr>
        <p:spPr>
          <a:xfrm>
            <a:off x="1919536" y="4420270"/>
            <a:ext cx="1872208" cy="523220"/>
          </a:xfrm>
          <a:prstGeom prst="rect">
            <a:avLst/>
          </a:prstGeom>
          <a:noFill/>
          <a:ln w="28575">
            <a:solidFill>
              <a:schemeClr val="tx1"/>
            </a:solidFill>
          </a:ln>
        </p:spPr>
        <p:txBody>
          <a:bodyPr wrap="square" rtlCol="0">
            <a:spAutoFit/>
          </a:bodyPr>
          <a:lstStyle/>
          <a:p>
            <a:pPr algn="ctr"/>
            <a:r>
              <a:rPr lang="en-US" sz="2800" b="1" dirty="0" err="1">
                <a:solidFill>
                  <a:srgbClr val="0000FF"/>
                </a:solidFill>
                <a:latin typeface="Times New Roman" pitchFamily="18" charset="0"/>
                <a:cs typeface="Times New Roman" pitchFamily="18" charset="0"/>
              </a:rPr>
              <a:t>Thủy</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dịch</a:t>
            </a:r>
            <a:endParaRPr lang="en-US" sz="2800" b="1" dirty="0">
              <a:solidFill>
                <a:srgbClr val="0000FF"/>
              </a:solidFill>
              <a:latin typeface="Times New Roman" pitchFamily="18" charset="0"/>
              <a:cs typeface="Times New Roman" pitchFamily="18" charset="0"/>
            </a:endParaRPr>
          </a:p>
        </p:txBody>
      </p:sp>
      <p:cxnSp>
        <p:nvCxnSpPr>
          <p:cNvPr id="6" name="Straight Connector 5"/>
          <p:cNvCxnSpPr/>
          <p:nvPr/>
        </p:nvCxnSpPr>
        <p:spPr>
          <a:xfrm flipH="1" flipV="1">
            <a:off x="3747748" y="2799219"/>
            <a:ext cx="1368152" cy="116591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endCxn id="2" idx="3"/>
          </p:cNvCxnSpPr>
          <p:nvPr/>
        </p:nvCxnSpPr>
        <p:spPr>
          <a:xfrm flipH="1" flipV="1">
            <a:off x="3791744" y="2275999"/>
            <a:ext cx="1455926" cy="9597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endCxn id="20" idx="3"/>
          </p:cNvCxnSpPr>
          <p:nvPr/>
        </p:nvCxnSpPr>
        <p:spPr>
          <a:xfrm flipH="1" flipV="1">
            <a:off x="3791744" y="3457744"/>
            <a:ext cx="936104" cy="58984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endCxn id="21" idx="3"/>
          </p:cNvCxnSpPr>
          <p:nvPr/>
        </p:nvCxnSpPr>
        <p:spPr>
          <a:xfrm flipH="1" flipV="1">
            <a:off x="3791744" y="4076199"/>
            <a:ext cx="320040" cy="20005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9678652" y="1649615"/>
            <a:ext cx="1763688" cy="1384995"/>
          </a:xfrm>
          <a:prstGeom prst="rect">
            <a:avLst/>
          </a:prstGeom>
          <a:noFill/>
          <a:ln w="28575">
            <a:solidFill>
              <a:schemeClr val="tx1"/>
            </a:solidFill>
          </a:ln>
        </p:spPr>
        <p:txBody>
          <a:bodyPr wrap="square" rtlCol="0">
            <a:spAutoFit/>
          </a:bodyPr>
          <a:lstStyle/>
          <a:p>
            <a:pPr algn="ctr"/>
            <a:r>
              <a:rPr lang="en-US" sz="2800" b="1" dirty="0" err="1">
                <a:solidFill>
                  <a:srgbClr val="0000FF"/>
                </a:solidFill>
                <a:latin typeface="Times New Roman" pitchFamily="18" charset="0"/>
                <a:cs typeface="Times New Roman" pitchFamily="18" charset="0"/>
              </a:rPr>
              <a:t>Màng</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lưới</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võng</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mạc</a:t>
            </a:r>
            <a:r>
              <a:rPr lang="en-US" sz="2800" b="1" dirty="0">
                <a:solidFill>
                  <a:srgbClr val="0000FF"/>
                </a:solidFill>
                <a:latin typeface="Times New Roman" pitchFamily="18" charset="0"/>
                <a:cs typeface="Times New Roman" pitchFamily="18" charset="0"/>
              </a:rPr>
              <a:t>)</a:t>
            </a:r>
          </a:p>
        </p:txBody>
      </p:sp>
      <p:cxnSp>
        <p:nvCxnSpPr>
          <p:cNvPr id="37" name="Straight Connector 36"/>
          <p:cNvCxnSpPr/>
          <p:nvPr/>
        </p:nvCxnSpPr>
        <p:spPr>
          <a:xfrm flipV="1">
            <a:off x="8400256" y="2604305"/>
            <a:ext cx="1313892" cy="82266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8688288" y="5284366"/>
            <a:ext cx="1872208" cy="1384995"/>
          </a:xfrm>
          <a:prstGeom prst="rect">
            <a:avLst/>
          </a:prstGeom>
          <a:noFill/>
          <a:ln w="28575">
            <a:solidFill>
              <a:schemeClr val="tx1"/>
            </a:solidFill>
          </a:ln>
        </p:spPr>
        <p:txBody>
          <a:bodyPr wrap="square" rtlCol="0">
            <a:spAutoFit/>
          </a:bodyPr>
          <a:lstStyle/>
          <a:p>
            <a:pPr algn="ctr"/>
            <a:r>
              <a:rPr lang="en-US" sz="2800" b="1" dirty="0" err="1">
                <a:solidFill>
                  <a:srgbClr val="0000FF"/>
                </a:solidFill>
                <a:latin typeface="Times New Roman" pitchFamily="18" charset="0"/>
                <a:cs typeface="Times New Roman" pitchFamily="18" charset="0"/>
              </a:rPr>
              <a:t>Dây</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thần</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kinh</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thị</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giác</a:t>
            </a:r>
            <a:endParaRPr lang="en-US" sz="2800" b="1" dirty="0">
              <a:solidFill>
                <a:srgbClr val="0000FF"/>
              </a:solidFill>
              <a:latin typeface="Times New Roman" pitchFamily="18" charset="0"/>
              <a:cs typeface="Times New Roman" pitchFamily="18" charset="0"/>
            </a:endParaRPr>
          </a:p>
        </p:txBody>
      </p:sp>
      <p:cxnSp>
        <p:nvCxnSpPr>
          <p:cNvPr id="44" name="Straight Connector 43"/>
          <p:cNvCxnSpPr>
            <a:endCxn id="43" idx="0"/>
          </p:cNvCxnSpPr>
          <p:nvPr/>
        </p:nvCxnSpPr>
        <p:spPr>
          <a:xfrm>
            <a:off x="8544272" y="4710489"/>
            <a:ext cx="1080120" cy="57387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a:endCxn id="22" idx="3"/>
          </p:cNvCxnSpPr>
          <p:nvPr/>
        </p:nvCxnSpPr>
        <p:spPr>
          <a:xfrm flipH="1">
            <a:off x="3791744" y="4420270"/>
            <a:ext cx="640080" cy="26161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47328" y="5204518"/>
            <a:ext cx="5180662" cy="143783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b="1" smtClean="0">
                <a:solidFill>
                  <a:schemeClr val="tx1"/>
                </a:solidFill>
                <a:latin typeface="Times New Roman" panose="02020603050405020304" pitchFamily="18" charset="0"/>
                <a:cs typeface="Times New Roman" panose="02020603050405020304" pitchFamily="18" charset="0"/>
              </a:rPr>
              <a:t>Là một thấu kính hội tụ bằng một chất trong suốt và mềm. Nó dễ dàng phồng lên hoặc dẹt xuống để làm cho tiêu cự của nó thay đổi</a:t>
            </a:r>
            <a:endParaRPr lang="en-US" sz="2400" b="1">
              <a:solidFill>
                <a:schemeClr val="tx1"/>
              </a:solidFill>
              <a:latin typeface="Times New Roman" panose="02020603050405020304" pitchFamily="18" charset="0"/>
              <a:cs typeface="Times New Roman" panose="02020603050405020304" pitchFamily="18" charset="0"/>
            </a:endParaRPr>
          </a:p>
        </p:txBody>
      </p:sp>
      <p:cxnSp>
        <p:nvCxnSpPr>
          <p:cNvPr id="5" name="Straight Arrow Connector 4"/>
          <p:cNvCxnSpPr>
            <a:stCxn id="3" idx="0"/>
            <a:endCxn id="19" idx="2"/>
          </p:cNvCxnSpPr>
          <p:nvPr/>
        </p:nvCxnSpPr>
        <p:spPr>
          <a:xfrm flipH="1" flipV="1">
            <a:off x="2567608" y="3127524"/>
            <a:ext cx="70051" cy="20769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4" name="Rectangle 23"/>
          <p:cNvSpPr/>
          <p:nvPr/>
        </p:nvSpPr>
        <p:spPr>
          <a:xfrm>
            <a:off x="9264351" y="3377976"/>
            <a:ext cx="2617919" cy="170720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b="1" smtClean="0">
                <a:solidFill>
                  <a:schemeClr val="tx1"/>
                </a:solidFill>
                <a:latin typeface="Times New Roman" panose="02020603050405020304" pitchFamily="18" charset="0"/>
                <a:cs typeface="Times New Roman" panose="02020603050405020304" pitchFamily="18" charset="0"/>
              </a:rPr>
              <a:t>Là một màng ở đáy mắt, tại đó ảnh của vật mà ta nhìn thấy sẽ hiện rõ nét</a:t>
            </a:r>
            <a:endParaRPr lang="en-US" sz="2400" b="1">
              <a:solidFill>
                <a:schemeClr val="tx1"/>
              </a:solidFill>
              <a:latin typeface="Times New Roman" panose="02020603050405020304" pitchFamily="18" charset="0"/>
              <a:cs typeface="Times New Roman" panose="02020603050405020304" pitchFamily="18" charset="0"/>
            </a:endParaRPr>
          </a:p>
        </p:txBody>
      </p:sp>
      <p:cxnSp>
        <p:nvCxnSpPr>
          <p:cNvPr id="25" name="Straight Arrow Connector 24"/>
          <p:cNvCxnSpPr/>
          <p:nvPr/>
        </p:nvCxnSpPr>
        <p:spPr>
          <a:xfrm flipV="1">
            <a:off x="10632504" y="2996952"/>
            <a:ext cx="0" cy="39235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03143253"/>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6066"/>
                                        </p:tgtEl>
                                        <p:attrNameLst>
                                          <p:attrName>style.visibility</p:attrName>
                                        </p:attrNameLst>
                                      </p:cBhvr>
                                      <p:to>
                                        <p:strVal val="visible"/>
                                      </p:to>
                                    </p:set>
                                    <p:animEffect transition="in" filter="fade">
                                      <p:cBhvr>
                                        <p:cTn id="7" dur="1000"/>
                                        <p:tgtEl>
                                          <p:spTgt spid="216066"/>
                                        </p:tgtEl>
                                      </p:cBhvr>
                                    </p:animEffect>
                                    <p:anim calcmode="lin" valueType="num">
                                      <p:cBhvr>
                                        <p:cTn id="8" dur="1000" fill="hold"/>
                                        <p:tgtEl>
                                          <p:spTgt spid="216066"/>
                                        </p:tgtEl>
                                        <p:attrNameLst>
                                          <p:attrName>ppt_x</p:attrName>
                                        </p:attrNameLst>
                                      </p:cBhvr>
                                      <p:tavLst>
                                        <p:tav tm="0">
                                          <p:val>
                                            <p:strVal val="#ppt_x"/>
                                          </p:val>
                                        </p:tav>
                                        <p:tav tm="100000">
                                          <p:val>
                                            <p:strVal val="#ppt_x"/>
                                          </p:val>
                                        </p:tav>
                                      </p:tavLst>
                                    </p:anim>
                                    <p:anim calcmode="lin" valueType="num">
                                      <p:cBhvr>
                                        <p:cTn id="9" dur="1000" fill="hold"/>
                                        <p:tgtEl>
                                          <p:spTgt spid="21606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20"/>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21"/>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6"/>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28"/>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30"/>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32"/>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36"/>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37"/>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43"/>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44"/>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50"/>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39939"/>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mph" presetSubtype="2" repeatCount="4000" fill="hold" nodeType="clickEffect">
                                  <p:stCondLst>
                                    <p:cond delay="0"/>
                                  </p:stCondLst>
                                  <p:childTnLst>
                                    <p:animClr clrSpc="rgb" dir="cw">
                                      <p:cBhvr>
                                        <p:cTn id="45" dur="1000" fill="hold"/>
                                        <p:tgtEl>
                                          <p:spTgt spid="19"/>
                                        </p:tgtEl>
                                        <p:attrNameLst>
                                          <p:attrName>fillcolor</p:attrName>
                                        </p:attrNameLst>
                                      </p:cBhvr>
                                      <p:to>
                                        <a:schemeClr val="accent2"/>
                                      </p:to>
                                    </p:animClr>
                                    <p:set>
                                      <p:cBhvr>
                                        <p:cTn id="46" dur="1000" fill="hold"/>
                                        <p:tgtEl>
                                          <p:spTgt spid="19"/>
                                        </p:tgtEl>
                                        <p:attrNameLst>
                                          <p:attrName>fill.type</p:attrName>
                                        </p:attrNameLst>
                                      </p:cBhvr>
                                      <p:to>
                                        <p:strVal val="solid"/>
                                      </p:to>
                                    </p:set>
                                    <p:set>
                                      <p:cBhvr>
                                        <p:cTn id="47" dur="1000" fill="hold"/>
                                        <p:tgtEl>
                                          <p:spTgt spid="19"/>
                                        </p:tgtEl>
                                        <p:attrNameLst>
                                          <p:attrName>fill.on</p:attrName>
                                        </p:attrNameLst>
                                      </p:cBhvr>
                                      <p:to>
                                        <p:strVal val="true"/>
                                      </p:to>
                                    </p:set>
                                  </p:childTnLst>
                                </p:cTn>
                              </p:par>
                              <p:par>
                                <p:cTn id="48" presetID="1" presetClass="emph" presetSubtype="2" repeatCount="4000" fill="hold" nodeType="withEffect">
                                  <p:stCondLst>
                                    <p:cond delay="0"/>
                                  </p:stCondLst>
                                  <p:childTnLst>
                                    <p:animClr clrSpc="rgb" dir="cw">
                                      <p:cBhvr>
                                        <p:cTn id="49" dur="1000" fill="hold"/>
                                        <p:tgtEl>
                                          <p:spTgt spid="6"/>
                                        </p:tgtEl>
                                        <p:attrNameLst>
                                          <p:attrName>fillcolor</p:attrName>
                                        </p:attrNameLst>
                                      </p:cBhvr>
                                      <p:to>
                                        <a:schemeClr val="accent2"/>
                                      </p:to>
                                    </p:animClr>
                                    <p:set>
                                      <p:cBhvr>
                                        <p:cTn id="50" dur="1000" fill="hold"/>
                                        <p:tgtEl>
                                          <p:spTgt spid="6"/>
                                        </p:tgtEl>
                                        <p:attrNameLst>
                                          <p:attrName>fill.type</p:attrName>
                                        </p:attrNameLst>
                                      </p:cBhvr>
                                      <p:to>
                                        <p:strVal val="solid"/>
                                      </p:to>
                                    </p:set>
                                    <p:set>
                                      <p:cBhvr>
                                        <p:cTn id="51" dur="1000" fill="hold"/>
                                        <p:tgtEl>
                                          <p:spTgt spid="6"/>
                                        </p:tgtEl>
                                        <p:attrNameLst>
                                          <p:attrName>fill.on</p:attrName>
                                        </p:attrNameLst>
                                      </p:cBhvr>
                                      <p:to>
                                        <p:strVal val="true"/>
                                      </p:to>
                                    </p:set>
                                  </p:childTnLst>
                                </p:cTn>
                              </p:par>
                              <p:par>
                                <p:cTn id="52" presetID="1" presetClass="emph" presetSubtype="2" repeatCount="4000" fill="hold" nodeType="withEffect">
                                  <p:stCondLst>
                                    <p:cond delay="0"/>
                                  </p:stCondLst>
                                  <p:childTnLst>
                                    <p:animClr clrSpc="rgb" dir="cw">
                                      <p:cBhvr>
                                        <p:cTn id="53" dur="1000" fill="hold"/>
                                        <p:tgtEl>
                                          <p:spTgt spid="36"/>
                                        </p:tgtEl>
                                        <p:attrNameLst>
                                          <p:attrName>fillcolor</p:attrName>
                                        </p:attrNameLst>
                                      </p:cBhvr>
                                      <p:to>
                                        <a:schemeClr val="accent2"/>
                                      </p:to>
                                    </p:animClr>
                                    <p:set>
                                      <p:cBhvr>
                                        <p:cTn id="54" dur="1000" fill="hold"/>
                                        <p:tgtEl>
                                          <p:spTgt spid="36"/>
                                        </p:tgtEl>
                                        <p:attrNameLst>
                                          <p:attrName>fill.type</p:attrName>
                                        </p:attrNameLst>
                                      </p:cBhvr>
                                      <p:to>
                                        <p:strVal val="solid"/>
                                      </p:to>
                                    </p:set>
                                    <p:set>
                                      <p:cBhvr>
                                        <p:cTn id="55" dur="1000" fill="hold"/>
                                        <p:tgtEl>
                                          <p:spTgt spid="36"/>
                                        </p:tgtEl>
                                        <p:attrNameLst>
                                          <p:attrName>fill.on</p:attrName>
                                        </p:attrNameLst>
                                      </p:cBhvr>
                                      <p:to>
                                        <p:strVal val="true"/>
                                      </p:to>
                                    </p:set>
                                  </p:childTnLst>
                                </p:cTn>
                              </p:par>
                              <p:par>
                                <p:cTn id="56" presetID="1" presetClass="emph" presetSubtype="2" repeatCount="4000" fill="hold" nodeType="withEffect">
                                  <p:stCondLst>
                                    <p:cond delay="0"/>
                                  </p:stCondLst>
                                  <p:childTnLst>
                                    <p:animClr clrSpc="rgb" dir="cw">
                                      <p:cBhvr>
                                        <p:cTn id="57" dur="1000" fill="hold"/>
                                        <p:tgtEl>
                                          <p:spTgt spid="37"/>
                                        </p:tgtEl>
                                        <p:attrNameLst>
                                          <p:attrName>fillcolor</p:attrName>
                                        </p:attrNameLst>
                                      </p:cBhvr>
                                      <p:to>
                                        <a:schemeClr val="accent2"/>
                                      </p:to>
                                    </p:animClr>
                                    <p:set>
                                      <p:cBhvr>
                                        <p:cTn id="58" dur="1000" fill="hold"/>
                                        <p:tgtEl>
                                          <p:spTgt spid="37"/>
                                        </p:tgtEl>
                                        <p:attrNameLst>
                                          <p:attrName>fill.type</p:attrName>
                                        </p:attrNameLst>
                                      </p:cBhvr>
                                      <p:to>
                                        <p:strVal val="solid"/>
                                      </p:to>
                                    </p:set>
                                    <p:set>
                                      <p:cBhvr>
                                        <p:cTn id="59" dur="1000" fill="hold"/>
                                        <p:tgtEl>
                                          <p:spTgt spid="37"/>
                                        </p:tgtEl>
                                        <p:attrNameLst>
                                          <p:attrName>fill.on</p:attrName>
                                        </p:attrNameLst>
                                      </p:cBhvr>
                                      <p:to>
                                        <p:strVal val="true"/>
                                      </p:to>
                                    </p:set>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3"/>
                                        </p:tgtEl>
                                        <p:attrNameLst>
                                          <p:attrName>style.visibility</p:attrName>
                                        </p:attrNameLst>
                                      </p:cBhvr>
                                      <p:to>
                                        <p:strVal val="visible"/>
                                      </p:to>
                                    </p:set>
                                    <p:animEffect transition="in" filter="fade">
                                      <p:cBhvr>
                                        <p:cTn id="64" dur="1000"/>
                                        <p:tgtEl>
                                          <p:spTgt spid="3"/>
                                        </p:tgtEl>
                                      </p:cBhvr>
                                    </p:animEffect>
                                    <p:anim calcmode="lin" valueType="num">
                                      <p:cBhvr>
                                        <p:cTn id="65" dur="1000" fill="hold"/>
                                        <p:tgtEl>
                                          <p:spTgt spid="3"/>
                                        </p:tgtEl>
                                        <p:attrNameLst>
                                          <p:attrName>ppt_x</p:attrName>
                                        </p:attrNameLst>
                                      </p:cBhvr>
                                      <p:tavLst>
                                        <p:tav tm="0">
                                          <p:val>
                                            <p:strVal val="#ppt_x"/>
                                          </p:val>
                                        </p:tav>
                                        <p:tav tm="100000">
                                          <p:val>
                                            <p:strVal val="#ppt_x"/>
                                          </p:val>
                                        </p:tav>
                                      </p:tavLst>
                                    </p:anim>
                                    <p:anim calcmode="lin" valueType="num">
                                      <p:cBhvr>
                                        <p:cTn id="66" dur="1000" fill="hold"/>
                                        <p:tgtEl>
                                          <p:spTgt spid="3"/>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fade">
                                      <p:cBhvr>
                                        <p:cTn id="69" dur="1000"/>
                                        <p:tgtEl>
                                          <p:spTgt spid="5"/>
                                        </p:tgtEl>
                                      </p:cBhvr>
                                    </p:animEffect>
                                    <p:anim calcmode="lin" valueType="num">
                                      <p:cBhvr>
                                        <p:cTn id="70" dur="1000" fill="hold"/>
                                        <p:tgtEl>
                                          <p:spTgt spid="5"/>
                                        </p:tgtEl>
                                        <p:attrNameLst>
                                          <p:attrName>ppt_x</p:attrName>
                                        </p:attrNameLst>
                                      </p:cBhvr>
                                      <p:tavLst>
                                        <p:tav tm="0">
                                          <p:val>
                                            <p:strVal val="#ppt_x"/>
                                          </p:val>
                                        </p:tav>
                                        <p:tav tm="100000">
                                          <p:val>
                                            <p:strVal val="#ppt_x"/>
                                          </p:val>
                                        </p:tav>
                                      </p:tavLst>
                                    </p:anim>
                                    <p:anim calcmode="lin" valueType="num">
                                      <p:cBhvr>
                                        <p:cTn id="7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24"/>
                                        </p:tgtEl>
                                        <p:attrNameLst>
                                          <p:attrName>style.visibility</p:attrName>
                                        </p:attrNameLst>
                                      </p:cBhvr>
                                      <p:to>
                                        <p:strVal val="visible"/>
                                      </p:to>
                                    </p:set>
                                    <p:animEffect transition="in" filter="fade">
                                      <p:cBhvr>
                                        <p:cTn id="76" dur="1000"/>
                                        <p:tgtEl>
                                          <p:spTgt spid="24"/>
                                        </p:tgtEl>
                                      </p:cBhvr>
                                    </p:animEffect>
                                    <p:anim calcmode="lin" valueType="num">
                                      <p:cBhvr>
                                        <p:cTn id="77" dur="1000" fill="hold"/>
                                        <p:tgtEl>
                                          <p:spTgt spid="24"/>
                                        </p:tgtEl>
                                        <p:attrNameLst>
                                          <p:attrName>ppt_x</p:attrName>
                                        </p:attrNameLst>
                                      </p:cBhvr>
                                      <p:tavLst>
                                        <p:tav tm="0">
                                          <p:val>
                                            <p:strVal val="#ppt_x"/>
                                          </p:val>
                                        </p:tav>
                                        <p:tav tm="100000">
                                          <p:val>
                                            <p:strVal val="#ppt_x"/>
                                          </p:val>
                                        </p:tav>
                                      </p:tavLst>
                                    </p:anim>
                                    <p:anim calcmode="lin" valueType="num">
                                      <p:cBhvr>
                                        <p:cTn id="78" dur="1000" fill="hold"/>
                                        <p:tgtEl>
                                          <p:spTgt spid="24"/>
                                        </p:tgtEl>
                                        <p:attrNameLst>
                                          <p:attrName>ppt_y</p:attrName>
                                        </p:attrNameLst>
                                      </p:cBhvr>
                                      <p:tavLst>
                                        <p:tav tm="0">
                                          <p:val>
                                            <p:strVal val="#ppt_y+.1"/>
                                          </p:val>
                                        </p:tav>
                                        <p:tav tm="100000">
                                          <p:val>
                                            <p:strVal val="#ppt_y"/>
                                          </p:val>
                                        </p:tav>
                                      </p:tavLst>
                                    </p:anim>
                                  </p:childTnLst>
                                </p:cTn>
                              </p:par>
                              <p:par>
                                <p:cTn id="79" presetID="42" presetClass="entr" presetSubtype="0" fill="hold" nodeType="withEffect">
                                  <p:stCondLst>
                                    <p:cond delay="0"/>
                                  </p:stCondLst>
                                  <p:childTnLst>
                                    <p:set>
                                      <p:cBhvr>
                                        <p:cTn id="80" dur="1" fill="hold">
                                          <p:stCondLst>
                                            <p:cond delay="0"/>
                                          </p:stCondLst>
                                        </p:cTn>
                                        <p:tgtEl>
                                          <p:spTgt spid="25"/>
                                        </p:tgtEl>
                                        <p:attrNameLst>
                                          <p:attrName>style.visibility</p:attrName>
                                        </p:attrNameLst>
                                      </p:cBhvr>
                                      <p:to>
                                        <p:strVal val="visible"/>
                                      </p:to>
                                    </p:set>
                                    <p:animEffect transition="in" filter="fade">
                                      <p:cBhvr>
                                        <p:cTn id="81" dur="1000"/>
                                        <p:tgtEl>
                                          <p:spTgt spid="25"/>
                                        </p:tgtEl>
                                      </p:cBhvr>
                                    </p:animEffect>
                                    <p:anim calcmode="lin" valueType="num">
                                      <p:cBhvr>
                                        <p:cTn id="82" dur="1000" fill="hold"/>
                                        <p:tgtEl>
                                          <p:spTgt spid="25"/>
                                        </p:tgtEl>
                                        <p:attrNameLst>
                                          <p:attrName>ppt_x</p:attrName>
                                        </p:attrNameLst>
                                      </p:cBhvr>
                                      <p:tavLst>
                                        <p:tav tm="0">
                                          <p:val>
                                            <p:strVal val="#ppt_x"/>
                                          </p:val>
                                        </p:tav>
                                        <p:tav tm="100000">
                                          <p:val>
                                            <p:strVal val="#ppt_x"/>
                                          </p:val>
                                        </p:tav>
                                      </p:tavLst>
                                    </p:anim>
                                    <p:anim calcmode="lin" valueType="num">
                                      <p:cBhvr>
                                        <p:cTn id="83"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6" grpId="0"/>
      <p:bldP spid="2" grpId="0" animBg="1"/>
      <p:bldP spid="19" grpId="0" animBg="1"/>
      <p:bldP spid="20" grpId="0" animBg="1"/>
      <p:bldP spid="21" grpId="0" animBg="1"/>
      <p:bldP spid="22" grpId="0" animBg="1"/>
      <p:bldP spid="36" grpId="0" animBg="1"/>
      <p:bldP spid="43" grpId="0" animBg="1"/>
      <p:bldP spid="3" grpId="0" animBg="1"/>
      <p:bldP spid="24"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Text Box 2"/>
          <p:cNvSpPr txBox="1">
            <a:spLocks noChangeArrowheads="1"/>
          </p:cNvSpPr>
          <p:nvPr/>
        </p:nvSpPr>
        <p:spPr bwMode="auto">
          <a:xfrm>
            <a:off x="191344" y="663039"/>
            <a:ext cx="3962400" cy="523220"/>
          </a:xfrm>
          <a:prstGeom prst="rect">
            <a:avLst/>
          </a:prstGeom>
          <a:noFill/>
          <a:ln w="9525">
            <a:noFill/>
            <a:miter lim="800000"/>
            <a:headEnd/>
            <a:tailEnd/>
          </a:ln>
        </p:spPr>
        <p:txBody>
          <a:bodyPr>
            <a:spAutoFit/>
          </a:bodyPr>
          <a:lstStyle/>
          <a:p>
            <a:pPr algn="just">
              <a:spcBef>
                <a:spcPct val="50000"/>
              </a:spcBef>
            </a:pPr>
            <a:r>
              <a:rPr lang="en-US" sz="2800" b="1" dirty="0">
                <a:solidFill>
                  <a:srgbClr val="0000FF"/>
                </a:solidFill>
                <a:latin typeface="Times New Roman" pitchFamily="18" charset="0"/>
                <a:cs typeface="Times New Roman" pitchFamily="18" charset="0"/>
              </a:rPr>
              <a:t>II. SỰ ĐIỀU TIẾT</a:t>
            </a:r>
          </a:p>
        </p:txBody>
      </p:sp>
      <p:sp>
        <p:nvSpPr>
          <p:cNvPr id="5" name="Text Box 7"/>
          <p:cNvSpPr txBox="1">
            <a:spLocks noChangeArrowheads="1"/>
          </p:cNvSpPr>
          <p:nvPr/>
        </p:nvSpPr>
        <p:spPr bwMode="auto">
          <a:xfrm>
            <a:off x="0" y="112948"/>
            <a:ext cx="12192000" cy="5847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a:spAutoFit/>
          </a:bodyPr>
          <a:lstStyle/>
          <a:p>
            <a:pPr algn="ctr" eaLnBrk="0" hangingPunct="0">
              <a:spcBef>
                <a:spcPct val="50000"/>
              </a:spcBef>
              <a:defRPr/>
            </a:pPr>
            <a:r>
              <a:rPr kumimoji="1" lang="en-US" sz="3200" b="1" dirty="0">
                <a:solidFill>
                  <a:srgbClr val="FF0000"/>
                </a:solidFill>
                <a:latin typeface="Times New Roman" pitchFamily="18" charset="0"/>
                <a:cs typeface="Times New Roman" pitchFamily="18" charset="0"/>
              </a:rPr>
              <a:t>BÀI 48: MẮT</a:t>
            </a:r>
          </a:p>
        </p:txBody>
      </p:sp>
      <p:pic>
        <p:nvPicPr>
          <p:cNvPr id="36866" name="Picture 2" descr="Hình ảnh dấu chấm hỏi đẹp | Dấu chấm hỏi, Hình ảnh, Hìn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32104" y="1628800"/>
            <a:ext cx="4762500" cy="5122540"/>
          </a:xfrm>
          <a:prstGeom prst="rect">
            <a:avLst/>
          </a:prstGeom>
          <a:noFill/>
          <a:extLst>
            <a:ext uri="{909E8E84-426E-40DD-AFC4-6F175D3DCCD1}">
              <a14:hiddenFill xmlns:a14="http://schemas.microsoft.com/office/drawing/2010/main">
                <a:solidFill>
                  <a:srgbClr val="FFFFFF"/>
                </a:solidFill>
              </a14:hiddenFill>
            </a:ext>
          </a:extLst>
        </p:spPr>
      </p:pic>
      <p:sp>
        <p:nvSpPr>
          <p:cNvPr id="2" name="Rounded Rectangular Callout 1"/>
          <p:cNvSpPr/>
          <p:nvPr/>
        </p:nvSpPr>
        <p:spPr>
          <a:xfrm>
            <a:off x="551384" y="3516650"/>
            <a:ext cx="4104456" cy="2720662"/>
          </a:xfrm>
          <a:prstGeom prst="wedgeRoundRectCallout">
            <a:avLst>
              <a:gd name="adj1" fmla="val 150460"/>
              <a:gd name="adj2" fmla="val -79648"/>
              <a:gd name="adj3" fmla="val 16667"/>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3000" b="1" smtClean="0">
                <a:latin typeface="Times New Roman" panose="02020603050405020304" pitchFamily="18" charset="0"/>
                <a:cs typeface="Times New Roman" panose="02020603050405020304" pitchFamily="18" charset="0"/>
              </a:rPr>
              <a:t>Là quá trình thể thủy tinh bị co giãn, phồng lên hoặc dẹt xuống để cho ảnh hiện trên màng lưới rõ nét.</a:t>
            </a:r>
            <a:endParaRPr lang="en-US" sz="3000" b="1">
              <a:latin typeface="Times New Roman" panose="02020603050405020304" pitchFamily="18" charset="0"/>
              <a:cs typeface="Times New Roman" panose="02020603050405020304" pitchFamily="18" charset="0"/>
            </a:endParaRPr>
          </a:p>
        </p:txBody>
      </p:sp>
      <p:sp>
        <p:nvSpPr>
          <p:cNvPr id="3" name="Cloud Callout 2"/>
          <p:cNvSpPr/>
          <p:nvPr/>
        </p:nvSpPr>
        <p:spPr>
          <a:xfrm>
            <a:off x="3431704" y="1201840"/>
            <a:ext cx="4032448" cy="1810693"/>
          </a:xfrm>
          <a:prstGeom prst="cloudCallout">
            <a:avLst>
              <a:gd name="adj1" fmla="val 80250"/>
              <a:gd name="adj2" fmla="val 30509"/>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3200" b="1" dirty="0" err="1" smtClean="0">
                <a:latin typeface="Times New Roman" panose="02020603050405020304" pitchFamily="18" charset="0"/>
                <a:ea typeface="Tahoma" panose="020B0604030504040204" pitchFamily="34" charset="0"/>
                <a:cs typeface="Times New Roman" panose="02020603050405020304" pitchFamily="18" charset="0"/>
              </a:rPr>
              <a:t>Sự</a:t>
            </a:r>
            <a:r>
              <a:rPr lang="en-US" sz="3200" b="1" dirty="0" smtClean="0">
                <a:latin typeface="Times New Roman" panose="02020603050405020304" pitchFamily="18" charset="0"/>
                <a:ea typeface="Tahoma" panose="020B0604030504040204" pitchFamily="34" charset="0"/>
                <a:cs typeface="Times New Roman" panose="02020603050405020304" pitchFamily="18" charset="0"/>
              </a:rPr>
              <a:t> </a:t>
            </a:r>
            <a:r>
              <a:rPr lang="en-US" sz="3200" b="1" dirty="0" err="1" smtClean="0">
                <a:latin typeface="Times New Roman" panose="02020603050405020304" pitchFamily="18" charset="0"/>
                <a:ea typeface="Tahoma" panose="020B0604030504040204" pitchFamily="34" charset="0"/>
                <a:cs typeface="Times New Roman" panose="02020603050405020304" pitchFamily="18" charset="0"/>
              </a:rPr>
              <a:t>điều</a:t>
            </a:r>
            <a:r>
              <a:rPr lang="en-US" sz="3200" b="1" dirty="0" smtClean="0">
                <a:latin typeface="Times New Roman" panose="02020603050405020304" pitchFamily="18" charset="0"/>
                <a:ea typeface="Tahoma" panose="020B0604030504040204" pitchFamily="34" charset="0"/>
                <a:cs typeface="Times New Roman" panose="02020603050405020304" pitchFamily="18" charset="0"/>
              </a:rPr>
              <a:t> </a:t>
            </a:r>
            <a:r>
              <a:rPr lang="en-US" sz="3200" b="1" dirty="0" err="1" smtClean="0">
                <a:latin typeface="Times New Roman" panose="02020603050405020304" pitchFamily="18" charset="0"/>
                <a:ea typeface="Tahoma" panose="020B0604030504040204" pitchFamily="34" charset="0"/>
                <a:cs typeface="Times New Roman" panose="02020603050405020304" pitchFamily="18" charset="0"/>
              </a:rPr>
              <a:t>tiết</a:t>
            </a:r>
            <a:r>
              <a:rPr lang="en-US" sz="3200" b="1" dirty="0" smtClean="0">
                <a:latin typeface="Times New Roman" panose="02020603050405020304" pitchFamily="18" charset="0"/>
                <a:ea typeface="Tahoma" panose="020B0604030504040204" pitchFamily="34" charset="0"/>
                <a:cs typeface="Times New Roman" panose="02020603050405020304" pitchFamily="18" charset="0"/>
              </a:rPr>
              <a:t> </a:t>
            </a:r>
            <a:r>
              <a:rPr lang="en-US" sz="3200" b="1" dirty="0" err="1" smtClean="0">
                <a:latin typeface="Times New Roman" panose="02020603050405020304" pitchFamily="18" charset="0"/>
                <a:ea typeface="Tahoma" panose="020B0604030504040204" pitchFamily="34" charset="0"/>
                <a:cs typeface="Times New Roman" panose="02020603050405020304" pitchFamily="18" charset="0"/>
              </a:rPr>
              <a:t>là</a:t>
            </a:r>
            <a:r>
              <a:rPr lang="en-US" sz="3200" b="1" dirty="0" smtClean="0">
                <a:latin typeface="Times New Roman" panose="02020603050405020304" pitchFamily="18" charset="0"/>
                <a:ea typeface="Tahoma" panose="020B0604030504040204" pitchFamily="34" charset="0"/>
                <a:cs typeface="Times New Roman" panose="02020603050405020304" pitchFamily="18" charset="0"/>
              </a:rPr>
              <a:t> </a:t>
            </a:r>
            <a:r>
              <a:rPr lang="en-US" sz="3200" b="1" dirty="0" err="1" smtClean="0">
                <a:latin typeface="Times New Roman" panose="02020603050405020304" pitchFamily="18" charset="0"/>
                <a:ea typeface="Tahoma" panose="020B0604030504040204" pitchFamily="34" charset="0"/>
                <a:cs typeface="Times New Roman" panose="02020603050405020304" pitchFamily="18" charset="0"/>
              </a:rPr>
              <a:t>gì</a:t>
            </a:r>
            <a:r>
              <a:rPr lang="en-US" sz="3200" b="1" dirty="0" smtClean="0">
                <a:latin typeface="Times New Roman" panose="02020603050405020304" pitchFamily="18" charset="0"/>
                <a:ea typeface="Tahoma" panose="020B0604030504040204" pitchFamily="34" charset="0"/>
                <a:cs typeface="Times New Roman" panose="02020603050405020304" pitchFamily="18" charset="0"/>
              </a:rPr>
              <a:t> ?</a:t>
            </a:r>
            <a:endParaRPr lang="en-US" sz="3200" b="1" dirty="0">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121183114"/>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6866"/>
                                        </p:tgtEl>
                                        <p:attrNameLst>
                                          <p:attrName>style.visibility</p:attrName>
                                        </p:attrNameLst>
                                      </p:cBhvr>
                                      <p:to>
                                        <p:strVal val="visible"/>
                                      </p:to>
                                    </p:set>
                                    <p:animEffect transition="in" filter="fade">
                                      <p:cBhvr>
                                        <p:cTn id="14" dur="1000"/>
                                        <p:tgtEl>
                                          <p:spTgt spid="36866"/>
                                        </p:tgtEl>
                                      </p:cBhvr>
                                    </p:animEffect>
                                    <p:anim calcmode="lin" valueType="num">
                                      <p:cBhvr>
                                        <p:cTn id="15" dur="1000" fill="hold"/>
                                        <p:tgtEl>
                                          <p:spTgt spid="36866"/>
                                        </p:tgtEl>
                                        <p:attrNameLst>
                                          <p:attrName>ppt_x</p:attrName>
                                        </p:attrNameLst>
                                      </p:cBhvr>
                                      <p:tavLst>
                                        <p:tav tm="0">
                                          <p:val>
                                            <p:strVal val="#ppt_x"/>
                                          </p:val>
                                        </p:tav>
                                        <p:tav tm="100000">
                                          <p:val>
                                            <p:strVal val="#ppt_x"/>
                                          </p:val>
                                        </p:tav>
                                      </p:tavLst>
                                    </p:anim>
                                    <p:anim calcmode="lin" valueType="num">
                                      <p:cBhvr>
                                        <p:cTn id="16" dur="1000" fill="hold"/>
                                        <p:tgtEl>
                                          <p:spTgt spid="3686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up)">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animBg="1"/>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52" name="Dieu_tiet.MPG">
            <a:hlinkClick r:id="" action="ppaction://media"/>
          </p:cNvPr>
          <p:cNvPicPr>
            <a:picLocks noRot="1" noChangeAspect="1" noChangeArrowheads="1"/>
          </p:cNvPicPr>
          <p:nvPr>
            <a:videoFile r:link="rId1"/>
          </p:nvPr>
        </p:nvPicPr>
        <p:blipFill>
          <a:blip r:embed="rId3">
            <a:extLst>
              <a:ext uri="{28A0092B-C50C-407E-A947-70E740481C1C}">
                <a14:useLocalDpi xmlns:a14="http://schemas.microsoft.com/office/drawing/2010/main" val="0"/>
              </a:ext>
            </a:extLst>
          </a:blip>
          <a:srcRect/>
          <a:stretch>
            <a:fillRect/>
          </a:stretch>
        </p:blipFill>
        <p:spPr bwMode="auto">
          <a:xfrm>
            <a:off x="5678677" y="745423"/>
            <a:ext cx="6323195" cy="5902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53" name="Rectangle 13"/>
          <p:cNvSpPr>
            <a:spLocks noChangeArrowheads="1"/>
          </p:cNvSpPr>
          <p:nvPr/>
        </p:nvSpPr>
        <p:spPr bwMode="auto">
          <a:xfrm>
            <a:off x="11305" y="1169683"/>
            <a:ext cx="5436623" cy="547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50000"/>
              </a:spcBef>
            </a:pPr>
            <a:r>
              <a:rPr lang="en-US" sz="2800" b="1" i="1">
                <a:solidFill>
                  <a:srgbClr val="C00000"/>
                </a:solidFill>
                <a:latin typeface="Times New Roman" pitchFamily="18" charset="0"/>
                <a:cs typeface="Times New Roman" pitchFamily="18" charset="0"/>
              </a:rPr>
              <a:t>C2.</a:t>
            </a:r>
            <a:r>
              <a:rPr lang="en-US" sz="2800" b="1" i="1">
                <a:solidFill>
                  <a:schemeClr val="tx1">
                    <a:lumMod val="95000"/>
                    <a:lumOff val="5000"/>
                  </a:schemeClr>
                </a:solidFill>
                <a:latin typeface="Times New Roman" pitchFamily="18" charset="0"/>
                <a:cs typeface="Times New Roman" pitchFamily="18" charset="0"/>
              </a:rPr>
              <a:t> Ta đã biết, khi vật nằm càng xa thấu kính hội tụ thì ảnh thật của vật nằm càng gần tiêu điểm của thấu kính. </a:t>
            </a:r>
          </a:p>
          <a:p>
            <a:pPr>
              <a:spcBef>
                <a:spcPct val="50000"/>
              </a:spcBef>
            </a:pPr>
            <a:r>
              <a:rPr lang="en-US" sz="2800" b="1" i="1">
                <a:solidFill>
                  <a:schemeClr val="tx1">
                    <a:lumMod val="95000"/>
                    <a:lumOff val="5000"/>
                  </a:schemeClr>
                </a:solidFill>
                <a:latin typeface="Times New Roman" pitchFamily="18" charset="0"/>
                <a:cs typeface="Times New Roman" pitchFamily="18" charset="0"/>
              </a:rPr>
              <a:t>Vậy em hãy cho biết tiêu cự của thể thủy tinh khi mắt nhìn các vật ở xa và các vật ở gần dài, ngắn khác nhau như thế nào? Biết rằng  khoảng cách từ thể thủy tinh của mắt đến màng lưới là không thay đổi và ảnh của vật luôn hiện rõ nét trên màng lưới?</a:t>
            </a:r>
          </a:p>
        </p:txBody>
      </p:sp>
      <p:sp>
        <p:nvSpPr>
          <p:cNvPr id="6" name="Text Box 2"/>
          <p:cNvSpPr txBox="1">
            <a:spLocks noChangeArrowheads="1"/>
          </p:cNvSpPr>
          <p:nvPr/>
        </p:nvSpPr>
        <p:spPr bwMode="auto">
          <a:xfrm>
            <a:off x="0" y="695943"/>
            <a:ext cx="5667372" cy="523220"/>
          </a:xfrm>
          <a:prstGeom prst="rect">
            <a:avLst/>
          </a:prstGeom>
          <a:noFill/>
          <a:ln w="9525">
            <a:noFill/>
            <a:miter lim="800000"/>
            <a:headEnd/>
            <a:tailEnd/>
          </a:ln>
        </p:spPr>
        <p:txBody>
          <a:bodyPr wrap="square">
            <a:spAutoFit/>
          </a:bodyPr>
          <a:lstStyle/>
          <a:p>
            <a:pPr algn="just">
              <a:spcBef>
                <a:spcPct val="50000"/>
              </a:spcBef>
            </a:pPr>
            <a:r>
              <a:rPr lang="en-US" sz="2800" b="1" dirty="0">
                <a:solidFill>
                  <a:srgbClr val="0000FF"/>
                </a:solidFill>
                <a:latin typeface="Times New Roman" pitchFamily="18" charset="0"/>
                <a:cs typeface="Times New Roman" pitchFamily="18" charset="0"/>
              </a:rPr>
              <a:t>II. SỰ ĐIỀU TIẾT</a:t>
            </a:r>
          </a:p>
        </p:txBody>
      </p:sp>
      <p:sp>
        <p:nvSpPr>
          <p:cNvPr id="7" name="Text Box 7"/>
          <p:cNvSpPr txBox="1">
            <a:spLocks noChangeArrowheads="1"/>
          </p:cNvSpPr>
          <p:nvPr/>
        </p:nvSpPr>
        <p:spPr bwMode="auto">
          <a:xfrm>
            <a:off x="11305" y="160648"/>
            <a:ext cx="12192000" cy="5847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a:spAutoFit/>
          </a:bodyPr>
          <a:lstStyle/>
          <a:p>
            <a:pPr algn="ctr" eaLnBrk="0" hangingPunct="0">
              <a:spcBef>
                <a:spcPct val="50000"/>
              </a:spcBef>
              <a:defRPr/>
            </a:pPr>
            <a:r>
              <a:rPr kumimoji="1" lang="en-US" sz="3200" b="1" dirty="0">
                <a:solidFill>
                  <a:srgbClr val="FF0000"/>
                </a:solidFill>
                <a:latin typeface="Times New Roman" pitchFamily="18" charset="0"/>
                <a:cs typeface="Times New Roman" pitchFamily="18" charset="0"/>
              </a:rPr>
              <a:t>BÀI 48: MẮT</a:t>
            </a:r>
          </a:p>
        </p:txBody>
      </p:sp>
    </p:spTree>
    <p:extLst>
      <p:ext uri="{BB962C8B-B14F-4D97-AF65-F5344CB8AC3E}">
        <p14:creationId xmlns:p14="http://schemas.microsoft.com/office/powerpoint/2010/main" val="4217580777"/>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5853"/>
                                        </p:tgtEl>
                                        <p:attrNameLst>
                                          <p:attrName>style.visibility</p:attrName>
                                        </p:attrNameLst>
                                      </p:cBhvr>
                                      <p:to>
                                        <p:strVal val="visible"/>
                                      </p:to>
                                    </p:set>
                                    <p:animEffect transition="in" filter="blinds(horizontal)">
                                      <p:cBhvr>
                                        <p:cTn id="7" dur="500"/>
                                        <p:tgtEl>
                                          <p:spTgt spid="35853"/>
                                        </p:tgtEl>
                                      </p:cBhvr>
                                    </p:animEffect>
                                  </p:childTnLst>
                                </p:cTn>
                              </p:par>
                              <p:par>
                                <p:cTn id="8" presetID="41" presetClass="entr" presetSubtype="0" fill="hold" grpId="0" nodeType="withEffect">
                                  <p:stCondLst>
                                    <p:cond delay="0"/>
                                  </p:stCondLst>
                                  <p:iterate type="lt">
                                    <p:tmPct val="10000"/>
                                  </p:iterate>
                                  <p:childTnLst>
                                    <p:set>
                                      <p:cBhvr>
                                        <p:cTn id="9" dur="1" fill="hold">
                                          <p:stCondLst>
                                            <p:cond delay="0"/>
                                          </p:stCondLst>
                                        </p:cTn>
                                        <p:tgtEl>
                                          <p:spTgt spid="6"/>
                                        </p:tgtEl>
                                        <p:attrNameLst>
                                          <p:attrName>style.visibility</p:attrName>
                                        </p:attrNameLst>
                                      </p:cBhvr>
                                      <p:to>
                                        <p:strVal val="visible"/>
                                      </p:to>
                                    </p:set>
                                    <p:anim calcmode="lin" valueType="num">
                                      <p:cBhvr>
                                        <p:cTn id="10"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11" dur="500" fill="hold"/>
                                        <p:tgtEl>
                                          <p:spTgt spid="6"/>
                                        </p:tgtEl>
                                        <p:attrNameLst>
                                          <p:attrName>ppt_y</p:attrName>
                                        </p:attrNameLst>
                                      </p:cBhvr>
                                      <p:tavLst>
                                        <p:tav tm="0">
                                          <p:val>
                                            <p:strVal val="#ppt_y"/>
                                          </p:val>
                                        </p:tav>
                                        <p:tav tm="100000">
                                          <p:val>
                                            <p:strVal val="#ppt_y"/>
                                          </p:val>
                                        </p:tav>
                                      </p:tavLst>
                                    </p:anim>
                                    <p:anim calcmode="lin" valueType="num">
                                      <p:cBhvr>
                                        <p:cTn id="12"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13"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14" dur="500" tmFilter="0,0; .5, 1; 1, 1"/>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5" restart="whenNotActive" fill="hold" evtFilter="cancelBubble" nodeType="interactiveSeq">
                <p:stCondLst>
                  <p:cond evt="onClick" delay="0">
                    <p:tgtEl>
                      <p:spTgt spid="35852"/>
                    </p:tgtEl>
                  </p:cond>
                </p:stCondLst>
                <p:endSync evt="end" delay="0">
                  <p:rtn val="all"/>
                </p:endSync>
                <p:childTnLst>
                  <p:par>
                    <p:cTn id="16" fill="hold" nodeType="clickPar">
                      <p:stCondLst>
                        <p:cond delay="0"/>
                      </p:stCondLst>
                      <p:childTnLst>
                        <p:par>
                          <p:cTn id="17" fill="hold" nodeType="withGroup">
                            <p:stCondLst>
                              <p:cond delay="0"/>
                            </p:stCondLst>
                            <p:childTnLst>
                              <p:par>
                                <p:cTn id="18" presetID="2" presetClass="mediacall" presetSubtype="0" fill="hold" nodeType="clickEffect">
                                  <p:stCondLst>
                                    <p:cond delay="0"/>
                                  </p:stCondLst>
                                  <p:childTnLst>
                                    <p:cmd type="call" cmd="togglePause">
                                      <p:cBhvr>
                                        <p:cTn id="19" dur="1" fill="hold"/>
                                        <p:tgtEl>
                                          <p:spTgt spid="35852"/>
                                        </p:tgtEl>
                                      </p:cBhvr>
                                    </p:cmd>
                                  </p:childTnLst>
                                </p:cTn>
                              </p:par>
                            </p:childTnLst>
                          </p:cTn>
                        </p:par>
                      </p:childTnLst>
                    </p:cTn>
                  </p:par>
                </p:childTnLst>
              </p:cTn>
              <p:nextCondLst>
                <p:cond evt="onClick" delay="0">
                  <p:tgtEl>
                    <p:spTgt spid="35852"/>
                  </p:tgtEl>
                </p:cond>
              </p:nextCondLst>
            </p:seq>
            <p:video>
              <p:cMediaNode>
                <p:cTn id="20" fill="hold" display="0">
                  <p:stCondLst>
                    <p:cond delay="indefinite"/>
                  </p:stCondLst>
                  <p:endCondLst>
                    <p:cond evt="onNext" delay="0">
                      <p:tgtEl>
                        <p:sldTgt/>
                      </p:tgtEl>
                    </p:cond>
                    <p:cond evt="onPrev" delay="0">
                      <p:tgtEl>
                        <p:sldTgt/>
                      </p:tgtEl>
                    </p:cond>
                  </p:endCondLst>
                </p:cTn>
                <p:tgtEl>
                  <p:spTgt spid="35852"/>
                </p:tgtEl>
              </p:cMediaNode>
            </p:video>
          </p:childTnLst>
        </p:cTn>
      </p:par>
    </p:tnLst>
    <p:bldLst>
      <p:bldP spid="35853"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128" name="Group 48"/>
          <p:cNvGrpSpPr>
            <a:grpSpLocks/>
          </p:cNvGrpSpPr>
          <p:nvPr/>
        </p:nvGrpSpPr>
        <p:grpSpPr bwMode="auto">
          <a:xfrm>
            <a:off x="1892300" y="457200"/>
            <a:ext cx="8763000" cy="1752600"/>
            <a:chOff x="232" y="1056"/>
            <a:chExt cx="5520" cy="1104"/>
          </a:xfrm>
        </p:grpSpPr>
        <p:sp>
          <p:nvSpPr>
            <p:cNvPr id="46107" name="Oval 27"/>
            <p:cNvSpPr>
              <a:spLocks noChangeArrowheads="1"/>
            </p:cNvSpPr>
            <p:nvPr/>
          </p:nvSpPr>
          <p:spPr bwMode="auto">
            <a:xfrm>
              <a:off x="3530" y="1414"/>
              <a:ext cx="275" cy="384"/>
            </a:xfrm>
            <a:prstGeom prst="ellipse">
              <a:avLst/>
            </a:prstGeom>
            <a:solidFill>
              <a:schemeClr val="accent1"/>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08" name="Oval 28"/>
            <p:cNvSpPr>
              <a:spLocks noChangeArrowheads="1"/>
            </p:cNvSpPr>
            <p:nvPr/>
          </p:nvSpPr>
          <p:spPr bwMode="auto">
            <a:xfrm>
              <a:off x="3648" y="1056"/>
              <a:ext cx="1152" cy="1104"/>
            </a:xfrm>
            <a:prstGeom prst="ellipse">
              <a:avLst/>
            </a:prstGeom>
            <a:gradFill rotWithShape="1">
              <a:gsLst>
                <a:gs pos="0">
                  <a:srgbClr val="FF9966">
                    <a:gamma/>
                    <a:tint val="66667"/>
                    <a:invGamma/>
                  </a:srgbClr>
                </a:gs>
                <a:gs pos="100000">
                  <a:srgbClr val="FF9966"/>
                </a:gs>
              </a:gsLst>
              <a:lin ang="0" scaled="1"/>
            </a:gra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09" name="Line 29"/>
            <p:cNvSpPr>
              <a:spLocks noChangeShapeType="1"/>
            </p:cNvSpPr>
            <p:nvPr/>
          </p:nvSpPr>
          <p:spPr bwMode="auto">
            <a:xfrm>
              <a:off x="3883" y="1148"/>
              <a:ext cx="5" cy="916"/>
            </a:xfrm>
            <a:prstGeom prst="line">
              <a:avLst/>
            </a:prstGeom>
            <a:noFill/>
            <a:ln w="38100">
              <a:solidFill>
                <a:schemeClr val="accent2"/>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10" name="Line 30"/>
            <p:cNvSpPr>
              <a:spLocks noChangeShapeType="1"/>
            </p:cNvSpPr>
            <p:nvPr/>
          </p:nvSpPr>
          <p:spPr bwMode="auto">
            <a:xfrm>
              <a:off x="232" y="1598"/>
              <a:ext cx="5520" cy="0"/>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6111" name="Line 31"/>
          <p:cNvSpPr>
            <a:spLocks noChangeShapeType="1"/>
          </p:cNvSpPr>
          <p:nvPr/>
        </p:nvSpPr>
        <p:spPr bwMode="auto">
          <a:xfrm flipV="1">
            <a:off x="5159896" y="755016"/>
            <a:ext cx="0" cy="566738"/>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6127" name="Group 47"/>
          <p:cNvGrpSpPr>
            <a:grpSpLocks/>
          </p:cNvGrpSpPr>
          <p:nvPr/>
        </p:nvGrpSpPr>
        <p:grpSpPr bwMode="auto">
          <a:xfrm>
            <a:off x="1892300" y="2611438"/>
            <a:ext cx="8763000" cy="1752600"/>
            <a:chOff x="232" y="2400"/>
            <a:chExt cx="5520" cy="1104"/>
          </a:xfrm>
        </p:grpSpPr>
        <p:sp>
          <p:nvSpPr>
            <p:cNvPr id="46116" name="Oval 36"/>
            <p:cNvSpPr>
              <a:spLocks noChangeArrowheads="1"/>
            </p:cNvSpPr>
            <p:nvPr/>
          </p:nvSpPr>
          <p:spPr bwMode="auto">
            <a:xfrm>
              <a:off x="3530" y="2758"/>
              <a:ext cx="275" cy="384"/>
            </a:xfrm>
            <a:prstGeom prst="ellipse">
              <a:avLst/>
            </a:prstGeom>
            <a:solidFill>
              <a:schemeClr val="accent1"/>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17" name="Oval 37"/>
            <p:cNvSpPr>
              <a:spLocks noChangeArrowheads="1"/>
            </p:cNvSpPr>
            <p:nvPr/>
          </p:nvSpPr>
          <p:spPr bwMode="auto">
            <a:xfrm>
              <a:off x="3648" y="2400"/>
              <a:ext cx="1152" cy="1104"/>
            </a:xfrm>
            <a:prstGeom prst="ellipse">
              <a:avLst/>
            </a:prstGeom>
            <a:gradFill rotWithShape="1">
              <a:gsLst>
                <a:gs pos="0">
                  <a:srgbClr val="FF9966">
                    <a:gamma/>
                    <a:tint val="66667"/>
                    <a:invGamma/>
                  </a:srgbClr>
                </a:gs>
                <a:gs pos="100000">
                  <a:srgbClr val="FF9966"/>
                </a:gs>
              </a:gsLst>
              <a:lin ang="0" scaled="1"/>
            </a:gra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18" name="Line 38"/>
            <p:cNvSpPr>
              <a:spLocks noChangeShapeType="1"/>
            </p:cNvSpPr>
            <p:nvPr/>
          </p:nvSpPr>
          <p:spPr bwMode="auto">
            <a:xfrm>
              <a:off x="3883" y="2492"/>
              <a:ext cx="5" cy="916"/>
            </a:xfrm>
            <a:prstGeom prst="line">
              <a:avLst/>
            </a:prstGeom>
            <a:noFill/>
            <a:ln w="38100">
              <a:solidFill>
                <a:schemeClr val="accent2"/>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19" name="Line 39"/>
            <p:cNvSpPr>
              <a:spLocks noChangeShapeType="1"/>
            </p:cNvSpPr>
            <p:nvPr/>
          </p:nvSpPr>
          <p:spPr bwMode="auto">
            <a:xfrm>
              <a:off x="232" y="2942"/>
              <a:ext cx="5520"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6120" name="Line 40"/>
          <p:cNvSpPr>
            <a:spLocks noChangeShapeType="1"/>
          </p:cNvSpPr>
          <p:nvPr/>
        </p:nvSpPr>
        <p:spPr bwMode="auto">
          <a:xfrm flipV="1">
            <a:off x="2057400" y="2909889"/>
            <a:ext cx="0" cy="566737"/>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6163" name="Group 83"/>
          <p:cNvGrpSpPr>
            <a:grpSpLocks/>
          </p:cNvGrpSpPr>
          <p:nvPr/>
        </p:nvGrpSpPr>
        <p:grpSpPr bwMode="auto">
          <a:xfrm>
            <a:off x="5159375" y="706440"/>
            <a:ext cx="3946526" cy="893763"/>
            <a:chOff x="2290" y="1213"/>
            <a:chExt cx="2486" cy="563"/>
          </a:xfrm>
        </p:grpSpPr>
        <p:sp>
          <p:nvSpPr>
            <p:cNvPr id="46122" name="Line 42"/>
            <p:cNvSpPr>
              <a:spLocks noChangeShapeType="1"/>
            </p:cNvSpPr>
            <p:nvPr/>
          </p:nvSpPr>
          <p:spPr bwMode="auto">
            <a:xfrm flipV="1">
              <a:off x="2290" y="1261"/>
              <a:ext cx="1598"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23" name="Line 43"/>
            <p:cNvSpPr>
              <a:spLocks noChangeShapeType="1"/>
            </p:cNvSpPr>
            <p:nvPr/>
          </p:nvSpPr>
          <p:spPr bwMode="auto">
            <a:xfrm>
              <a:off x="3901" y="1261"/>
              <a:ext cx="875" cy="515"/>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6131" name="Group 51"/>
            <p:cNvGrpSpPr>
              <a:grpSpLocks/>
            </p:cNvGrpSpPr>
            <p:nvPr/>
          </p:nvGrpSpPr>
          <p:grpSpPr bwMode="auto">
            <a:xfrm>
              <a:off x="2784" y="1213"/>
              <a:ext cx="96" cy="96"/>
              <a:chOff x="2784" y="1213"/>
              <a:chExt cx="96" cy="96"/>
            </a:xfrm>
          </p:grpSpPr>
          <p:sp>
            <p:nvSpPr>
              <p:cNvPr id="46129" name="Line 49"/>
              <p:cNvSpPr>
                <a:spLocks noChangeShapeType="1"/>
              </p:cNvSpPr>
              <p:nvPr/>
            </p:nvSpPr>
            <p:spPr bwMode="auto">
              <a:xfrm>
                <a:off x="2784" y="1213"/>
                <a:ext cx="96" cy="48"/>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30" name="Line 50"/>
              <p:cNvSpPr>
                <a:spLocks noChangeShapeType="1"/>
              </p:cNvSpPr>
              <p:nvPr/>
            </p:nvSpPr>
            <p:spPr bwMode="auto">
              <a:xfrm flipH="1">
                <a:off x="2784" y="1261"/>
                <a:ext cx="96" cy="48"/>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6138" name="Group 58"/>
            <p:cNvGrpSpPr>
              <a:grpSpLocks/>
            </p:cNvGrpSpPr>
            <p:nvPr/>
          </p:nvGrpSpPr>
          <p:grpSpPr bwMode="auto">
            <a:xfrm rot="1769671">
              <a:off x="4183" y="1418"/>
              <a:ext cx="126" cy="84"/>
              <a:chOff x="2795" y="1242"/>
              <a:chExt cx="107" cy="88"/>
            </a:xfrm>
          </p:grpSpPr>
          <p:sp>
            <p:nvSpPr>
              <p:cNvPr id="46139" name="Line 59"/>
              <p:cNvSpPr>
                <a:spLocks noChangeShapeType="1"/>
              </p:cNvSpPr>
              <p:nvPr/>
            </p:nvSpPr>
            <p:spPr bwMode="auto">
              <a:xfrm>
                <a:off x="2806" y="1242"/>
                <a:ext cx="96" cy="48"/>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40" name="Line 60"/>
              <p:cNvSpPr>
                <a:spLocks noChangeShapeType="1"/>
              </p:cNvSpPr>
              <p:nvPr/>
            </p:nvSpPr>
            <p:spPr bwMode="auto">
              <a:xfrm flipH="1">
                <a:off x="2795" y="1282"/>
                <a:ext cx="96" cy="48"/>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46164" name="Group 84"/>
          <p:cNvGrpSpPr>
            <a:grpSpLocks/>
          </p:cNvGrpSpPr>
          <p:nvPr/>
        </p:nvGrpSpPr>
        <p:grpSpPr bwMode="auto">
          <a:xfrm>
            <a:off x="5159376" y="782640"/>
            <a:ext cx="3929063" cy="817563"/>
            <a:chOff x="2255" y="1265"/>
            <a:chExt cx="2475" cy="515"/>
          </a:xfrm>
        </p:grpSpPr>
        <p:sp>
          <p:nvSpPr>
            <p:cNvPr id="46121" name="Line 41"/>
            <p:cNvSpPr>
              <a:spLocks noChangeShapeType="1"/>
            </p:cNvSpPr>
            <p:nvPr/>
          </p:nvSpPr>
          <p:spPr bwMode="auto">
            <a:xfrm>
              <a:off x="2255" y="1265"/>
              <a:ext cx="2475" cy="515"/>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6144" name="Group 64"/>
            <p:cNvGrpSpPr>
              <a:grpSpLocks/>
            </p:cNvGrpSpPr>
            <p:nvPr/>
          </p:nvGrpSpPr>
          <p:grpSpPr bwMode="auto">
            <a:xfrm rot="510979">
              <a:off x="4263" y="1636"/>
              <a:ext cx="64" cy="112"/>
              <a:chOff x="2771" y="1211"/>
              <a:chExt cx="98" cy="98"/>
            </a:xfrm>
          </p:grpSpPr>
          <p:sp>
            <p:nvSpPr>
              <p:cNvPr id="46145" name="Line 65"/>
              <p:cNvSpPr>
                <a:spLocks noChangeShapeType="1"/>
              </p:cNvSpPr>
              <p:nvPr/>
            </p:nvSpPr>
            <p:spPr bwMode="auto">
              <a:xfrm>
                <a:off x="2773" y="1211"/>
                <a:ext cx="96" cy="48"/>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46" name="Line 66"/>
              <p:cNvSpPr>
                <a:spLocks noChangeShapeType="1"/>
              </p:cNvSpPr>
              <p:nvPr/>
            </p:nvSpPr>
            <p:spPr bwMode="auto">
              <a:xfrm flipH="1">
                <a:off x="2771" y="1262"/>
                <a:ext cx="95" cy="47"/>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6147" name="Group 67"/>
            <p:cNvGrpSpPr>
              <a:grpSpLocks/>
            </p:cNvGrpSpPr>
            <p:nvPr/>
          </p:nvGrpSpPr>
          <p:grpSpPr bwMode="auto">
            <a:xfrm rot="510979">
              <a:off x="3050" y="1394"/>
              <a:ext cx="69" cy="94"/>
              <a:chOff x="2826" y="1188"/>
              <a:chExt cx="102" cy="84"/>
            </a:xfrm>
          </p:grpSpPr>
          <p:sp>
            <p:nvSpPr>
              <p:cNvPr id="46148" name="Line 68"/>
              <p:cNvSpPr>
                <a:spLocks noChangeShapeType="1"/>
              </p:cNvSpPr>
              <p:nvPr/>
            </p:nvSpPr>
            <p:spPr bwMode="auto">
              <a:xfrm>
                <a:off x="2832" y="1188"/>
                <a:ext cx="96" cy="48"/>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49" name="Line 69"/>
              <p:cNvSpPr>
                <a:spLocks noChangeShapeType="1"/>
              </p:cNvSpPr>
              <p:nvPr/>
            </p:nvSpPr>
            <p:spPr bwMode="auto">
              <a:xfrm flipH="1">
                <a:off x="2826" y="1224"/>
                <a:ext cx="96" cy="48"/>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46168" name="Group 88"/>
          <p:cNvGrpSpPr>
            <a:grpSpLocks/>
          </p:cNvGrpSpPr>
          <p:nvPr/>
        </p:nvGrpSpPr>
        <p:grpSpPr bwMode="auto">
          <a:xfrm>
            <a:off x="2057400" y="2916238"/>
            <a:ext cx="7086600" cy="685800"/>
            <a:chOff x="336" y="2592"/>
            <a:chExt cx="4464" cy="432"/>
          </a:xfrm>
        </p:grpSpPr>
        <p:sp>
          <p:nvSpPr>
            <p:cNvPr id="46125" name="Line 45"/>
            <p:cNvSpPr>
              <a:spLocks noChangeShapeType="1"/>
            </p:cNvSpPr>
            <p:nvPr/>
          </p:nvSpPr>
          <p:spPr bwMode="auto">
            <a:xfrm>
              <a:off x="336" y="2592"/>
              <a:ext cx="4464" cy="432"/>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6135" name="Group 55"/>
            <p:cNvGrpSpPr>
              <a:grpSpLocks/>
            </p:cNvGrpSpPr>
            <p:nvPr/>
          </p:nvGrpSpPr>
          <p:grpSpPr bwMode="auto">
            <a:xfrm rot="311632">
              <a:off x="2671" y="2777"/>
              <a:ext cx="129" cy="98"/>
              <a:chOff x="2784" y="1215"/>
              <a:chExt cx="102" cy="94"/>
            </a:xfrm>
          </p:grpSpPr>
          <p:sp>
            <p:nvSpPr>
              <p:cNvPr id="46136" name="Line 56"/>
              <p:cNvSpPr>
                <a:spLocks noChangeShapeType="1"/>
              </p:cNvSpPr>
              <p:nvPr/>
            </p:nvSpPr>
            <p:spPr bwMode="auto">
              <a:xfrm>
                <a:off x="2790" y="1215"/>
                <a:ext cx="96" cy="48"/>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37" name="Line 57"/>
              <p:cNvSpPr>
                <a:spLocks noChangeShapeType="1"/>
              </p:cNvSpPr>
              <p:nvPr/>
            </p:nvSpPr>
            <p:spPr bwMode="auto">
              <a:xfrm flipH="1">
                <a:off x="2784" y="1261"/>
                <a:ext cx="96" cy="48"/>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6153" name="Group 73"/>
            <p:cNvGrpSpPr>
              <a:grpSpLocks/>
            </p:cNvGrpSpPr>
            <p:nvPr/>
          </p:nvGrpSpPr>
          <p:grpSpPr bwMode="auto">
            <a:xfrm rot="311632">
              <a:off x="4223" y="2925"/>
              <a:ext cx="122" cy="94"/>
              <a:chOff x="2784" y="1219"/>
              <a:chExt cx="96" cy="90"/>
            </a:xfrm>
          </p:grpSpPr>
          <p:sp>
            <p:nvSpPr>
              <p:cNvPr id="46154" name="Line 74"/>
              <p:cNvSpPr>
                <a:spLocks noChangeShapeType="1"/>
              </p:cNvSpPr>
              <p:nvPr/>
            </p:nvSpPr>
            <p:spPr bwMode="auto">
              <a:xfrm>
                <a:off x="2784" y="1219"/>
                <a:ext cx="96" cy="48"/>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55" name="Line 75"/>
              <p:cNvSpPr>
                <a:spLocks noChangeShapeType="1"/>
              </p:cNvSpPr>
              <p:nvPr/>
            </p:nvSpPr>
            <p:spPr bwMode="auto">
              <a:xfrm flipH="1">
                <a:off x="2784" y="1261"/>
                <a:ext cx="96" cy="48"/>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46156" name="Line 76"/>
          <p:cNvSpPr>
            <a:spLocks noChangeShapeType="1"/>
          </p:cNvSpPr>
          <p:nvPr/>
        </p:nvSpPr>
        <p:spPr bwMode="auto">
          <a:xfrm flipH="1">
            <a:off x="9102251" y="1315764"/>
            <a:ext cx="1672" cy="28443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58" name="Line 78"/>
          <p:cNvSpPr>
            <a:spLocks noChangeShapeType="1"/>
          </p:cNvSpPr>
          <p:nvPr/>
        </p:nvSpPr>
        <p:spPr bwMode="auto">
          <a:xfrm>
            <a:off x="9114858" y="3471862"/>
            <a:ext cx="8505" cy="1492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6167" name="Group 87"/>
          <p:cNvGrpSpPr>
            <a:grpSpLocks/>
          </p:cNvGrpSpPr>
          <p:nvPr/>
        </p:nvGrpSpPr>
        <p:grpSpPr bwMode="auto">
          <a:xfrm>
            <a:off x="2057400" y="2819400"/>
            <a:ext cx="7086600" cy="762000"/>
            <a:chOff x="336" y="2544"/>
            <a:chExt cx="4464" cy="480"/>
          </a:xfrm>
        </p:grpSpPr>
        <p:sp>
          <p:nvSpPr>
            <p:cNvPr id="46124" name="Line 44"/>
            <p:cNvSpPr>
              <a:spLocks noChangeShapeType="1"/>
            </p:cNvSpPr>
            <p:nvPr/>
          </p:nvSpPr>
          <p:spPr bwMode="auto">
            <a:xfrm>
              <a:off x="336" y="2601"/>
              <a:ext cx="3552" cy="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26" name="Line 46"/>
            <p:cNvSpPr>
              <a:spLocks noChangeShapeType="1"/>
            </p:cNvSpPr>
            <p:nvPr/>
          </p:nvSpPr>
          <p:spPr bwMode="auto">
            <a:xfrm>
              <a:off x="3888" y="2592"/>
              <a:ext cx="912" cy="432"/>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6132" name="Group 52"/>
            <p:cNvGrpSpPr>
              <a:grpSpLocks/>
            </p:cNvGrpSpPr>
            <p:nvPr/>
          </p:nvGrpSpPr>
          <p:grpSpPr bwMode="auto">
            <a:xfrm>
              <a:off x="2592" y="2544"/>
              <a:ext cx="96" cy="96"/>
              <a:chOff x="2784" y="1213"/>
              <a:chExt cx="96" cy="96"/>
            </a:xfrm>
          </p:grpSpPr>
          <p:sp>
            <p:nvSpPr>
              <p:cNvPr id="46133" name="Line 53"/>
              <p:cNvSpPr>
                <a:spLocks noChangeShapeType="1"/>
              </p:cNvSpPr>
              <p:nvPr/>
            </p:nvSpPr>
            <p:spPr bwMode="auto">
              <a:xfrm>
                <a:off x="2784" y="1213"/>
                <a:ext cx="96" cy="48"/>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34" name="Line 54"/>
              <p:cNvSpPr>
                <a:spLocks noChangeShapeType="1"/>
              </p:cNvSpPr>
              <p:nvPr/>
            </p:nvSpPr>
            <p:spPr bwMode="auto">
              <a:xfrm flipH="1">
                <a:off x="2784" y="1261"/>
                <a:ext cx="96" cy="48"/>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6141" name="Group 61"/>
            <p:cNvGrpSpPr>
              <a:grpSpLocks/>
            </p:cNvGrpSpPr>
            <p:nvPr/>
          </p:nvGrpSpPr>
          <p:grpSpPr bwMode="auto">
            <a:xfrm rot="1769671">
              <a:off x="4163" y="2701"/>
              <a:ext cx="114" cy="93"/>
              <a:chOff x="2784" y="1213"/>
              <a:chExt cx="96" cy="96"/>
            </a:xfrm>
          </p:grpSpPr>
          <p:sp>
            <p:nvSpPr>
              <p:cNvPr id="46142" name="Line 62"/>
              <p:cNvSpPr>
                <a:spLocks noChangeShapeType="1"/>
              </p:cNvSpPr>
              <p:nvPr/>
            </p:nvSpPr>
            <p:spPr bwMode="auto">
              <a:xfrm>
                <a:off x="2784" y="1213"/>
                <a:ext cx="96" cy="48"/>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143" name="Line 63"/>
              <p:cNvSpPr>
                <a:spLocks noChangeShapeType="1"/>
              </p:cNvSpPr>
              <p:nvPr/>
            </p:nvSpPr>
            <p:spPr bwMode="auto">
              <a:xfrm flipH="1">
                <a:off x="2784" y="1261"/>
                <a:ext cx="96" cy="48"/>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nvGrpSpPr>
          <p:cNvPr id="46170" name="Group 90"/>
          <p:cNvGrpSpPr>
            <a:grpSpLocks/>
          </p:cNvGrpSpPr>
          <p:nvPr/>
        </p:nvGrpSpPr>
        <p:grpSpPr bwMode="auto">
          <a:xfrm>
            <a:off x="8522368" y="913605"/>
            <a:ext cx="762000" cy="438150"/>
            <a:chOff x="4416" y="1344"/>
            <a:chExt cx="480" cy="276"/>
          </a:xfrm>
        </p:grpSpPr>
        <p:sp>
          <p:nvSpPr>
            <p:cNvPr id="46161" name="Text Box 81"/>
            <p:cNvSpPr txBox="1">
              <a:spLocks noChangeArrowheads="1"/>
            </p:cNvSpPr>
            <p:nvPr/>
          </p:nvSpPr>
          <p:spPr bwMode="auto">
            <a:xfrm>
              <a:off x="4416" y="1344"/>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smtClean="0"/>
                <a:t>F’</a:t>
              </a:r>
              <a:endParaRPr lang="en-US" b="1"/>
            </a:p>
          </p:txBody>
        </p:sp>
        <p:sp>
          <p:nvSpPr>
            <p:cNvPr id="46169" name="Oval 89"/>
            <p:cNvSpPr>
              <a:spLocks noChangeArrowheads="1"/>
            </p:cNvSpPr>
            <p:nvPr/>
          </p:nvSpPr>
          <p:spPr bwMode="auto">
            <a:xfrm>
              <a:off x="4452" y="1572"/>
              <a:ext cx="48" cy="4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6171" name="Group 91"/>
          <p:cNvGrpSpPr>
            <a:grpSpLocks/>
          </p:cNvGrpSpPr>
          <p:nvPr/>
        </p:nvGrpSpPr>
        <p:grpSpPr bwMode="auto">
          <a:xfrm>
            <a:off x="8775004" y="3087340"/>
            <a:ext cx="762000" cy="419100"/>
            <a:chOff x="4416" y="1344"/>
            <a:chExt cx="480" cy="264"/>
          </a:xfrm>
        </p:grpSpPr>
        <p:sp>
          <p:nvSpPr>
            <p:cNvPr id="46172" name="Text Box 92"/>
            <p:cNvSpPr txBox="1">
              <a:spLocks noChangeArrowheads="1"/>
            </p:cNvSpPr>
            <p:nvPr/>
          </p:nvSpPr>
          <p:spPr bwMode="auto">
            <a:xfrm>
              <a:off x="4416" y="1344"/>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smtClean="0"/>
                <a:t>F’</a:t>
              </a:r>
              <a:endParaRPr lang="en-US" b="1"/>
            </a:p>
          </p:txBody>
        </p:sp>
        <p:sp>
          <p:nvSpPr>
            <p:cNvPr id="46173" name="Oval 93"/>
            <p:cNvSpPr>
              <a:spLocks noChangeArrowheads="1"/>
            </p:cNvSpPr>
            <p:nvPr/>
          </p:nvSpPr>
          <p:spPr bwMode="auto">
            <a:xfrm>
              <a:off x="4476" y="1560"/>
              <a:ext cx="48" cy="4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6174" name="Text Box 94"/>
          <p:cNvSpPr txBox="1">
            <a:spLocks noChangeArrowheads="1"/>
          </p:cNvSpPr>
          <p:nvPr/>
        </p:nvSpPr>
        <p:spPr bwMode="auto">
          <a:xfrm>
            <a:off x="833984" y="603250"/>
            <a:ext cx="324036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2800" b="1" u="sng">
                <a:latin typeface="Times New Roman" pitchFamily="18" charset="0"/>
                <a:cs typeface="Times New Roman" pitchFamily="18" charset="0"/>
              </a:rPr>
              <a:t>Mắt nhìn vật ở gần</a:t>
            </a:r>
          </a:p>
        </p:txBody>
      </p:sp>
      <p:sp>
        <p:nvSpPr>
          <p:cNvPr id="46175" name="Text Box 95"/>
          <p:cNvSpPr txBox="1">
            <a:spLocks noChangeArrowheads="1"/>
          </p:cNvSpPr>
          <p:nvPr/>
        </p:nvSpPr>
        <p:spPr bwMode="auto">
          <a:xfrm>
            <a:off x="833984" y="3693162"/>
            <a:ext cx="307553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2800" b="1" u="sng">
                <a:latin typeface="Times New Roman" pitchFamily="18" charset="0"/>
                <a:cs typeface="Times New Roman" pitchFamily="18" charset="0"/>
              </a:rPr>
              <a:t>Mắt nhìn vật ở xa</a:t>
            </a:r>
          </a:p>
        </p:txBody>
      </p:sp>
      <p:sp>
        <p:nvSpPr>
          <p:cNvPr id="46177" name="Text Box 97"/>
          <p:cNvSpPr txBox="1">
            <a:spLocks noChangeArrowheads="1"/>
          </p:cNvSpPr>
          <p:nvPr/>
        </p:nvSpPr>
        <p:spPr bwMode="auto">
          <a:xfrm>
            <a:off x="695400" y="4928682"/>
            <a:ext cx="10513168" cy="1246495"/>
          </a:xfrm>
          <a:prstGeom prst="rect">
            <a:avLst/>
          </a:prstGeom>
          <a:noFill/>
          <a:ln w="28575" cap="rnd">
            <a:solidFill>
              <a:schemeClr val="tx1"/>
            </a:solidFill>
            <a:prstDash val="sysDot"/>
            <a:miter lim="800000"/>
            <a:headEnd/>
            <a:tailEnd/>
          </a:ln>
          <a:effectLst/>
          <a:extLst>
            <a:ext uri="{909E8E84-426E-40DD-AFC4-6F175D3DCCD1}">
              <a14:hiddenFill xmlns:a14="http://schemas.microsoft.com/office/drawing/2010/main">
                <a:gradFill rotWithShape="1">
                  <a:gsLst>
                    <a:gs pos="0">
                      <a:srgbClr val="F79D7D"/>
                    </a:gs>
                    <a:gs pos="50000">
                      <a:srgbClr val="F7F7CD"/>
                    </a:gs>
                    <a:gs pos="100000">
                      <a:srgbClr val="F79D7D"/>
                    </a:gs>
                  </a:gsLst>
                  <a:lin ang="54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en-US" sz="3000" b="1">
                <a:solidFill>
                  <a:srgbClr val="0048D8"/>
                </a:solidFill>
                <a:latin typeface="Times New Roman" pitchFamily="18" charset="0"/>
                <a:cs typeface="Times New Roman" pitchFamily="18" charset="0"/>
              </a:rPr>
              <a:t>- Khi mắt nhìn các vật ở gần, tiêu cự của thể thủy tinh ngắn. </a:t>
            </a:r>
          </a:p>
          <a:p>
            <a:pPr algn="just">
              <a:spcBef>
                <a:spcPct val="50000"/>
              </a:spcBef>
            </a:pPr>
            <a:r>
              <a:rPr lang="en-US" sz="3000" b="1">
                <a:solidFill>
                  <a:srgbClr val="0048D8"/>
                </a:solidFill>
                <a:latin typeface="Times New Roman" pitchFamily="18" charset="0"/>
                <a:cs typeface="Times New Roman" pitchFamily="18" charset="0"/>
              </a:rPr>
              <a:t>- Khi mắt nhìn các vật ở xa, tiêu cự của thể thủy tinh dài.   </a:t>
            </a:r>
          </a:p>
        </p:txBody>
      </p:sp>
      <p:cxnSp>
        <p:nvCxnSpPr>
          <p:cNvPr id="3" name="Straight Connector 2"/>
          <p:cNvCxnSpPr/>
          <p:nvPr/>
        </p:nvCxnSpPr>
        <p:spPr>
          <a:xfrm>
            <a:off x="8616280" y="858840"/>
            <a:ext cx="0" cy="3333146"/>
          </a:xfrm>
          <a:prstGeom prst="line">
            <a:avLst/>
          </a:prstGeom>
          <a:ln w="19050">
            <a:solidFill>
              <a:srgbClr val="0000FF"/>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927913"/>
      </p:ext>
    </p:extLst>
  </p:cSld>
  <p:clrMapOvr>
    <a:masterClrMapping/>
  </p:clrMapOvr>
  <p:transition>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6163"/>
                                        </p:tgtEl>
                                        <p:attrNameLst>
                                          <p:attrName>style.visibility</p:attrName>
                                        </p:attrNameLst>
                                      </p:cBhvr>
                                      <p:to>
                                        <p:strVal val="visible"/>
                                      </p:to>
                                    </p:set>
                                    <p:animEffect transition="in" filter="wipe(left)">
                                      <p:cBhvr>
                                        <p:cTn id="7" dur="1000"/>
                                        <p:tgtEl>
                                          <p:spTgt spid="46163"/>
                                        </p:tgtEl>
                                      </p:cBhvr>
                                    </p:animEffect>
                                  </p:childTnLst>
                                </p:cTn>
                              </p:par>
                              <p:par>
                                <p:cTn id="8" presetID="22" presetClass="entr" presetSubtype="8" fill="hold" nodeType="withEffect">
                                  <p:stCondLst>
                                    <p:cond delay="0"/>
                                  </p:stCondLst>
                                  <p:childTnLst>
                                    <p:set>
                                      <p:cBhvr>
                                        <p:cTn id="9" dur="1" fill="hold">
                                          <p:stCondLst>
                                            <p:cond delay="0"/>
                                          </p:stCondLst>
                                        </p:cTn>
                                        <p:tgtEl>
                                          <p:spTgt spid="46164"/>
                                        </p:tgtEl>
                                        <p:attrNameLst>
                                          <p:attrName>style.visibility</p:attrName>
                                        </p:attrNameLst>
                                      </p:cBhvr>
                                      <p:to>
                                        <p:strVal val="visible"/>
                                      </p:to>
                                    </p:set>
                                    <p:animEffect transition="in" filter="wipe(left)">
                                      <p:cBhvr>
                                        <p:cTn id="10" dur="1000"/>
                                        <p:tgtEl>
                                          <p:spTgt spid="46164"/>
                                        </p:tgtEl>
                                      </p:cBhvr>
                                    </p:animEffect>
                                  </p:childTnLst>
                                </p:cTn>
                              </p:par>
                            </p:childTnLst>
                          </p:cTn>
                        </p:par>
                        <p:par>
                          <p:cTn id="11" fill="hold" nodeType="afterGroup">
                            <p:stCondLst>
                              <p:cond delay="1000"/>
                            </p:stCondLst>
                            <p:childTnLst>
                              <p:par>
                                <p:cTn id="12" presetID="22" presetClass="entr" presetSubtype="4" fill="hold" grpId="0" nodeType="afterEffect">
                                  <p:stCondLst>
                                    <p:cond delay="0"/>
                                  </p:stCondLst>
                                  <p:childTnLst>
                                    <p:set>
                                      <p:cBhvr>
                                        <p:cTn id="13" dur="1" fill="hold">
                                          <p:stCondLst>
                                            <p:cond delay="0"/>
                                          </p:stCondLst>
                                        </p:cTn>
                                        <p:tgtEl>
                                          <p:spTgt spid="46156"/>
                                        </p:tgtEl>
                                        <p:attrNameLst>
                                          <p:attrName>style.visibility</p:attrName>
                                        </p:attrNameLst>
                                      </p:cBhvr>
                                      <p:to>
                                        <p:strVal val="visible"/>
                                      </p:to>
                                    </p:set>
                                    <p:animEffect transition="in" filter="wipe(down)">
                                      <p:cBhvr>
                                        <p:cTn id="14" dur="1000"/>
                                        <p:tgtEl>
                                          <p:spTgt spid="46156"/>
                                        </p:tgtEl>
                                      </p:cBhvr>
                                    </p:animEffect>
                                  </p:childTnLst>
                                </p:cTn>
                              </p:par>
                            </p:childTnLst>
                          </p:cTn>
                        </p:par>
                        <p:par>
                          <p:cTn id="15" fill="hold" nodeType="afterGroup">
                            <p:stCondLst>
                              <p:cond delay="2000"/>
                            </p:stCondLst>
                            <p:childTnLst>
                              <p:par>
                                <p:cTn id="16" presetID="23" presetClass="entr" presetSubtype="16" fill="hold" nodeType="afterEffect">
                                  <p:stCondLst>
                                    <p:cond delay="0"/>
                                  </p:stCondLst>
                                  <p:childTnLst>
                                    <p:set>
                                      <p:cBhvr>
                                        <p:cTn id="17" dur="1" fill="hold">
                                          <p:stCondLst>
                                            <p:cond delay="0"/>
                                          </p:stCondLst>
                                        </p:cTn>
                                        <p:tgtEl>
                                          <p:spTgt spid="46170"/>
                                        </p:tgtEl>
                                        <p:attrNameLst>
                                          <p:attrName>style.visibility</p:attrName>
                                        </p:attrNameLst>
                                      </p:cBhvr>
                                      <p:to>
                                        <p:strVal val="visible"/>
                                      </p:to>
                                    </p:set>
                                    <p:anim calcmode="lin" valueType="num">
                                      <p:cBhvr>
                                        <p:cTn id="18" dur="1000" fill="hold"/>
                                        <p:tgtEl>
                                          <p:spTgt spid="46170"/>
                                        </p:tgtEl>
                                        <p:attrNameLst>
                                          <p:attrName>ppt_w</p:attrName>
                                        </p:attrNameLst>
                                      </p:cBhvr>
                                      <p:tavLst>
                                        <p:tav tm="0">
                                          <p:val>
                                            <p:fltVal val="0"/>
                                          </p:val>
                                        </p:tav>
                                        <p:tav tm="100000">
                                          <p:val>
                                            <p:strVal val="#ppt_w"/>
                                          </p:val>
                                        </p:tav>
                                      </p:tavLst>
                                    </p:anim>
                                    <p:anim calcmode="lin" valueType="num">
                                      <p:cBhvr>
                                        <p:cTn id="19" dur="1000" fill="hold"/>
                                        <p:tgtEl>
                                          <p:spTgt spid="46170"/>
                                        </p:tgtEl>
                                        <p:attrNameLst>
                                          <p:attrName>ppt_h</p:attrName>
                                        </p:attrNameLst>
                                      </p:cBhvr>
                                      <p:tavLst>
                                        <p:tav tm="0">
                                          <p:val>
                                            <p:fltVal val="0"/>
                                          </p:val>
                                        </p:tav>
                                        <p:tav tm="100000">
                                          <p:val>
                                            <p:strVal val="#ppt_h"/>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46167"/>
                                        </p:tgtEl>
                                        <p:attrNameLst>
                                          <p:attrName>style.visibility</p:attrName>
                                        </p:attrNameLst>
                                      </p:cBhvr>
                                      <p:to>
                                        <p:strVal val="visible"/>
                                      </p:to>
                                    </p:set>
                                    <p:animEffect transition="in" filter="wipe(left)">
                                      <p:cBhvr>
                                        <p:cTn id="24" dur="1000"/>
                                        <p:tgtEl>
                                          <p:spTgt spid="46167"/>
                                        </p:tgtEl>
                                      </p:cBhvr>
                                    </p:animEffect>
                                  </p:childTnLst>
                                </p:cTn>
                              </p:par>
                              <p:par>
                                <p:cTn id="25" presetID="22" presetClass="entr" presetSubtype="8" fill="hold" nodeType="withEffect">
                                  <p:stCondLst>
                                    <p:cond delay="0"/>
                                  </p:stCondLst>
                                  <p:childTnLst>
                                    <p:set>
                                      <p:cBhvr>
                                        <p:cTn id="26" dur="1" fill="hold">
                                          <p:stCondLst>
                                            <p:cond delay="0"/>
                                          </p:stCondLst>
                                        </p:cTn>
                                        <p:tgtEl>
                                          <p:spTgt spid="46168"/>
                                        </p:tgtEl>
                                        <p:attrNameLst>
                                          <p:attrName>style.visibility</p:attrName>
                                        </p:attrNameLst>
                                      </p:cBhvr>
                                      <p:to>
                                        <p:strVal val="visible"/>
                                      </p:to>
                                    </p:set>
                                    <p:animEffect transition="in" filter="wipe(left)">
                                      <p:cBhvr>
                                        <p:cTn id="27" dur="1000"/>
                                        <p:tgtEl>
                                          <p:spTgt spid="46168"/>
                                        </p:tgtEl>
                                      </p:cBhvr>
                                    </p:animEffect>
                                  </p:childTnLst>
                                </p:cTn>
                              </p:par>
                            </p:childTnLst>
                          </p:cTn>
                        </p:par>
                        <p:par>
                          <p:cTn id="28" fill="hold" nodeType="afterGroup">
                            <p:stCondLst>
                              <p:cond delay="1000"/>
                            </p:stCondLst>
                            <p:childTnLst>
                              <p:par>
                                <p:cTn id="29" presetID="22" presetClass="entr" presetSubtype="4" fill="hold" grpId="0" nodeType="afterEffect">
                                  <p:stCondLst>
                                    <p:cond delay="0"/>
                                  </p:stCondLst>
                                  <p:childTnLst>
                                    <p:set>
                                      <p:cBhvr>
                                        <p:cTn id="30" dur="1" fill="hold">
                                          <p:stCondLst>
                                            <p:cond delay="0"/>
                                          </p:stCondLst>
                                        </p:cTn>
                                        <p:tgtEl>
                                          <p:spTgt spid="46158"/>
                                        </p:tgtEl>
                                        <p:attrNameLst>
                                          <p:attrName>style.visibility</p:attrName>
                                        </p:attrNameLst>
                                      </p:cBhvr>
                                      <p:to>
                                        <p:strVal val="visible"/>
                                      </p:to>
                                    </p:set>
                                    <p:animEffect transition="in" filter="wipe(down)">
                                      <p:cBhvr>
                                        <p:cTn id="31" dur="1000"/>
                                        <p:tgtEl>
                                          <p:spTgt spid="46158"/>
                                        </p:tgtEl>
                                      </p:cBhvr>
                                    </p:animEffect>
                                  </p:childTnLst>
                                </p:cTn>
                              </p:par>
                            </p:childTnLst>
                          </p:cTn>
                        </p:par>
                        <p:par>
                          <p:cTn id="32" fill="hold" nodeType="afterGroup">
                            <p:stCondLst>
                              <p:cond delay="2000"/>
                            </p:stCondLst>
                            <p:childTnLst>
                              <p:par>
                                <p:cTn id="33" presetID="23" presetClass="entr" presetSubtype="16" fill="hold" nodeType="afterEffect">
                                  <p:stCondLst>
                                    <p:cond delay="0"/>
                                  </p:stCondLst>
                                  <p:childTnLst>
                                    <p:set>
                                      <p:cBhvr>
                                        <p:cTn id="34" dur="1" fill="hold">
                                          <p:stCondLst>
                                            <p:cond delay="0"/>
                                          </p:stCondLst>
                                        </p:cTn>
                                        <p:tgtEl>
                                          <p:spTgt spid="46171"/>
                                        </p:tgtEl>
                                        <p:attrNameLst>
                                          <p:attrName>style.visibility</p:attrName>
                                        </p:attrNameLst>
                                      </p:cBhvr>
                                      <p:to>
                                        <p:strVal val="visible"/>
                                      </p:to>
                                    </p:set>
                                    <p:anim calcmode="lin" valueType="num">
                                      <p:cBhvr>
                                        <p:cTn id="35" dur="1000" fill="hold"/>
                                        <p:tgtEl>
                                          <p:spTgt spid="46171"/>
                                        </p:tgtEl>
                                        <p:attrNameLst>
                                          <p:attrName>ppt_w</p:attrName>
                                        </p:attrNameLst>
                                      </p:cBhvr>
                                      <p:tavLst>
                                        <p:tav tm="0">
                                          <p:val>
                                            <p:fltVal val="0"/>
                                          </p:val>
                                        </p:tav>
                                        <p:tav tm="100000">
                                          <p:val>
                                            <p:strVal val="#ppt_w"/>
                                          </p:val>
                                        </p:tav>
                                      </p:tavLst>
                                    </p:anim>
                                    <p:anim calcmode="lin" valueType="num">
                                      <p:cBhvr>
                                        <p:cTn id="36" dur="1000" fill="hold"/>
                                        <p:tgtEl>
                                          <p:spTgt spid="46171"/>
                                        </p:tgtEl>
                                        <p:attrNameLst>
                                          <p:attrName>ppt_h</p:attrName>
                                        </p:attrNameLst>
                                      </p:cBhvr>
                                      <p:tavLst>
                                        <p:tav tm="0">
                                          <p:val>
                                            <p:fltVal val="0"/>
                                          </p:val>
                                        </p:tav>
                                        <p:tav tm="100000">
                                          <p:val>
                                            <p:strVal val="#ppt_h"/>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0" presetClass="entr" presetSubtype="0" fill="hold" nodeType="click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wedge">
                                      <p:cBhvr>
                                        <p:cTn id="41" dur="2000"/>
                                        <p:tgtEl>
                                          <p:spTgt spid="3"/>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46177"/>
                                        </p:tgtEl>
                                        <p:attrNameLst>
                                          <p:attrName>style.visibility</p:attrName>
                                        </p:attrNameLst>
                                      </p:cBhvr>
                                      <p:to>
                                        <p:strVal val="visible"/>
                                      </p:to>
                                    </p:set>
                                    <p:anim calcmode="lin" valueType="num">
                                      <p:cBhvr additive="base">
                                        <p:cTn id="46" dur="500" fill="hold"/>
                                        <p:tgtEl>
                                          <p:spTgt spid="46177"/>
                                        </p:tgtEl>
                                        <p:attrNameLst>
                                          <p:attrName>ppt_x</p:attrName>
                                        </p:attrNameLst>
                                      </p:cBhvr>
                                      <p:tavLst>
                                        <p:tav tm="0">
                                          <p:val>
                                            <p:strVal val="#ppt_x"/>
                                          </p:val>
                                        </p:tav>
                                        <p:tav tm="100000">
                                          <p:val>
                                            <p:strVal val="#ppt_x"/>
                                          </p:val>
                                        </p:tav>
                                      </p:tavLst>
                                    </p:anim>
                                    <p:anim calcmode="lin" valueType="num">
                                      <p:cBhvr additive="base">
                                        <p:cTn id="47" dur="500" fill="hold"/>
                                        <p:tgtEl>
                                          <p:spTgt spid="461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56" grpId="0" animBg="1"/>
      <p:bldP spid="46158" grpId="0" animBg="1"/>
      <p:bldP spid="4617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Text Box 2"/>
          <p:cNvSpPr txBox="1">
            <a:spLocks noChangeArrowheads="1"/>
          </p:cNvSpPr>
          <p:nvPr/>
        </p:nvSpPr>
        <p:spPr bwMode="auto">
          <a:xfrm>
            <a:off x="263352" y="285728"/>
            <a:ext cx="11809312" cy="1815882"/>
          </a:xfrm>
          <a:prstGeom prst="rect">
            <a:avLst/>
          </a:prstGeom>
          <a:noFill/>
          <a:ln w="9525">
            <a:noFill/>
            <a:miter lim="800000"/>
            <a:headEnd/>
            <a:tailEnd/>
          </a:ln>
          <a:effectLst/>
        </p:spPr>
        <p:txBody>
          <a:bodyPr wrap="square">
            <a:spAutoFit/>
          </a:bodyPr>
          <a:lstStyle/>
          <a:p>
            <a:pPr algn="just"/>
            <a:r>
              <a:rPr lang="es-ES_tradnl" sz="2800" b="1" dirty="0" err="1">
                <a:solidFill>
                  <a:srgbClr val="0070C0"/>
                </a:solidFill>
                <a:latin typeface="Times New Roman" pitchFamily="18" charset="0"/>
                <a:cs typeface="Times New Roman" pitchFamily="18" charset="0"/>
              </a:rPr>
              <a:t>Không</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khí</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bị</a:t>
            </a:r>
            <a:r>
              <a:rPr lang="es-ES_tradnl" sz="2800" b="1" dirty="0">
                <a:solidFill>
                  <a:srgbClr val="0070C0"/>
                </a:solidFill>
                <a:latin typeface="Times New Roman" pitchFamily="18" charset="0"/>
                <a:cs typeface="Times New Roman" pitchFamily="18" charset="0"/>
              </a:rPr>
              <a:t> ô </a:t>
            </a:r>
            <a:r>
              <a:rPr lang="es-ES_tradnl" sz="2800" b="1" dirty="0" err="1">
                <a:solidFill>
                  <a:srgbClr val="0070C0"/>
                </a:solidFill>
                <a:latin typeface="Times New Roman" pitchFamily="18" charset="0"/>
                <a:cs typeface="Times New Roman" pitchFamily="18" charset="0"/>
              </a:rPr>
              <a:t>nhiễm</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làm</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việc</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tại</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nơi</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thiếu</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ánh</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sáng</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hoặc</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ánh</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sáng</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quá</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mức</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làm</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việc</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trong</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tình</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trạng</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kém</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tập</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trung</a:t>
            </a:r>
            <a:r>
              <a:rPr lang="es-ES_tradnl" sz="2800" b="1" dirty="0">
                <a:solidFill>
                  <a:srgbClr val="0070C0"/>
                </a:solidFill>
                <a:latin typeface="Times New Roman" pitchFamily="18" charset="0"/>
                <a:cs typeface="Times New Roman" pitchFamily="18" charset="0"/>
              </a:rPr>
              <a:t>  (do ô </a:t>
            </a:r>
            <a:r>
              <a:rPr lang="es-ES_tradnl" sz="2800" b="1" dirty="0" err="1">
                <a:solidFill>
                  <a:srgbClr val="0070C0"/>
                </a:solidFill>
                <a:latin typeface="Times New Roman" pitchFamily="18" charset="0"/>
                <a:cs typeface="Times New Roman" pitchFamily="18" charset="0"/>
              </a:rPr>
              <a:t>nhiễm</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tiếng</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ồn</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làm</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việc</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gần</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nguồn</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sóng</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điện</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từ</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mạnh</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là</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nguyên</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nhân</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dẫn</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đến</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suy</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giảm</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thị</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lực</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và</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các</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bệnh</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về</a:t>
            </a:r>
            <a:r>
              <a:rPr lang="es-ES_tradnl" sz="2800" b="1" dirty="0">
                <a:solidFill>
                  <a:srgbClr val="0070C0"/>
                </a:solidFill>
                <a:latin typeface="Times New Roman" pitchFamily="18" charset="0"/>
                <a:cs typeface="Times New Roman" pitchFamily="18" charset="0"/>
              </a:rPr>
              <a:t> </a:t>
            </a:r>
            <a:r>
              <a:rPr lang="es-ES_tradnl" sz="2800" b="1" dirty="0" err="1">
                <a:solidFill>
                  <a:srgbClr val="0070C0"/>
                </a:solidFill>
                <a:latin typeface="Times New Roman" pitchFamily="18" charset="0"/>
                <a:cs typeface="Times New Roman" pitchFamily="18" charset="0"/>
              </a:rPr>
              <a:t>mắt</a:t>
            </a:r>
            <a:r>
              <a:rPr lang="es-ES_tradnl" sz="2800" b="1" dirty="0">
                <a:solidFill>
                  <a:srgbClr val="0070C0"/>
                </a:solidFill>
                <a:latin typeface="Times New Roman" pitchFamily="18" charset="0"/>
                <a:cs typeface="Times New Roman" pitchFamily="18" charset="0"/>
              </a:rPr>
              <a:t>.</a:t>
            </a:r>
            <a:endParaRPr lang="en-US" sz="2800" b="1" dirty="0">
              <a:solidFill>
                <a:srgbClr val="0070C0"/>
              </a:solidFill>
              <a:latin typeface="Times New Roman" pitchFamily="18" charset="0"/>
              <a:cs typeface="Times New Roman" pitchFamily="18" charset="0"/>
            </a:endParaRPr>
          </a:p>
        </p:txBody>
      </p:sp>
      <p:pic>
        <p:nvPicPr>
          <p:cNvPr id="289795" name="Picture 3" descr="Hacker-03-june"/>
          <p:cNvPicPr>
            <a:picLocks noChangeAspect="1" noChangeArrowheads="1" noCrop="1"/>
          </p:cNvPicPr>
          <p:nvPr/>
        </p:nvPicPr>
        <p:blipFill>
          <a:blip r:embed="rId2"/>
          <a:srcRect/>
          <a:stretch>
            <a:fillRect/>
          </a:stretch>
        </p:blipFill>
        <p:spPr bwMode="auto">
          <a:xfrm>
            <a:off x="515115" y="2204864"/>
            <a:ext cx="3406473" cy="3024336"/>
          </a:xfrm>
          <a:prstGeom prst="rect">
            <a:avLst/>
          </a:prstGeom>
          <a:noFill/>
          <a:ln w="9525">
            <a:noFill/>
            <a:miter lim="800000"/>
            <a:headEnd/>
            <a:tailEnd/>
          </a:ln>
        </p:spPr>
      </p:pic>
      <p:pic>
        <p:nvPicPr>
          <p:cNvPr id="289796" name="Picture 4" descr="cuoi24hT10102"/>
          <p:cNvPicPr>
            <a:picLocks noChangeAspect="1" noChangeArrowheads="1" noCrop="1"/>
          </p:cNvPicPr>
          <p:nvPr/>
        </p:nvPicPr>
        <p:blipFill>
          <a:blip r:embed="rId3"/>
          <a:srcRect/>
          <a:stretch>
            <a:fillRect/>
          </a:stretch>
        </p:blipFill>
        <p:spPr bwMode="auto">
          <a:xfrm>
            <a:off x="4328899" y="1772815"/>
            <a:ext cx="3279269" cy="3279269"/>
          </a:xfrm>
          <a:prstGeom prst="rect">
            <a:avLst/>
          </a:prstGeom>
          <a:noFill/>
        </p:spPr>
      </p:pic>
      <p:grpSp>
        <p:nvGrpSpPr>
          <p:cNvPr id="2" name="Group 5"/>
          <p:cNvGrpSpPr>
            <a:grpSpLocks/>
          </p:cNvGrpSpPr>
          <p:nvPr/>
        </p:nvGrpSpPr>
        <p:grpSpPr bwMode="auto">
          <a:xfrm>
            <a:off x="8760295" y="2101610"/>
            <a:ext cx="2913419" cy="2623534"/>
            <a:chOff x="624" y="3360"/>
            <a:chExt cx="1049" cy="590"/>
          </a:xfrm>
        </p:grpSpPr>
        <p:pic>
          <p:nvPicPr>
            <p:cNvPr id="92168" name="Picture 8" descr="bd06210_">
              <a:hlinkClick r:id="" action="ppaction://noaction">
                <a:snd r:embed="rId4" name="chimes.wav"/>
              </a:hlinkClick>
            </p:cNvPr>
            <p:cNvPicPr>
              <a:picLocks noChangeAspect="1" noChangeArrowheads="1"/>
            </p:cNvPicPr>
            <p:nvPr/>
          </p:nvPicPr>
          <p:blipFill>
            <a:blip r:embed="rId5"/>
            <a:srcRect/>
            <a:stretch>
              <a:fillRect/>
            </a:stretch>
          </p:blipFill>
          <p:spPr bwMode="auto">
            <a:xfrm>
              <a:off x="624" y="3360"/>
              <a:ext cx="1049" cy="590"/>
            </a:xfrm>
            <a:prstGeom prst="rect">
              <a:avLst/>
            </a:prstGeom>
            <a:noFill/>
            <a:ln w="9525">
              <a:noFill/>
              <a:miter lim="800000"/>
              <a:headEnd/>
              <a:tailEnd/>
            </a:ln>
          </p:spPr>
        </p:pic>
        <p:sp>
          <p:nvSpPr>
            <p:cNvPr id="289799" name="Text Box 7"/>
            <p:cNvSpPr txBox="1">
              <a:spLocks noChangeArrowheads="1"/>
            </p:cNvSpPr>
            <p:nvPr/>
          </p:nvSpPr>
          <p:spPr bwMode="auto">
            <a:xfrm rot="11159097">
              <a:off x="727" y="3587"/>
              <a:ext cx="576" cy="233"/>
            </a:xfrm>
            <a:prstGeom prst="rect">
              <a:avLst/>
            </a:prstGeom>
            <a:noFill/>
            <a:ln w="9525">
              <a:noFill/>
              <a:miter lim="800000"/>
              <a:headEnd/>
              <a:tailEnd/>
            </a:ln>
            <a:effectLst/>
          </p:spPr>
          <p:txBody>
            <a:bodyPr>
              <a:spAutoFit/>
            </a:bodyPr>
            <a:lstStyle/>
            <a:p>
              <a:pPr>
                <a:spcBef>
                  <a:spcPct val="50000"/>
                </a:spcBef>
              </a:pPr>
              <a:r>
                <a:rPr lang="en-US" sz="900">
                  <a:latin typeface="Arial" charset="0"/>
                </a:rPr>
                <a:t>Qyqtứhduèhbnvtrm</a:t>
              </a:r>
            </a:p>
          </p:txBody>
        </p:sp>
      </p:grpSp>
      <p:sp>
        <p:nvSpPr>
          <p:cNvPr id="289800" name="Text Box 8"/>
          <p:cNvSpPr txBox="1">
            <a:spLocks noChangeArrowheads="1"/>
          </p:cNvSpPr>
          <p:nvPr/>
        </p:nvSpPr>
        <p:spPr bwMode="auto">
          <a:xfrm>
            <a:off x="4744571" y="5383857"/>
            <a:ext cx="2447924" cy="830997"/>
          </a:xfrm>
          <a:prstGeom prst="rect">
            <a:avLst/>
          </a:prstGeom>
          <a:noFill/>
          <a:ln w="9525">
            <a:noFill/>
            <a:miter lim="800000"/>
            <a:headEnd/>
            <a:tailEnd/>
          </a:ln>
          <a:effectLst/>
        </p:spPr>
        <p:txBody>
          <a:bodyPr wrap="square">
            <a:spAutoFit/>
          </a:bodyPr>
          <a:lstStyle/>
          <a:p>
            <a:pPr>
              <a:spcBef>
                <a:spcPct val="50000"/>
              </a:spcBef>
            </a:pPr>
            <a:r>
              <a:rPr lang="en-US" sz="2400" b="1" dirty="0" err="1">
                <a:solidFill>
                  <a:schemeClr val="hlink"/>
                </a:solidFill>
                <a:latin typeface="Times New Roman" pitchFamily="18" charset="0"/>
                <a:cs typeface="Times New Roman" pitchFamily="18" charset="0"/>
              </a:rPr>
              <a:t>Nghe</a:t>
            </a:r>
            <a:r>
              <a:rPr lang="en-US" sz="2400" b="1" dirty="0">
                <a:solidFill>
                  <a:schemeClr val="hlink"/>
                </a:solidFill>
                <a:latin typeface="Times New Roman" pitchFamily="18" charset="0"/>
                <a:cs typeface="Times New Roman" pitchFamily="18" charset="0"/>
              </a:rPr>
              <a:t> </a:t>
            </a:r>
            <a:r>
              <a:rPr lang="en-US" sz="2400" b="1" dirty="0" err="1">
                <a:solidFill>
                  <a:schemeClr val="hlink"/>
                </a:solidFill>
                <a:latin typeface="Times New Roman" pitchFamily="18" charset="0"/>
                <a:cs typeface="Times New Roman" pitchFamily="18" charset="0"/>
              </a:rPr>
              <a:t>điện</a:t>
            </a:r>
            <a:r>
              <a:rPr lang="en-US" sz="2400" b="1" dirty="0">
                <a:solidFill>
                  <a:schemeClr val="hlink"/>
                </a:solidFill>
                <a:latin typeface="Times New Roman" pitchFamily="18" charset="0"/>
                <a:cs typeface="Times New Roman" pitchFamily="18" charset="0"/>
              </a:rPr>
              <a:t> </a:t>
            </a:r>
            <a:r>
              <a:rPr lang="en-US" sz="2400" b="1" dirty="0" err="1">
                <a:solidFill>
                  <a:schemeClr val="hlink"/>
                </a:solidFill>
                <a:latin typeface="Times New Roman" pitchFamily="18" charset="0"/>
                <a:cs typeface="Times New Roman" pitchFamily="18" charset="0"/>
              </a:rPr>
              <a:t>thoại</a:t>
            </a:r>
            <a:r>
              <a:rPr lang="en-US" sz="2400" b="1" dirty="0">
                <a:solidFill>
                  <a:schemeClr val="hlink"/>
                </a:solidFill>
                <a:latin typeface="Times New Roman" pitchFamily="18" charset="0"/>
                <a:cs typeface="Times New Roman" pitchFamily="18" charset="0"/>
              </a:rPr>
              <a:t> </a:t>
            </a:r>
            <a:r>
              <a:rPr lang="en-US" sz="2400" b="1" dirty="0" err="1">
                <a:solidFill>
                  <a:schemeClr val="hlink"/>
                </a:solidFill>
                <a:latin typeface="Times New Roman" pitchFamily="18" charset="0"/>
                <a:cs typeface="Times New Roman" pitchFamily="18" charset="0"/>
              </a:rPr>
              <a:t>di</a:t>
            </a:r>
            <a:r>
              <a:rPr lang="en-US" sz="2400" b="1" dirty="0">
                <a:solidFill>
                  <a:schemeClr val="hlink"/>
                </a:solidFill>
                <a:latin typeface="Times New Roman" pitchFamily="18" charset="0"/>
                <a:cs typeface="Times New Roman" pitchFamily="18" charset="0"/>
              </a:rPr>
              <a:t> </a:t>
            </a:r>
            <a:r>
              <a:rPr lang="en-US" sz="2400" b="1" dirty="0" err="1">
                <a:solidFill>
                  <a:schemeClr val="hlink"/>
                </a:solidFill>
                <a:latin typeface="Times New Roman" pitchFamily="18" charset="0"/>
                <a:cs typeface="Times New Roman" pitchFamily="18" charset="0"/>
              </a:rPr>
              <a:t>động</a:t>
            </a:r>
            <a:r>
              <a:rPr lang="en-US" sz="2400" b="1" dirty="0">
                <a:solidFill>
                  <a:schemeClr val="hlink"/>
                </a:solidFill>
                <a:latin typeface="Times New Roman" pitchFamily="18" charset="0"/>
                <a:cs typeface="Times New Roman" pitchFamily="18" charset="0"/>
              </a:rPr>
              <a:t> </a:t>
            </a:r>
            <a:r>
              <a:rPr lang="en-US" sz="2400" b="1" dirty="0" err="1">
                <a:solidFill>
                  <a:schemeClr val="hlink"/>
                </a:solidFill>
                <a:latin typeface="Times New Roman" pitchFamily="18" charset="0"/>
                <a:cs typeface="Times New Roman" pitchFamily="18" charset="0"/>
              </a:rPr>
              <a:t>nhiều</a:t>
            </a:r>
            <a:endParaRPr lang="en-US" sz="2400" b="1" dirty="0">
              <a:solidFill>
                <a:schemeClr val="hlink"/>
              </a:solidFill>
              <a:latin typeface="Times New Roman" pitchFamily="18" charset="0"/>
              <a:cs typeface="Times New Roman" pitchFamily="18" charset="0"/>
            </a:endParaRPr>
          </a:p>
        </p:txBody>
      </p:sp>
      <p:sp>
        <p:nvSpPr>
          <p:cNvPr id="289801" name="Text Box 9"/>
          <p:cNvSpPr txBox="1">
            <a:spLocks noChangeArrowheads="1"/>
          </p:cNvSpPr>
          <p:nvPr/>
        </p:nvSpPr>
        <p:spPr bwMode="auto">
          <a:xfrm>
            <a:off x="738232" y="5383858"/>
            <a:ext cx="2571768" cy="830997"/>
          </a:xfrm>
          <a:prstGeom prst="rect">
            <a:avLst/>
          </a:prstGeom>
          <a:noFill/>
          <a:ln w="9525">
            <a:noFill/>
            <a:miter lim="800000"/>
            <a:headEnd/>
            <a:tailEnd/>
          </a:ln>
          <a:effectLst/>
        </p:spPr>
        <p:txBody>
          <a:bodyPr wrap="square">
            <a:spAutoFit/>
          </a:bodyPr>
          <a:lstStyle/>
          <a:p>
            <a:pPr>
              <a:spcBef>
                <a:spcPct val="50000"/>
              </a:spcBef>
            </a:pPr>
            <a:r>
              <a:rPr lang="en-US" sz="2400" b="1" dirty="0" err="1">
                <a:solidFill>
                  <a:schemeClr val="hlink"/>
                </a:solidFill>
                <a:latin typeface="Times New Roman" pitchFamily="18" charset="0"/>
                <a:cs typeface="Times New Roman" pitchFamily="18" charset="0"/>
              </a:rPr>
              <a:t>Làm</a:t>
            </a:r>
            <a:r>
              <a:rPr lang="en-US" sz="2400" b="1" dirty="0">
                <a:solidFill>
                  <a:schemeClr val="hlink"/>
                </a:solidFill>
                <a:latin typeface="Times New Roman" pitchFamily="18" charset="0"/>
                <a:cs typeface="Times New Roman" pitchFamily="18" charset="0"/>
              </a:rPr>
              <a:t> </a:t>
            </a:r>
            <a:r>
              <a:rPr lang="en-US" sz="2400" b="1" dirty="0" err="1">
                <a:solidFill>
                  <a:schemeClr val="hlink"/>
                </a:solidFill>
                <a:latin typeface="Times New Roman" pitchFamily="18" charset="0"/>
                <a:cs typeface="Times New Roman" pitchFamily="18" charset="0"/>
              </a:rPr>
              <a:t>việc</a:t>
            </a:r>
            <a:r>
              <a:rPr lang="en-US" sz="2400" b="1" dirty="0">
                <a:solidFill>
                  <a:schemeClr val="hlink"/>
                </a:solidFill>
                <a:latin typeface="Times New Roman" pitchFamily="18" charset="0"/>
                <a:cs typeface="Times New Roman" pitchFamily="18" charset="0"/>
              </a:rPr>
              <a:t> </a:t>
            </a:r>
            <a:r>
              <a:rPr lang="en-US" sz="2400" b="1" dirty="0" err="1">
                <a:solidFill>
                  <a:schemeClr val="hlink"/>
                </a:solidFill>
                <a:latin typeface="Times New Roman" pitchFamily="18" charset="0"/>
                <a:cs typeface="Times New Roman" pitchFamily="18" charset="0"/>
              </a:rPr>
              <a:t>với</a:t>
            </a:r>
            <a:r>
              <a:rPr lang="en-US" sz="2400" b="1" dirty="0">
                <a:solidFill>
                  <a:schemeClr val="hlink"/>
                </a:solidFill>
                <a:latin typeface="Times New Roman" pitchFamily="18" charset="0"/>
                <a:cs typeface="Times New Roman" pitchFamily="18" charset="0"/>
              </a:rPr>
              <a:t> </a:t>
            </a:r>
            <a:r>
              <a:rPr lang="en-US" sz="2400" b="1" dirty="0" err="1">
                <a:solidFill>
                  <a:schemeClr val="hlink"/>
                </a:solidFill>
                <a:latin typeface="Times New Roman" pitchFamily="18" charset="0"/>
                <a:cs typeface="Times New Roman" pitchFamily="18" charset="0"/>
              </a:rPr>
              <a:t>máy</a:t>
            </a:r>
            <a:r>
              <a:rPr lang="en-US" sz="2400" b="1" dirty="0">
                <a:solidFill>
                  <a:schemeClr val="hlink"/>
                </a:solidFill>
                <a:latin typeface="Times New Roman" pitchFamily="18" charset="0"/>
                <a:cs typeface="Times New Roman" pitchFamily="18" charset="0"/>
              </a:rPr>
              <a:t> </a:t>
            </a:r>
            <a:r>
              <a:rPr lang="en-US" sz="2400" b="1" dirty="0" err="1">
                <a:solidFill>
                  <a:schemeClr val="hlink"/>
                </a:solidFill>
                <a:latin typeface="Times New Roman" pitchFamily="18" charset="0"/>
                <a:cs typeface="Times New Roman" pitchFamily="18" charset="0"/>
              </a:rPr>
              <a:t>tính</a:t>
            </a:r>
            <a:r>
              <a:rPr lang="en-US" sz="2400" b="1" dirty="0">
                <a:solidFill>
                  <a:schemeClr val="hlink"/>
                </a:solidFill>
                <a:latin typeface="Times New Roman" pitchFamily="18" charset="0"/>
                <a:cs typeface="Times New Roman" pitchFamily="18" charset="0"/>
              </a:rPr>
              <a:t> </a:t>
            </a:r>
            <a:r>
              <a:rPr lang="en-US" sz="2400" b="1" dirty="0" err="1">
                <a:solidFill>
                  <a:schemeClr val="hlink"/>
                </a:solidFill>
                <a:latin typeface="Times New Roman" pitchFamily="18" charset="0"/>
                <a:cs typeface="Times New Roman" pitchFamily="18" charset="0"/>
              </a:rPr>
              <a:t>nhiều</a:t>
            </a:r>
            <a:endParaRPr lang="en-US" sz="2400" b="1" dirty="0">
              <a:solidFill>
                <a:schemeClr val="hlink"/>
              </a:solidFill>
              <a:latin typeface="Times New Roman" pitchFamily="18" charset="0"/>
              <a:cs typeface="Times New Roman" pitchFamily="18" charset="0"/>
            </a:endParaRPr>
          </a:p>
        </p:txBody>
      </p:sp>
      <p:sp>
        <p:nvSpPr>
          <p:cNvPr id="289802" name="Text Box 10"/>
          <p:cNvSpPr txBox="1">
            <a:spLocks noChangeArrowheads="1"/>
          </p:cNvSpPr>
          <p:nvPr/>
        </p:nvSpPr>
        <p:spPr bwMode="auto">
          <a:xfrm>
            <a:off x="9474176" y="5383857"/>
            <a:ext cx="2443162" cy="830997"/>
          </a:xfrm>
          <a:prstGeom prst="rect">
            <a:avLst/>
          </a:prstGeom>
          <a:noFill/>
          <a:ln w="9525">
            <a:noFill/>
            <a:miter lim="800000"/>
            <a:headEnd/>
            <a:tailEnd/>
          </a:ln>
          <a:effectLst/>
        </p:spPr>
        <p:txBody>
          <a:bodyPr wrap="square">
            <a:spAutoFit/>
          </a:bodyPr>
          <a:lstStyle/>
          <a:p>
            <a:pPr>
              <a:spcBef>
                <a:spcPct val="50000"/>
              </a:spcBef>
            </a:pPr>
            <a:r>
              <a:rPr lang="en-US" sz="2400" b="1" dirty="0" err="1">
                <a:solidFill>
                  <a:schemeClr val="hlink"/>
                </a:solidFill>
                <a:latin typeface="Times New Roman" pitchFamily="18" charset="0"/>
                <a:cs typeface="Times New Roman" pitchFamily="18" charset="0"/>
              </a:rPr>
              <a:t>Đọc</a:t>
            </a:r>
            <a:r>
              <a:rPr lang="en-US" sz="2400" b="1" dirty="0">
                <a:solidFill>
                  <a:schemeClr val="hlink"/>
                </a:solidFill>
                <a:latin typeface="Times New Roman" pitchFamily="18" charset="0"/>
                <a:cs typeface="Times New Roman" pitchFamily="18" charset="0"/>
              </a:rPr>
              <a:t> </a:t>
            </a:r>
            <a:r>
              <a:rPr lang="en-US" sz="2400" b="1" dirty="0" err="1">
                <a:solidFill>
                  <a:schemeClr val="hlink"/>
                </a:solidFill>
                <a:latin typeface="Times New Roman" pitchFamily="18" charset="0"/>
                <a:cs typeface="Times New Roman" pitchFamily="18" charset="0"/>
              </a:rPr>
              <a:t>sách</a:t>
            </a:r>
            <a:r>
              <a:rPr lang="en-US" sz="2400" b="1" dirty="0">
                <a:solidFill>
                  <a:schemeClr val="hlink"/>
                </a:solidFill>
                <a:latin typeface="Times New Roman" pitchFamily="18" charset="0"/>
                <a:cs typeface="Times New Roman" pitchFamily="18" charset="0"/>
              </a:rPr>
              <a:t> </a:t>
            </a:r>
            <a:r>
              <a:rPr lang="en-US" sz="2400" b="1" dirty="0" err="1">
                <a:solidFill>
                  <a:schemeClr val="hlink"/>
                </a:solidFill>
                <a:latin typeface="Times New Roman" pitchFamily="18" charset="0"/>
                <a:cs typeface="Times New Roman" pitchFamily="18" charset="0"/>
              </a:rPr>
              <a:t>không</a:t>
            </a:r>
            <a:r>
              <a:rPr lang="en-US" sz="2400" b="1" dirty="0">
                <a:solidFill>
                  <a:schemeClr val="hlink"/>
                </a:solidFill>
                <a:latin typeface="Times New Roman" pitchFamily="18" charset="0"/>
                <a:cs typeface="Times New Roman" pitchFamily="18" charset="0"/>
              </a:rPr>
              <a:t> </a:t>
            </a:r>
            <a:r>
              <a:rPr lang="en-US" sz="2400" b="1" dirty="0" err="1">
                <a:solidFill>
                  <a:schemeClr val="hlink"/>
                </a:solidFill>
                <a:latin typeface="Times New Roman" pitchFamily="18" charset="0"/>
                <a:cs typeface="Times New Roman" pitchFamily="18" charset="0"/>
              </a:rPr>
              <a:t>đúng</a:t>
            </a:r>
            <a:r>
              <a:rPr lang="en-US" sz="2400" b="1" dirty="0">
                <a:solidFill>
                  <a:schemeClr val="hlink"/>
                </a:solidFill>
                <a:latin typeface="Times New Roman" pitchFamily="18" charset="0"/>
                <a:cs typeface="Times New Roman" pitchFamily="18" charset="0"/>
              </a:rPr>
              <a:t> </a:t>
            </a:r>
            <a:r>
              <a:rPr lang="en-US" sz="2400" b="1" dirty="0" err="1">
                <a:solidFill>
                  <a:schemeClr val="hlink"/>
                </a:solidFill>
                <a:latin typeface="Times New Roman" pitchFamily="18" charset="0"/>
                <a:cs typeface="Times New Roman" pitchFamily="18" charset="0"/>
              </a:rPr>
              <a:t>tư</a:t>
            </a:r>
            <a:r>
              <a:rPr lang="en-US" sz="2400" b="1" dirty="0">
                <a:solidFill>
                  <a:schemeClr val="hlink"/>
                </a:solidFill>
                <a:latin typeface="Times New Roman" pitchFamily="18" charset="0"/>
                <a:cs typeface="Times New Roman" pitchFamily="18" charset="0"/>
              </a:rPr>
              <a:t> </a:t>
            </a:r>
            <a:r>
              <a:rPr lang="en-US" sz="2400" b="1" dirty="0" err="1">
                <a:solidFill>
                  <a:schemeClr val="hlink"/>
                </a:solidFill>
                <a:latin typeface="Times New Roman" pitchFamily="18" charset="0"/>
                <a:cs typeface="Times New Roman" pitchFamily="18" charset="0"/>
              </a:rPr>
              <a:t>thế</a:t>
            </a:r>
            <a:endParaRPr lang="en-US" sz="2400" b="1" dirty="0">
              <a:solidFill>
                <a:schemeClr val="hlink"/>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897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289795"/>
                                        </p:tgtEl>
                                        <p:attrNameLst>
                                          <p:attrName>style.visibility</p:attrName>
                                        </p:attrNameLst>
                                      </p:cBhvr>
                                      <p:to>
                                        <p:strVal val="visible"/>
                                      </p:to>
                                    </p:set>
                                    <p:animEffect transition="in" filter="blinds(horizontal)">
                                      <p:cBhvr>
                                        <p:cTn id="11" dur="500"/>
                                        <p:tgtEl>
                                          <p:spTgt spid="289795"/>
                                        </p:tgtEl>
                                      </p:cBhvr>
                                    </p:animEffect>
                                  </p:childTnLst>
                                </p:cTn>
                              </p:par>
                              <p:par>
                                <p:cTn id="12" presetID="3" presetClass="entr" presetSubtype="10" fill="hold" grpId="0" nodeType="withEffect">
                                  <p:stCondLst>
                                    <p:cond delay="0"/>
                                  </p:stCondLst>
                                  <p:childTnLst>
                                    <p:set>
                                      <p:cBhvr>
                                        <p:cTn id="13" dur="1" fill="hold">
                                          <p:stCondLst>
                                            <p:cond delay="0"/>
                                          </p:stCondLst>
                                        </p:cTn>
                                        <p:tgtEl>
                                          <p:spTgt spid="289801"/>
                                        </p:tgtEl>
                                        <p:attrNameLst>
                                          <p:attrName>style.visibility</p:attrName>
                                        </p:attrNameLst>
                                      </p:cBhvr>
                                      <p:to>
                                        <p:strVal val="visible"/>
                                      </p:to>
                                    </p:set>
                                    <p:animEffect transition="in" filter="blinds(horizontal)">
                                      <p:cBhvr>
                                        <p:cTn id="14" dur="500"/>
                                        <p:tgtEl>
                                          <p:spTgt spid="289801"/>
                                        </p:tgtEl>
                                      </p:cBhvr>
                                    </p:animEffect>
                                  </p:childTnLst>
                                </p:cTn>
                              </p:par>
                              <p:par>
                                <p:cTn id="15" presetID="3" presetClass="entr" presetSubtype="10" fill="hold" nodeType="withEffect">
                                  <p:stCondLst>
                                    <p:cond delay="0"/>
                                  </p:stCondLst>
                                  <p:childTnLst>
                                    <p:set>
                                      <p:cBhvr>
                                        <p:cTn id="16" dur="1" fill="hold">
                                          <p:stCondLst>
                                            <p:cond delay="0"/>
                                          </p:stCondLst>
                                        </p:cTn>
                                        <p:tgtEl>
                                          <p:spTgt spid="289796"/>
                                        </p:tgtEl>
                                        <p:attrNameLst>
                                          <p:attrName>style.visibility</p:attrName>
                                        </p:attrNameLst>
                                      </p:cBhvr>
                                      <p:to>
                                        <p:strVal val="visible"/>
                                      </p:to>
                                    </p:set>
                                    <p:animEffect transition="in" filter="blinds(horizontal)">
                                      <p:cBhvr>
                                        <p:cTn id="17" dur="500"/>
                                        <p:tgtEl>
                                          <p:spTgt spid="289796"/>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289800"/>
                                        </p:tgtEl>
                                        <p:attrNameLst>
                                          <p:attrName>style.visibility</p:attrName>
                                        </p:attrNameLst>
                                      </p:cBhvr>
                                      <p:to>
                                        <p:strVal val="visible"/>
                                      </p:to>
                                    </p:set>
                                    <p:animEffect transition="in" filter="box(in)">
                                      <p:cBhvr>
                                        <p:cTn id="20" dur="500"/>
                                        <p:tgtEl>
                                          <p:spTgt spid="289800"/>
                                        </p:tgtEl>
                                      </p:cBhvr>
                                    </p:animEffect>
                                  </p:childTnLst>
                                </p:cTn>
                              </p:par>
                              <p:par>
                                <p:cTn id="21" presetID="3" presetClass="entr" presetSubtype="10" fill="hold" nodeType="with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blinds(horizontal)">
                                      <p:cBhvr>
                                        <p:cTn id="23" dur="500"/>
                                        <p:tgtEl>
                                          <p:spTgt spid="2"/>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289802"/>
                                        </p:tgtEl>
                                        <p:attrNameLst>
                                          <p:attrName>style.visibility</p:attrName>
                                        </p:attrNameLst>
                                      </p:cBhvr>
                                      <p:to>
                                        <p:strVal val="visible"/>
                                      </p:to>
                                    </p:set>
                                    <p:animEffect transition="in" filter="checkerboard(across)">
                                      <p:cBhvr>
                                        <p:cTn id="26" dur="500"/>
                                        <p:tgtEl>
                                          <p:spTgt spid="2898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4" grpId="0"/>
      <p:bldP spid="289800" grpId="0"/>
      <p:bldP spid="289801" grpId="0"/>
      <p:bldP spid="28980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ChangeArrowheads="1"/>
          </p:cNvSpPr>
          <p:nvPr/>
        </p:nvSpPr>
        <p:spPr bwMode="auto">
          <a:xfrm>
            <a:off x="407368" y="764704"/>
            <a:ext cx="11521280" cy="5139869"/>
          </a:xfrm>
          <a:prstGeom prst="rect">
            <a:avLst/>
          </a:prstGeom>
          <a:noFill/>
          <a:ln w="9525">
            <a:noFill/>
            <a:miter lim="800000"/>
            <a:headEnd/>
            <a:tailEnd/>
          </a:ln>
          <a:effectLst/>
        </p:spPr>
        <p:txBody>
          <a:bodyPr wrap="square">
            <a:spAutoFit/>
          </a:bodyPr>
          <a:lstStyle/>
          <a:p>
            <a:pPr algn="ctr">
              <a:spcBef>
                <a:spcPts val="600"/>
              </a:spcBef>
              <a:spcAft>
                <a:spcPts val="600"/>
              </a:spcAft>
            </a:pPr>
            <a:r>
              <a:rPr lang="es-ES_tradnl" sz="3400" b="1" dirty="0" err="1">
                <a:solidFill>
                  <a:srgbClr val="FF0000"/>
                </a:solidFill>
                <a:latin typeface="Times New Roman" pitchFamily="18" charset="0"/>
                <a:cs typeface="Times New Roman" pitchFamily="18" charset="0"/>
              </a:rPr>
              <a:t>Một</a:t>
            </a:r>
            <a:r>
              <a:rPr lang="es-ES_tradnl" sz="3400" b="1" dirty="0">
                <a:solidFill>
                  <a:srgbClr val="FF0000"/>
                </a:solidFill>
                <a:latin typeface="Times New Roman" pitchFamily="18" charset="0"/>
                <a:cs typeface="Times New Roman" pitchFamily="18" charset="0"/>
              </a:rPr>
              <a:t> </a:t>
            </a:r>
            <a:r>
              <a:rPr lang="es-ES_tradnl" sz="3400" b="1" dirty="0" err="1">
                <a:solidFill>
                  <a:srgbClr val="FF0000"/>
                </a:solidFill>
                <a:latin typeface="Times New Roman" pitchFamily="18" charset="0"/>
                <a:cs typeface="Times New Roman" pitchFamily="18" charset="0"/>
              </a:rPr>
              <a:t>số</a:t>
            </a:r>
            <a:r>
              <a:rPr lang="es-ES_tradnl" sz="3400" b="1" dirty="0">
                <a:solidFill>
                  <a:srgbClr val="FF0000"/>
                </a:solidFill>
                <a:latin typeface="Times New Roman" pitchFamily="18" charset="0"/>
                <a:cs typeface="Times New Roman" pitchFamily="18" charset="0"/>
              </a:rPr>
              <a:t> </a:t>
            </a:r>
            <a:r>
              <a:rPr lang="es-ES_tradnl" sz="3400" b="1" dirty="0" err="1">
                <a:solidFill>
                  <a:srgbClr val="FF0000"/>
                </a:solidFill>
                <a:latin typeface="Times New Roman" pitchFamily="18" charset="0"/>
                <a:cs typeface="Times New Roman" pitchFamily="18" charset="0"/>
              </a:rPr>
              <a:t>biện</a:t>
            </a:r>
            <a:r>
              <a:rPr lang="es-ES_tradnl" sz="3400" b="1" dirty="0">
                <a:solidFill>
                  <a:srgbClr val="FF0000"/>
                </a:solidFill>
                <a:latin typeface="Times New Roman" pitchFamily="18" charset="0"/>
                <a:cs typeface="Times New Roman" pitchFamily="18" charset="0"/>
              </a:rPr>
              <a:t> </a:t>
            </a:r>
            <a:r>
              <a:rPr lang="es-ES_tradnl" sz="3400" b="1" dirty="0" err="1">
                <a:solidFill>
                  <a:srgbClr val="FF0000"/>
                </a:solidFill>
                <a:latin typeface="Times New Roman" pitchFamily="18" charset="0"/>
                <a:cs typeface="Times New Roman" pitchFamily="18" charset="0"/>
              </a:rPr>
              <a:t>pháp</a:t>
            </a:r>
            <a:r>
              <a:rPr lang="es-ES_tradnl" sz="3400" b="1" dirty="0">
                <a:solidFill>
                  <a:srgbClr val="FF0000"/>
                </a:solidFill>
                <a:latin typeface="Times New Roman" pitchFamily="18" charset="0"/>
                <a:cs typeface="Times New Roman" pitchFamily="18" charset="0"/>
              </a:rPr>
              <a:t> </a:t>
            </a:r>
            <a:r>
              <a:rPr lang="es-ES_tradnl" sz="3400" b="1" dirty="0" err="1">
                <a:solidFill>
                  <a:srgbClr val="FF0000"/>
                </a:solidFill>
                <a:latin typeface="Times New Roman" pitchFamily="18" charset="0"/>
                <a:cs typeface="Times New Roman" pitchFamily="18" charset="0"/>
              </a:rPr>
              <a:t>bảo</a:t>
            </a:r>
            <a:r>
              <a:rPr lang="es-ES_tradnl" sz="3400" b="1" dirty="0">
                <a:solidFill>
                  <a:srgbClr val="FF0000"/>
                </a:solidFill>
                <a:latin typeface="Times New Roman" pitchFamily="18" charset="0"/>
                <a:cs typeface="Times New Roman" pitchFamily="18" charset="0"/>
              </a:rPr>
              <a:t> </a:t>
            </a:r>
            <a:r>
              <a:rPr lang="es-ES_tradnl" sz="3400" b="1" dirty="0" err="1">
                <a:solidFill>
                  <a:srgbClr val="FF0000"/>
                </a:solidFill>
                <a:latin typeface="Times New Roman" pitchFamily="18" charset="0"/>
                <a:cs typeface="Times New Roman" pitchFamily="18" charset="0"/>
              </a:rPr>
              <a:t>vệ</a:t>
            </a:r>
            <a:r>
              <a:rPr lang="es-ES_tradnl" sz="3400" b="1" dirty="0">
                <a:solidFill>
                  <a:srgbClr val="FF0000"/>
                </a:solidFill>
                <a:latin typeface="Times New Roman" pitchFamily="18" charset="0"/>
                <a:cs typeface="Times New Roman" pitchFamily="18" charset="0"/>
              </a:rPr>
              <a:t> </a:t>
            </a:r>
            <a:r>
              <a:rPr lang="es-ES_tradnl" sz="3400" b="1" smtClean="0">
                <a:solidFill>
                  <a:srgbClr val="FF0000"/>
                </a:solidFill>
                <a:latin typeface="Times New Roman" pitchFamily="18" charset="0"/>
                <a:cs typeface="Times New Roman" pitchFamily="18" charset="0"/>
              </a:rPr>
              <a:t>mắt</a:t>
            </a:r>
            <a:endParaRPr lang="es-ES_tradnl" sz="3400" b="1" dirty="0">
              <a:solidFill>
                <a:srgbClr val="FF0000"/>
              </a:solidFill>
              <a:latin typeface="Times New Roman" pitchFamily="18" charset="0"/>
              <a:cs typeface="Times New Roman" pitchFamily="18" charset="0"/>
            </a:endParaRPr>
          </a:p>
          <a:p>
            <a:pPr algn="just">
              <a:spcBef>
                <a:spcPts val="600"/>
              </a:spcBef>
              <a:spcAft>
                <a:spcPts val="600"/>
              </a:spcAft>
            </a:pP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Luyện</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tập</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để</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có</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thói</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quen</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làm</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việc</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khoa</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học</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tránh</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những</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tác</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hại</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cho</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mắt</a:t>
            </a:r>
            <a:r>
              <a:rPr lang="es-ES_tradnl" sz="3200" b="1" dirty="0">
                <a:solidFill>
                  <a:srgbClr val="0000FF"/>
                </a:solidFill>
                <a:latin typeface="Times New Roman" pitchFamily="18" charset="0"/>
                <a:cs typeface="Times New Roman" pitchFamily="18" charset="0"/>
              </a:rPr>
              <a:t>.</a:t>
            </a:r>
          </a:p>
          <a:p>
            <a:pPr algn="just">
              <a:spcBef>
                <a:spcPts val="600"/>
              </a:spcBef>
              <a:spcAft>
                <a:spcPts val="600"/>
              </a:spcAft>
            </a:pP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Làm</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việc</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tại</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nơi</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đủ</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ánh</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sáng</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không</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nhìn</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trực</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tiếp</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vào</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nơi</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ánh</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sáng</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quá</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mạnh</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Không</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chiếu</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đèn</a:t>
            </a:r>
            <a:r>
              <a:rPr lang="es-ES_tradnl" sz="3200" b="1" dirty="0">
                <a:solidFill>
                  <a:srgbClr val="0000FF"/>
                </a:solidFill>
                <a:latin typeface="Times New Roman" pitchFamily="18" charset="0"/>
                <a:cs typeface="Times New Roman" pitchFamily="18" charset="0"/>
              </a:rPr>
              <a:t> pin </a:t>
            </a:r>
            <a:r>
              <a:rPr lang="es-ES_tradnl" sz="3200" b="1" dirty="0" err="1">
                <a:solidFill>
                  <a:srgbClr val="0000FF"/>
                </a:solidFill>
                <a:latin typeface="Times New Roman" pitchFamily="18" charset="0"/>
                <a:cs typeface="Times New Roman" pitchFamily="18" charset="0"/>
              </a:rPr>
              <a:t>hoặc</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tia</a:t>
            </a:r>
            <a:r>
              <a:rPr lang="es-ES_tradnl" sz="3200" b="1" dirty="0">
                <a:solidFill>
                  <a:srgbClr val="0000FF"/>
                </a:solidFill>
                <a:latin typeface="Times New Roman" pitchFamily="18" charset="0"/>
                <a:cs typeface="Times New Roman" pitchFamily="18" charset="0"/>
              </a:rPr>
              <a:t> </a:t>
            </a:r>
            <a:r>
              <a:rPr lang="es-ES_tradnl" sz="3200" b="1" dirty="0" smtClean="0">
                <a:solidFill>
                  <a:srgbClr val="0000FF"/>
                </a:solidFill>
                <a:latin typeface="Times New Roman" pitchFamily="18" charset="0"/>
                <a:cs typeface="Times New Roman" pitchFamily="18" charset="0"/>
              </a:rPr>
              <a:t>laser </a:t>
            </a:r>
            <a:r>
              <a:rPr lang="es-ES_tradnl" sz="3200" b="1" dirty="0" err="1">
                <a:solidFill>
                  <a:srgbClr val="0000FF"/>
                </a:solidFill>
                <a:latin typeface="Times New Roman" pitchFamily="18" charset="0"/>
                <a:cs typeface="Times New Roman" pitchFamily="18" charset="0"/>
              </a:rPr>
              <a:t>vào</a:t>
            </a:r>
            <a:r>
              <a:rPr lang="es-ES_tradnl" sz="3200" b="1" dirty="0">
                <a:solidFill>
                  <a:srgbClr val="0000FF"/>
                </a:solidFill>
                <a:latin typeface="Times New Roman" pitchFamily="18" charset="0"/>
                <a:cs typeface="Times New Roman" pitchFamily="18" charset="0"/>
              </a:rPr>
              <a:t> </a:t>
            </a:r>
            <a:r>
              <a:rPr lang="es-ES_tradnl" sz="3200" b="1" dirty="0" err="1" smtClean="0">
                <a:solidFill>
                  <a:srgbClr val="0000FF"/>
                </a:solidFill>
                <a:latin typeface="Times New Roman" pitchFamily="18" charset="0"/>
                <a:cs typeface="Times New Roman" pitchFamily="18" charset="0"/>
              </a:rPr>
              <a:t>mắt</a:t>
            </a:r>
            <a:r>
              <a:rPr lang="es-ES_tradnl" sz="3200" b="1" dirty="0">
                <a:solidFill>
                  <a:srgbClr val="0000FF"/>
                </a:solidFill>
                <a:latin typeface="Times New Roman" pitchFamily="18" charset="0"/>
                <a:cs typeface="Times New Roman" pitchFamily="18" charset="0"/>
              </a:rPr>
              <a:t>.</a:t>
            </a:r>
          </a:p>
          <a:p>
            <a:pPr algn="just">
              <a:spcBef>
                <a:spcPts val="600"/>
              </a:spcBef>
              <a:spcAft>
                <a:spcPts val="600"/>
              </a:spcAft>
            </a:pP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Giữ</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gìn</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môi</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trường</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trong</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lành</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để</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bảo</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vệ</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mắt</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Đeo</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kính</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khi</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ngồi</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xe</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máy</a:t>
            </a:r>
            <a:r>
              <a:rPr lang="es-ES_tradnl" sz="3200" b="1" dirty="0">
                <a:solidFill>
                  <a:srgbClr val="0000FF"/>
                </a:solidFill>
                <a:latin typeface="Times New Roman" pitchFamily="18" charset="0"/>
                <a:cs typeface="Times New Roman" pitchFamily="18" charset="0"/>
              </a:rPr>
              <a:t>.</a:t>
            </a:r>
          </a:p>
          <a:p>
            <a:pPr algn="just">
              <a:spcBef>
                <a:spcPts val="600"/>
              </a:spcBef>
              <a:spcAft>
                <a:spcPts val="600"/>
              </a:spcAft>
            </a:pP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Kết</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hợp</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hoạt</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động</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học</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tập</a:t>
            </a:r>
            <a:r>
              <a:rPr lang="es-ES_tradnl" sz="3200" b="1" dirty="0">
                <a:solidFill>
                  <a:srgbClr val="0000FF"/>
                </a:solidFill>
                <a:latin typeface="Times New Roman" pitchFamily="18" charset="0"/>
                <a:cs typeface="Times New Roman" pitchFamily="18" charset="0"/>
              </a:rPr>
              <a:t>, lao </a:t>
            </a:r>
            <a:r>
              <a:rPr lang="es-ES_tradnl" sz="3200" b="1" dirty="0" err="1">
                <a:solidFill>
                  <a:srgbClr val="0000FF"/>
                </a:solidFill>
                <a:latin typeface="Times New Roman" pitchFamily="18" charset="0"/>
                <a:cs typeface="Times New Roman" pitchFamily="18" charset="0"/>
              </a:rPr>
              <a:t>động</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nghỉ</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ngơi</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vui</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chơi</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để</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bảo</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vệ</a:t>
            </a:r>
            <a:r>
              <a:rPr lang="es-ES_tradnl" sz="3200" b="1" dirty="0">
                <a:solidFill>
                  <a:srgbClr val="0000FF"/>
                </a:solidFill>
                <a:latin typeface="Times New Roman" pitchFamily="18" charset="0"/>
                <a:cs typeface="Times New Roman" pitchFamily="18" charset="0"/>
              </a:rPr>
              <a:t> </a:t>
            </a:r>
            <a:r>
              <a:rPr lang="es-ES_tradnl" sz="3200" b="1" dirty="0" err="1">
                <a:solidFill>
                  <a:srgbClr val="0000FF"/>
                </a:solidFill>
                <a:latin typeface="Times New Roman" pitchFamily="18" charset="0"/>
                <a:cs typeface="Times New Roman" pitchFamily="18" charset="0"/>
              </a:rPr>
              <a:t>mắt</a:t>
            </a:r>
            <a:r>
              <a:rPr lang="es-ES_tradnl" sz="3200" b="1" dirty="0">
                <a:solidFill>
                  <a:srgbClr val="0000FF"/>
                </a:solidFill>
                <a:latin typeface="Times New Roman" pitchFamily="18" charset="0"/>
                <a:cs typeface="Times New Roman" pitchFamily="18" charset="0"/>
              </a:rPr>
              <a:t>.</a:t>
            </a:r>
            <a:endParaRPr lang="en-US" sz="3200" b="1"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 name="Text Box 2"/>
          <p:cNvSpPr txBox="1">
            <a:spLocks noChangeArrowheads="1"/>
          </p:cNvSpPr>
          <p:nvPr/>
        </p:nvSpPr>
        <p:spPr bwMode="auto">
          <a:xfrm>
            <a:off x="289680" y="698081"/>
            <a:ext cx="7678528" cy="523220"/>
          </a:xfrm>
          <a:prstGeom prst="rect">
            <a:avLst/>
          </a:prstGeom>
          <a:noFill/>
          <a:ln w="9525">
            <a:noFill/>
            <a:miter lim="800000"/>
            <a:headEnd/>
            <a:tailEnd/>
          </a:ln>
        </p:spPr>
        <p:txBody>
          <a:bodyPr wrap="square">
            <a:spAutoFit/>
          </a:bodyPr>
          <a:lstStyle/>
          <a:p>
            <a:pPr algn="just">
              <a:spcBef>
                <a:spcPct val="50000"/>
              </a:spcBef>
            </a:pPr>
            <a:r>
              <a:rPr lang="en-US" sz="2800" b="1" dirty="0">
                <a:solidFill>
                  <a:srgbClr val="0000FF"/>
                </a:solidFill>
                <a:latin typeface="Times New Roman" pitchFamily="18" charset="0"/>
                <a:cs typeface="Times New Roman" pitchFamily="18" charset="0"/>
              </a:rPr>
              <a:t>III. ĐIỂM CỰC CẬN VÀ ĐIỂM CỰC VIỄN</a:t>
            </a:r>
          </a:p>
        </p:txBody>
      </p:sp>
      <p:pic>
        <p:nvPicPr>
          <p:cNvPr id="15" name="Picture 4" descr="eye-1"/>
          <p:cNvPicPr>
            <a:picLocks noChangeAspect="1" noChangeArrowheads="1"/>
          </p:cNvPicPr>
          <p:nvPr/>
        </p:nvPicPr>
        <p:blipFill>
          <a:blip r:embed="rId3"/>
          <a:srcRect l="2937" r="4915" b="13333"/>
          <a:stretch>
            <a:fillRect/>
          </a:stretch>
        </p:blipFill>
        <p:spPr bwMode="auto">
          <a:xfrm>
            <a:off x="6303813" y="4100425"/>
            <a:ext cx="2024435" cy="1974825"/>
          </a:xfrm>
          <a:prstGeom prst="rect">
            <a:avLst/>
          </a:prstGeom>
          <a:noFill/>
          <a:ln w="9525">
            <a:noFill/>
            <a:miter lim="800000"/>
            <a:headEnd/>
            <a:tailEnd/>
          </a:ln>
        </p:spPr>
      </p:pic>
      <p:sp>
        <p:nvSpPr>
          <p:cNvPr id="20" name="TextBox 19"/>
          <p:cNvSpPr txBox="1">
            <a:spLocks noChangeArrowheads="1"/>
          </p:cNvSpPr>
          <p:nvPr/>
        </p:nvSpPr>
        <p:spPr bwMode="auto">
          <a:xfrm>
            <a:off x="366343" y="1671715"/>
            <a:ext cx="3448048" cy="523220"/>
          </a:xfrm>
          <a:prstGeom prst="rect">
            <a:avLst/>
          </a:prstGeom>
          <a:noFill/>
          <a:ln w="9525">
            <a:noFill/>
            <a:miter lim="800000"/>
            <a:headEnd/>
            <a:tailEnd/>
          </a:ln>
        </p:spPr>
        <p:txBody>
          <a:bodyPr wrap="square">
            <a:spAutoFit/>
          </a:bodyPr>
          <a:lstStyle/>
          <a:p>
            <a:r>
              <a:rPr lang="en-US" sz="2800" b="1" dirty="0" err="1">
                <a:solidFill>
                  <a:srgbClr val="0048D8"/>
                </a:solidFill>
                <a:latin typeface="Times New Roman" pitchFamily="18" charset="0"/>
                <a:cs typeface="Times New Roman" pitchFamily="18" charset="0"/>
              </a:rPr>
              <a:t>Điểm</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cực</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viễn</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là</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gì</a:t>
            </a:r>
            <a:r>
              <a:rPr lang="en-US" sz="2800" b="1" dirty="0">
                <a:solidFill>
                  <a:srgbClr val="0048D8"/>
                </a:solidFill>
                <a:latin typeface="Times New Roman" pitchFamily="18" charset="0"/>
                <a:cs typeface="Times New Roman" pitchFamily="18" charset="0"/>
              </a:rPr>
              <a:t>?</a:t>
            </a:r>
          </a:p>
        </p:txBody>
      </p:sp>
      <p:sp>
        <p:nvSpPr>
          <p:cNvPr id="21" name="TextBox 20"/>
          <p:cNvSpPr txBox="1">
            <a:spLocks noChangeArrowheads="1"/>
          </p:cNvSpPr>
          <p:nvPr/>
        </p:nvSpPr>
        <p:spPr bwMode="auto">
          <a:xfrm>
            <a:off x="332563" y="2793456"/>
            <a:ext cx="3714776" cy="523220"/>
          </a:xfrm>
          <a:prstGeom prst="rect">
            <a:avLst/>
          </a:prstGeom>
          <a:noFill/>
          <a:ln w="9525">
            <a:noFill/>
            <a:miter lim="800000"/>
            <a:headEnd/>
            <a:tailEnd/>
          </a:ln>
        </p:spPr>
        <p:txBody>
          <a:bodyPr wrap="square">
            <a:spAutoFit/>
          </a:bodyPr>
          <a:lstStyle/>
          <a:p>
            <a:r>
              <a:rPr lang="en-US" sz="2800" b="1" dirty="0" err="1">
                <a:solidFill>
                  <a:srgbClr val="0048D8"/>
                </a:solidFill>
                <a:latin typeface="Times New Roman" pitchFamily="18" charset="0"/>
                <a:cs typeface="Times New Roman" pitchFamily="18" charset="0"/>
              </a:rPr>
              <a:t>Khoảng</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cực</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viễn</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là</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gì</a:t>
            </a:r>
            <a:r>
              <a:rPr lang="en-US" sz="2800" b="1" dirty="0">
                <a:solidFill>
                  <a:srgbClr val="0048D8"/>
                </a:solidFill>
                <a:latin typeface="Times New Roman" pitchFamily="18" charset="0"/>
                <a:cs typeface="Times New Roman" pitchFamily="18" charset="0"/>
              </a:rPr>
              <a:t>?</a:t>
            </a:r>
          </a:p>
        </p:txBody>
      </p:sp>
      <p:sp>
        <p:nvSpPr>
          <p:cNvPr id="22" name="Text Box 75"/>
          <p:cNvSpPr txBox="1">
            <a:spLocks noChangeArrowheads="1"/>
          </p:cNvSpPr>
          <p:nvPr/>
        </p:nvSpPr>
        <p:spPr bwMode="auto">
          <a:xfrm>
            <a:off x="233044" y="2179947"/>
            <a:ext cx="11479579" cy="523220"/>
          </a:xfrm>
          <a:prstGeom prst="rect">
            <a:avLst/>
          </a:prstGeom>
          <a:noFill/>
          <a:ln w="9525">
            <a:noFill/>
            <a:miter lim="800000"/>
            <a:headEnd/>
            <a:tailEnd/>
          </a:ln>
        </p:spPr>
        <p:txBody>
          <a:bodyPr wrap="square">
            <a:spAutoFit/>
          </a:bodyPr>
          <a:lstStyle/>
          <a:p>
            <a:r>
              <a:rPr lang="vi-VN" sz="2800" b="1">
                <a:latin typeface="Times New Roman" pitchFamily="18" charset="0"/>
                <a:cs typeface="Times New Roman" pitchFamily="18" charset="0"/>
              </a:rPr>
              <a:t>- Là điểm xa mắt nhất mà ta có thể nhìn rõ được khi không điều </a:t>
            </a:r>
            <a:r>
              <a:rPr lang="vi-VN" sz="2800" b="1" smtClean="0">
                <a:latin typeface="Times New Roman" pitchFamily="18" charset="0"/>
                <a:cs typeface="Times New Roman" pitchFamily="18" charset="0"/>
              </a:rPr>
              <a:t>tiết</a:t>
            </a:r>
            <a:r>
              <a:rPr lang="en-US" sz="2800" b="1" smtClean="0">
                <a:latin typeface="Times New Roman" pitchFamily="18" charset="0"/>
                <a:cs typeface="Times New Roman" pitchFamily="18" charset="0"/>
              </a:rPr>
              <a:t>.</a:t>
            </a:r>
            <a:endParaRPr lang="vi-VN" sz="2800" b="1">
              <a:latin typeface="Times New Roman" pitchFamily="18" charset="0"/>
              <a:cs typeface="Times New Roman" pitchFamily="18" charset="0"/>
            </a:endParaRPr>
          </a:p>
        </p:txBody>
      </p:sp>
      <p:sp>
        <p:nvSpPr>
          <p:cNvPr id="23" name="Text Box 77"/>
          <p:cNvSpPr txBox="1">
            <a:spLocks noChangeArrowheads="1"/>
          </p:cNvSpPr>
          <p:nvPr/>
        </p:nvSpPr>
        <p:spPr bwMode="auto">
          <a:xfrm>
            <a:off x="261876" y="3337314"/>
            <a:ext cx="11594763" cy="523220"/>
          </a:xfrm>
          <a:prstGeom prst="rect">
            <a:avLst/>
          </a:prstGeom>
          <a:noFill/>
          <a:ln w="9525">
            <a:noFill/>
            <a:miter lim="800000"/>
            <a:headEnd/>
            <a:tailEnd/>
          </a:ln>
        </p:spPr>
        <p:txBody>
          <a:bodyPr wrap="square">
            <a:spAutoFit/>
          </a:bodyPr>
          <a:lstStyle/>
          <a:p>
            <a:r>
              <a:rPr lang="vi-VN" sz="2800" b="1">
                <a:latin typeface="+mj-lt"/>
              </a:rPr>
              <a:t>- </a:t>
            </a:r>
            <a:r>
              <a:rPr lang="en-US" sz="2800" b="1" smtClean="0">
                <a:latin typeface="Times New Roman (Headings)"/>
                <a:cs typeface="Times New Roman" pitchFamily="18" charset="0"/>
              </a:rPr>
              <a:t>Là k</a:t>
            </a:r>
            <a:r>
              <a:rPr lang="vi-VN" sz="2800" b="1" smtClean="0">
                <a:latin typeface="+mj-lt"/>
              </a:rPr>
              <a:t>hoảng </a:t>
            </a:r>
            <a:r>
              <a:rPr lang="vi-VN" sz="2800" b="1">
                <a:latin typeface="+mj-lt"/>
              </a:rPr>
              <a:t>cách từ mắt đến điểm cực </a:t>
            </a:r>
            <a:r>
              <a:rPr lang="vi-VN" sz="2800" b="1" smtClean="0">
                <a:latin typeface="+mj-lt"/>
              </a:rPr>
              <a:t>viễn</a:t>
            </a:r>
            <a:r>
              <a:rPr lang="en-US" sz="2800" b="1" smtClean="0">
                <a:latin typeface="+mj-lt"/>
              </a:rPr>
              <a:t>.</a:t>
            </a:r>
            <a:endParaRPr lang="vi-VN" sz="2800" b="1">
              <a:latin typeface="+mj-lt"/>
            </a:endParaRPr>
          </a:p>
        </p:txBody>
      </p:sp>
      <p:sp>
        <p:nvSpPr>
          <p:cNvPr id="27" name="Oval 42"/>
          <p:cNvSpPr>
            <a:spLocks noChangeArrowheads="1"/>
          </p:cNvSpPr>
          <p:nvPr/>
        </p:nvSpPr>
        <p:spPr bwMode="auto">
          <a:xfrm>
            <a:off x="1676480" y="5065628"/>
            <a:ext cx="76200" cy="76200"/>
          </a:xfrm>
          <a:prstGeom prst="ellipse">
            <a:avLst/>
          </a:prstGeom>
          <a:solidFill>
            <a:srgbClr val="FF00FF"/>
          </a:solidFill>
          <a:ln w="9525">
            <a:noFill/>
            <a:round/>
            <a:headEnd/>
            <a:tailEnd/>
          </a:ln>
        </p:spPr>
        <p:txBody>
          <a:bodyPr wrap="none" anchor="ctr"/>
          <a:lstStyle/>
          <a:p>
            <a:endParaRPr lang="en-US"/>
          </a:p>
        </p:txBody>
      </p:sp>
      <p:graphicFrame>
        <p:nvGraphicFramePr>
          <p:cNvPr id="28" name="Object 43"/>
          <p:cNvGraphicFramePr>
            <a:graphicFrameLocks noChangeAspect="1"/>
          </p:cNvGraphicFramePr>
          <p:nvPr>
            <p:extLst>
              <p:ext uri="{D42A27DB-BD31-4B8C-83A1-F6EECF244321}">
                <p14:modId xmlns:p14="http://schemas.microsoft.com/office/powerpoint/2010/main" val="497067353"/>
              </p:ext>
            </p:extLst>
          </p:nvPr>
        </p:nvGraphicFramePr>
        <p:xfrm>
          <a:off x="1410619" y="4173438"/>
          <a:ext cx="585788" cy="914400"/>
        </p:xfrm>
        <a:graphic>
          <a:graphicData uri="http://schemas.openxmlformats.org/presentationml/2006/ole">
            <mc:AlternateContent xmlns:mc="http://schemas.openxmlformats.org/markup-compatibility/2006">
              <mc:Choice xmlns:v="urn:schemas-microsoft-com:vml" Requires="v">
                <p:oleObj spid="_x0000_s35922" name="Equation" r:id="rId4" imgW="152334" imgH="241195" progId="">
                  <p:embed/>
                </p:oleObj>
              </mc:Choice>
              <mc:Fallback>
                <p:oleObj name="Equation" r:id="rId4" imgW="152334" imgH="241195" progId="">
                  <p:embed/>
                  <p:pic>
                    <p:nvPicPr>
                      <p:cNvPr id="0" name="Object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10619" y="4173438"/>
                        <a:ext cx="585788"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 name="AutoShape 44"/>
          <p:cNvSpPr>
            <a:spLocks noChangeArrowheads="1"/>
          </p:cNvSpPr>
          <p:nvPr/>
        </p:nvSpPr>
        <p:spPr bwMode="auto">
          <a:xfrm>
            <a:off x="2155235" y="4022236"/>
            <a:ext cx="2500312" cy="669127"/>
          </a:xfrm>
          <a:prstGeom prst="wedgeRoundRectCallout">
            <a:avLst>
              <a:gd name="adj1" fmla="val -64167"/>
              <a:gd name="adj2" fmla="val 103528"/>
              <a:gd name="adj3" fmla="val 16667"/>
            </a:avLst>
          </a:prstGeom>
          <a:solidFill>
            <a:srgbClr val="FFFFCC"/>
          </a:solidFill>
          <a:ln w="9525">
            <a:solidFill>
              <a:srgbClr val="000000"/>
            </a:solidFill>
            <a:miter lim="800000"/>
            <a:headEnd/>
            <a:tailEnd/>
          </a:ln>
        </p:spPr>
        <p:txBody>
          <a:bodyPr/>
          <a:lstStyle/>
          <a:p>
            <a:pPr algn="ctr"/>
            <a:r>
              <a:rPr lang="en-US" sz="2800" b="1" i="1">
                <a:solidFill>
                  <a:srgbClr val="0000FF"/>
                </a:solidFill>
                <a:latin typeface="Times New Roman" pitchFamily="18" charset="0"/>
              </a:rPr>
              <a:t>Điểm cực viễn</a:t>
            </a:r>
          </a:p>
        </p:txBody>
      </p:sp>
      <p:grpSp>
        <p:nvGrpSpPr>
          <p:cNvPr id="30" name="Group 54"/>
          <p:cNvGrpSpPr>
            <a:grpSpLocks/>
          </p:cNvGrpSpPr>
          <p:nvPr/>
        </p:nvGrpSpPr>
        <p:grpSpPr bwMode="auto">
          <a:xfrm>
            <a:off x="1752680" y="5188172"/>
            <a:ext cx="5024915" cy="811123"/>
            <a:chOff x="224" y="3312"/>
            <a:chExt cx="1776" cy="556"/>
          </a:xfrm>
        </p:grpSpPr>
        <p:sp>
          <p:nvSpPr>
            <p:cNvPr id="31" name="AutoShape 46"/>
            <p:cNvSpPr>
              <a:spLocks/>
            </p:cNvSpPr>
            <p:nvPr/>
          </p:nvSpPr>
          <p:spPr bwMode="auto">
            <a:xfrm rot="-5400000">
              <a:off x="992" y="2544"/>
              <a:ext cx="240" cy="1776"/>
            </a:xfrm>
            <a:prstGeom prst="leftBrace">
              <a:avLst>
                <a:gd name="adj1" fmla="val 61667"/>
                <a:gd name="adj2" fmla="val 50000"/>
              </a:avLst>
            </a:prstGeom>
            <a:noFill/>
            <a:ln w="9525">
              <a:solidFill>
                <a:srgbClr val="000099"/>
              </a:solidFill>
              <a:round/>
              <a:headEnd/>
              <a:tailEnd/>
            </a:ln>
          </p:spPr>
          <p:txBody>
            <a:bodyPr vert="eaVert" wrap="none" anchor="ctr"/>
            <a:lstStyle/>
            <a:p>
              <a:endParaRPr lang="en-US">
                <a:solidFill>
                  <a:srgbClr val="0048D8"/>
                </a:solidFill>
              </a:endParaRPr>
            </a:p>
          </p:txBody>
        </p:sp>
        <p:sp>
          <p:nvSpPr>
            <p:cNvPr id="32" name="Text Box 84"/>
            <p:cNvSpPr txBox="1">
              <a:spLocks noChangeArrowheads="1"/>
            </p:cNvSpPr>
            <p:nvPr/>
          </p:nvSpPr>
          <p:spPr bwMode="auto">
            <a:xfrm>
              <a:off x="614" y="3508"/>
              <a:ext cx="978" cy="360"/>
            </a:xfrm>
            <a:prstGeom prst="rect">
              <a:avLst/>
            </a:prstGeom>
            <a:noFill/>
            <a:ln w="9525">
              <a:noFill/>
              <a:miter lim="800000"/>
              <a:headEnd/>
              <a:tailEnd/>
            </a:ln>
          </p:spPr>
          <p:txBody>
            <a:bodyPr wrap="square">
              <a:spAutoFit/>
            </a:bodyPr>
            <a:lstStyle/>
            <a:p>
              <a:pPr>
                <a:spcBef>
                  <a:spcPct val="50000"/>
                </a:spcBef>
              </a:pPr>
              <a:r>
                <a:rPr lang="en-US" sz="2400" b="1" smtClean="0">
                  <a:solidFill>
                    <a:srgbClr val="0048D8"/>
                  </a:solidFill>
                  <a:latin typeface="Times New Roman (Headings)"/>
                </a:rPr>
                <a:t>Khoảng cực viễn</a:t>
              </a:r>
              <a:endParaRPr lang="en-US" sz="2400" b="1" dirty="0">
                <a:solidFill>
                  <a:srgbClr val="0048D8"/>
                </a:solidFill>
                <a:latin typeface="Times New Roman (Headings)"/>
              </a:endParaRPr>
            </a:p>
          </p:txBody>
        </p:sp>
      </p:grpSp>
      <p:sp>
        <p:nvSpPr>
          <p:cNvPr id="34" name="AutoShape 88">
            <a:hlinkClick r:id="" action="ppaction://noaction" highlightClick="1"/>
          </p:cNvPr>
          <p:cNvSpPr>
            <a:spLocks noChangeArrowheads="1"/>
          </p:cNvSpPr>
          <p:nvPr/>
        </p:nvSpPr>
        <p:spPr bwMode="auto">
          <a:xfrm>
            <a:off x="3984477" y="4281389"/>
            <a:ext cx="2058987" cy="682625"/>
          </a:xfrm>
          <a:prstGeom prst="actionButtonEnd">
            <a:avLst/>
          </a:prstGeom>
          <a:noFill/>
          <a:ln w="9525">
            <a:noFill/>
            <a:miter lim="800000"/>
            <a:headEnd/>
            <a:tailEnd/>
          </a:ln>
        </p:spPr>
        <p:txBody>
          <a:bodyPr wrap="none" anchor="ctr"/>
          <a:lstStyle/>
          <a:p>
            <a:endParaRPr lang="en-US"/>
          </a:p>
        </p:txBody>
      </p:sp>
      <p:sp>
        <p:nvSpPr>
          <p:cNvPr id="35" name="Line 91"/>
          <p:cNvSpPr>
            <a:spLocks noChangeShapeType="1"/>
          </p:cNvSpPr>
          <p:nvPr/>
        </p:nvSpPr>
        <p:spPr bwMode="auto">
          <a:xfrm>
            <a:off x="1703513" y="5087838"/>
            <a:ext cx="5040558" cy="24380"/>
          </a:xfrm>
          <a:prstGeom prst="line">
            <a:avLst/>
          </a:prstGeom>
          <a:noFill/>
          <a:ln w="19050">
            <a:solidFill>
              <a:srgbClr val="000000"/>
            </a:solidFill>
            <a:prstDash val="dash"/>
            <a:round/>
            <a:headEnd/>
            <a:tailEnd/>
          </a:ln>
        </p:spPr>
        <p:txBody>
          <a:bodyPr/>
          <a:lstStyle/>
          <a:p>
            <a:endParaRPr lang="en-US"/>
          </a:p>
        </p:txBody>
      </p:sp>
      <p:sp>
        <p:nvSpPr>
          <p:cNvPr id="33" name="Text Box 7"/>
          <p:cNvSpPr txBox="1">
            <a:spLocks noChangeArrowheads="1"/>
          </p:cNvSpPr>
          <p:nvPr/>
        </p:nvSpPr>
        <p:spPr bwMode="auto">
          <a:xfrm>
            <a:off x="0" y="50800"/>
            <a:ext cx="12192000" cy="5847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a:spAutoFit/>
          </a:bodyPr>
          <a:lstStyle/>
          <a:p>
            <a:pPr algn="ctr" eaLnBrk="0" hangingPunct="0">
              <a:spcBef>
                <a:spcPct val="50000"/>
              </a:spcBef>
              <a:defRPr/>
            </a:pPr>
            <a:r>
              <a:rPr kumimoji="1" lang="en-US" sz="3200" b="1" dirty="0">
                <a:solidFill>
                  <a:srgbClr val="FF0000"/>
                </a:solidFill>
                <a:latin typeface="Times New Roman" pitchFamily="18" charset="0"/>
                <a:cs typeface="Times New Roman" pitchFamily="18" charset="0"/>
              </a:rPr>
              <a:t>BÀI 48: MẮT</a:t>
            </a:r>
          </a:p>
        </p:txBody>
      </p:sp>
      <p:sp>
        <p:nvSpPr>
          <p:cNvPr id="2" name="TextBox 1"/>
          <p:cNvSpPr txBox="1"/>
          <p:nvPr/>
        </p:nvSpPr>
        <p:spPr>
          <a:xfrm>
            <a:off x="366343" y="1230391"/>
            <a:ext cx="3857449" cy="553998"/>
          </a:xfrm>
          <a:prstGeom prst="rect">
            <a:avLst/>
          </a:prstGeom>
          <a:noFill/>
        </p:spPr>
        <p:txBody>
          <a:bodyPr wrap="square" rtlCol="0">
            <a:spAutoFit/>
          </a:bodyPr>
          <a:lstStyle/>
          <a:p>
            <a:pPr marL="342900" indent="-342900">
              <a:buFontTx/>
              <a:buAutoNum type="arabicPeriod"/>
            </a:pPr>
            <a:r>
              <a:rPr lang="en-US" sz="3000" b="1" smtClean="0">
                <a:solidFill>
                  <a:srgbClr val="C00000"/>
                </a:solidFill>
                <a:latin typeface="Times New Roman" panose="02020603050405020304" pitchFamily="18" charset="0"/>
                <a:cs typeface="Times New Roman" panose="02020603050405020304" pitchFamily="18" charset="0"/>
              </a:rPr>
              <a:t>Điểm cực viễn (C</a:t>
            </a:r>
            <a:r>
              <a:rPr lang="en-US" sz="3000" b="1" baseline="-25000" smtClean="0">
                <a:solidFill>
                  <a:srgbClr val="C00000"/>
                </a:solidFill>
                <a:latin typeface="Times New Roman" panose="02020603050405020304" pitchFamily="18" charset="0"/>
                <a:cs typeface="Times New Roman" panose="02020603050405020304" pitchFamily="18" charset="0"/>
              </a:rPr>
              <a:t>v</a:t>
            </a:r>
            <a:r>
              <a:rPr lang="en-US" sz="3000" b="1" smtClean="0">
                <a:solidFill>
                  <a:srgbClr val="C00000"/>
                </a:solidFill>
                <a:latin typeface="Times New Roman" panose="02020603050405020304" pitchFamily="18" charset="0"/>
                <a:cs typeface="Times New Roman" panose="02020603050405020304" pitchFamily="18" charset="0"/>
              </a:rPr>
              <a:t>)</a:t>
            </a: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1000"/>
                                        <p:tgtEl>
                                          <p:spTgt spid="20"/>
                                        </p:tgtEl>
                                      </p:cBhvr>
                                    </p:animEffect>
                                    <p:anim calcmode="lin" valueType="num">
                                      <p:cBhvr>
                                        <p:cTn id="22" dur="1000" fill="hold"/>
                                        <p:tgtEl>
                                          <p:spTgt spid="20"/>
                                        </p:tgtEl>
                                        <p:attrNameLst>
                                          <p:attrName>ppt_x</p:attrName>
                                        </p:attrNameLst>
                                      </p:cBhvr>
                                      <p:tavLst>
                                        <p:tav tm="0">
                                          <p:val>
                                            <p:strVal val="#ppt_x"/>
                                          </p:val>
                                        </p:tav>
                                        <p:tav tm="100000">
                                          <p:val>
                                            <p:strVal val="#ppt_x"/>
                                          </p:val>
                                        </p:tav>
                                      </p:tavLst>
                                    </p:anim>
                                    <p:anim calcmode="lin" valueType="num">
                                      <p:cBhvr>
                                        <p:cTn id="23" dur="1000" fill="hold"/>
                                        <p:tgtEl>
                                          <p:spTgt spid="20"/>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1000"/>
                                        <p:tgtEl>
                                          <p:spTgt spid="21"/>
                                        </p:tgtEl>
                                      </p:cBhvr>
                                    </p:animEffect>
                                    <p:anim calcmode="lin" valueType="num">
                                      <p:cBhvr>
                                        <p:cTn id="27" dur="1000" fill="hold"/>
                                        <p:tgtEl>
                                          <p:spTgt spid="21"/>
                                        </p:tgtEl>
                                        <p:attrNameLst>
                                          <p:attrName>ppt_x</p:attrName>
                                        </p:attrNameLst>
                                      </p:cBhvr>
                                      <p:tavLst>
                                        <p:tav tm="0">
                                          <p:val>
                                            <p:strVal val="#ppt_x"/>
                                          </p:val>
                                        </p:tav>
                                        <p:tav tm="100000">
                                          <p:val>
                                            <p:strVal val="#ppt_x"/>
                                          </p:val>
                                        </p:tav>
                                      </p:tavLst>
                                    </p:anim>
                                    <p:anim calcmode="lin" valueType="num">
                                      <p:cBhvr>
                                        <p:cTn id="28"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fade">
                                      <p:cBhvr>
                                        <p:cTn id="33" dur="1000"/>
                                        <p:tgtEl>
                                          <p:spTgt spid="22"/>
                                        </p:tgtEl>
                                      </p:cBhvr>
                                    </p:animEffect>
                                    <p:anim calcmode="lin" valueType="num">
                                      <p:cBhvr>
                                        <p:cTn id="34" dur="1000" fill="hold"/>
                                        <p:tgtEl>
                                          <p:spTgt spid="22"/>
                                        </p:tgtEl>
                                        <p:attrNameLst>
                                          <p:attrName>ppt_x</p:attrName>
                                        </p:attrNameLst>
                                      </p:cBhvr>
                                      <p:tavLst>
                                        <p:tav tm="0">
                                          <p:val>
                                            <p:strVal val="#ppt_x"/>
                                          </p:val>
                                        </p:tav>
                                        <p:tav tm="100000">
                                          <p:val>
                                            <p:strVal val="#ppt_x"/>
                                          </p:val>
                                        </p:tav>
                                      </p:tavLst>
                                    </p:anim>
                                    <p:anim calcmode="lin" valueType="num">
                                      <p:cBhvr>
                                        <p:cTn id="35"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fade">
                                      <p:cBhvr>
                                        <p:cTn id="40" dur="1000"/>
                                        <p:tgtEl>
                                          <p:spTgt spid="23"/>
                                        </p:tgtEl>
                                      </p:cBhvr>
                                    </p:animEffect>
                                    <p:anim calcmode="lin" valueType="num">
                                      <p:cBhvr>
                                        <p:cTn id="41" dur="1000" fill="hold"/>
                                        <p:tgtEl>
                                          <p:spTgt spid="23"/>
                                        </p:tgtEl>
                                        <p:attrNameLst>
                                          <p:attrName>ppt_x</p:attrName>
                                        </p:attrNameLst>
                                      </p:cBhvr>
                                      <p:tavLst>
                                        <p:tav tm="0">
                                          <p:val>
                                            <p:strVal val="#ppt_x"/>
                                          </p:val>
                                        </p:tav>
                                        <p:tav tm="100000">
                                          <p:val>
                                            <p:strVal val="#ppt_x"/>
                                          </p:val>
                                        </p:tav>
                                      </p:tavLst>
                                    </p:anim>
                                    <p:anim calcmode="lin" valueType="num">
                                      <p:cBhvr>
                                        <p:cTn id="42"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1000"/>
                                        <p:tgtEl>
                                          <p:spTgt spid="15"/>
                                        </p:tgtEl>
                                      </p:cBhvr>
                                    </p:animEffect>
                                    <p:anim calcmode="lin" valueType="num">
                                      <p:cBhvr>
                                        <p:cTn id="48" dur="1000" fill="hold"/>
                                        <p:tgtEl>
                                          <p:spTgt spid="15"/>
                                        </p:tgtEl>
                                        <p:attrNameLst>
                                          <p:attrName>ppt_x</p:attrName>
                                        </p:attrNameLst>
                                      </p:cBhvr>
                                      <p:tavLst>
                                        <p:tav tm="0">
                                          <p:val>
                                            <p:strVal val="#ppt_x"/>
                                          </p:val>
                                        </p:tav>
                                        <p:tav tm="100000">
                                          <p:val>
                                            <p:strVal val="#ppt_x"/>
                                          </p:val>
                                        </p:tav>
                                      </p:tavLst>
                                    </p:anim>
                                    <p:anim calcmode="lin" valueType="num">
                                      <p:cBhvr>
                                        <p:cTn id="49" dur="1000" fill="hold"/>
                                        <p:tgtEl>
                                          <p:spTgt spid="15"/>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1000"/>
                                        <p:tgtEl>
                                          <p:spTgt spid="27"/>
                                        </p:tgtEl>
                                      </p:cBhvr>
                                    </p:animEffect>
                                    <p:anim calcmode="lin" valueType="num">
                                      <p:cBhvr>
                                        <p:cTn id="53" dur="1000" fill="hold"/>
                                        <p:tgtEl>
                                          <p:spTgt spid="27"/>
                                        </p:tgtEl>
                                        <p:attrNameLst>
                                          <p:attrName>ppt_x</p:attrName>
                                        </p:attrNameLst>
                                      </p:cBhvr>
                                      <p:tavLst>
                                        <p:tav tm="0">
                                          <p:val>
                                            <p:strVal val="#ppt_x"/>
                                          </p:val>
                                        </p:tav>
                                        <p:tav tm="100000">
                                          <p:val>
                                            <p:strVal val="#ppt_x"/>
                                          </p:val>
                                        </p:tav>
                                      </p:tavLst>
                                    </p:anim>
                                    <p:anim calcmode="lin" valueType="num">
                                      <p:cBhvr>
                                        <p:cTn id="54" dur="1000" fill="hold"/>
                                        <p:tgtEl>
                                          <p:spTgt spid="27"/>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28"/>
                                        </p:tgtEl>
                                        <p:attrNameLst>
                                          <p:attrName>style.visibility</p:attrName>
                                        </p:attrNameLst>
                                      </p:cBhvr>
                                      <p:to>
                                        <p:strVal val="visible"/>
                                      </p:to>
                                    </p:set>
                                    <p:animEffect transition="in" filter="fade">
                                      <p:cBhvr>
                                        <p:cTn id="57" dur="1000"/>
                                        <p:tgtEl>
                                          <p:spTgt spid="28"/>
                                        </p:tgtEl>
                                      </p:cBhvr>
                                    </p:animEffect>
                                    <p:anim calcmode="lin" valueType="num">
                                      <p:cBhvr>
                                        <p:cTn id="58" dur="1000" fill="hold"/>
                                        <p:tgtEl>
                                          <p:spTgt spid="28"/>
                                        </p:tgtEl>
                                        <p:attrNameLst>
                                          <p:attrName>ppt_x</p:attrName>
                                        </p:attrNameLst>
                                      </p:cBhvr>
                                      <p:tavLst>
                                        <p:tav tm="0">
                                          <p:val>
                                            <p:strVal val="#ppt_x"/>
                                          </p:val>
                                        </p:tav>
                                        <p:tav tm="100000">
                                          <p:val>
                                            <p:strVal val="#ppt_x"/>
                                          </p:val>
                                        </p:tav>
                                      </p:tavLst>
                                    </p:anim>
                                    <p:anim calcmode="lin" valueType="num">
                                      <p:cBhvr>
                                        <p:cTn id="59" dur="1000" fill="hold"/>
                                        <p:tgtEl>
                                          <p:spTgt spid="28"/>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29"/>
                                        </p:tgtEl>
                                        <p:attrNameLst>
                                          <p:attrName>style.visibility</p:attrName>
                                        </p:attrNameLst>
                                      </p:cBhvr>
                                      <p:to>
                                        <p:strVal val="visible"/>
                                      </p:to>
                                    </p:set>
                                    <p:animEffect transition="in" filter="fade">
                                      <p:cBhvr>
                                        <p:cTn id="62" dur="1000"/>
                                        <p:tgtEl>
                                          <p:spTgt spid="29"/>
                                        </p:tgtEl>
                                      </p:cBhvr>
                                    </p:animEffect>
                                    <p:anim calcmode="lin" valueType="num">
                                      <p:cBhvr>
                                        <p:cTn id="63" dur="1000" fill="hold"/>
                                        <p:tgtEl>
                                          <p:spTgt spid="29"/>
                                        </p:tgtEl>
                                        <p:attrNameLst>
                                          <p:attrName>ppt_x</p:attrName>
                                        </p:attrNameLst>
                                      </p:cBhvr>
                                      <p:tavLst>
                                        <p:tav tm="0">
                                          <p:val>
                                            <p:strVal val="#ppt_x"/>
                                          </p:val>
                                        </p:tav>
                                        <p:tav tm="100000">
                                          <p:val>
                                            <p:strVal val="#ppt_x"/>
                                          </p:val>
                                        </p:tav>
                                      </p:tavLst>
                                    </p:anim>
                                    <p:anim calcmode="lin" valueType="num">
                                      <p:cBhvr>
                                        <p:cTn id="64"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35"/>
                                        </p:tgtEl>
                                        <p:attrNameLst>
                                          <p:attrName>style.visibility</p:attrName>
                                        </p:attrNameLst>
                                      </p:cBhvr>
                                      <p:to>
                                        <p:strVal val="visible"/>
                                      </p:to>
                                    </p:set>
                                    <p:animEffect transition="in" filter="fade">
                                      <p:cBhvr>
                                        <p:cTn id="69" dur="1000"/>
                                        <p:tgtEl>
                                          <p:spTgt spid="35"/>
                                        </p:tgtEl>
                                      </p:cBhvr>
                                    </p:animEffect>
                                    <p:anim calcmode="lin" valueType="num">
                                      <p:cBhvr>
                                        <p:cTn id="70" dur="1000" fill="hold"/>
                                        <p:tgtEl>
                                          <p:spTgt spid="35"/>
                                        </p:tgtEl>
                                        <p:attrNameLst>
                                          <p:attrName>ppt_x</p:attrName>
                                        </p:attrNameLst>
                                      </p:cBhvr>
                                      <p:tavLst>
                                        <p:tav tm="0">
                                          <p:val>
                                            <p:strVal val="#ppt_x"/>
                                          </p:val>
                                        </p:tav>
                                        <p:tav tm="100000">
                                          <p:val>
                                            <p:strVal val="#ppt_x"/>
                                          </p:val>
                                        </p:tav>
                                      </p:tavLst>
                                    </p:anim>
                                    <p:anim calcmode="lin" valueType="num">
                                      <p:cBhvr>
                                        <p:cTn id="71" dur="1000" fill="hold"/>
                                        <p:tgtEl>
                                          <p:spTgt spid="35"/>
                                        </p:tgtEl>
                                        <p:attrNameLst>
                                          <p:attrName>ppt_y</p:attrName>
                                        </p:attrNameLst>
                                      </p:cBhvr>
                                      <p:tavLst>
                                        <p:tav tm="0">
                                          <p:val>
                                            <p:strVal val="#ppt_y+.1"/>
                                          </p:val>
                                        </p:tav>
                                        <p:tav tm="100000">
                                          <p:val>
                                            <p:strVal val="#ppt_y"/>
                                          </p:val>
                                        </p:tav>
                                      </p:tavLst>
                                    </p:anim>
                                  </p:childTnLst>
                                </p:cTn>
                              </p:par>
                              <p:par>
                                <p:cTn id="72" presetID="42" presetClass="entr" presetSubtype="0" fill="hold" nodeType="withEffect">
                                  <p:stCondLst>
                                    <p:cond delay="0"/>
                                  </p:stCondLst>
                                  <p:childTnLst>
                                    <p:set>
                                      <p:cBhvr>
                                        <p:cTn id="73" dur="1" fill="hold">
                                          <p:stCondLst>
                                            <p:cond delay="0"/>
                                          </p:stCondLst>
                                        </p:cTn>
                                        <p:tgtEl>
                                          <p:spTgt spid="30"/>
                                        </p:tgtEl>
                                        <p:attrNameLst>
                                          <p:attrName>style.visibility</p:attrName>
                                        </p:attrNameLst>
                                      </p:cBhvr>
                                      <p:to>
                                        <p:strVal val="visible"/>
                                      </p:to>
                                    </p:set>
                                    <p:animEffect transition="in" filter="fade">
                                      <p:cBhvr>
                                        <p:cTn id="74" dur="1000"/>
                                        <p:tgtEl>
                                          <p:spTgt spid="30"/>
                                        </p:tgtEl>
                                      </p:cBhvr>
                                    </p:animEffect>
                                    <p:anim calcmode="lin" valueType="num">
                                      <p:cBhvr>
                                        <p:cTn id="75" dur="1000" fill="hold"/>
                                        <p:tgtEl>
                                          <p:spTgt spid="30"/>
                                        </p:tgtEl>
                                        <p:attrNameLst>
                                          <p:attrName>ppt_x</p:attrName>
                                        </p:attrNameLst>
                                      </p:cBhvr>
                                      <p:tavLst>
                                        <p:tav tm="0">
                                          <p:val>
                                            <p:strVal val="#ppt_x"/>
                                          </p:val>
                                        </p:tav>
                                        <p:tav tm="100000">
                                          <p:val>
                                            <p:strVal val="#ppt_x"/>
                                          </p:val>
                                        </p:tav>
                                      </p:tavLst>
                                    </p:anim>
                                    <p:anim calcmode="lin" valueType="num">
                                      <p:cBhvr>
                                        <p:cTn id="76"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0" grpId="0"/>
      <p:bldP spid="21" grpId="0"/>
      <p:bldP spid="22" grpId="0"/>
      <p:bldP spid="23" grpId="0"/>
      <p:bldP spid="27" grpId="0" animBg="1"/>
      <p:bldP spid="29" grpId="0" animBg="1"/>
      <p:bldP spid="35" grpId="0" animBg="1"/>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9506" name="Picture 4" descr="Bang_thu_thi_luc"/>
          <p:cNvPicPr>
            <a:picLocks noChangeAspect="1" noChangeArrowheads="1"/>
          </p:cNvPicPr>
          <p:nvPr/>
        </p:nvPicPr>
        <p:blipFill>
          <a:blip r:embed="rId3">
            <a:lum bright="-24000"/>
          </a:blip>
          <a:srcRect/>
          <a:stretch>
            <a:fillRect/>
          </a:stretch>
        </p:blipFill>
        <p:spPr bwMode="auto">
          <a:xfrm>
            <a:off x="7080249" y="787400"/>
            <a:ext cx="3768279" cy="6018402"/>
          </a:xfrm>
          <a:prstGeom prst="rect">
            <a:avLst/>
          </a:prstGeom>
          <a:noFill/>
          <a:ln w="9525">
            <a:noFill/>
            <a:miter lim="800000"/>
            <a:headEnd/>
            <a:tailEnd/>
          </a:ln>
        </p:spPr>
      </p:pic>
      <p:sp>
        <p:nvSpPr>
          <p:cNvPr id="15363" name="Line 28"/>
          <p:cNvSpPr>
            <a:spLocks noChangeShapeType="1"/>
          </p:cNvSpPr>
          <p:nvPr/>
        </p:nvSpPr>
        <p:spPr bwMode="auto">
          <a:xfrm>
            <a:off x="1527175" y="3175"/>
            <a:ext cx="1588" cy="0"/>
          </a:xfrm>
          <a:prstGeom prst="line">
            <a:avLst/>
          </a:prstGeom>
          <a:noFill/>
          <a:ln w="12700">
            <a:solidFill>
              <a:srgbClr val="0048D8"/>
            </a:solidFill>
            <a:round/>
            <a:headEnd/>
            <a:tailEnd/>
          </a:ln>
        </p:spPr>
        <p:txBody>
          <a:bodyPr/>
          <a:lstStyle/>
          <a:p>
            <a:endParaRPr lang="en-US"/>
          </a:p>
        </p:txBody>
      </p:sp>
      <p:sp>
        <p:nvSpPr>
          <p:cNvPr id="15364" name="Line 34"/>
          <p:cNvSpPr>
            <a:spLocks noChangeShapeType="1"/>
          </p:cNvSpPr>
          <p:nvPr/>
        </p:nvSpPr>
        <p:spPr bwMode="auto">
          <a:xfrm>
            <a:off x="1527175" y="3175"/>
            <a:ext cx="0" cy="0"/>
          </a:xfrm>
          <a:prstGeom prst="line">
            <a:avLst/>
          </a:prstGeom>
          <a:noFill/>
          <a:ln w="9525">
            <a:solidFill>
              <a:srgbClr val="0048D8"/>
            </a:solidFill>
            <a:round/>
            <a:headEnd/>
            <a:tailEnd type="triangle" w="med" len="med"/>
          </a:ln>
        </p:spPr>
        <p:txBody>
          <a:bodyPr/>
          <a:lstStyle/>
          <a:p>
            <a:endParaRPr lang="en-US"/>
          </a:p>
        </p:txBody>
      </p:sp>
      <p:sp>
        <p:nvSpPr>
          <p:cNvPr id="15365" name="Line 35"/>
          <p:cNvSpPr>
            <a:spLocks noChangeShapeType="1"/>
          </p:cNvSpPr>
          <p:nvPr/>
        </p:nvSpPr>
        <p:spPr bwMode="auto">
          <a:xfrm>
            <a:off x="1527175" y="3175"/>
            <a:ext cx="0" cy="0"/>
          </a:xfrm>
          <a:prstGeom prst="line">
            <a:avLst/>
          </a:prstGeom>
          <a:noFill/>
          <a:ln w="9525">
            <a:solidFill>
              <a:srgbClr val="0048D8"/>
            </a:solidFill>
            <a:round/>
            <a:headEnd/>
            <a:tailEnd type="triangle" w="med" len="med"/>
          </a:ln>
        </p:spPr>
        <p:txBody>
          <a:bodyPr/>
          <a:lstStyle/>
          <a:p>
            <a:endParaRPr lang="en-US"/>
          </a:p>
        </p:txBody>
      </p:sp>
      <p:sp>
        <p:nvSpPr>
          <p:cNvPr id="15366" name="Line 28"/>
          <p:cNvSpPr>
            <a:spLocks noChangeShapeType="1"/>
          </p:cNvSpPr>
          <p:nvPr/>
        </p:nvSpPr>
        <p:spPr bwMode="auto">
          <a:xfrm>
            <a:off x="1527175" y="3175"/>
            <a:ext cx="1588" cy="0"/>
          </a:xfrm>
          <a:prstGeom prst="line">
            <a:avLst/>
          </a:prstGeom>
          <a:noFill/>
          <a:ln w="12700">
            <a:solidFill>
              <a:srgbClr val="000099"/>
            </a:solidFill>
            <a:round/>
            <a:headEnd/>
            <a:tailEnd/>
          </a:ln>
        </p:spPr>
        <p:txBody>
          <a:bodyPr/>
          <a:lstStyle/>
          <a:p>
            <a:endParaRPr lang="en-US"/>
          </a:p>
        </p:txBody>
      </p:sp>
      <p:sp>
        <p:nvSpPr>
          <p:cNvPr id="15367" name="Line 34"/>
          <p:cNvSpPr>
            <a:spLocks noChangeShapeType="1"/>
          </p:cNvSpPr>
          <p:nvPr/>
        </p:nvSpPr>
        <p:spPr bwMode="auto">
          <a:xfrm>
            <a:off x="1527175" y="3175"/>
            <a:ext cx="0" cy="0"/>
          </a:xfrm>
          <a:prstGeom prst="line">
            <a:avLst/>
          </a:prstGeom>
          <a:noFill/>
          <a:ln w="9525">
            <a:solidFill>
              <a:srgbClr val="000099"/>
            </a:solidFill>
            <a:round/>
            <a:headEnd/>
            <a:tailEnd type="triangle" w="med" len="med"/>
          </a:ln>
        </p:spPr>
        <p:txBody>
          <a:bodyPr/>
          <a:lstStyle/>
          <a:p>
            <a:endParaRPr lang="en-US"/>
          </a:p>
        </p:txBody>
      </p:sp>
      <p:sp>
        <p:nvSpPr>
          <p:cNvPr id="15368" name="Line 35"/>
          <p:cNvSpPr>
            <a:spLocks noChangeShapeType="1"/>
          </p:cNvSpPr>
          <p:nvPr/>
        </p:nvSpPr>
        <p:spPr bwMode="auto">
          <a:xfrm>
            <a:off x="1527175" y="3175"/>
            <a:ext cx="0" cy="0"/>
          </a:xfrm>
          <a:prstGeom prst="line">
            <a:avLst/>
          </a:prstGeom>
          <a:noFill/>
          <a:ln w="9525">
            <a:solidFill>
              <a:srgbClr val="000099"/>
            </a:solidFill>
            <a:round/>
            <a:headEnd/>
            <a:tailEnd type="triangle" w="med" len="med"/>
          </a:ln>
        </p:spPr>
        <p:txBody>
          <a:bodyPr/>
          <a:lstStyle/>
          <a:p>
            <a:endParaRPr lang="en-US"/>
          </a:p>
        </p:txBody>
      </p:sp>
      <p:sp>
        <p:nvSpPr>
          <p:cNvPr id="15369" name="Line 85"/>
          <p:cNvSpPr>
            <a:spLocks noChangeShapeType="1"/>
          </p:cNvSpPr>
          <p:nvPr/>
        </p:nvSpPr>
        <p:spPr bwMode="auto">
          <a:xfrm>
            <a:off x="1527175" y="3175"/>
            <a:ext cx="0" cy="0"/>
          </a:xfrm>
          <a:prstGeom prst="line">
            <a:avLst/>
          </a:prstGeom>
          <a:noFill/>
          <a:ln w="9525">
            <a:solidFill>
              <a:srgbClr val="000099"/>
            </a:solidFill>
            <a:round/>
            <a:headEnd/>
            <a:tailEnd type="triangle" w="med" len="med"/>
          </a:ln>
        </p:spPr>
        <p:txBody>
          <a:bodyPr/>
          <a:lstStyle/>
          <a:p>
            <a:endParaRPr lang="en-US"/>
          </a:p>
        </p:txBody>
      </p:sp>
      <p:sp>
        <p:nvSpPr>
          <p:cNvPr id="15370" name="Line 86"/>
          <p:cNvSpPr>
            <a:spLocks noChangeShapeType="1"/>
          </p:cNvSpPr>
          <p:nvPr/>
        </p:nvSpPr>
        <p:spPr bwMode="auto">
          <a:xfrm>
            <a:off x="1527175" y="3175"/>
            <a:ext cx="0" cy="0"/>
          </a:xfrm>
          <a:prstGeom prst="line">
            <a:avLst/>
          </a:prstGeom>
          <a:noFill/>
          <a:ln w="9525">
            <a:solidFill>
              <a:srgbClr val="000099"/>
            </a:solidFill>
            <a:round/>
            <a:headEnd/>
            <a:tailEnd type="triangle" w="med" len="med"/>
          </a:ln>
        </p:spPr>
        <p:txBody>
          <a:bodyPr/>
          <a:lstStyle/>
          <a:p>
            <a:endParaRPr lang="en-US"/>
          </a:p>
        </p:txBody>
      </p:sp>
      <p:sp>
        <p:nvSpPr>
          <p:cNvPr id="15371" name="Line 87"/>
          <p:cNvSpPr>
            <a:spLocks noChangeShapeType="1"/>
          </p:cNvSpPr>
          <p:nvPr/>
        </p:nvSpPr>
        <p:spPr bwMode="auto">
          <a:xfrm>
            <a:off x="1527175" y="3175"/>
            <a:ext cx="0" cy="0"/>
          </a:xfrm>
          <a:prstGeom prst="line">
            <a:avLst/>
          </a:prstGeom>
          <a:noFill/>
          <a:ln w="9525">
            <a:solidFill>
              <a:srgbClr val="000099"/>
            </a:solidFill>
            <a:round/>
            <a:headEnd/>
            <a:tailEnd/>
          </a:ln>
        </p:spPr>
        <p:txBody>
          <a:bodyPr/>
          <a:lstStyle/>
          <a:p>
            <a:endParaRPr lang="en-US"/>
          </a:p>
        </p:txBody>
      </p:sp>
      <p:pic>
        <p:nvPicPr>
          <p:cNvPr id="13358" name="Picture 9" descr="Hoc nhom 1"/>
          <p:cNvPicPr>
            <a:picLocks noChangeAspect="1" noChangeArrowheads="1"/>
          </p:cNvPicPr>
          <p:nvPr/>
        </p:nvPicPr>
        <p:blipFill>
          <a:blip r:embed="rId4"/>
          <a:srcRect/>
          <a:stretch>
            <a:fillRect/>
          </a:stretch>
        </p:blipFill>
        <p:spPr bwMode="auto">
          <a:xfrm>
            <a:off x="1524000" y="5334000"/>
            <a:ext cx="1752600" cy="1524000"/>
          </a:xfrm>
          <a:prstGeom prst="rect">
            <a:avLst/>
          </a:prstGeom>
          <a:noFill/>
          <a:ln w="9525">
            <a:noFill/>
            <a:miter lim="800000"/>
            <a:headEnd/>
            <a:tailEnd/>
          </a:ln>
        </p:spPr>
      </p:pic>
      <p:sp>
        <p:nvSpPr>
          <p:cNvPr id="86" name="Cloud Callout 85"/>
          <p:cNvSpPr>
            <a:spLocks noChangeArrowheads="1"/>
          </p:cNvSpPr>
          <p:nvPr/>
        </p:nvSpPr>
        <p:spPr bwMode="auto">
          <a:xfrm>
            <a:off x="1814514" y="787400"/>
            <a:ext cx="5053456" cy="4801840"/>
          </a:xfrm>
          <a:prstGeom prst="cloudCallout">
            <a:avLst>
              <a:gd name="adj1" fmla="val -41486"/>
              <a:gd name="adj2" fmla="val 61630"/>
            </a:avLst>
          </a:prstGeom>
          <a:solidFill>
            <a:srgbClr val="FFFF99"/>
          </a:solidFill>
          <a:ln w="25400" algn="ctr">
            <a:solidFill>
              <a:srgbClr val="004746"/>
            </a:solidFill>
            <a:round/>
            <a:headEnd/>
            <a:tailEnd/>
          </a:ln>
        </p:spPr>
        <p:txBody>
          <a:bodyPr anchor="ctr"/>
          <a:lstStyle/>
          <a:p>
            <a:pPr algn="ctr"/>
            <a:endParaRPr lang="en-US" sz="2800" dirty="0">
              <a:solidFill>
                <a:srgbClr val="FF0000"/>
              </a:solidFill>
              <a:latin typeface="Times New Roman" pitchFamily="18" charset="0"/>
              <a:cs typeface="Times New Roman" pitchFamily="18" charset="0"/>
            </a:endParaRPr>
          </a:p>
          <a:p>
            <a:pPr algn="ctr">
              <a:spcBef>
                <a:spcPct val="50000"/>
              </a:spcBef>
            </a:pPr>
            <a:r>
              <a:rPr lang="en-US" sz="2800" b="1" dirty="0" err="1">
                <a:solidFill>
                  <a:srgbClr val="0048D8"/>
                </a:solidFill>
                <a:latin typeface="Times New Roman" pitchFamily="18" charset="0"/>
                <a:cs typeface="Times New Roman" pitchFamily="18" charset="0"/>
              </a:rPr>
              <a:t>Thực</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ra</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nếu</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mắt</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đã</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nhìn</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rõ</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các</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vật</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cách</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mắt</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từ</a:t>
            </a:r>
            <a:r>
              <a:rPr lang="en-US" sz="2800" b="1" dirty="0">
                <a:solidFill>
                  <a:srgbClr val="0048D8"/>
                </a:solidFill>
                <a:latin typeface="Times New Roman" pitchFamily="18" charset="0"/>
                <a:cs typeface="Times New Roman" pitchFamily="18" charset="0"/>
              </a:rPr>
              <a:t> </a:t>
            </a:r>
            <a:r>
              <a:rPr lang="en-US" sz="2800" b="1">
                <a:solidFill>
                  <a:srgbClr val="0048D8"/>
                </a:solidFill>
                <a:latin typeface="Times New Roman" pitchFamily="18" charset="0"/>
                <a:cs typeface="Times New Roman" pitchFamily="18" charset="0"/>
              </a:rPr>
              <a:t>5m, 6m </a:t>
            </a:r>
            <a:r>
              <a:rPr lang="en-US" sz="2800" b="1" dirty="0" err="1">
                <a:solidFill>
                  <a:srgbClr val="0048D8"/>
                </a:solidFill>
                <a:latin typeface="Times New Roman" pitchFamily="18" charset="0"/>
                <a:cs typeface="Times New Roman" pitchFamily="18" charset="0"/>
              </a:rPr>
              <a:t>trở</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lên</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thì</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sẽ</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nhìn</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rõ</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các</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vật</a:t>
            </a:r>
            <a:r>
              <a:rPr lang="en-US" sz="2800" b="1" dirty="0">
                <a:solidFill>
                  <a:srgbClr val="0048D8"/>
                </a:solidFill>
                <a:latin typeface="Times New Roman" pitchFamily="18" charset="0"/>
                <a:cs typeface="Times New Roman" pitchFamily="18" charset="0"/>
              </a:rPr>
              <a:t> ở </a:t>
            </a:r>
            <a:r>
              <a:rPr lang="en-US" sz="2800" b="1" dirty="0" err="1">
                <a:solidFill>
                  <a:srgbClr val="0048D8"/>
                </a:solidFill>
                <a:latin typeface="Times New Roman" pitchFamily="18" charset="0"/>
                <a:cs typeface="Times New Roman" pitchFamily="18" charset="0"/>
              </a:rPr>
              <a:t>rất</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xa</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Vì</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vậy</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trong</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ngành</a:t>
            </a:r>
            <a:r>
              <a:rPr lang="en-US" sz="2800" b="1" dirty="0">
                <a:solidFill>
                  <a:srgbClr val="0048D8"/>
                </a:solidFill>
                <a:latin typeface="Times New Roman" pitchFamily="18" charset="0"/>
                <a:cs typeface="Times New Roman" pitchFamily="18" charset="0"/>
              </a:rPr>
              <a:t> y </a:t>
            </a:r>
            <a:r>
              <a:rPr lang="en-US" sz="2800" b="1" dirty="0" err="1">
                <a:solidFill>
                  <a:srgbClr val="0048D8"/>
                </a:solidFill>
                <a:latin typeface="Times New Roman" pitchFamily="18" charset="0"/>
                <a:cs typeface="Times New Roman" pitchFamily="18" charset="0"/>
              </a:rPr>
              <a:t>tế</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để</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thử</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mắt</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người</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ta</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dùng</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bảng</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thị</a:t>
            </a:r>
            <a:r>
              <a:rPr lang="en-US" sz="2800" b="1" dirty="0">
                <a:solidFill>
                  <a:srgbClr val="0048D8"/>
                </a:solidFill>
                <a:latin typeface="Times New Roman" pitchFamily="18" charset="0"/>
                <a:cs typeface="Times New Roman" pitchFamily="18" charset="0"/>
              </a:rPr>
              <a:t> </a:t>
            </a:r>
            <a:r>
              <a:rPr lang="en-US" sz="2800" b="1" dirty="0" err="1">
                <a:solidFill>
                  <a:srgbClr val="0048D8"/>
                </a:solidFill>
                <a:latin typeface="Times New Roman" pitchFamily="18" charset="0"/>
                <a:cs typeface="Times New Roman" pitchFamily="18" charset="0"/>
              </a:rPr>
              <a:t>lực</a:t>
            </a:r>
            <a:r>
              <a:rPr lang="en-US" sz="2800" b="1" dirty="0">
                <a:solidFill>
                  <a:srgbClr val="0048D8"/>
                </a:solidFill>
                <a:latin typeface="Times New Roman" pitchFamily="18" charset="0"/>
                <a:cs typeface="Times New Roman" pitchFamily="18" charset="0"/>
              </a:rPr>
              <a:t>.</a:t>
            </a:r>
          </a:p>
        </p:txBody>
      </p:sp>
      <p:sp>
        <p:nvSpPr>
          <p:cNvPr id="149520" name="AutoShape 16"/>
          <p:cNvSpPr>
            <a:spLocks noChangeArrowheads="1"/>
          </p:cNvSpPr>
          <p:nvPr/>
        </p:nvSpPr>
        <p:spPr bwMode="auto">
          <a:xfrm>
            <a:off x="7117784" y="5742306"/>
            <a:ext cx="3556000" cy="304800"/>
          </a:xfrm>
          <a:prstGeom prst="flowChartAlternateProcess">
            <a:avLst/>
          </a:prstGeom>
          <a:noFill/>
          <a:ln w="19050">
            <a:solidFill>
              <a:srgbClr val="4A5F05"/>
            </a:solidFill>
            <a:miter lim="800000"/>
            <a:headEnd/>
            <a:tailEnd/>
          </a:ln>
        </p:spPr>
        <p:txBody>
          <a:bodyPr wrap="none" anchor="ctr"/>
          <a:lstStyle/>
          <a:p>
            <a:endParaRPr lang="en-US"/>
          </a:p>
        </p:txBody>
      </p:sp>
      <p:sp>
        <p:nvSpPr>
          <p:cNvPr id="149521" name="AutoShape 17"/>
          <p:cNvSpPr>
            <a:spLocks noChangeArrowheads="1"/>
          </p:cNvSpPr>
          <p:nvPr/>
        </p:nvSpPr>
        <p:spPr bwMode="auto">
          <a:xfrm>
            <a:off x="1343472" y="1340768"/>
            <a:ext cx="4824536" cy="2520280"/>
          </a:xfrm>
          <a:prstGeom prst="wedgeRoundRectCallout">
            <a:avLst>
              <a:gd name="adj1" fmla="val 74570"/>
              <a:gd name="adj2" fmla="val -1702"/>
              <a:gd name="adj3" fmla="val 16667"/>
            </a:avLst>
          </a:prstGeom>
          <a:solidFill>
            <a:srgbClr val="FFFFCC"/>
          </a:solidFill>
          <a:ln w="9525">
            <a:solidFill>
              <a:srgbClr val="000000"/>
            </a:solidFill>
            <a:miter lim="800000"/>
            <a:headEnd/>
            <a:tailEnd/>
          </a:ln>
        </p:spPr>
        <p:txBody>
          <a:bodyPr/>
          <a:lstStyle/>
          <a:p>
            <a:pPr algn="ctr"/>
            <a:r>
              <a:rPr lang="en-US" sz="2800" b="1" i="1" dirty="0" err="1">
                <a:solidFill>
                  <a:srgbClr val="0000FF"/>
                </a:solidFill>
                <a:latin typeface="Times New Roman" pitchFamily="18" charset="0"/>
              </a:rPr>
              <a:t>Đối</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với</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bảng</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thị</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lực</a:t>
            </a:r>
            <a:r>
              <a:rPr lang="en-US" sz="2800" b="1" i="1" dirty="0">
                <a:solidFill>
                  <a:srgbClr val="0000FF"/>
                </a:solidFill>
                <a:latin typeface="Times New Roman" pitchFamily="18" charset="0"/>
              </a:rPr>
              <a:t> SGK/129, </a:t>
            </a:r>
            <a:r>
              <a:rPr lang="en-US" sz="2800" b="1" i="1" dirty="0" err="1">
                <a:solidFill>
                  <a:srgbClr val="0000FF"/>
                </a:solidFill>
                <a:latin typeface="Times New Roman" pitchFamily="18" charset="0"/>
              </a:rPr>
              <a:t>đặt</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mắt</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cách</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bảng</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thị</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lực</a:t>
            </a:r>
            <a:r>
              <a:rPr lang="en-US" sz="2800" b="1" i="1" dirty="0">
                <a:solidFill>
                  <a:srgbClr val="0000FF"/>
                </a:solidFill>
                <a:latin typeface="Times New Roman" pitchFamily="18" charset="0"/>
              </a:rPr>
              <a:t> 5m </a:t>
            </a:r>
            <a:r>
              <a:rPr lang="en-US" sz="2800" b="1" i="1" dirty="0" err="1">
                <a:solidFill>
                  <a:srgbClr val="0000FF"/>
                </a:solidFill>
                <a:latin typeface="Times New Roman" pitchFamily="18" charset="0"/>
              </a:rPr>
              <a:t>và</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nhìn</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dòng</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thứ</a:t>
            </a:r>
            <a:r>
              <a:rPr lang="en-US" sz="2800" b="1" i="1" dirty="0">
                <a:solidFill>
                  <a:srgbClr val="0000FF"/>
                </a:solidFill>
                <a:latin typeface="Times New Roman" pitchFamily="18" charset="0"/>
              </a:rPr>
              <a:t> 2 </a:t>
            </a:r>
            <a:r>
              <a:rPr lang="en-US" sz="2800" b="1" i="1" dirty="0" err="1">
                <a:solidFill>
                  <a:srgbClr val="0000FF"/>
                </a:solidFill>
                <a:latin typeface="Times New Roman" pitchFamily="18" charset="0"/>
              </a:rPr>
              <a:t>từ</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trên</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xuống</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để</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kiểm</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tra</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mắt</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có</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tốt</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không</a:t>
            </a:r>
            <a:r>
              <a:rPr lang="en-US" sz="2800" b="1" i="1" dirty="0">
                <a:solidFill>
                  <a:srgbClr val="0000FF"/>
                </a:solidFill>
                <a:latin typeface="Times New Roman" pitchFamily="18" charset="0"/>
              </a:rPr>
              <a:t>.</a:t>
            </a:r>
          </a:p>
        </p:txBody>
      </p:sp>
      <p:sp>
        <p:nvSpPr>
          <p:cNvPr id="149523" name="AutoShape 19"/>
          <p:cNvSpPr>
            <a:spLocks noChangeArrowheads="1"/>
          </p:cNvSpPr>
          <p:nvPr/>
        </p:nvSpPr>
        <p:spPr bwMode="auto">
          <a:xfrm>
            <a:off x="1271464" y="4414417"/>
            <a:ext cx="4500687" cy="2014960"/>
          </a:xfrm>
          <a:prstGeom prst="wedgeRoundRectCallout">
            <a:avLst>
              <a:gd name="adj1" fmla="val 82922"/>
              <a:gd name="adj2" fmla="val 20169"/>
              <a:gd name="adj3" fmla="val 16667"/>
            </a:avLst>
          </a:prstGeom>
          <a:solidFill>
            <a:srgbClr val="FFFFCC"/>
          </a:solidFill>
          <a:ln w="9525">
            <a:solidFill>
              <a:srgbClr val="000000"/>
            </a:solidFill>
            <a:miter lim="800000"/>
            <a:headEnd/>
            <a:tailEnd/>
          </a:ln>
        </p:spPr>
        <p:txBody>
          <a:bodyPr/>
          <a:lstStyle/>
          <a:p>
            <a:pPr algn="ctr"/>
            <a:r>
              <a:rPr lang="en-US" sz="2800" b="1" i="1" dirty="0" err="1">
                <a:solidFill>
                  <a:srgbClr val="0000FF"/>
                </a:solidFill>
                <a:latin typeface="Times New Roman" pitchFamily="18" charset="0"/>
              </a:rPr>
              <a:t>Đặt</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mắt</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cách</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bảng</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thị</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lực</a:t>
            </a:r>
            <a:r>
              <a:rPr lang="en-US" sz="2800" b="1" i="1" dirty="0">
                <a:solidFill>
                  <a:srgbClr val="0000FF"/>
                </a:solidFill>
                <a:latin typeface="Times New Roman" pitchFamily="18" charset="0"/>
              </a:rPr>
              <a:t> 5m </a:t>
            </a:r>
            <a:r>
              <a:rPr lang="en-US" sz="2800" b="1" i="1" dirty="0" err="1">
                <a:solidFill>
                  <a:srgbClr val="0000FF"/>
                </a:solidFill>
                <a:latin typeface="Times New Roman" pitchFamily="18" charset="0"/>
              </a:rPr>
              <a:t>và</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nhìn</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dòng</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thứ</a:t>
            </a:r>
            <a:r>
              <a:rPr lang="en-US" sz="2800" b="1" i="1" dirty="0">
                <a:solidFill>
                  <a:srgbClr val="0000FF"/>
                </a:solidFill>
                <a:latin typeface="Times New Roman" pitchFamily="18" charset="0"/>
              </a:rPr>
              <a:t> 10 </a:t>
            </a:r>
            <a:r>
              <a:rPr lang="en-US" sz="2800" b="1" i="1" dirty="0" err="1">
                <a:solidFill>
                  <a:srgbClr val="0000FF"/>
                </a:solidFill>
                <a:latin typeface="Times New Roman" pitchFamily="18" charset="0"/>
              </a:rPr>
              <a:t>từ</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trên</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xuống</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thì</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ta</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sẽ</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kiểm</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tra</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mắt</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có</a:t>
            </a:r>
            <a:r>
              <a:rPr lang="en-US" sz="2800" b="1" i="1" dirty="0">
                <a:solidFill>
                  <a:srgbClr val="0000FF"/>
                </a:solidFill>
                <a:latin typeface="Times New Roman" pitchFamily="18" charset="0"/>
              </a:rPr>
              <a:t> </a:t>
            </a:r>
            <a:r>
              <a:rPr lang="en-US" sz="2800" b="1" i="1" dirty="0" err="1">
                <a:solidFill>
                  <a:srgbClr val="0000FF"/>
                </a:solidFill>
                <a:latin typeface="Times New Roman" pitchFamily="18" charset="0"/>
              </a:rPr>
              <a:t>tốt</a:t>
            </a:r>
            <a:r>
              <a:rPr lang="en-US" sz="2800" b="1" i="1" dirty="0">
                <a:solidFill>
                  <a:srgbClr val="0000FF"/>
                </a:solidFill>
                <a:latin typeface="Times New Roman" pitchFamily="18" charset="0"/>
              </a:rPr>
              <a:t> hay </a:t>
            </a:r>
            <a:r>
              <a:rPr lang="en-US" sz="2800" b="1" i="1" dirty="0" err="1">
                <a:solidFill>
                  <a:srgbClr val="0000FF"/>
                </a:solidFill>
                <a:latin typeface="Times New Roman" pitchFamily="18" charset="0"/>
              </a:rPr>
              <a:t>không</a:t>
            </a:r>
            <a:r>
              <a:rPr lang="en-US" sz="2800" b="1" i="1" dirty="0">
                <a:solidFill>
                  <a:srgbClr val="0000FF"/>
                </a:solidFill>
                <a:latin typeface="Times New Roman" pitchFamily="18" charset="0"/>
              </a:rPr>
              <a:t>.</a:t>
            </a:r>
          </a:p>
        </p:txBody>
      </p:sp>
      <p:sp>
        <p:nvSpPr>
          <p:cNvPr id="149524" name="AutoShape 20"/>
          <p:cNvSpPr>
            <a:spLocks noChangeArrowheads="1"/>
          </p:cNvSpPr>
          <p:nvPr/>
        </p:nvSpPr>
        <p:spPr bwMode="auto">
          <a:xfrm>
            <a:off x="7080249" y="2210364"/>
            <a:ext cx="3556000" cy="538162"/>
          </a:xfrm>
          <a:prstGeom prst="flowChartAlternateProcess">
            <a:avLst/>
          </a:prstGeom>
          <a:noFill/>
          <a:ln w="19050">
            <a:solidFill>
              <a:srgbClr val="4A5F05"/>
            </a:solidFill>
            <a:miter lim="800000"/>
            <a:headEnd/>
            <a:tailEnd/>
          </a:ln>
        </p:spPr>
        <p:txBody>
          <a:bodyPr wrap="none" anchor="ctr"/>
          <a:lstStyle/>
          <a:p>
            <a:endParaRPr lang="en-US"/>
          </a:p>
        </p:txBody>
      </p:sp>
      <p:sp>
        <p:nvSpPr>
          <p:cNvPr id="19" name="Text Box 7"/>
          <p:cNvSpPr txBox="1">
            <a:spLocks noChangeArrowheads="1"/>
          </p:cNvSpPr>
          <p:nvPr/>
        </p:nvSpPr>
        <p:spPr bwMode="auto">
          <a:xfrm>
            <a:off x="0" y="153370"/>
            <a:ext cx="12192000" cy="5847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square">
            <a:spAutoFit/>
          </a:bodyPr>
          <a:lstStyle/>
          <a:p>
            <a:pPr algn="ctr" eaLnBrk="0" hangingPunct="0">
              <a:spcBef>
                <a:spcPct val="50000"/>
              </a:spcBef>
              <a:defRPr/>
            </a:pPr>
            <a:r>
              <a:rPr kumimoji="1" lang="en-US" sz="3200" b="1" dirty="0">
                <a:solidFill>
                  <a:srgbClr val="FF0000"/>
                </a:solidFill>
                <a:latin typeface="Times New Roman" pitchFamily="18" charset="0"/>
                <a:cs typeface="Times New Roman" pitchFamily="18" charset="0"/>
              </a:rPr>
              <a:t>BÀI 48: MẮT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13358"/>
                                        </p:tgtEl>
                                        <p:attrNameLst>
                                          <p:attrName>style.visibility</p:attrName>
                                        </p:attrNameLst>
                                      </p:cBhvr>
                                      <p:to>
                                        <p:strVal val="visible"/>
                                      </p:to>
                                    </p:set>
                                    <p:animEffect transition="in" filter="box(in)">
                                      <p:cBhvr>
                                        <p:cTn id="7" dur="500"/>
                                        <p:tgtEl>
                                          <p:spTgt spid="13358"/>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86"/>
                                        </p:tgtEl>
                                        <p:attrNameLst>
                                          <p:attrName>style.visibility</p:attrName>
                                        </p:attrNameLst>
                                      </p:cBhvr>
                                      <p:to>
                                        <p:strVal val="visible"/>
                                      </p:to>
                                    </p:set>
                                    <p:animEffect transition="in" filter="box(in)">
                                      <p:cBhvr>
                                        <p:cTn id="10" dur="500"/>
                                        <p:tgtEl>
                                          <p:spTgt spid="86"/>
                                        </p:tgtEl>
                                      </p:cBhvr>
                                    </p:animEffect>
                                  </p:childTnLst>
                                </p:cTn>
                              </p:par>
                              <p:par>
                                <p:cTn id="11" presetID="4" presetClass="entr" presetSubtype="16" fill="hold" nodeType="withEffect">
                                  <p:stCondLst>
                                    <p:cond delay="0"/>
                                  </p:stCondLst>
                                  <p:childTnLst>
                                    <p:set>
                                      <p:cBhvr>
                                        <p:cTn id="12" dur="1" fill="hold">
                                          <p:stCondLst>
                                            <p:cond delay="0"/>
                                          </p:stCondLst>
                                        </p:cTn>
                                        <p:tgtEl>
                                          <p:spTgt spid="149506"/>
                                        </p:tgtEl>
                                        <p:attrNameLst>
                                          <p:attrName>style.visibility</p:attrName>
                                        </p:attrNameLst>
                                      </p:cBhvr>
                                      <p:to>
                                        <p:strVal val="visible"/>
                                      </p:to>
                                    </p:set>
                                    <p:animEffect transition="in" filter="box(in)">
                                      <p:cBhvr>
                                        <p:cTn id="13" dur="500"/>
                                        <p:tgtEl>
                                          <p:spTgt spid="149506"/>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xit" presetSubtype="16" fill="hold" nodeType="clickEffect">
                                  <p:stCondLst>
                                    <p:cond delay="0"/>
                                  </p:stCondLst>
                                  <p:childTnLst>
                                    <p:animEffect transition="out" filter="box(in)">
                                      <p:cBhvr>
                                        <p:cTn id="17" dur="500"/>
                                        <p:tgtEl>
                                          <p:spTgt spid="13358"/>
                                        </p:tgtEl>
                                      </p:cBhvr>
                                    </p:animEffect>
                                    <p:set>
                                      <p:cBhvr>
                                        <p:cTn id="18" dur="1" fill="hold">
                                          <p:stCondLst>
                                            <p:cond delay="499"/>
                                          </p:stCondLst>
                                        </p:cTn>
                                        <p:tgtEl>
                                          <p:spTgt spid="13358"/>
                                        </p:tgtEl>
                                        <p:attrNameLst>
                                          <p:attrName>style.visibility</p:attrName>
                                        </p:attrNameLst>
                                      </p:cBhvr>
                                      <p:to>
                                        <p:strVal val="hidden"/>
                                      </p:to>
                                    </p:set>
                                  </p:childTnLst>
                                </p:cTn>
                              </p:par>
                              <p:par>
                                <p:cTn id="19" presetID="4" presetClass="exit" presetSubtype="16" fill="hold" grpId="1" nodeType="withEffect">
                                  <p:stCondLst>
                                    <p:cond delay="0"/>
                                  </p:stCondLst>
                                  <p:childTnLst>
                                    <p:animEffect transition="out" filter="box(in)">
                                      <p:cBhvr>
                                        <p:cTn id="20" dur="500"/>
                                        <p:tgtEl>
                                          <p:spTgt spid="86"/>
                                        </p:tgtEl>
                                      </p:cBhvr>
                                    </p:animEffect>
                                    <p:set>
                                      <p:cBhvr>
                                        <p:cTn id="21" dur="1" fill="hold">
                                          <p:stCondLst>
                                            <p:cond delay="499"/>
                                          </p:stCondLst>
                                        </p:cTn>
                                        <p:tgtEl>
                                          <p:spTgt spid="86"/>
                                        </p:tgtEl>
                                        <p:attrNameLst>
                                          <p:attrName>style.visibility</p:attrName>
                                        </p:attrNameLst>
                                      </p:cBhvr>
                                      <p:to>
                                        <p:strVal val="hidden"/>
                                      </p:to>
                                    </p:set>
                                  </p:childTnLst>
                                </p:cTn>
                              </p:par>
                              <p:par>
                                <p:cTn id="22" presetID="4" presetClass="entr" presetSubtype="16" fill="hold" grpId="0" nodeType="withEffect">
                                  <p:stCondLst>
                                    <p:cond delay="0"/>
                                  </p:stCondLst>
                                  <p:childTnLst>
                                    <p:set>
                                      <p:cBhvr>
                                        <p:cTn id="23" dur="1" fill="hold">
                                          <p:stCondLst>
                                            <p:cond delay="0"/>
                                          </p:stCondLst>
                                        </p:cTn>
                                        <p:tgtEl>
                                          <p:spTgt spid="149523"/>
                                        </p:tgtEl>
                                        <p:attrNameLst>
                                          <p:attrName>style.visibility</p:attrName>
                                        </p:attrNameLst>
                                      </p:cBhvr>
                                      <p:to>
                                        <p:strVal val="visible"/>
                                      </p:to>
                                    </p:set>
                                    <p:animEffect transition="in" filter="box(in)">
                                      <p:cBhvr>
                                        <p:cTn id="24" dur="500"/>
                                        <p:tgtEl>
                                          <p:spTgt spid="149523"/>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149520"/>
                                        </p:tgtEl>
                                        <p:attrNameLst>
                                          <p:attrName>style.visibility</p:attrName>
                                        </p:attrNameLst>
                                      </p:cBhvr>
                                      <p:to>
                                        <p:strVal val="visible"/>
                                      </p:to>
                                    </p:set>
                                    <p:animEffect transition="in" filter="box(in)">
                                      <p:cBhvr>
                                        <p:cTn id="27" dur="500"/>
                                        <p:tgtEl>
                                          <p:spTgt spid="149520"/>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xit" presetSubtype="16" fill="hold" grpId="1" nodeType="clickEffect">
                                  <p:stCondLst>
                                    <p:cond delay="0"/>
                                  </p:stCondLst>
                                  <p:childTnLst>
                                    <p:animEffect transition="out" filter="box(in)">
                                      <p:cBhvr>
                                        <p:cTn id="31" dur="500"/>
                                        <p:tgtEl>
                                          <p:spTgt spid="149520"/>
                                        </p:tgtEl>
                                      </p:cBhvr>
                                    </p:animEffect>
                                    <p:set>
                                      <p:cBhvr>
                                        <p:cTn id="32" dur="1" fill="hold">
                                          <p:stCondLst>
                                            <p:cond delay="499"/>
                                          </p:stCondLst>
                                        </p:cTn>
                                        <p:tgtEl>
                                          <p:spTgt spid="149520"/>
                                        </p:tgtEl>
                                        <p:attrNameLst>
                                          <p:attrName>style.visibility</p:attrName>
                                        </p:attrNameLst>
                                      </p:cBhvr>
                                      <p:to>
                                        <p:strVal val="hidden"/>
                                      </p:to>
                                    </p:set>
                                  </p:childTnLst>
                                </p:cTn>
                              </p:par>
                              <p:par>
                                <p:cTn id="33" presetID="4" presetClass="exit" presetSubtype="16" fill="hold" grpId="1" nodeType="withEffect">
                                  <p:stCondLst>
                                    <p:cond delay="0"/>
                                  </p:stCondLst>
                                  <p:childTnLst>
                                    <p:animEffect transition="out" filter="box(in)">
                                      <p:cBhvr>
                                        <p:cTn id="34" dur="500"/>
                                        <p:tgtEl>
                                          <p:spTgt spid="149523"/>
                                        </p:tgtEl>
                                      </p:cBhvr>
                                    </p:animEffect>
                                    <p:set>
                                      <p:cBhvr>
                                        <p:cTn id="35" dur="1" fill="hold">
                                          <p:stCondLst>
                                            <p:cond delay="499"/>
                                          </p:stCondLst>
                                        </p:cTn>
                                        <p:tgtEl>
                                          <p:spTgt spid="149523"/>
                                        </p:tgtEl>
                                        <p:attrNameLst>
                                          <p:attrName>style.visibility</p:attrName>
                                        </p:attrNameLst>
                                      </p:cBhvr>
                                      <p:to>
                                        <p:strVal val="hidden"/>
                                      </p:to>
                                    </p:set>
                                  </p:childTnLst>
                                </p:cTn>
                              </p:par>
                              <p:par>
                                <p:cTn id="36" presetID="4" presetClass="entr" presetSubtype="16" fill="hold" grpId="0" nodeType="withEffect">
                                  <p:stCondLst>
                                    <p:cond delay="0"/>
                                  </p:stCondLst>
                                  <p:childTnLst>
                                    <p:set>
                                      <p:cBhvr>
                                        <p:cTn id="37" dur="1" fill="hold">
                                          <p:stCondLst>
                                            <p:cond delay="0"/>
                                          </p:stCondLst>
                                        </p:cTn>
                                        <p:tgtEl>
                                          <p:spTgt spid="149524"/>
                                        </p:tgtEl>
                                        <p:attrNameLst>
                                          <p:attrName>style.visibility</p:attrName>
                                        </p:attrNameLst>
                                      </p:cBhvr>
                                      <p:to>
                                        <p:strVal val="visible"/>
                                      </p:to>
                                    </p:set>
                                    <p:animEffect transition="in" filter="box(in)">
                                      <p:cBhvr>
                                        <p:cTn id="38" dur="500"/>
                                        <p:tgtEl>
                                          <p:spTgt spid="149524"/>
                                        </p:tgtEl>
                                      </p:cBhvr>
                                    </p:animEffect>
                                  </p:childTnLst>
                                </p:cTn>
                              </p:par>
                              <p:par>
                                <p:cTn id="39" presetID="4" presetClass="entr" presetSubtype="16" fill="hold" grpId="0" nodeType="withEffect">
                                  <p:stCondLst>
                                    <p:cond delay="0"/>
                                  </p:stCondLst>
                                  <p:childTnLst>
                                    <p:set>
                                      <p:cBhvr>
                                        <p:cTn id="40" dur="1" fill="hold">
                                          <p:stCondLst>
                                            <p:cond delay="0"/>
                                          </p:stCondLst>
                                        </p:cTn>
                                        <p:tgtEl>
                                          <p:spTgt spid="149521"/>
                                        </p:tgtEl>
                                        <p:attrNameLst>
                                          <p:attrName>style.visibility</p:attrName>
                                        </p:attrNameLst>
                                      </p:cBhvr>
                                      <p:to>
                                        <p:strVal val="visible"/>
                                      </p:to>
                                    </p:set>
                                    <p:animEffect transition="in" filter="box(in)">
                                      <p:cBhvr>
                                        <p:cTn id="41" dur="500"/>
                                        <p:tgtEl>
                                          <p:spTgt spid="1495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animBg="1"/>
      <p:bldP spid="86" grpId="1" animBg="1"/>
      <p:bldP spid="149520" grpId="0" animBg="1"/>
      <p:bldP spid="149520" grpId="1" animBg="1"/>
      <p:bldP spid="149521" grpId="0" animBg="1"/>
      <p:bldP spid="149523" grpId="0" animBg="1"/>
      <p:bldP spid="149523" grpId="1" animBg="1"/>
      <p:bldP spid="14952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2f492e82e51531294f7480f866f4579a40af64cd"/>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6262</TotalTime>
  <Words>1023</Words>
  <Application>Microsoft Office PowerPoint</Application>
  <PresentationFormat>Custom</PresentationFormat>
  <Paragraphs>110</Paragraphs>
  <Slides>14</Slides>
  <Notes>7</Notes>
  <HiddenSlides>0</HiddenSlides>
  <MMClips>1</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Office Theme</vt:lpstr>
      <vt:lpstr>Equation</vt:lpstr>
      <vt:lpstr>Tiết 55 - Bài 48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 g4</dc:creator>
  <cp:lastModifiedBy>Nguyen </cp:lastModifiedBy>
  <cp:revision>132</cp:revision>
  <dcterms:created xsi:type="dcterms:W3CDTF">2016-02-29T15:30:57Z</dcterms:created>
  <dcterms:modified xsi:type="dcterms:W3CDTF">2021-04-05T14:36:33Z</dcterms:modified>
</cp:coreProperties>
</file>