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1" r:id="rId3"/>
    <p:sldId id="270" r:id="rId4"/>
    <p:sldId id="267" r:id="rId5"/>
    <p:sldId id="272" r:id="rId6"/>
    <p:sldId id="273" r:id="rId7"/>
    <p:sldId id="274" r:id="rId8"/>
    <p:sldId id="269" r:id="rId9"/>
    <p:sldId id="268"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4" r:id="rId27"/>
    <p:sldId id="291" r:id="rId28"/>
    <p:sldId id="293" r:id="rId29"/>
    <p:sldId id="292"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9/19/2023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13</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9/19/2023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4.wmf"/><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xmlns=""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a16="http://schemas.microsoft.com/office/drawing/2014/main" xmlns=""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a16="http://schemas.microsoft.com/office/drawing/2014/main" xmlns="" id="{4806B842-4798-0DFD-CCCA-1E68CA3245DD}"/>
              </a:ext>
            </a:extLst>
          </p:cNvPr>
          <p:cNvSpPr txBox="1"/>
          <p:nvPr/>
        </p:nvSpPr>
        <p:spPr>
          <a:xfrm>
            <a:off x="4495800" y="609600"/>
            <a:ext cx="4572000" cy="861774"/>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7</a:t>
            </a:r>
          </a:p>
          <a:p>
            <a:pPr algn="ctr"/>
            <a:r>
              <a:rPr lang="en-US" sz="2200" b="1">
                <a:solidFill>
                  <a:srgbClr val="0070C0"/>
                </a:solidFill>
                <a:effectLst>
                  <a:outerShdw blurRad="38100" dist="38100" dir="2700000" algn="tl">
                    <a:srgbClr val="000000">
                      <a:alpha val="43137"/>
                    </a:srgbClr>
                  </a:outerShdw>
                </a:effectLst>
                <a:latin typeface="SVN-Internation" panose="02040603050506020204" pitchFamily="18" charset="0"/>
              </a:rPr>
              <a:t>Sách cánh diều</a:t>
            </a:r>
            <a:endParaRPr lang="en-US" sz="22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a16="http://schemas.microsoft.com/office/drawing/2014/main" xmlns=""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err="1">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3600" b="1" u="sng">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16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a:latin typeface="Arial" pitchFamily="34" charset="0"/>
                <a:cs typeface="Arial" pitchFamily="34" charset="0"/>
              </a:rPr>
              <a:t>a) Tên của di sản gắn với từng hình ảnh:</a:t>
            </a:r>
          </a:p>
          <a:p>
            <a:pPr algn="just"/>
            <a:r>
              <a:rPr lang="en-US" sz="2400" b="1">
                <a:latin typeface="Arial" pitchFamily="34" charset="0"/>
                <a:cs typeface="Arial" pitchFamily="34" charset="0"/>
              </a:rPr>
              <a:t>	- Hình 1:  Chùa Một Cột</a:t>
            </a:r>
          </a:p>
          <a:p>
            <a:pPr algn="just"/>
            <a:r>
              <a:rPr lang="en-US" sz="2400" b="1">
                <a:latin typeface="Arial" pitchFamily="34" charset="0"/>
                <a:cs typeface="Arial" pitchFamily="34" charset="0"/>
              </a:rPr>
              <a:t>	- Hình 2: Phố cổ Hội An</a:t>
            </a:r>
          </a:p>
          <a:p>
            <a:pPr algn="just"/>
            <a:r>
              <a:rPr lang="en-US" sz="2400" b="1">
                <a:latin typeface="Arial" pitchFamily="34" charset="0"/>
                <a:cs typeface="Arial" pitchFamily="34" charset="0"/>
              </a:rPr>
              <a:t>	- Hình 3: Thánh địa Mĩ Sơn</a:t>
            </a:r>
          </a:p>
          <a:p>
            <a:pPr algn="just"/>
            <a:r>
              <a:rPr lang="en-US" sz="2400" b="1">
                <a:latin typeface="Arial" pitchFamily="34" charset="0"/>
                <a:cs typeface="Arial" pitchFamily="34" charset="0"/>
              </a:rPr>
              <a:t>	- Hình 4: Đờn ca tài tử Nam Bộ</a:t>
            </a:r>
          </a:p>
          <a:p>
            <a:pPr algn="just"/>
            <a:r>
              <a:rPr lang="en-US" sz="2400" b="1">
                <a:latin typeface="Arial" pitchFamily="34" charset="0"/>
                <a:cs typeface="Arial" pitchFamily="34" charset="0"/>
              </a:rPr>
              <a:t>	- Hình 5: Hát then dân tộc Tày</a:t>
            </a:r>
          </a:p>
          <a:p>
            <a:pPr algn="just"/>
            <a:r>
              <a:rPr lang="en-US" sz="2400" b="1">
                <a:latin typeface="Arial" pitchFamily="34" charset="0"/>
                <a:cs typeface="Arial" pitchFamily="34" charset="0"/>
              </a:rPr>
              <a:t>	- Hình 6: Bài chòi Hội An</a:t>
            </a:r>
          </a:p>
          <a:p>
            <a:pPr algn="just"/>
            <a:r>
              <a:rPr lang="en-US" sz="2400" b="1">
                <a:latin typeface="Arial" pitchFamily="34" charset="0"/>
                <a:cs typeface="Arial" pitchFamily="34" charset="0"/>
              </a:rPr>
              <a:t>=&gt; Đặc điểm chung của những di sản trên là: Những di sản trên là thành tựu về kiến trúc, nghệ thuật đã được hình thành trong lịch sử dân tộc, mang giá trị lớn lao về mặt lịch sử, văn hóa, khoa học, được lưu truyền từ thế hệ này qua thế hệ khác.</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Phong Nha Kẽ Bàng</a:t>
              </a: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a16="http://schemas.microsoft.com/office/drawing/2014/main" xmlns="" id="{EFA7CEE5-9ADB-E1A1-63CF-C98F598F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553200"/>
          </a:xfrm>
          <a:prstGeom prst="rect">
            <a:avLst/>
          </a:prstGeom>
        </p:spPr>
      </p:pic>
      <p:sp>
        <p:nvSpPr>
          <p:cNvPr id="10" name="TextBox 9">
            <a:extLst>
              <a:ext uri="{FF2B5EF4-FFF2-40B4-BE49-F238E27FC236}">
                <a16:creationId xmlns:a16="http://schemas.microsoft.com/office/drawing/2014/main" xmlns="" id="{1F55CA9D-2B6B-0057-A002-C0E40090CBC8}"/>
              </a:ext>
            </a:extLst>
          </p:cNvPr>
          <p:cNvSpPr txBox="1"/>
          <p:nvPr/>
        </p:nvSpPr>
        <p:spPr>
          <a:xfrm rot="21368172">
            <a:off x="2760451" y="736142"/>
            <a:ext cx="3775495" cy="584775"/>
          </a:xfrm>
          <a:prstGeom prst="rect">
            <a:avLst/>
          </a:prstGeom>
          <a:solidFill>
            <a:srgbClr val="FFFF00"/>
          </a:solidFill>
          <a:ln w="25400">
            <a:solidFill>
              <a:schemeClr val="tx1"/>
            </a:solidFill>
          </a:ln>
        </p:spPr>
        <p:txBody>
          <a:bodyPr wrap="square" rtlCol="0">
            <a:spAutoFit/>
          </a:bodyPr>
          <a:lstStyle/>
          <a:p>
            <a:pPr algn="ctr"/>
            <a:r>
              <a:rPr lang="en-US" sz="3200" b="1" dirty="0" err="1">
                <a:solidFill>
                  <a:srgbClr val="FF435B"/>
                </a:solidFill>
                <a:latin typeface="SVN-Revolution" panose="02040603050506020204" pitchFamily="18" charset="0"/>
              </a:rPr>
              <a:t>Mục</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tiêu</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bài</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học</a:t>
            </a:r>
            <a:endParaRPr lang="en-US" sz="3200" b="1" dirty="0">
              <a:solidFill>
                <a:srgbClr val="FF435B"/>
              </a:solidFill>
              <a:latin typeface="SVN-Revolution" panose="02040603050506020204" pitchFamily="18" charset="0"/>
            </a:endParaRPr>
          </a:p>
        </p:txBody>
      </p:sp>
      <p:sp>
        <p:nvSpPr>
          <p:cNvPr id="11" name="TextBox 10">
            <a:extLst>
              <a:ext uri="{FF2B5EF4-FFF2-40B4-BE49-F238E27FC236}">
                <a16:creationId xmlns:a16="http://schemas.microsoft.com/office/drawing/2014/main" xmlns="" id="{D59AD5F4-6EB5-B1FC-EC56-633D7F11A641}"/>
              </a:ext>
            </a:extLst>
          </p:cNvPr>
          <p:cNvSpPr txBox="1"/>
          <p:nvPr/>
        </p:nvSpPr>
        <p:spPr>
          <a:xfrm rot="21421893">
            <a:off x="612335" y="1645422"/>
            <a:ext cx="3734779" cy="3968009"/>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khái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niệm</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loại</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Việt</a:t>
            </a:r>
            <a:r>
              <a:rPr lang="vi-VN" sz="1700" b="1" dirty="0">
                <a:effectLst/>
                <a:latin typeface="Arial" panose="020B0604020202020204" pitchFamily="34" charset="0"/>
                <a:ea typeface="Arial" panose="020B0604020202020204" pitchFamily="34" charset="0"/>
              </a:rPr>
              <a:t> Nam.</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Giải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thích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en-US" sz="1700" b="1" dirty="0">
                <a:effectLst/>
                <a:latin typeface="Arial" panose="020B0604020202020204" pitchFamily="34" charset="0"/>
                <a:ea typeface="Arial" panose="020B0604020202020204" pitchFamily="34" charset="0"/>
              </a:rPr>
              <a:t> </a:t>
            </a:r>
            <a:r>
              <a:rPr lang="vi-VN" sz="1700" b="1" dirty="0">
                <a:effectLst/>
                <a:latin typeface="Arial" panose="020B0604020202020204" pitchFamily="34" charset="0"/>
                <a:ea typeface="Arial" panose="020B0604020202020204" pitchFamily="34" charset="0"/>
              </a:rPr>
              <a:t>ý</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con </a:t>
            </a:r>
            <a:r>
              <a:rPr lang="vi-VN" sz="1700" b="1" dirty="0" err="1">
                <a:effectLst/>
                <a:latin typeface="Arial" panose="020B0604020202020204" pitchFamily="34" charset="0"/>
                <a:ea typeface="Arial" panose="020B0604020202020204" pitchFamily="34" charset="0"/>
              </a:rPr>
              <a:t>người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xã</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hội</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quy </a:t>
            </a:r>
            <a:r>
              <a:rPr lang="vi-VN" sz="1700" b="1" dirty="0" err="1">
                <a:effectLst/>
                <a:latin typeface="Arial" panose="020B0604020202020204" pitchFamily="34" charset="0"/>
                <a:ea typeface="Arial" panose="020B0604020202020204" pitchFamily="34" charset="0"/>
              </a:rPr>
              <a:t>định</a:t>
            </a:r>
            <a:r>
              <a:rPr lang="vi-VN" sz="1700" b="1" dirty="0">
                <a:effectLst/>
                <a:latin typeface="Arial" panose="020B0604020202020204" pitchFamily="34" charset="0"/>
                <a:ea typeface="Arial" panose="020B0604020202020204" pitchFamily="34" charset="0"/>
              </a:rPr>
              <a:t> cơ </a:t>
            </a:r>
            <a:r>
              <a:rPr lang="vi-VN" sz="1700" b="1" dirty="0" err="1">
                <a:effectLst/>
                <a:latin typeface="Arial" panose="020B0604020202020204" pitchFamily="34" charset="0"/>
                <a:ea typeface="Arial" panose="020B0604020202020204" pitchFamily="34" charset="0"/>
              </a:rPr>
              <a:t>bản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quyền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vụ</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tổ</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chức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a:t>
            </a:r>
            <a:r>
              <a:rPr lang="vi-VN" sz="1700" b="1" dirty="0">
                <a:effectLst/>
                <a:latin typeface="Arial" panose="020B0604020202020204" pitchFamily="34" charset="0"/>
                <a:ea typeface="Arial" panose="020B0604020202020204" pitchFamily="34" charset="0"/>
              </a:rPr>
              <a:t> nhân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xmlns="" id="{7948385B-9095-C645-B782-DE9517ECD5AB}"/>
              </a:ext>
            </a:extLst>
          </p:cNvPr>
          <p:cNvSpPr txBox="1"/>
          <p:nvPr/>
        </p:nvSpPr>
        <p:spPr>
          <a:xfrm rot="21406216">
            <a:off x="5178316" y="1321532"/>
            <a:ext cx="3597177" cy="4759123"/>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Nhận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biết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nhiệm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học</a:t>
            </a:r>
            <a:r>
              <a:rPr lang="vi-VN" sz="1700" b="1" dirty="0">
                <a:effectLst/>
                <a:latin typeface="Arial" panose="020B0604020202020204" pitchFamily="34" charset="0"/>
                <a:ea typeface="Arial" panose="020B0604020202020204" pitchFamily="34" charset="0"/>
              </a:rPr>
              <a:t> sinh trong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Liệt</a:t>
            </a:r>
            <a:r>
              <a:rPr lang="vi-VN" sz="1700" b="1" dirty="0">
                <a:effectLst/>
                <a:latin typeface="Arial" panose="020B0604020202020204" pitchFamily="34" charset="0"/>
                <a:ea typeface="Arial" panose="020B0604020202020204" pitchFamily="34" charset="0"/>
              </a:rPr>
              <a:t> kê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vi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phạm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đấu</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tranh,ngăn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chặn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đó</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Thực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hiện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làm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phù</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hợp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tuổi</a:t>
            </a:r>
            <a:r>
              <a:rPr lang="vi-VN" sz="1700" b="1" dirty="0">
                <a:effectLst/>
                <a:latin typeface="Arial" panose="020B0604020202020204" pitchFamily="34" charset="0"/>
                <a:ea typeface="Arial" panose="020B0604020202020204" pitchFamily="34" charset="0"/>
              </a:rPr>
              <a:t>,</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để</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góp</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p>
        </p:txBody>
      </p:sp>
      <p:pic>
        <p:nvPicPr>
          <p:cNvPr id="13" name="图片 94">
            <a:extLst>
              <a:ext uri="{FF2B5EF4-FFF2-40B4-BE49-F238E27FC236}">
                <a16:creationId xmlns:a16="http://schemas.microsoft.com/office/drawing/2014/main" xmlns="" id="{DD9BC20A-1DC6-4567-A9C6-9B7F02713845}"/>
              </a:ext>
            </a:extLst>
          </p:cNvPr>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2795" t="27067" r="62447" b="36231"/>
          <a:stretch/>
        </p:blipFill>
        <p:spPr>
          <a:xfrm rot="2773140">
            <a:off x="171111" y="5584717"/>
            <a:ext cx="788382" cy="1168720"/>
          </a:xfrm>
          <a:prstGeom prst="rect">
            <a:avLst/>
          </a:prstGeom>
        </p:spPr>
      </p:pic>
      <p:pic>
        <p:nvPicPr>
          <p:cNvPr id="14"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88" t="40698" r="16230" b="32080"/>
          <a:stretch/>
        </p:blipFill>
        <p:spPr>
          <a:xfrm rot="20605818">
            <a:off x="7668370" y="5688359"/>
            <a:ext cx="1482257" cy="1089457"/>
          </a:xfrm>
          <a:prstGeom prst="rect">
            <a:avLst/>
          </a:prstGeom>
        </p:spPr>
      </p:pic>
    </p:spTree>
    <p:extLst>
      <p:ext uri="{BB962C8B-B14F-4D97-AF65-F5344CB8AC3E}">
        <p14:creationId xmlns:p14="http://schemas.microsoft.com/office/powerpoint/2010/main" val="33231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a16="http://schemas.microsoft.com/office/drawing/2014/main" xmlns=""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a16="http://schemas.microsoft.com/office/drawing/2014/main" xmlns=""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a16="http://schemas.microsoft.com/office/drawing/2014/main" xmlns=""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a16="http://schemas.microsoft.com/office/drawing/2014/main" xmlns=""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a16="http://schemas.microsoft.com/office/drawing/2014/main" xmlns=""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a16="http://schemas.microsoft.com/office/drawing/2014/main" xmlns=""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a16="http://schemas.microsoft.com/office/drawing/2014/main" xmlns=""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a16="http://schemas.microsoft.com/office/drawing/2014/main" xmlns=""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a16="http://schemas.microsoft.com/office/drawing/2014/main" xmlns=""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a16="http://schemas.microsoft.com/office/drawing/2014/main" xmlns=""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a16="http://schemas.microsoft.com/office/drawing/2014/main" xmlns=""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a16="http://schemas.microsoft.com/office/drawing/2014/main" xmlns=""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a16="http://schemas.microsoft.com/office/drawing/2014/main" xmlns=""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F86BEF2A-22E9-0437-2C51-D6205F2D5566}"/>
              </a:ext>
            </a:extLst>
          </p:cNvPr>
          <p:cNvSpPr txBox="1"/>
          <p:nvPr/>
        </p:nvSpPr>
        <p:spPr>
          <a:xfrm>
            <a:off x="1295400" y="1600200"/>
            <a:ext cx="6477000" cy="2693045"/>
          </a:xfrm>
          <a:prstGeom prst="rect">
            <a:avLst/>
          </a:prstGeom>
          <a:noFill/>
        </p:spPr>
        <p:txBody>
          <a:bodyPr wrap="square">
            <a:spAutoFit/>
          </a:bodyPr>
          <a:lstStyle/>
          <a:p>
            <a:pPr algn="just"/>
            <a:r>
              <a:rPr lang="en-US" sz="2500" b="1">
                <a:latin typeface="Arial" pitchFamily="34" charset="0"/>
                <a:cs typeface="Arial" pitchFamily="34" charset="0"/>
              </a:rPr>
              <a:t>	</a:t>
            </a:r>
            <a:r>
              <a:rPr lang="vi-VN" sz="2400" b="1">
                <a:latin typeface="Arial" pitchFamily="34" charset="0"/>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a:latin typeface="Arial" pitchFamily="34" charset="0"/>
              <a:cs typeface="Arial" pitchFamily="34" charset="0"/>
            </a:endParaRPr>
          </a:p>
          <a:p>
            <a:pPr algn="just"/>
            <a:r>
              <a:rPr lang="en-US" sz="2400" b="1">
                <a:latin typeface="Arial" pitchFamily="34" charset="0"/>
                <a:cs typeface="Arial" pitchFamily="34" charset="0"/>
              </a:rPr>
              <a:t>	Em hãy cùng các bạn kể về những di sản văn hóa mà em biết.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Thánh địa Mĩ Sơn – tỉnh Quảng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a16="http://schemas.microsoft.com/office/drawing/2014/main" xmlns=""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a16="http://schemas.microsoft.com/office/drawing/2014/main" xmlns=""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a16="http://schemas.microsoft.com/office/drawing/2014/main" xmlns=""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a16="http://schemas.microsoft.com/office/drawing/2014/main" xmlns=""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1402</Words>
  <Application>Microsoft Office PowerPoint</Application>
  <PresentationFormat>On-screen Show (4:3)</PresentationFormat>
  <Paragraphs>176</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40</cp:revision>
  <dcterms:created xsi:type="dcterms:W3CDTF">2008-12-31T21:24:31Z</dcterms:created>
  <dcterms:modified xsi:type="dcterms:W3CDTF">2023-09-19T15:27:55Z</dcterms:modified>
</cp:coreProperties>
</file>