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75" r:id="rId4"/>
    <p:sldId id="261" r:id="rId5"/>
    <p:sldId id="276" r:id="rId6"/>
    <p:sldId id="264" r:id="rId7"/>
    <p:sldId id="277" r:id="rId8"/>
    <p:sldId id="263" r:id="rId9"/>
    <p:sldId id="265" r:id="rId10"/>
    <p:sldId id="282" r:id="rId11"/>
    <p:sldId id="283" r:id="rId12"/>
    <p:sldId id="266" r:id="rId13"/>
    <p:sldId id="278" r:id="rId14"/>
    <p:sldId id="268" r:id="rId15"/>
    <p:sldId id="280" r:id="rId16"/>
    <p:sldId id="269" r:id="rId17"/>
    <p:sldId id="284" r:id="rId18"/>
    <p:sldId id="270" r:id="rId19"/>
    <p:sldId id="279" r:id="rId20"/>
    <p:sldId id="256" r:id="rId21"/>
    <p:sldId id="285" r:id="rId22"/>
    <p:sldId id="28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4061-592A-45C5-8599-14E6FBA4429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E444-91ED-46D1-87D1-D85F5DFFDE2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2EDE-5285-49E2-8A41-7F8BD5DAD0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6200" y="1905000"/>
            <a:ext cx="8915400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599182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399923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0311" y="675862"/>
            <a:ext cx="7706226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8778" y="3667539"/>
            <a:ext cx="3707296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30 :10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58989" y="1161838"/>
                <a:ext cx="2646388" cy="619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89" y="1161838"/>
                <a:ext cx="2646388" cy="619272"/>
              </a:xfrm>
              <a:prstGeom prst="rect">
                <a:avLst/>
              </a:prstGeom>
              <a:blipFill rotWithShape="1">
                <a:blip r:embed="rId1"/>
                <a:stretch>
                  <a:fillRect l="-5" t="-68" r="18" b="9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34503" y="1904526"/>
            <a:ext cx="41470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Gigi" panose="04040504061007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23439" y="2671836"/>
                <a:ext cx="5963877" cy="619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39" y="2671836"/>
                <a:ext cx="5963877" cy="619272"/>
              </a:xfrm>
              <a:prstGeom prst="rect">
                <a:avLst/>
              </a:prstGeom>
              <a:blipFill rotWithShape="1">
                <a:blip r:embed="rId2"/>
                <a:stretch>
                  <a:fillRect l="-8" t="-63" r="8" b="8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58988" y="3625622"/>
            <a:ext cx="240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124200" y="3505200"/>
          <a:ext cx="137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3" imgW="368300" imgH="393700" progId="Equation.3">
                  <p:embed/>
                </p:oleObj>
              </mc:Choice>
              <mc:Fallback>
                <p:oleObj name="Equation" r:id="rId3" imgW="368300" imgH="393700" progId="Equation.3">
                  <p:embed/>
                  <p:pic>
                    <p:nvPicPr>
                      <p:cNvPr id="0" name="Picture 20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05200"/>
                        <a:ext cx="1371600" cy="9144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962400" y="3352800"/>
            <a:ext cx="34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>
                <a:latin typeface="Gigi" panose="04040504061007020D02" pitchFamily="82" charset="0"/>
                <a:ea typeface="Arial Unicode MS" pitchFamily="34" charset="-128"/>
                <a:cs typeface="Times New Roman" panose="02020603050405020304" pitchFamily="18" charset="0"/>
              </a:rPr>
              <a:t>s</a:t>
            </a:r>
            <a:endParaRPr lang="en-US" sz="3200">
              <a:latin typeface="Gigi" panose="04040504061007020D02" pitchFamily="82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482025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   TỐC ĐỘ CHUYỂN ĐỘNG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144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1" descr="Tay viÕt 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964" y="30847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7400" y="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   TỐC ĐỘ  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371600"/>
            <a:ext cx="872836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51203"/>
          <p:cNvSpPr txBox="1">
            <a:spLocks noChangeArrowheads="1"/>
          </p:cNvSpPr>
          <p:nvPr/>
        </p:nvSpPr>
        <p:spPr bwMode="auto">
          <a:xfrm>
            <a:off x="76200" y="2273300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+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Tốc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độ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chuyển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động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vật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xác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định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chiều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dài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quãng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vật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đi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đơn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vị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thời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gian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26627"/>
          <p:cNvSpPr txBox="1">
            <a:spLocks noChangeArrowheads="1"/>
          </p:cNvSpPr>
          <p:nvPr/>
        </p:nvSpPr>
        <p:spPr bwMode="auto">
          <a:xfrm>
            <a:off x="76200" y="3200400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Công</a:t>
            </a:r>
            <a:r>
              <a:rPr lang="en-US" altLang="en-US" sz="2800" b="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thức</a:t>
            </a:r>
            <a:r>
              <a:rPr lang="en-US" altLang="en-US" sz="2800" b="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tính</a:t>
            </a:r>
            <a:r>
              <a:rPr lang="en-US" altLang="en-US" sz="2800" b="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tốc</a:t>
            </a:r>
            <a:r>
              <a:rPr lang="en-US" altLang="en-US" sz="2800" b="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độ</a:t>
            </a:r>
            <a:r>
              <a:rPr lang="en-US" altLang="en-US" sz="2800" b="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</a:t>
            </a:r>
            <a:endParaRPr lang="en-US" altLang="en-US" sz="2800" b="0" dirty="0">
              <a:solidFill>
                <a:srgbClr val="7030A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26635"/>
          <p:cNvSpPr txBox="1">
            <a:spLocks noChangeArrowheads="1"/>
          </p:cNvSpPr>
          <p:nvPr/>
        </p:nvSpPr>
        <p:spPr bwMode="auto">
          <a:xfrm>
            <a:off x="2133600" y="3743980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: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chiều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dài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quãng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đi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26636"/>
          <p:cNvSpPr txBox="1">
            <a:spLocks noChangeArrowheads="1"/>
          </p:cNvSpPr>
          <p:nvPr/>
        </p:nvSpPr>
        <p:spPr bwMode="auto">
          <a:xfrm>
            <a:off x="2209800" y="411480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 :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khoảng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thời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gian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203740" y="451918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v: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tốc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độ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609600" y="3962400"/>
          <a:ext cx="137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2" imgW="8839200" imgH="9448800" progId="Equation.3">
                  <p:embed/>
                </p:oleObj>
              </mc:Choice>
              <mc:Fallback>
                <p:oleObj name="Equation" r:id="rId2" imgW="8839200" imgH="9448800" progId="Equation.3">
                  <p:embed/>
                  <p:pic>
                    <p:nvPicPr>
                      <p:cNvPr id="0" name="Picture 30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62400"/>
                        <a:ext cx="1371600" cy="9144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3911600"/>
            <a:ext cx="34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dirty="0">
                <a:latin typeface="Gigi" panose="04040504061007020D02" pitchFamily="82" charset="0"/>
                <a:ea typeface="Arial Unicode MS" pitchFamily="34" charset="-128"/>
                <a:cs typeface="Times New Roman" panose="02020603050405020304" pitchFamily="18" charset="0"/>
              </a:rPr>
              <a:t>s</a:t>
            </a:r>
            <a:endParaRPr lang="en-US" sz="3200" dirty="0">
              <a:latin typeface="Gigi" panose="04040504061007020D02" pitchFamily="82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133600" y="3733800"/>
            <a:ext cx="34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dirty="0">
                <a:latin typeface="Gigi" panose="04040504061007020D02" pitchFamily="82" charset="0"/>
                <a:ea typeface="Arial Unicode MS" pitchFamily="34" charset="-128"/>
                <a:cs typeface="Times New Roman" panose="02020603050405020304" pitchFamily="18" charset="0"/>
              </a:rPr>
              <a:t>s</a:t>
            </a:r>
            <a:endParaRPr lang="en-US" sz="3200" dirty="0">
              <a:latin typeface="Gigi" panose="04040504061007020D02" pitchFamily="82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5043055"/>
            <a:ext cx="3122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.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  <p:bldP spid="9" grpId="15"/>
      <p:bldP spid="9" grpId="16"/>
      <p:bldP spid="9" grpId="17"/>
      <p:bldP spid="9" grpId="18"/>
      <p:bldP spid="9" grpId="19"/>
      <p:bldP spid="9" grpId="20"/>
      <p:bldP spid="9" grpId="21"/>
      <p:bldP spid="9" grpId="22"/>
      <p:bldP spid="9" grpId="23"/>
      <p:bldP spid="9" grpId="24"/>
      <p:bldP spid="9" grpId="25"/>
      <p:bldP spid="9" grpId="26"/>
      <p:bldP spid="9" grpId="27"/>
      <p:bldP spid="9" grpId="28"/>
      <p:bldP spid="9" grpId="29"/>
      <p:bldP spid="9" grpId="30"/>
      <p:bldP spid="9" grpId="31"/>
      <p:bldP spid="9" grpId="32"/>
      <p:bldP spid="10" grpId="0"/>
      <p:bldP spid="11" grpId="0"/>
      <p:bldP spid="12" grpId="0"/>
      <p:bldP spid="13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095" y="1192697"/>
            <a:ext cx="8416340" cy="3763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482025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   TỐC ĐỘ CHUYỂN ĐỘNG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144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1" descr="Tay viÕt 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964" y="30847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7400" y="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   TỐC ĐỘ  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371600"/>
            <a:ext cx="872836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51203"/>
          <p:cNvSpPr txBox="1">
            <a:spLocks noChangeArrowheads="1"/>
          </p:cNvSpPr>
          <p:nvPr/>
        </p:nvSpPr>
        <p:spPr bwMode="auto">
          <a:xfrm>
            <a:off x="76200" y="2273300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+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Tốc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độ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chuyển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động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vật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xác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định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chiều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dài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quãng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vật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đi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đơn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vị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thời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gian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26627"/>
          <p:cNvSpPr txBox="1">
            <a:spLocks noChangeArrowheads="1"/>
          </p:cNvSpPr>
          <p:nvPr/>
        </p:nvSpPr>
        <p:spPr bwMode="auto">
          <a:xfrm>
            <a:off x="76200" y="3200400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Công</a:t>
            </a:r>
            <a:r>
              <a:rPr lang="en-US" altLang="en-US" sz="2800" b="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thức</a:t>
            </a:r>
            <a:r>
              <a:rPr lang="en-US" altLang="en-US" sz="2800" b="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tính</a:t>
            </a:r>
            <a:r>
              <a:rPr lang="en-US" altLang="en-US" sz="2800" b="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tốc</a:t>
            </a:r>
            <a:r>
              <a:rPr lang="en-US" altLang="en-US" sz="2800" b="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độ</a:t>
            </a:r>
            <a:r>
              <a:rPr lang="en-US" altLang="en-US" sz="2800" b="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</a:t>
            </a:r>
            <a:endParaRPr lang="en-US" altLang="en-US" sz="2800" b="0" dirty="0">
              <a:solidFill>
                <a:srgbClr val="7030A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26635"/>
          <p:cNvSpPr txBox="1">
            <a:spLocks noChangeArrowheads="1"/>
          </p:cNvSpPr>
          <p:nvPr/>
        </p:nvSpPr>
        <p:spPr bwMode="auto">
          <a:xfrm>
            <a:off x="2133600" y="3743980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: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chiều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dài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quãng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đi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26636"/>
          <p:cNvSpPr txBox="1">
            <a:spLocks noChangeArrowheads="1"/>
          </p:cNvSpPr>
          <p:nvPr/>
        </p:nvSpPr>
        <p:spPr bwMode="auto">
          <a:xfrm>
            <a:off x="2209800" y="411480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 :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khoảng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thời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gian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203740" y="451918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v: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tốc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độ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609600" y="3962400"/>
          <a:ext cx="137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2" imgW="8839200" imgH="9448800" progId="Equation.3">
                  <p:embed/>
                </p:oleObj>
              </mc:Choice>
              <mc:Fallback>
                <p:oleObj name="Equation" r:id="rId2" imgW="8839200" imgH="9448800" progId="Equation.3">
                  <p:embed/>
                  <p:pic>
                    <p:nvPicPr>
                      <p:cNvPr id="0" name="Picture 7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62400"/>
                        <a:ext cx="1371600" cy="9144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3911600"/>
            <a:ext cx="34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dirty="0">
                <a:latin typeface="Gigi" panose="04040504061007020D02" pitchFamily="82" charset="0"/>
                <a:ea typeface="Arial Unicode MS" pitchFamily="34" charset="-128"/>
                <a:cs typeface="Times New Roman" panose="02020603050405020304" pitchFamily="18" charset="0"/>
              </a:rPr>
              <a:t>s</a:t>
            </a:r>
            <a:endParaRPr lang="en-US" sz="3200" dirty="0">
              <a:latin typeface="Gigi" panose="04040504061007020D02" pitchFamily="82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133600" y="3733800"/>
            <a:ext cx="34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dirty="0">
                <a:latin typeface="Gigi" panose="04040504061007020D02" pitchFamily="82" charset="0"/>
                <a:ea typeface="Arial Unicode MS" pitchFamily="34" charset="-128"/>
                <a:cs typeface="Times New Roman" panose="02020603050405020304" pitchFamily="18" charset="0"/>
              </a:rPr>
              <a:t>s</a:t>
            </a:r>
            <a:endParaRPr lang="en-US" sz="3200" dirty="0">
              <a:latin typeface="Gigi" panose="04040504061007020D02" pitchFamily="82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7662" y="4876800"/>
            <a:ext cx="3122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.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04800" y="5334000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+ km/h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và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m/s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Text Box 28675"/>
          <p:cNvSpPr txBox="1">
            <a:spLocks noChangeArrowheads="1"/>
          </p:cNvSpPr>
          <p:nvPr/>
        </p:nvSpPr>
        <p:spPr bwMode="auto">
          <a:xfrm>
            <a:off x="2819400" y="5343525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+ 1 km/h =    </a:t>
            </a:r>
            <a:r>
              <a:rPr lang="en-US" altLang="en-US" sz="3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m/s      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494213" y="5181600"/>
          <a:ext cx="5349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" r:id="rId4" imgW="254000" imgH="419100" progId="Equation.KSEE3">
                  <p:embed/>
                </p:oleObj>
              </mc:Choice>
              <mc:Fallback>
                <p:oleObj name="" r:id="rId4" imgW="254000" imgH="419100" progId="Equation.KSEE3">
                  <p:embed/>
                  <p:pic>
                    <p:nvPicPr>
                      <p:cNvPr id="0" name="Picture 7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5181600"/>
                        <a:ext cx="534987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8675"/>
          <p:cNvSpPr txBox="1">
            <a:spLocks noChangeArrowheads="1"/>
          </p:cNvSpPr>
          <p:nvPr/>
        </p:nvSpPr>
        <p:spPr bwMode="auto">
          <a:xfrm>
            <a:off x="5867400" y="5410200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; 1m/s 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= 3,6 km/h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  <p:bldP spid="9" grpId="15"/>
      <p:bldP spid="9" grpId="16"/>
      <p:bldP spid="9" grpId="17"/>
      <p:bldP spid="9" grpId="18"/>
      <p:bldP spid="9" grpId="19"/>
      <p:bldP spid="9" grpId="20"/>
      <p:bldP spid="9" grpId="21"/>
      <p:bldP spid="9" grpId="22"/>
      <p:bldP spid="9" grpId="23"/>
      <p:bldP spid="9" grpId="24"/>
      <p:bldP spid="9" grpId="25"/>
      <p:bldP spid="9" grpId="26"/>
      <p:bldP spid="9" grpId="27"/>
      <p:bldP spid="9" grpId="28"/>
      <p:bldP spid="9" grpId="29"/>
      <p:bldP spid="9" grpId="30"/>
      <p:bldP spid="9" grpId="31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89" y="132522"/>
            <a:ext cx="8652185" cy="51123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021423"/>
            <a:ext cx="80606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52550" algn="l"/>
              </a:tabLst>
            </a:pP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8.2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vị m/s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8867" y="990003"/>
          <a:ext cx="8687325" cy="5466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2325"/>
                <a:gridCol w="3180521"/>
                <a:gridCol w="2534479"/>
              </a:tblGrid>
              <a:tr h="1561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(km/h)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(m/s)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 đạp</a:t>
                      </a:r>
                      <a:endParaRPr lang="en-US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en-US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 hỏa</a:t>
                      </a:r>
                      <a:endParaRPr lang="en-US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16,67 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tô</a:t>
                      </a:r>
                      <a:endParaRPr lang="en-US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 bay</a:t>
                      </a:r>
                      <a:endParaRPr lang="en-US" sz="4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200 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3582" y="228600"/>
            <a:ext cx="7617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 8.2.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6651" y="811517"/>
            <a:ext cx="8299174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(m/min),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xentimét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(cm/s),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(mm/s), …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482025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   TỐC ĐỘ CHUYỂN ĐỘNG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144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1" descr="Tay viÕt 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964" y="30847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7400" y="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 ĐỘ  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371600"/>
            <a:ext cx="872836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51203"/>
          <p:cNvSpPr txBox="1">
            <a:spLocks noChangeArrowheads="1"/>
          </p:cNvSpPr>
          <p:nvPr/>
        </p:nvSpPr>
        <p:spPr bwMode="auto">
          <a:xfrm>
            <a:off x="76200" y="2273300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+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Tốc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độ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chuyển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động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vật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xác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định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chiều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dài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quãng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vật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đi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đơn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vị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thời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gian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Text Box 26627"/>
          <p:cNvSpPr txBox="1">
            <a:spLocks noChangeArrowheads="1"/>
          </p:cNvSpPr>
          <p:nvPr/>
        </p:nvSpPr>
        <p:spPr bwMode="auto">
          <a:xfrm>
            <a:off x="76200" y="3200400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Công</a:t>
            </a:r>
            <a:r>
              <a:rPr lang="en-US" altLang="en-US" sz="2800" b="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thức</a:t>
            </a:r>
            <a:r>
              <a:rPr lang="en-US" altLang="en-US" sz="2800" b="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tính</a:t>
            </a:r>
            <a:r>
              <a:rPr lang="en-US" altLang="en-US" sz="2800" b="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tốc</a:t>
            </a:r>
            <a:r>
              <a:rPr lang="en-US" altLang="en-US" sz="2800" b="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độ</a:t>
            </a:r>
            <a:r>
              <a:rPr lang="en-US" altLang="en-US" sz="2800" b="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</a:t>
            </a:r>
            <a:endParaRPr lang="en-US" altLang="en-US" sz="2800" b="0" dirty="0">
              <a:solidFill>
                <a:srgbClr val="7030A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26635"/>
          <p:cNvSpPr txBox="1">
            <a:spLocks noChangeArrowheads="1"/>
          </p:cNvSpPr>
          <p:nvPr/>
        </p:nvSpPr>
        <p:spPr bwMode="auto">
          <a:xfrm>
            <a:off x="2133600" y="3743980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: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chiều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dài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quãng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đi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Text Box 26636"/>
          <p:cNvSpPr txBox="1">
            <a:spLocks noChangeArrowheads="1"/>
          </p:cNvSpPr>
          <p:nvPr/>
        </p:nvSpPr>
        <p:spPr bwMode="auto">
          <a:xfrm>
            <a:off x="2209800" y="411480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 :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khoảng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thời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gian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203740" y="451918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v: </a:t>
            </a:r>
            <a:r>
              <a:rPr lang="en-US" altLang="en-US" sz="2800" b="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tốc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độ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609600" y="3962400"/>
          <a:ext cx="137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2" imgW="8839200" imgH="9448800" progId="Equation.3">
                  <p:embed/>
                </p:oleObj>
              </mc:Choice>
              <mc:Fallback>
                <p:oleObj name="Equation" r:id="rId2" imgW="8839200" imgH="9448800" progId="Equation.3">
                  <p:embed/>
                  <p:pic>
                    <p:nvPicPr>
                      <p:cNvPr id="0" name="Picture 4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62400"/>
                        <a:ext cx="1371600" cy="9144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3911600"/>
            <a:ext cx="34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dirty="0">
                <a:latin typeface="Gigi" panose="04040504061007020D02" pitchFamily="82" charset="0"/>
                <a:ea typeface="Arial Unicode MS" pitchFamily="34" charset="-128"/>
                <a:cs typeface="Times New Roman" panose="02020603050405020304" pitchFamily="18" charset="0"/>
              </a:rPr>
              <a:t>s</a:t>
            </a:r>
            <a:endParaRPr lang="en-US" sz="3200" dirty="0">
              <a:latin typeface="Gigi" panose="04040504061007020D02" pitchFamily="82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133600" y="3733800"/>
            <a:ext cx="34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0" dirty="0">
                <a:latin typeface="Gigi" panose="04040504061007020D02" pitchFamily="82" charset="0"/>
                <a:ea typeface="Arial Unicode MS" pitchFamily="34" charset="-128"/>
                <a:cs typeface="Times New Roman" panose="02020603050405020304" pitchFamily="18" charset="0"/>
              </a:rPr>
              <a:t>s</a:t>
            </a:r>
            <a:endParaRPr lang="en-US" sz="3200" dirty="0">
              <a:latin typeface="Gigi" panose="04040504061007020D02" pitchFamily="82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7662" y="4876800"/>
            <a:ext cx="3122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.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04800" y="5334000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+ km/h </a:t>
            </a:r>
            <a:r>
              <a:rPr lang="en-US" altLang="en-US" sz="2800" b="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và</a:t>
            </a: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m/s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Text Box 28675"/>
          <p:cNvSpPr txBox="1">
            <a:spLocks noChangeArrowheads="1"/>
          </p:cNvSpPr>
          <p:nvPr/>
        </p:nvSpPr>
        <p:spPr bwMode="auto">
          <a:xfrm>
            <a:off x="2819400" y="5343525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+ 1 km/h =    </a:t>
            </a:r>
            <a:r>
              <a:rPr lang="en-US" altLang="en-US" sz="3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m/s      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494213" y="5181600"/>
          <a:ext cx="5349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" r:id="rId4" imgW="254000" imgH="419100" progId="Equation.KSEE3">
                  <p:embed/>
                </p:oleObj>
              </mc:Choice>
              <mc:Fallback>
                <p:oleObj name="" r:id="rId4" imgW="254000" imgH="419100" progId="Equation.KSEE3">
                  <p:embed/>
                  <p:pic>
                    <p:nvPicPr>
                      <p:cNvPr id="0" name="Picture 4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5181600"/>
                        <a:ext cx="534987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8675"/>
          <p:cNvSpPr txBox="1">
            <a:spLocks noChangeArrowheads="1"/>
          </p:cNvSpPr>
          <p:nvPr/>
        </p:nvSpPr>
        <p:spPr bwMode="auto">
          <a:xfrm>
            <a:off x="5867400" y="5410200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; 1m/s </a:t>
            </a:r>
            <a:r>
              <a:rPr lang="en-US" altLang="en-US" sz="2800" b="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= 3,6 km/h</a:t>
            </a:r>
            <a:endParaRPr lang="en-US" altLang="en-US" sz="2800" b="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5791200"/>
            <a:ext cx="8299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(m/min),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xentimét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(cm/s),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milimét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(mm/s),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  <p:bldP spid="9" grpId="15"/>
      <p:bldP spid="9" grpId="16"/>
      <p:bldP spid="9" grpId="17"/>
      <p:bldP spid="9" grpId="18"/>
      <p:bldP spid="9" grpId="19"/>
      <p:bldP spid="9" grpId="20"/>
      <p:bldP spid="9" grpId="21"/>
      <p:bldP spid="9" grpId="22"/>
      <p:bldP spid="9" grpId="23"/>
      <p:bldP spid="9" grpId="24"/>
      <p:bldP spid="9" grpId="25"/>
      <p:bldP spid="9" grpId="26"/>
      <p:bldP spid="9" grpId="27"/>
      <p:bldP spid="9" grpId="28"/>
      <p:bldP spid="9" grpId="29"/>
      <p:bldP spid="9" grpId="30"/>
      <p:bldP spid="9" grpId="31"/>
      <p:bldP spid="18" grpId="0"/>
      <p:bldP spid="19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14350"/>
            <a:ext cx="881062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482025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   TỐC ĐỘ CHUYỂN ĐỘNG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144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1" descr="Tay viÕt 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964" y="30847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7400" y="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   TỐC ĐỘ  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ý thuyết Tốc độ chuyển động - Khoa học tự nhiên 7 | SGK Khoa học tự nhiên  7 - Kết nối tri thứ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991600" cy="56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636" y="216184"/>
            <a:ext cx="868996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19400" y="255779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Giải</a:t>
            </a:r>
            <a:r>
              <a:rPr lang="en-US" alt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182" y="2932093"/>
            <a:ext cx="8513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tốc độ: Tốc độ là đại lượng cho biết mức độ nhanh hay chậm của chuyển động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381000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Bài</a:t>
            </a:r>
            <a: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2: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42672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tắt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76800" y="415799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Giải</a:t>
            </a:r>
            <a:r>
              <a:rPr lang="en-US" alt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4658380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v= 30 km/h</a:t>
            </a:r>
            <a:endParaRPr lang="en-US" altLang="en-US" sz="28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5039380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u="sng" dirty="0" smtClean="0">
                <a:latin typeface="Gigi" panose="04040504061007020D02" pitchFamily="82" charset="0"/>
                <a:ea typeface="Arial Unicode MS" pitchFamily="34" charset="-128"/>
                <a:cs typeface="Times New Roman" panose="02020603050405020304" pitchFamily="18" charset="0"/>
              </a:rPr>
              <a:t>s </a:t>
            </a:r>
            <a:r>
              <a:rPr lang="en-US" altLang="en-US" sz="2800" u="sng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= 15 km</a:t>
            </a:r>
            <a:endParaRPr lang="en-US" altLang="en-US" sz="2800" u="sng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1000" y="542038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t =  ? h</a:t>
            </a:r>
            <a:endParaRPr lang="en-US" altLang="en-US" sz="28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29000" y="4572000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Thời</a:t>
            </a:r>
            <a:r>
              <a:rPr lang="en-US" altLang="en-US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gian</a:t>
            </a:r>
            <a:r>
              <a:rPr lang="en-US" altLang="en-US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đi</a:t>
            </a:r>
            <a:r>
              <a:rPr lang="en-US" altLang="en-US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đoạm</a:t>
            </a:r>
            <a:r>
              <a:rPr lang="en-US" altLang="en-US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đó</a:t>
            </a:r>
            <a:r>
              <a:rPr lang="en-US" altLang="en-US" sz="28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:</a:t>
            </a:r>
            <a:endParaRPr lang="en-US" altLang="en-US" sz="28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672284" y="5060584"/>
          <a:ext cx="301863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2" imgW="25908000" imgH="9448800" progId="Equation.3">
                  <p:embed/>
                </p:oleObj>
              </mc:Choice>
              <mc:Fallback>
                <p:oleObj name="Equation" r:id="rId2" imgW="25908000" imgH="9448800" progId="Equation.3">
                  <p:embed/>
                  <p:pic>
                    <p:nvPicPr>
                      <p:cNvPr id="0" name="Picture 6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2284" y="5060584"/>
                        <a:ext cx="3018631" cy="914400"/>
                      </a:xfrm>
                      <a:prstGeom prst="rect">
                        <a:avLst/>
                      </a:prstGeom>
                      <a:noFill/>
                      <a:ln w="31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191000" y="5029200"/>
            <a:ext cx="360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0" dirty="0">
                <a:latin typeface="Gigi" panose="04040504061007020D02" pitchFamily="82" charset="0"/>
                <a:ea typeface="Arial Unicode MS" pitchFamily="34" charset="-128"/>
                <a:cs typeface="Times New Roman" panose="02020603050405020304" pitchFamily="18" charset="0"/>
              </a:rPr>
              <a:t>s</a:t>
            </a:r>
            <a:endParaRPr lang="en-US" sz="3600" dirty="0">
              <a:latin typeface="Gigi" panose="04040504061007020D02" pitchFamily="82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207" y="1066800"/>
            <a:ext cx="3464923" cy="4445384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BT1.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km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7203" y="1044093"/>
            <a:ext cx="5133704" cy="5193858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BT2.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54 km/h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km/h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5003" y="152400"/>
            <a:ext cx="472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#9Slide04 SFU CenturySchoolbook" panose="00000400000000000000" pitchFamily="2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#9Slide04 SFU CenturySchoolbook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#9Slide04 SFU CenturySchoolbook" panose="00000400000000000000" pitchFamily="2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#9Slide04 SFU CenturySchoolbook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#9Slide04 SFU CenturySchoolbook" panose="00000400000000000000" pitchFamily="2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#9Slide04 SFU CenturySchoolbook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#9Slide04 SFU CenturySchoolbook" panose="00000400000000000000" pitchFamily="2" charset="0"/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  <a:latin typeface="#9Slide04 SFU CenturySchoolbook" panose="000004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#9Slide04 SFU CenturySchoolbook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67406"/>
            <a:ext cx="665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E8C02"/>
                </a:solidFill>
                <a:latin typeface="#9Slide04 SFU CenturySchoolbook" panose="00000400000000000000" pitchFamily="2" charset="0"/>
              </a:rPr>
              <a:t>NHIỆM VỤ VỀ NHÀ</a:t>
            </a:r>
            <a:endParaRPr lang="en-US" sz="4000" b="1" dirty="0">
              <a:solidFill>
                <a:srgbClr val="2E8C02"/>
              </a:solidFill>
              <a:latin typeface="#9Slide04 SFU CenturySchoolbook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5" y="1322595"/>
            <a:ext cx="2285811" cy="3047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J02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6611" y="1907177"/>
            <a:ext cx="7837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HẸN GẶP LẠI </a:t>
            </a:r>
            <a:endParaRPr lang="en-US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EM Ở BÀI HỌC </a:t>
            </a:r>
            <a:endParaRPr lang="en-US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NHÉ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964" y="1997300"/>
            <a:ext cx="8763000" cy="48607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077200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7620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399923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m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A;B;C;D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8.1 (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964" y="381000"/>
            <a:ext cx="8763000" cy="56750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0480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382018"/>
            <a:ext cx="87630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?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2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2800" dirty="0">
                <a:solidFill>
                  <a:srgbClr val="0000FF"/>
                </a:solidFill>
                <a:latin typeface="+mj-lt"/>
              </a:rPr>
              <a:t> Có thể tính quãng đường chạy được trong 1 s của mỗi học sinh bằng cách nào? Thứ tự xếp hạng liên hệ thế nào với quãng đường chạy được trong 1 s của mỗi học sinh</a:t>
            </a:r>
            <a:r>
              <a:rPr lang="vi-VN" sz="2800" dirty="0" smtClean="0">
                <a:solidFill>
                  <a:srgbClr val="0000FF"/>
                </a:solidFill>
                <a:latin typeface="+mj-lt"/>
              </a:rPr>
              <a:t>?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0" y="4480335"/>
            <a:ext cx="300083" cy="3687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3220" y="4038600"/>
            <a:ext cx="300083" cy="3687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4932220"/>
            <a:ext cx="300083" cy="3687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5387810"/>
            <a:ext cx="300083" cy="3687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85282" y="4010890"/>
            <a:ext cx="300083" cy="36875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28638" y="4508045"/>
            <a:ext cx="473207" cy="36875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6,3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28638" y="4965245"/>
            <a:ext cx="473207" cy="36875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5,4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28638" y="5394735"/>
            <a:ext cx="473207" cy="36875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5,2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" y="824345"/>
            <a:ext cx="908165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6200" y="3200400"/>
            <a:ext cx="93726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0" y="3222563"/>
            <a:ext cx="2534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598866"/>
            <a:ext cx="5791200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chổ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trống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482025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   TỐC ĐỘ CHUYỂN ĐỘNG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144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1" descr="Tay viÕt 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964" y="30847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7400" y="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   TỐC ĐỘ  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371600"/>
            <a:ext cx="872836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4965" y="235131"/>
            <a:ext cx="4408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NHÓM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306" y="685800"/>
            <a:ext cx="8543108" cy="535531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  <a:spcAft>
                <a:spcPts val="0"/>
              </a:spcAft>
            </a:pP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3848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(1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)………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5245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(2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)……….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4546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(3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)……….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2005" y="2133600"/>
            <a:ext cx="783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3343973"/>
            <a:ext cx="783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5334000"/>
            <a:ext cx="783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320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2639" y="1921750"/>
            <a:ext cx="6903880" cy="4505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723" y="871106"/>
            <a:ext cx="7229046" cy="4497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13" y="5334000"/>
            <a:ext cx="878677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Gigi" panose="04040504061007020D02" pitchFamily="82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 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 = 10 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152400"/>
            <a:ext cx="84615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1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2195" algn="l"/>
              </a:tabLst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8.1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2195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3603</Words>
  <Application>WPS Presentation</Application>
  <PresentationFormat>On-screen Show (4:3)</PresentationFormat>
  <Paragraphs>240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24</vt:i4>
      </vt:variant>
    </vt:vector>
  </HeadingPairs>
  <TitlesOfParts>
    <vt:vector size="48" baseType="lpstr">
      <vt:lpstr>Arial</vt:lpstr>
      <vt:lpstr>SimSun</vt:lpstr>
      <vt:lpstr>Wingdings</vt:lpstr>
      <vt:lpstr>Comic Sans MS</vt:lpstr>
      <vt:lpstr>VNI-Thufap3</vt:lpstr>
      <vt:lpstr>RomanS</vt:lpstr>
      <vt:lpstr>Times New Roman</vt:lpstr>
      <vt:lpstr>Times New Roman</vt:lpstr>
      <vt:lpstr>Calibri</vt:lpstr>
      <vt:lpstr>Segoe UI</vt:lpstr>
      <vt:lpstr>Gigi</vt:lpstr>
      <vt:lpstr>Microsoft YaHei</vt:lpstr>
      <vt:lpstr>Arial Unicode MS</vt:lpstr>
      <vt:lpstr>Cambria Math</vt:lpstr>
      <vt:lpstr>Arial Unicode MS</vt:lpstr>
      <vt:lpstr>#9Slide04 SFU CenturySchoolbook</vt:lpstr>
      <vt:lpstr>Office Theme</vt:lpstr>
      <vt:lpstr>Equation.3</vt:lpstr>
      <vt:lpstr>Equation.3</vt:lpstr>
      <vt:lpstr>Equation.3</vt:lpstr>
      <vt:lpstr>Equation.KSEE3</vt:lpstr>
      <vt:lpstr>Equation.3</vt:lpstr>
      <vt:lpstr>Equation.KSEE3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BINH</cp:lastModifiedBy>
  <cp:revision>17</cp:revision>
  <dcterms:created xsi:type="dcterms:W3CDTF">2022-08-09T12:14:00Z</dcterms:created>
  <dcterms:modified xsi:type="dcterms:W3CDTF">2022-11-04T14:03:36Z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7372354CAC9845F292DB9CE6B6C472D4</vt:lpwstr>
  </property>
  <property fmtid="{D5CDD505-2E9C-101B-9397-08002B2CF9AE}" pid="3" name="KSOProductBuildVer">
    <vt:lpwstr>1033-11.2.0.11380</vt:lpwstr>
  </property>
</Properties>
</file>