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Lst>
  <p:notesMasterIdLst>
    <p:notesMasterId r:id="rId36"/>
  </p:notesMasterIdLst>
  <p:sldIdLst>
    <p:sldId id="256" r:id="rId2"/>
    <p:sldId id="3135" r:id="rId3"/>
    <p:sldId id="3192" r:id="rId4"/>
    <p:sldId id="295" r:id="rId5"/>
    <p:sldId id="3176" r:id="rId6"/>
    <p:sldId id="3193" r:id="rId7"/>
    <p:sldId id="3194" r:id="rId8"/>
    <p:sldId id="3195" r:id="rId9"/>
    <p:sldId id="3196" r:id="rId10"/>
    <p:sldId id="3166" r:id="rId11"/>
    <p:sldId id="3141" r:id="rId12"/>
    <p:sldId id="3197" r:id="rId13"/>
    <p:sldId id="3199" r:id="rId14"/>
    <p:sldId id="3200" r:id="rId15"/>
    <p:sldId id="3201" r:id="rId16"/>
    <p:sldId id="3205" r:id="rId17"/>
    <p:sldId id="3202" r:id="rId18"/>
    <p:sldId id="3207" r:id="rId19"/>
    <p:sldId id="3206" r:id="rId20"/>
    <p:sldId id="3208" r:id="rId21"/>
    <p:sldId id="3209" r:id="rId22"/>
    <p:sldId id="3210" r:id="rId23"/>
    <p:sldId id="3211" r:id="rId24"/>
    <p:sldId id="3212" r:id="rId25"/>
    <p:sldId id="3213" r:id="rId26"/>
    <p:sldId id="3214" r:id="rId27"/>
    <p:sldId id="3215" r:id="rId28"/>
    <p:sldId id="3216" r:id="rId29"/>
    <p:sldId id="3217" r:id="rId30"/>
    <p:sldId id="3218" r:id="rId31"/>
    <p:sldId id="3221" r:id="rId32"/>
    <p:sldId id="3222" r:id="rId33"/>
    <p:sldId id="3223" r:id="rId34"/>
    <p:sldId id="3191"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Segoe Print" panose="02000600000000000000" pitchFamily="2" charset="0"/>
      <p:regular r:id="rId41"/>
      <p:bold r:id="rId42"/>
    </p:embeddedFont>
    <p:embeddedFont>
      <p:font typeface="方正静蕾简体" panose="020B0604020202020204" charset="0"/>
      <p:regular r:id="rId4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83" d="100"/>
          <a:sy n="83"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349650" y="1864909"/>
            <a:ext cx="8881214" cy="4260141"/>
          </a:xfrm>
          <a:prstGeom prst="rect">
            <a:avLst/>
          </a:prstGeom>
          <a:noFill/>
          <a:ln>
            <a:noFill/>
          </a:ln>
        </p:spPr>
        <p:txBody>
          <a:bodyPr wrap="none" rtlCol="0">
            <a:spAutoFit/>
          </a:bodyPr>
          <a:lstStyle/>
          <a:p>
            <a:pPr algn="ctr">
              <a:lnSpc>
                <a:spcPct val="120000"/>
              </a:lnSpc>
            </a:pPr>
            <a:r>
              <a:rPr lang="en-US" sz="6600" b="1" dirty="0">
                <a:ln w="19050">
                  <a:solidFill>
                    <a:schemeClr val="bg1"/>
                  </a:solidFill>
                </a:ln>
                <a:solidFill>
                  <a:schemeClr val="accent6">
                    <a:lumMod val="50000"/>
                  </a:schemeClr>
                </a:solidFill>
                <a:latin typeface="+mj-lt"/>
              </a:rPr>
              <a:t>BÀI </a:t>
            </a:r>
            <a:r>
              <a:rPr lang="vi-VN" sz="6600" b="1" dirty="0">
                <a:ln w="19050">
                  <a:solidFill>
                    <a:schemeClr val="bg1"/>
                  </a:solidFill>
                </a:ln>
                <a:solidFill>
                  <a:schemeClr val="accent6">
                    <a:lumMod val="50000"/>
                  </a:schemeClr>
                </a:solidFill>
                <a:latin typeface="+mj-lt"/>
              </a:rPr>
              <a:t>6. </a:t>
            </a:r>
            <a:endParaRPr lang="en-US" sz="6600" b="1" dirty="0">
              <a:ln w="19050">
                <a:solidFill>
                  <a:schemeClr val="bg1"/>
                </a:solidFill>
              </a:ln>
              <a:solidFill>
                <a:schemeClr val="accent6">
                  <a:lumMod val="50000"/>
                </a:schemeClr>
              </a:solidFill>
              <a:latin typeface="+mj-lt"/>
            </a:endParaRPr>
          </a:p>
          <a:p>
            <a:pPr algn="ctr">
              <a:lnSpc>
                <a:spcPct val="120000"/>
              </a:lnSpc>
            </a:pPr>
            <a:r>
              <a:rPr lang="vi-VN" sz="6600" b="1" dirty="0">
                <a:ln w="19050">
                  <a:solidFill>
                    <a:schemeClr val="bg1"/>
                  </a:solidFill>
                </a:ln>
                <a:solidFill>
                  <a:schemeClr val="accent6">
                    <a:lumMod val="50000"/>
                  </a:schemeClr>
                </a:solidFill>
                <a:latin typeface="+mj-lt"/>
              </a:rPr>
              <a:t>SẮP XẾP VÀ LỌC DỮ LIỆU</a:t>
            </a:r>
            <a:endParaRPr lang="en-US" sz="6600" b="1" dirty="0">
              <a:ln w="19050">
                <a:solidFill>
                  <a:schemeClr val="bg1"/>
                </a:solidFill>
              </a:ln>
              <a:solidFill>
                <a:schemeClr val="accent6">
                  <a:lumMod val="50000"/>
                </a:schemeClr>
              </a:solidFill>
              <a:latin typeface="+mj-lt"/>
            </a:endParaRPr>
          </a:p>
          <a:p>
            <a:pPr algn="ctr">
              <a:lnSpc>
                <a:spcPct val="120000"/>
              </a:lnSpc>
            </a:pPr>
            <a:r>
              <a:rPr lang="en-US" sz="3200" b="1" dirty="0">
                <a:ln w="19050">
                  <a:solidFill>
                    <a:schemeClr val="bg1"/>
                  </a:solidFill>
                </a:ln>
                <a:solidFill>
                  <a:srgbClr val="FF0000"/>
                </a:solidFill>
              </a:rPr>
              <a:t>GV: PHẠM THU THUỶ </a:t>
            </a:r>
          </a:p>
          <a:p>
            <a:pPr algn="ctr">
              <a:lnSpc>
                <a:spcPct val="120000"/>
              </a:lnSpc>
            </a:pPr>
            <a:r>
              <a:rPr lang="en-US" sz="3200" b="1" dirty="0">
                <a:ln w="19050">
                  <a:solidFill>
                    <a:schemeClr val="bg1"/>
                  </a:solidFill>
                </a:ln>
                <a:solidFill>
                  <a:srgbClr val="FF0000"/>
                </a:solidFill>
              </a:rPr>
              <a:t>TỔ: TOÁN – TIN</a:t>
            </a:r>
          </a:p>
          <a:p>
            <a:pPr algn="ctr">
              <a:lnSpc>
                <a:spcPct val="120000"/>
              </a:lnSpc>
            </a:pPr>
            <a:r>
              <a:rPr lang="en-US" sz="3200" b="1" dirty="0">
                <a:ln w="19050">
                  <a:solidFill>
                    <a:schemeClr val="bg1"/>
                  </a:solidFill>
                </a:ln>
                <a:solidFill>
                  <a:srgbClr val="FF0000"/>
                </a:solidFill>
              </a:rPr>
              <a:t>TRƯỜNG : THCS ÁI MỘ</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S</a:t>
            </a:r>
            <a:r>
              <a:rPr lang="en-US" sz="5400">
                <a:ln>
                  <a:solidFill>
                    <a:schemeClr val="bg1"/>
                  </a:solidFill>
                </a:ln>
                <a:solidFill>
                  <a:schemeClr val="accent6">
                    <a:lumMod val="50000"/>
                  </a:schemeClr>
                </a:solidFill>
                <a:latin typeface="+mj-lt"/>
              </a:rPr>
              <a:t>Ắ</a:t>
            </a:r>
            <a:r>
              <a:rPr lang="vi-VN" sz="5400">
                <a:ln>
                  <a:solidFill>
                    <a:schemeClr val="bg1"/>
                  </a:solidFill>
                </a:ln>
                <a:solidFill>
                  <a:schemeClr val="accent6">
                    <a:lumMod val="50000"/>
                  </a:schemeClr>
                </a:solidFill>
                <a:latin typeface="+mj-lt"/>
              </a:rPr>
              <a:t>P X</a:t>
            </a:r>
            <a:r>
              <a:rPr lang="en-US" sz="5400">
                <a:ln>
                  <a:solidFill>
                    <a:schemeClr val="bg1"/>
                  </a:solidFill>
                </a:ln>
                <a:solidFill>
                  <a:schemeClr val="accent6">
                    <a:lumMod val="50000"/>
                  </a:schemeClr>
                </a:solidFill>
                <a:latin typeface="+mj-lt"/>
              </a:rPr>
              <a:t>Ế</a:t>
            </a:r>
            <a:r>
              <a:rPr lang="vi-VN" sz="5400">
                <a:ln>
                  <a:solidFill>
                    <a:schemeClr val="bg1"/>
                  </a:solidFill>
                </a:ln>
                <a:solidFill>
                  <a:schemeClr val="accent6">
                    <a:lumMod val="50000"/>
                  </a:schemeClr>
                </a:solidFill>
                <a:latin typeface="+mj-lt"/>
              </a:rPr>
              <a:t>P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a)	Sắp xếp dữ liệu theo một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C2574F20-4DE0-4D24-A818-8EBBB4E0B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38047"/>
          </a:xfrm>
          <a:prstGeom prst="rect">
            <a:avLst/>
          </a:prstGeom>
          <a:noFill/>
        </p:spPr>
        <p:txBody>
          <a:bodyPr wrap="square" rtlCol="0">
            <a:spAutoFit/>
          </a:bodyPr>
          <a:lstStyle/>
          <a:p>
            <a:pPr algn="ctr">
              <a:lnSpc>
                <a:spcPct val="150000"/>
              </a:lnSpc>
            </a:pPr>
            <a:r>
              <a:rPr lang="vi-VN" sz="4000">
                <a:solidFill>
                  <a:schemeClr val="accent6">
                    <a:lumMod val="50000"/>
                  </a:schemeClr>
                </a:solidFill>
                <a:latin typeface="+mj-lt"/>
              </a:rPr>
              <a:t>NHIỆM VỤ </a:t>
            </a:r>
            <a:endParaRPr lang="en-US" sz="4000">
              <a:solidFill>
                <a:schemeClr val="accent6">
                  <a:lumMod val="50000"/>
                </a:schemeClr>
              </a:solidFill>
              <a:latin typeface="+mj-lt"/>
            </a:endParaRPr>
          </a:p>
          <a:p>
            <a:pPr algn="ctr">
              <a:lnSpc>
                <a:spcPct val="150000"/>
              </a:lnSpc>
            </a:pPr>
            <a:r>
              <a:rPr lang="vi-VN" sz="4000">
                <a:solidFill>
                  <a:schemeClr val="accent6">
                    <a:lumMod val="50000"/>
                  </a:schemeClr>
                </a:solidFill>
                <a:latin typeface="+mj-lt"/>
              </a:rPr>
              <a:t>Sắp xếp cột </a:t>
            </a:r>
            <a:r>
              <a:rPr lang="vi-VN" sz="4000">
                <a:latin typeface="+mj-lt"/>
              </a:rPr>
              <a:t>Tên</a:t>
            </a:r>
            <a:r>
              <a:rPr lang="vi-VN" sz="4000">
                <a:solidFill>
                  <a:schemeClr val="accent6">
                    <a:lumMod val="50000"/>
                  </a:schemeClr>
                </a:solidFill>
                <a:latin typeface="+mj-lt"/>
              </a:rPr>
              <a:t> của bảng Kết quả khảo sát lớp 8A ở Hình 6.2 theo thứ tự bảng chữ cái.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1014B2DC-274C-4F5A-8E65-0E8288C73504}"/>
              </a:ext>
            </a:extLst>
          </p:cNvPr>
          <p:cNvGrpSpPr>
            <a:grpSpLocks noChangeAspect="1"/>
          </p:cNvGrpSpPr>
          <p:nvPr/>
        </p:nvGrpSpPr>
        <p:grpSpPr bwMode="auto">
          <a:xfrm>
            <a:off x="2822949" y="1428751"/>
            <a:ext cx="1158875" cy="2000249"/>
            <a:chOff x="1449" y="1496"/>
            <a:chExt cx="730" cy="1260"/>
          </a:xfrm>
          <a:solidFill>
            <a:schemeClr val="tx1"/>
          </a:solidFill>
        </p:grpSpPr>
        <p:sp>
          <p:nvSpPr>
            <p:cNvPr id="5" name="Freeform 17">
              <a:extLst>
                <a:ext uri="{FF2B5EF4-FFF2-40B4-BE49-F238E27FC236}">
                  <a16:creationId xmlns:a16="http://schemas.microsoft.com/office/drawing/2014/main" id="{EC93D410-5CCD-41FE-9AA5-75626700F336}"/>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
              <a:extLst>
                <a:ext uri="{FF2B5EF4-FFF2-40B4-BE49-F238E27FC236}">
                  <a16:creationId xmlns:a16="http://schemas.microsoft.com/office/drawing/2014/main" id="{AF345104-DA78-40EA-A230-F97EA576A0A0}"/>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21">
            <a:extLst>
              <a:ext uri="{FF2B5EF4-FFF2-40B4-BE49-F238E27FC236}">
                <a16:creationId xmlns:a16="http://schemas.microsoft.com/office/drawing/2014/main" id="{3685B868-2C01-4E71-95BC-C267EDB7AA6A}"/>
              </a:ext>
            </a:extLst>
          </p:cNvPr>
          <p:cNvGrpSpPr>
            <a:grpSpLocks noChangeAspect="1"/>
          </p:cNvGrpSpPr>
          <p:nvPr/>
        </p:nvGrpSpPr>
        <p:grpSpPr bwMode="auto">
          <a:xfrm>
            <a:off x="8764213" y="1449387"/>
            <a:ext cx="1209675" cy="1979613"/>
            <a:chOff x="3270" y="1510"/>
            <a:chExt cx="762" cy="1247"/>
          </a:xfrm>
          <a:solidFill>
            <a:schemeClr val="tx1"/>
          </a:solidFill>
        </p:grpSpPr>
        <p:sp>
          <p:nvSpPr>
            <p:cNvPr id="8" name="Freeform 22">
              <a:extLst>
                <a:ext uri="{FF2B5EF4-FFF2-40B4-BE49-F238E27FC236}">
                  <a16:creationId xmlns:a16="http://schemas.microsoft.com/office/drawing/2014/main" id="{0C25B0ED-E4BB-4196-AF00-EFFDFFC2E338}"/>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3">
              <a:extLst>
                <a:ext uri="{FF2B5EF4-FFF2-40B4-BE49-F238E27FC236}">
                  <a16:creationId xmlns:a16="http://schemas.microsoft.com/office/drawing/2014/main" id="{CC1BD6AD-DC8D-4A74-BDF9-88AFDCC37ACA}"/>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3">
            <a:extLst>
              <a:ext uri="{FF2B5EF4-FFF2-40B4-BE49-F238E27FC236}">
                <a16:creationId xmlns:a16="http://schemas.microsoft.com/office/drawing/2014/main" id="{DC4B9F41-6540-4585-9CF6-3D71FBC4D88F}"/>
              </a:ext>
            </a:extLst>
          </p:cNvPr>
          <p:cNvSpPr txBox="1"/>
          <p:nvPr/>
        </p:nvSpPr>
        <p:spPr>
          <a:xfrm>
            <a:off x="686994" y="3866780"/>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1. Chọn vùng dữ liệu cần sắp xếp là </a:t>
            </a:r>
            <a:r>
              <a:rPr lang="en-US" altLang="zh-CN" sz="2400" b="1">
                <a:latin typeface="UTM Avo" panose="02040603050506020204" pitchFamily="18" charset="0"/>
                <a:ea typeface="方正静蕾简体" panose="02000000000000000000" pitchFamily="2" charset="-122"/>
              </a:rPr>
              <a:t>A2:E12. </a:t>
            </a:r>
          </a:p>
          <a:p>
            <a:r>
              <a:rPr lang="en-US" altLang="zh-CN" sz="2400">
                <a:latin typeface="UTM Avo" panose="02040603050506020204" pitchFamily="18" charset="0"/>
                <a:ea typeface="方正静蕾简体" panose="02000000000000000000" pitchFamily="2" charset="-122"/>
              </a:rPr>
              <a:t>Trong vùng dữ liệu này, hàng 2 là hàng tiêu đề của bảng, các hàng còn lại là dữ liệu cần sắp xếp.</a:t>
            </a:r>
            <a:endParaRPr lang="zh-CN" altLang="en-US" sz="2400" dirty="0">
              <a:latin typeface="UTM Avo" panose="02040603050506020204" pitchFamily="18" charset="0"/>
              <a:ea typeface="方正静蕾简体" panose="02000000000000000000" pitchFamily="2" charset="-122"/>
            </a:endParaRPr>
          </a:p>
        </p:txBody>
      </p:sp>
      <p:sp>
        <p:nvSpPr>
          <p:cNvPr id="16" name="Freeform 5">
            <a:extLst>
              <a:ext uri="{FF2B5EF4-FFF2-40B4-BE49-F238E27FC236}">
                <a16:creationId xmlns:a16="http://schemas.microsoft.com/office/drawing/2014/main" id="{1CDA980B-9E24-4095-AD67-A4D41F1E4131}"/>
              </a:ext>
            </a:extLst>
          </p:cNvPr>
          <p:cNvSpPr/>
          <p:nvPr/>
        </p:nvSpPr>
        <p:spPr bwMode="auto">
          <a:xfrm rot="5844680">
            <a:off x="5749480" y="2312308"/>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7" name="组合 3">
            <a:extLst>
              <a:ext uri="{FF2B5EF4-FFF2-40B4-BE49-F238E27FC236}">
                <a16:creationId xmlns:a16="http://schemas.microsoft.com/office/drawing/2014/main" id="{93AD4B03-CC86-42EC-8737-6763DFDD8236}"/>
              </a:ext>
            </a:extLst>
          </p:cNvPr>
          <p:cNvGrpSpPr/>
          <p:nvPr/>
        </p:nvGrpSpPr>
        <p:grpSpPr>
          <a:xfrm>
            <a:off x="1036722" y="129965"/>
            <a:ext cx="2162657" cy="1449632"/>
            <a:chOff x="7522624" y="1711467"/>
            <a:chExt cx="2698523" cy="1980244"/>
          </a:xfrm>
        </p:grpSpPr>
        <p:grpSp>
          <p:nvGrpSpPr>
            <p:cNvPr id="18" name="组合 225">
              <a:extLst>
                <a:ext uri="{FF2B5EF4-FFF2-40B4-BE49-F238E27FC236}">
                  <a16:creationId xmlns:a16="http://schemas.microsoft.com/office/drawing/2014/main" id="{F3713B81-F89B-43CB-ADED-E01DC8D42944}"/>
                </a:ext>
              </a:extLst>
            </p:cNvPr>
            <p:cNvGrpSpPr/>
            <p:nvPr/>
          </p:nvGrpSpPr>
          <p:grpSpPr>
            <a:xfrm flipH="1">
              <a:off x="7522624" y="1711467"/>
              <a:ext cx="2698523" cy="1980244"/>
              <a:chOff x="3246438" y="1068388"/>
              <a:chExt cx="5711825" cy="4678363"/>
            </a:xfrm>
            <a:solidFill>
              <a:schemeClr val="tx1"/>
            </a:solidFill>
          </p:grpSpPr>
          <p:sp>
            <p:nvSpPr>
              <p:cNvPr id="20" name="Freeform 5">
                <a:extLst>
                  <a:ext uri="{FF2B5EF4-FFF2-40B4-BE49-F238E27FC236}">
                    <a16:creationId xmlns:a16="http://schemas.microsoft.com/office/drawing/2014/main" id="{325D15AE-CFC7-47EB-9C52-16B236F6E11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6">
                <a:extLst>
                  <a:ext uri="{FF2B5EF4-FFF2-40B4-BE49-F238E27FC236}">
                    <a16:creationId xmlns:a16="http://schemas.microsoft.com/office/drawing/2014/main" id="{3D27BD35-6FDD-484A-8F55-CE910B8DF8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7">
                <a:extLst>
                  <a:ext uri="{FF2B5EF4-FFF2-40B4-BE49-F238E27FC236}">
                    <a16:creationId xmlns:a16="http://schemas.microsoft.com/office/drawing/2014/main" id="{EE44B489-B4EE-44D0-BE4C-9A1A279814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8">
                <a:extLst>
                  <a:ext uri="{FF2B5EF4-FFF2-40B4-BE49-F238E27FC236}">
                    <a16:creationId xmlns:a16="http://schemas.microsoft.com/office/drawing/2014/main" id="{8FE3CD98-ECDE-4B18-A08B-B4F036B77C4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9">
                <a:extLst>
                  <a:ext uri="{FF2B5EF4-FFF2-40B4-BE49-F238E27FC236}">
                    <a16:creationId xmlns:a16="http://schemas.microsoft.com/office/drawing/2014/main" id="{B971043A-CC91-4EB1-9F55-123286CB9C8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0">
                <a:extLst>
                  <a:ext uri="{FF2B5EF4-FFF2-40B4-BE49-F238E27FC236}">
                    <a16:creationId xmlns:a16="http://schemas.microsoft.com/office/drawing/2014/main" id="{EAC46477-CC59-409D-BE9C-7A99CF955FA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1">
                <a:extLst>
                  <a:ext uri="{FF2B5EF4-FFF2-40B4-BE49-F238E27FC236}">
                    <a16:creationId xmlns:a16="http://schemas.microsoft.com/office/drawing/2014/main" id="{D8438CA0-BCA7-4732-8BF6-33A695B5541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27" name="组合 233">
                <a:extLst>
                  <a:ext uri="{FF2B5EF4-FFF2-40B4-BE49-F238E27FC236}">
                    <a16:creationId xmlns:a16="http://schemas.microsoft.com/office/drawing/2014/main" id="{53FD83ED-7AD9-46CA-8771-7F707E14D3C3}"/>
                  </a:ext>
                </a:extLst>
              </p:cNvPr>
              <p:cNvGrpSpPr/>
              <p:nvPr/>
            </p:nvGrpSpPr>
            <p:grpSpPr>
              <a:xfrm>
                <a:off x="3517901" y="1225551"/>
                <a:ext cx="5260975" cy="4090987"/>
                <a:chOff x="3517901" y="1225551"/>
                <a:chExt cx="5260975" cy="4090987"/>
              </a:xfrm>
              <a:grpFill/>
            </p:grpSpPr>
            <p:sp>
              <p:nvSpPr>
                <p:cNvPr id="28" name="Freeform 12">
                  <a:extLst>
                    <a:ext uri="{FF2B5EF4-FFF2-40B4-BE49-F238E27FC236}">
                      <a16:creationId xmlns:a16="http://schemas.microsoft.com/office/drawing/2014/main" id="{80D29896-A9D7-41DE-944F-FBC58F7B31E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13">
                  <a:extLst>
                    <a:ext uri="{FF2B5EF4-FFF2-40B4-BE49-F238E27FC236}">
                      <a16:creationId xmlns:a16="http://schemas.microsoft.com/office/drawing/2014/main" id="{54F29E86-2CE1-40FF-A448-085D501EB6E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14">
                  <a:extLst>
                    <a:ext uri="{FF2B5EF4-FFF2-40B4-BE49-F238E27FC236}">
                      <a16:creationId xmlns:a16="http://schemas.microsoft.com/office/drawing/2014/main" id="{48E9AF39-A4DD-415F-BA38-06E118DC3A8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15">
                  <a:extLst>
                    <a:ext uri="{FF2B5EF4-FFF2-40B4-BE49-F238E27FC236}">
                      <a16:creationId xmlns:a16="http://schemas.microsoft.com/office/drawing/2014/main" id="{0F56B3C5-8CAC-4002-B7B7-30872419AA4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16">
                  <a:extLst>
                    <a:ext uri="{FF2B5EF4-FFF2-40B4-BE49-F238E27FC236}">
                      <a16:creationId xmlns:a16="http://schemas.microsoft.com/office/drawing/2014/main" id="{70E32A90-82D7-43A1-B01B-E9DDD5E4D2D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17">
                  <a:extLst>
                    <a:ext uri="{FF2B5EF4-FFF2-40B4-BE49-F238E27FC236}">
                      <a16:creationId xmlns:a16="http://schemas.microsoft.com/office/drawing/2014/main" id="{F6156F6D-4251-46FA-8AD4-6C6A2E42C5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18">
                  <a:extLst>
                    <a:ext uri="{FF2B5EF4-FFF2-40B4-BE49-F238E27FC236}">
                      <a16:creationId xmlns:a16="http://schemas.microsoft.com/office/drawing/2014/main" id="{04DB146A-ECFF-4D85-9076-E63C0160E34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19">
                  <a:extLst>
                    <a:ext uri="{FF2B5EF4-FFF2-40B4-BE49-F238E27FC236}">
                      <a16:creationId xmlns:a16="http://schemas.microsoft.com/office/drawing/2014/main" id="{B2220544-5F12-479C-AACB-21C1385B9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0">
                  <a:extLst>
                    <a:ext uri="{FF2B5EF4-FFF2-40B4-BE49-F238E27FC236}">
                      <a16:creationId xmlns:a16="http://schemas.microsoft.com/office/drawing/2014/main" id="{EBCAF7AA-D04F-4410-9DA7-DCA2D5427C6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21">
                  <a:extLst>
                    <a:ext uri="{FF2B5EF4-FFF2-40B4-BE49-F238E27FC236}">
                      <a16:creationId xmlns:a16="http://schemas.microsoft.com/office/drawing/2014/main" id="{BAA7771D-5389-4354-A36D-98279744EC2F}"/>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22">
                  <a:extLst>
                    <a:ext uri="{FF2B5EF4-FFF2-40B4-BE49-F238E27FC236}">
                      <a16:creationId xmlns:a16="http://schemas.microsoft.com/office/drawing/2014/main" id="{B52775FC-AB99-490F-BC63-390BB92AC961}"/>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23">
                  <a:extLst>
                    <a:ext uri="{FF2B5EF4-FFF2-40B4-BE49-F238E27FC236}">
                      <a16:creationId xmlns:a16="http://schemas.microsoft.com/office/drawing/2014/main" id="{62A65ECF-095A-4FBF-AB34-0514D69FA4C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24">
                  <a:extLst>
                    <a:ext uri="{FF2B5EF4-FFF2-40B4-BE49-F238E27FC236}">
                      <a16:creationId xmlns:a16="http://schemas.microsoft.com/office/drawing/2014/main" id="{0114C59A-C750-4298-BF30-084E7D34E8C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25">
                  <a:extLst>
                    <a:ext uri="{FF2B5EF4-FFF2-40B4-BE49-F238E27FC236}">
                      <a16:creationId xmlns:a16="http://schemas.microsoft.com/office/drawing/2014/main" id="{3D7FEED2-A55B-4C08-8802-52DC7AF0A49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26">
                  <a:extLst>
                    <a:ext uri="{FF2B5EF4-FFF2-40B4-BE49-F238E27FC236}">
                      <a16:creationId xmlns:a16="http://schemas.microsoft.com/office/drawing/2014/main" id="{FB011705-9976-400E-8FC8-644C1D32109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27">
                  <a:extLst>
                    <a:ext uri="{FF2B5EF4-FFF2-40B4-BE49-F238E27FC236}">
                      <a16:creationId xmlns:a16="http://schemas.microsoft.com/office/drawing/2014/main" id="{74DD73E5-435B-49EC-BF3F-1E0F96FA4D1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28">
                  <a:extLst>
                    <a:ext uri="{FF2B5EF4-FFF2-40B4-BE49-F238E27FC236}">
                      <a16:creationId xmlns:a16="http://schemas.microsoft.com/office/drawing/2014/main" id="{4C236133-519B-45D4-BFF6-1626C8AA860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29">
                  <a:extLst>
                    <a:ext uri="{FF2B5EF4-FFF2-40B4-BE49-F238E27FC236}">
                      <a16:creationId xmlns:a16="http://schemas.microsoft.com/office/drawing/2014/main" id="{3FC7D906-12AF-4027-8032-C2CD521CF8C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0">
                  <a:extLst>
                    <a:ext uri="{FF2B5EF4-FFF2-40B4-BE49-F238E27FC236}">
                      <a16:creationId xmlns:a16="http://schemas.microsoft.com/office/drawing/2014/main" id="{034D8559-A63D-46C8-9963-E64450F8E0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31">
                  <a:extLst>
                    <a:ext uri="{FF2B5EF4-FFF2-40B4-BE49-F238E27FC236}">
                      <a16:creationId xmlns:a16="http://schemas.microsoft.com/office/drawing/2014/main" id="{63034FA9-9A51-4B4F-B7E4-C685638D459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32">
                  <a:extLst>
                    <a:ext uri="{FF2B5EF4-FFF2-40B4-BE49-F238E27FC236}">
                      <a16:creationId xmlns:a16="http://schemas.microsoft.com/office/drawing/2014/main" id="{D786EFB4-4AFA-4355-89F4-026ECE6A266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33">
                  <a:extLst>
                    <a:ext uri="{FF2B5EF4-FFF2-40B4-BE49-F238E27FC236}">
                      <a16:creationId xmlns:a16="http://schemas.microsoft.com/office/drawing/2014/main" id="{861AFC9F-0080-458A-B206-81811D8186E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34">
                  <a:extLst>
                    <a:ext uri="{FF2B5EF4-FFF2-40B4-BE49-F238E27FC236}">
                      <a16:creationId xmlns:a16="http://schemas.microsoft.com/office/drawing/2014/main" id="{797F5FB9-464D-4A3D-8B4A-679E191ED26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35">
                  <a:extLst>
                    <a:ext uri="{FF2B5EF4-FFF2-40B4-BE49-F238E27FC236}">
                      <a16:creationId xmlns:a16="http://schemas.microsoft.com/office/drawing/2014/main" id="{ED38DB87-1B8A-460A-8A42-3F32A365E97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36">
                  <a:extLst>
                    <a:ext uri="{FF2B5EF4-FFF2-40B4-BE49-F238E27FC236}">
                      <a16:creationId xmlns:a16="http://schemas.microsoft.com/office/drawing/2014/main" id="{F0211BB9-6097-4AB4-ABC1-589D429998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37">
                  <a:extLst>
                    <a:ext uri="{FF2B5EF4-FFF2-40B4-BE49-F238E27FC236}">
                      <a16:creationId xmlns:a16="http://schemas.microsoft.com/office/drawing/2014/main" id="{6F889D57-FF54-400E-BE9F-E76255B7451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38">
                  <a:extLst>
                    <a:ext uri="{FF2B5EF4-FFF2-40B4-BE49-F238E27FC236}">
                      <a16:creationId xmlns:a16="http://schemas.microsoft.com/office/drawing/2014/main" id="{BEEAFE97-82D4-4EDE-B515-E9C2873B2E3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39">
                  <a:extLst>
                    <a:ext uri="{FF2B5EF4-FFF2-40B4-BE49-F238E27FC236}">
                      <a16:creationId xmlns:a16="http://schemas.microsoft.com/office/drawing/2014/main" id="{DCB78831-F519-49CD-BE06-2C4239152A1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0">
                  <a:extLst>
                    <a:ext uri="{FF2B5EF4-FFF2-40B4-BE49-F238E27FC236}">
                      <a16:creationId xmlns:a16="http://schemas.microsoft.com/office/drawing/2014/main" id="{E5C59653-EA9D-46A6-ADF0-FD05074337D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41">
                  <a:extLst>
                    <a:ext uri="{FF2B5EF4-FFF2-40B4-BE49-F238E27FC236}">
                      <a16:creationId xmlns:a16="http://schemas.microsoft.com/office/drawing/2014/main" id="{E0603D60-84BF-41DE-B8C3-498CC98B2E4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42">
                  <a:extLst>
                    <a:ext uri="{FF2B5EF4-FFF2-40B4-BE49-F238E27FC236}">
                      <a16:creationId xmlns:a16="http://schemas.microsoft.com/office/drawing/2014/main" id="{4C6ED2B0-DD81-4C50-A9C5-31EE8B2C5B65}"/>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43">
                  <a:extLst>
                    <a:ext uri="{FF2B5EF4-FFF2-40B4-BE49-F238E27FC236}">
                      <a16:creationId xmlns:a16="http://schemas.microsoft.com/office/drawing/2014/main" id="{C8193493-87B1-41FB-9557-3060AF799A06}"/>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44">
                  <a:extLst>
                    <a:ext uri="{FF2B5EF4-FFF2-40B4-BE49-F238E27FC236}">
                      <a16:creationId xmlns:a16="http://schemas.microsoft.com/office/drawing/2014/main" id="{9A912392-0E2E-4681-8900-6F6B37AAE47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45">
                  <a:extLst>
                    <a:ext uri="{FF2B5EF4-FFF2-40B4-BE49-F238E27FC236}">
                      <a16:creationId xmlns:a16="http://schemas.microsoft.com/office/drawing/2014/main" id="{43831040-DE99-47D7-9803-8183F55D2E1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46">
                  <a:extLst>
                    <a:ext uri="{FF2B5EF4-FFF2-40B4-BE49-F238E27FC236}">
                      <a16:creationId xmlns:a16="http://schemas.microsoft.com/office/drawing/2014/main" id="{77DC3ADA-EFA6-4BA9-B535-72B85C594E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47">
                  <a:extLst>
                    <a:ext uri="{FF2B5EF4-FFF2-40B4-BE49-F238E27FC236}">
                      <a16:creationId xmlns:a16="http://schemas.microsoft.com/office/drawing/2014/main" id="{E5A6FA00-AEB6-43E5-B33E-21B0F5A735D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48">
                  <a:extLst>
                    <a:ext uri="{FF2B5EF4-FFF2-40B4-BE49-F238E27FC236}">
                      <a16:creationId xmlns:a16="http://schemas.microsoft.com/office/drawing/2014/main" id="{E420F62C-2790-4BA8-B539-B4CB022E1843}"/>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49">
                  <a:extLst>
                    <a:ext uri="{FF2B5EF4-FFF2-40B4-BE49-F238E27FC236}">
                      <a16:creationId xmlns:a16="http://schemas.microsoft.com/office/drawing/2014/main" id="{7535F2F2-F4A6-4753-8F5C-C4BD3E6EE9B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0">
                  <a:extLst>
                    <a:ext uri="{FF2B5EF4-FFF2-40B4-BE49-F238E27FC236}">
                      <a16:creationId xmlns:a16="http://schemas.microsoft.com/office/drawing/2014/main" id="{6976F32D-CED9-4FA5-84EF-770D510238C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51">
                  <a:extLst>
                    <a:ext uri="{FF2B5EF4-FFF2-40B4-BE49-F238E27FC236}">
                      <a16:creationId xmlns:a16="http://schemas.microsoft.com/office/drawing/2014/main" id="{07D63CBE-1399-4B52-8430-3148CF4D390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52">
                  <a:extLst>
                    <a:ext uri="{FF2B5EF4-FFF2-40B4-BE49-F238E27FC236}">
                      <a16:creationId xmlns:a16="http://schemas.microsoft.com/office/drawing/2014/main" id="{976AC857-8559-4B94-9188-B23EC33D07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53">
                  <a:extLst>
                    <a:ext uri="{FF2B5EF4-FFF2-40B4-BE49-F238E27FC236}">
                      <a16:creationId xmlns:a16="http://schemas.microsoft.com/office/drawing/2014/main" id="{DFCD9078-A5C7-4E64-861D-25543BB7EFC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54">
                  <a:extLst>
                    <a:ext uri="{FF2B5EF4-FFF2-40B4-BE49-F238E27FC236}">
                      <a16:creationId xmlns:a16="http://schemas.microsoft.com/office/drawing/2014/main" id="{E62EFEC4-90B2-4C93-8258-0F2F656F17CB}"/>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55">
                  <a:extLst>
                    <a:ext uri="{FF2B5EF4-FFF2-40B4-BE49-F238E27FC236}">
                      <a16:creationId xmlns:a16="http://schemas.microsoft.com/office/drawing/2014/main" id="{3F2B4C86-5F83-463F-81B2-8AA46EB632B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56">
                  <a:extLst>
                    <a:ext uri="{FF2B5EF4-FFF2-40B4-BE49-F238E27FC236}">
                      <a16:creationId xmlns:a16="http://schemas.microsoft.com/office/drawing/2014/main" id="{35C68092-B70B-43F1-8965-3FE85FB04F6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57">
                  <a:extLst>
                    <a:ext uri="{FF2B5EF4-FFF2-40B4-BE49-F238E27FC236}">
                      <a16:creationId xmlns:a16="http://schemas.microsoft.com/office/drawing/2014/main" id="{902B7995-1F76-4D31-AFEC-C200222ACD2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58">
                  <a:extLst>
                    <a:ext uri="{FF2B5EF4-FFF2-40B4-BE49-F238E27FC236}">
                      <a16:creationId xmlns:a16="http://schemas.microsoft.com/office/drawing/2014/main" id="{52F8B989-FE01-4D67-9BA8-153E4BA64D7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59">
                  <a:extLst>
                    <a:ext uri="{FF2B5EF4-FFF2-40B4-BE49-F238E27FC236}">
                      <a16:creationId xmlns:a16="http://schemas.microsoft.com/office/drawing/2014/main" id="{6E04C9CF-B884-4348-8CFF-5E11022A7CD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0">
                  <a:extLst>
                    <a:ext uri="{FF2B5EF4-FFF2-40B4-BE49-F238E27FC236}">
                      <a16:creationId xmlns:a16="http://schemas.microsoft.com/office/drawing/2014/main" id="{3AD590EA-6487-4DF4-AC58-B3F2A593CED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61">
                  <a:extLst>
                    <a:ext uri="{FF2B5EF4-FFF2-40B4-BE49-F238E27FC236}">
                      <a16:creationId xmlns:a16="http://schemas.microsoft.com/office/drawing/2014/main" id="{7EF79B64-17EF-4898-9341-EE316236306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62">
                  <a:extLst>
                    <a:ext uri="{FF2B5EF4-FFF2-40B4-BE49-F238E27FC236}">
                      <a16:creationId xmlns:a16="http://schemas.microsoft.com/office/drawing/2014/main" id="{6E97C72A-5016-4B1F-9020-1F56B4F25A0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63">
                  <a:extLst>
                    <a:ext uri="{FF2B5EF4-FFF2-40B4-BE49-F238E27FC236}">
                      <a16:creationId xmlns:a16="http://schemas.microsoft.com/office/drawing/2014/main" id="{DAFA919A-93CA-49E4-B41C-9111445A199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64">
                  <a:extLst>
                    <a:ext uri="{FF2B5EF4-FFF2-40B4-BE49-F238E27FC236}">
                      <a16:creationId xmlns:a16="http://schemas.microsoft.com/office/drawing/2014/main" id="{C75307D7-81ED-46A8-BD96-3D6EB8106558}"/>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65">
                  <a:extLst>
                    <a:ext uri="{FF2B5EF4-FFF2-40B4-BE49-F238E27FC236}">
                      <a16:creationId xmlns:a16="http://schemas.microsoft.com/office/drawing/2014/main" id="{A47EE3AE-B6C9-4C7B-A5AC-2FF883FE209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66">
                  <a:extLst>
                    <a:ext uri="{FF2B5EF4-FFF2-40B4-BE49-F238E27FC236}">
                      <a16:creationId xmlns:a16="http://schemas.microsoft.com/office/drawing/2014/main" id="{91332A10-FBB8-4ED0-878A-B55B5DD21FC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67">
                  <a:extLst>
                    <a:ext uri="{FF2B5EF4-FFF2-40B4-BE49-F238E27FC236}">
                      <a16:creationId xmlns:a16="http://schemas.microsoft.com/office/drawing/2014/main" id="{AEB076B6-7A78-4797-986D-9AAA7EA352E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68">
                  <a:extLst>
                    <a:ext uri="{FF2B5EF4-FFF2-40B4-BE49-F238E27FC236}">
                      <a16:creationId xmlns:a16="http://schemas.microsoft.com/office/drawing/2014/main" id="{11AE1158-DD28-4AAD-9628-898ADCC7C28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69">
                  <a:extLst>
                    <a:ext uri="{FF2B5EF4-FFF2-40B4-BE49-F238E27FC236}">
                      <a16:creationId xmlns:a16="http://schemas.microsoft.com/office/drawing/2014/main" id="{776E24EE-A377-42D0-84EA-CBCFD240FA7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0">
                  <a:extLst>
                    <a:ext uri="{FF2B5EF4-FFF2-40B4-BE49-F238E27FC236}">
                      <a16:creationId xmlns:a16="http://schemas.microsoft.com/office/drawing/2014/main" id="{1F42F467-85F8-4C85-8B7E-4D1A20D919F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71">
                  <a:extLst>
                    <a:ext uri="{FF2B5EF4-FFF2-40B4-BE49-F238E27FC236}">
                      <a16:creationId xmlns:a16="http://schemas.microsoft.com/office/drawing/2014/main" id="{7DEC998B-480E-4CCB-AFAF-998925AE36D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72">
                  <a:extLst>
                    <a:ext uri="{FF2B5EF4-FFF2-40B4-BE49-F238E27FC236}">
                      <a16:creationId xmlns:a16="http://schemas.microsoft.com/office/drawing/2014/main" id="{33A5E433-B5CA-4C3C-A75B-A04EB44D61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73">
                  <a:extLst>
                    <a:ext uri="{FF2B5EF4-FFF2-40B4-BE49-F238E27FC236}">
                      <a16:creationId xmlns:a16="http://schemas.microsoft.com/office/drawing/2014/main" id="{084454ED-1C41-49F8-9865-6FA0813C2C9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74">
                  <a:extLst>
                    <a:ext uri="{FF2B5EF4-FFF2-40B4-BE49-F238E27FC236}">
                      <a16:creationId xmlns:a16="http://schemas.microsoft.com/office/drawing/2014/main" id="{4DE7AE78-B259-41AF-93B3-CD874D99C76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75">
                  <a:extLst>
                    <a:ext uri="{FF2B5EF4-FFF2-40B4-BE49-F238E27FC236}">
                      <a16:creationId xmlns:a16="http://schemas.microsoft.com/office/drawing/2014/main" id="{844D14C1-6E51-4DE4-84EC-073C9438408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76">
                  <a:extLst>
                    <a:ext uri="{FF2B5EF4-FFF2-40B4-BE49-F238E27FC236}">
                      <a16:creationId xmlns:a16="http://schemas.microsoft.com/office/drawing/2014/main" id="{A8D82228-7058-4058-87FB-DB12C150AE2B}"/>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77">
                  <a:extLst>
                    <a:ext uri="{FF2B5EF4-FFF2-40B4-BE49-F238E27FC236}">
                      <a16:creationId xmlns:a16="http://schemas.microsoft.com/office/drawing/2014/main" id="{42A158E1-A6C7-4B52-AE44-ECCB07262BC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78">
                  <a:extLst>
                    <a:ext uri="{FF2B5EF4-FFF2-40B4-BE49-F238E27FC236}">
                      <a16:creationId xmlns:a16="http://schemas.microsoft.com/office/drawing/2014/main" id="{DB4AC5DA-830F-4C24-8439-AF6C358E676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79">
                  <a:extLst>
                    <a:ext uri="{FF2B5EF4-FFF2-40B4-BE49-F238E27FC236}">
                      <a16:creationId xmlns:a16="http://schemas.microsoft.com/office/drawing/2014/main" id="{9D9F4972-37BC-415B-AC4A-EFEE871427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0">
                  <a:extLst>
                    <a:ext uri="{FF2B5EF4-FFF2-40B4-BE49-F238E27FC236}">
                      <a16:creationId xmlns:a16="http://schemas.microsoft.com/office/drawing/2014/main" id="{EFA5D153-EC7B-476C-AEF7-5206B275D2C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81">
                  <a:extLst>
                    <a:ext uri="{FF2B5EF4-FFF2-40B4-BE49-F238E27FC236}">
                      <a16:creationId xmlns:a16="http://schemas.microsoft.com/office/drawing/2014/main" id="{99DF4AF4-07A7-48BB-8248-9A069DD6601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82">
                  <a:extLst>
                    <a:ext uri="{FF2B5EF4-FFF2-40B4-BE49-F238E27FC236}">
                      <a16:creationId xmlns:a16="http://schemas.microsoft.com/office/drawing/2014/main" id="{AA24A166-37D8-4097-983A-82F59FB80AB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83">
                  <a:extLst>
                    <a:ext uri="{FF2B5EF4-FFF2-40B4-BE49-F238E27FC236}">
                      <a16:creationId xmlns:a16="http://schemas.microsoft.com/office/drawing/2014/main" id="{95356AD3-555B-4603-93C6-BE27710CCF1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0" name="Freeform 84">
                  <a:extLst>
                    <a:ext uri="{FF2B5EF4-FFF2-40B4-BE49-F238E27FC236}">
                      <a16:creationId xmlns:a16="http://schemas.microsoft.com/office/drawing/2014/main" id="{1E293ED5-5EE9-4DF3-9A7E-F97A1997677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1" name="Freeform 85">
                  <a:extLst>
                    <a:ext uri="{FF2B5EF4-FFF2-40B4-BE49-F238E27FC236}">
                      <a16:creationId xmlns:a16="http://schemas.microsoft.com/office/drawing/2014/main" id="{AEE459D9-9444-4448-BFCD-6B1013127F8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2" name="Freeform 86">
                  <a:extLst>
                    <a:ext uri="{FF2B5EF4-FFF2-40B4-BE49-F238E27FC236}">
                      <a16:creationId xmlns:a16="http://schemas.microsoft.com/office/drawing/2014/main" id="{6B77DCD4-2678-4415-8CCF-C4A2DE669F0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3" name="Freeform 87">
                  <a:extLst>
                    <a:ext uri="{FF2B5EF4-FFF2-40B4-BE49-F238E27FC236}">
                      <a16:creationId xmlns:a16="http://schemas.microsoft.com/office/drawing/2014/main" id="{448FCD18-42CB-4AB8-BDC3-00F40205D3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4" name="Freeform 88">
                  <a:extLst>
                    <a:ext uri="{FF2B5EF4-FFF2-40B4-BE49-F238E27FC236}">
                      <a16:creationId xmlns:a16="http://schemas.microsoft.com/office/drawing/2014/main" id="{C952B16E-1E0F-4BE3-A332-51F88803C32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5" name="Freeform 89">
                  <a:extLst>
                    <a:ext uri="{FF2B5EF4-FFF2-40B4-BE49-F238E27FC236}">
                      <a16:creationId xmlns:a16="http://schemas.microsoft.com/office/drawing/2014/main" id="{B366C48B-1691-4805-87C3-997F6467F61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6" name="Freeform 90">
                  <a:extLst>
                    <a:ext uri="{FF2B5EF4-FFF2-40B4-BE49-F238E27FC236}">
                      <a16:creationId xmlns:a16="http://schemas.microsoft.com/office/drawing/2014/main" id="{C6173254-7998-4768-B774-40E22E3E6A3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7" name="Freeform 91">
                  <a:extLst>
                    <a:ext uri="{FF2B5EF4-FFF2-40B4-BE49-F238E27FC236}">
                      <a16:creationId xmlns:a16="http://schemas.microsoft.com/office/drawing/2014/main" id="{11B72D13-7491-4831-9DED-09704D3D9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8" name="Freeform 92">
                  <a:extLst>
                    <a:ext uri="{FF2B5EF4-FFF2-40B4-BE49-F238E27FC236}">
                      <a16:creationId xmlns:a16="http://schemas.microsoft.com/office/drawing/2014/main" id="{DE8F187A-1E4D-4551-BDC4-97B996FAF57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9" name="文本框 49">
              <a:extLst>
                <a:ext uri="{FF2B5EF4-FFF2-40B4-BE49-F238E27FC236}">
                  <a16:creationId xmlns:a16="http://schemas.microsoft.com/office/drawing/2014/main" id="{1C52B914-987B-404A-ADDD-E80977CC96F2}"/>
                </a:ext>
              </a:extLst>
            </p:cNvPr>
            <p:cNvSpPr txBox="1">
              <a:spLocks noChangeArrowheads="1"/>
            </p:cNvSpPr>
            <p:nvPr/>
          </p:nvSpPr>
          <p:spPr bwMode="auto">
            <a:xfrm>
              <a:off x="7916289" y="2213525"/>
              <a:ext cx="2092692" cy="29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ts val="1800"/>
                </a:lnSpc>
                <a:buNone/>
              </a:pPr>
              <a:endParaRPr lang="en-US" altLang="zh-CN" sz="1100" dirty="0">
                <a:latin typeface="方正静蕾简体" panose="02000000000000000000" pitchFamily="2" charset="-122"/>
                <a:ea typeface="方正静蕾简体" panose="02000000000000000000" pitchFamily="2" charset="-122"/>
              </a:endParaRPr>
            </a:p>
          </p:txBody>
        </p:sp>
      </p:grpSp>
      <p:grpSp>
        <p:nvGrpSpPr>
          <p:cNvPr id="109" name="组合 452">
            <a:extLst>
              <a:ext uri="{FF2B5EF4-FFF2-40B4-BE49-F238E27FC236}">
                <a16:creationId xmlns:a16="http://schemas.microsoft.com/office/drawing/2014/main" id="{95631D8A-0428-48C7-BB24-4CE45B4E0631}"/>
              </a:ext>
            </a:extLst>
          </p:cNvPr>
          <p:cNvGrpSpPr/>
          <p:nvPr/>
        </p:nvGrpSpPr>
        <p:grpSpPr>
          <a:xfrm>
            <a:off x="485336" y="1039349"/>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TextBox 154">
            <a:extLst>
              <a:ext uri="{FF2B5EF4-FFF2-40B4-BE49-F238E27FC236}">
                <a16:creationId xmlns:a16="http://schemas.microsoft.com/office/drawing/2014/main" id="{B6058924-A4FA-436B-B8C2-FCA52F693EBD}"/>
              </a:ext>
            </a:extLst>
          </p:cNvPr>
          <p:cNvSpPr txBox="1"/>
          <p:nvPr/>
        </p:nvSpPr>
        <p:spPr>
          <a:xfrm>
            <a:off x="1071843" y="501841"/>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56" name="文本框 103">
            <a:extLst>
              <a:ext uri="{FF2B5EF4-FFF2-40B4-BE49-F238E27FC236}">
                <a16:creationId xmlns:a16="http://schemas.microsoft.com/office/drawing/2014/main" id="{718A9D0A-7C13-4AE6-979F-FD98EBE1EA54}"/>
              </a:ext>
            </a:extLst>
          </p:cNvPr>
          <p:cNvSpPr txBox="1"/>
          <p:nvPr/>
        </p:nvSpPr>
        <p:spPr>
          <a:xfrm>
            <a:off x="6471547" y="3795497"/>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2. </a:t>
            </a:r>
            <a:r>
              <a:rPr lang="vi-VN" altLang="zh-CN" sz="2400">
                <a:latin typeface="UTM Avo" panose="02040603050506020204" pitchFamily="18" charset="0"/>
                <a:ea typeface="方正静蕾简体" panose="02000000000000000000" pitchFamily="2" charset="-122"/>
              </a:rPr>
              <a:t>Trong thẻ </a:t>
            </a:r>
            <a:r>
              <a:rPr lang="vi-VN" altLang="zh-CN" sz="2400" b="1">
                <a:latin typeface="UTM Avo" panose="02040603050506020204" pitchFamily="18" charset="0"/>
                <a:ea typeface="方正静蕾简体" panose="02000000000000000000" pitchFamily="2" charset="-122"/>
              </a:rPr>
              <a:t>Data</a:t>
            </a:r>
            <a:r>
              <a:rPr lang="vi-VN" altLang="zh-CN" sz="2400">
                <a:latin typeface="UTM Avo" panose="02040603050506020204" pitchFamily="18" charset="0"/>
                <a:ea typeface="方正静蕾简体" panose="02000000000000000000" pitchFamily="2" charset="-122"/>
              </a:rPr>
              <a:t>, tại </a:t>
            </a:r>
            <a:r>
              <a:rPr lang="vi-VN" altLang="zh-CN" sz="2400" b="1">
                <a:latin typeface="UTM Avo" panose="02040603050506020204" pitchFamily="18" charset="0"/>
                <a:ea typeface="方正静蕾简体" panose="02000000000000000000" pitchFamily="2" charset="-122"/>
              </a:rPr>
              <a:t>nhóm Sort &amp; Filter</a:t>
            </a:r>
            <a:r>
              <a:rPr lang="vi-VN" altLang="zh-CN" sz="2400">
                <a:latin typeface="UTM Avo" panose="02040603050506020204" pitchFamily="18" charset="0"/>
                <a:ea typeface="方正静蕾简体" panose="02000000000000000000" pitchFamily="2" charset="-122"/>
              </a:rPr>
              <a:t>, chọn lệnh</a:t>
            </a:r>
            <a:r>
              <a:rPr lang="vi-VN" altLang="zh-CN" sz="2400" b="1">
                <a:latin typeface="UTM Avo" panose="02040603050506020204" pitchFamily="18" charset="0"/>
                <a:ea typeface="方正静蕾简体" panose="02000000000000000000" pitchFamily="2" charset="-122"/>
              </a:rPr>
              <a:t> Sort </a:t>
            </a:r>
            <a:r>
              <a:rPr lang="vi-VN" altLang="zh-CN" sz="2400">
                <a:latin typeface="UTM Avo" panose="02040603050506020204" pitchFamily="18" charset="0"/>
                <a:ea typeface="方正静蕾简体" panose="02000000000000000000" pitchFamily="2" charset="-122"/>
              </a:rPr>
              <a:t>để mở hộp thoại </a:t>
            </a:r>
            <a:r>
              <a:rPr lang="vi-VN" altLang="zh-CN" sz="2400" b="1">
                <a:latin typeface="UTM Avo" panose="02040603050506020204" pitchFamily="18" charset="0"/>
                <a:ea typeface="方正静蕾简体" panose="02000000000000000000" pitchFamily="2" charset="-122"/>
              </a:rPr>
              <a:t>Sort</a:t>
            </a:r>
            <a:r>
              <a:rPr lang="vi-VN" altLang="zh-CN" sz="2400">
                <a:latin typeface="UTM Avo" panose="02040603050506020204" pitchFamily="18" charset="0"/>
                <a:ea typeface="方正静蕾简体" panose="02000000000000000000" pitchFamily="2" charset="-122"/>
              </a:rPr>
              <a:t>. Các bước tiếp theo thực hiện như minh hoạ trong Hình 6.3. Chọn OK để hoàn thành việc sắp xếp.</a:t>
            </a:r>
            <a:endParaRPr lang="zh-CN" altLang="en-US" sz="2400" dirty="0">
              <a:latin typeface="UTM Avo" panose="02040603050506020204" pitchFamily="18" charset="0"/>
              <a:ea typeface="方正静蕾简体" panose="02000000000000000000" pitchFamily="2" charset="-122"/>
            </a:endParaRPr>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up)">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56">
                                            <p:txEl>
                                              <p:pRg st="0" end="0"/>
                                            </p:txEl>
                                          </p:spTgt>
                                        </p:tgtEl>
                                        <p:attrNameLst>
                                          <p:attrName>style.visibility</p:attrName>
                                        </p:attrNameLst>
                                      </p:cBhvr>
                                      <p:to>
                                        <p:strVal val="visible"/>
                                      </p:to>
                                    </p:set>
                                    <p:animEffect transition="in" filter="wipe(up)">
                                      <p:cBhvr>
                                        <p:cTn id="43" dur="5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55" grpId="0"/>
      <p:bldP spid="1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90" y="1183913"/>
            <a:ext cx="10746286" cy="3252619"/>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1604060" y="4677663"/>
            <a:ext cx="8698546"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6.3. Sắp xếp bảng dữ liệu theo một tiêu chí</a:t>
            </a:r>
          </a:p>
        </p:txBody>
      </p:sp>
    </p:spTree>
    <p:extLst>
      <p:ext uri="{BB962C8B-B14F-4D97-AF65-F5344CB8AC3E}">
        <p14:creationId xmlns:p14="http://schemas.microsoft.com/office/powerpoint/2010/main" val="37509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3947" y="328378"/>
            <a:ext cx="8264105" cy="5467666"/>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699846" y="5932880"/>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6.4. Kết quả sắp xếp tên học sinh theo thứ tự bảng chữ cái</a:t>
            </a:r>
          </a:p>
        </p:txBody>
      </p:sp>
    </p:spTree>
    <p:extLst>
      <p:ext uri="{BB962C8B-B14F-4D97-AF65-F5344CB8AC3E}">
        <p14:creationId xmlns:p14="http://schemas.microsoft.com/office/powerpoint/2010/main" val="21682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b)	Sắp xếp dữ liệu theo nhiều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9F161E17-4732-44C6-A68F-EB1BA6D28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123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806756" y="455026"/>
            <a:ext cx="10375226" cy="582801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24675" y="146555"/>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10117067" y="426316"/>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702862" y="469205"/>
            <a:ext cx="10547470" cy="5455019"/>
          </a:xfrm>
          <a:prstGeom prst="rect">
            <a:avLst/>
          </a:prstGeom>
          <a:noFill/>
        </p:spPr>
        <p:txBody>
          <a:bodyPr wrap="square" rtlCol="0">
            <a:spAutoFit/>
          </a:bodyPr>
          <a:lstStyle/>
          <a:p>
            <a:pPr algn="ctr">
              <a:lnSpc>
                <a:spcPct val="150000"/>
              </a:lnSpc>
            </a:pPr>
            <a:r>
              <a:rPr lang="vi-VN" sz="2800" b="1">
                <a:solidFill>
                  <a:srgbClr val="000000"/>
                </a:solidFill>
                <a:latin typeface="UTM Avo" panose="02040603050506020204" pitchFamily="18" charset="0"/>
                <a:cs typeface="Times New Roman" panose="02020603050405020304" pitchFamily="18" charset="0"/>
              </a:rPr>
              <a:t>NHIỆM VỤ </a:t>
            </a:r>
            <a:endParaRPr lang="en-US" sz="2800" b="1">
              <a:solidFill>
                <a:srgbClr val="000000"/>
              </a:solidFill>
              <a:latin typeface="UTM Avo" panose="02040603050506020204" pitchFamily="18" charset="0"/>
              <a:cs typeface="Times New Roman" panose="02020603050405020304" pitchFamily="18" charset="0"/>
            </a:endParaRPr>
          </a:p>
          <a:p>
            <a:pPr algn="ctr">
              <a:lnSpc>
                <a:spcPct val="150000"/>
              </a:lnSpc>
            </a:pPr>
            <a:r>
              <a:rPr lang="vi-VN" sz="2600">
                <a:solidFill>
                  <a:srgbClr val="000000"/>
                </a:solidFill>
                <a:latin typeface="UTM Avo" panose="02040603050506020204" pitchFamily="18" charset="0"/>
                <a:cs typeface="Times New Roman" panose="02020603050405020304" pitchFamily="18" charset="0"/>
              </a:rPr>
              <a:t>Trong bảng tính ở H</a:t>
            </a:r>
            <a:r>
              <a:rPr lang="en-US" sz="2600">
                <a:solidFill>
                  <a:srgbClr val="000000"/>
                </a:solidFill>
                <a:latin typeface="UTM Avo" panose="02040603050506020204" pitchFamily="18" charset="0"/>
                <a:cs typeface="Times New Roman" panose="02020603050405020304" pitchFamily="18" charset="0"/>
              </a:rPr>
              <a:t>ì</a:t>
            </a:r>
            <a:r>
              <a:rPr lang="vi-VN" sz="2600">
                <a:solidFill>
                  <a:srgbClr val="000000"/>
                </a:solidFill>
                <a:latin typeface="UTM Avo" panose="02040603050506020204" pitchFamily="18" charset="0"/>
                <a:cs typeface="Times New Roman" panose="02020603050405020304" pitchFamily="18" charset="0"/>
              </a:rPr>
              <a:t>nh 6.4, tên học sinh đã được sắp xếp theo thứ tự bảng chữ cái. Tuy nhiên, có hai học sinh cùng tên là Trang, nhưng bạn Ngô Hà Trang được sắp xếp trước bạn Đặng Mai Trang, trong khi chữ N đứng sau chữ Đ trong bảng chữ cái. Như vậy, để danh sách học sinh hiển thị đúng theo yêu cầu, em cần bổ sung thêm tiêu chí thứ hai là sắp xếp Họ đệm. Khi đó, nếu cùng giá trị trên cột Tên, các hàng của bảng tính sẽ được sắp xếp theo thứ tự chữ cái của cột Họ đệm.</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700544" y="5839607"/>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3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8">
            <a:extLst>
              <a:ext uri="{FF2B5EF4-FFF2-40B4-BE49-F238E27FC236}">
                <a16:creationId xmlns:a16="http://schemas.microsoft.com/office/drawing/2014/main" id="{28668695-F774-499B-A788-ECF0B1EEF6BB}"/>
              </a:ext>
            </a:extLst>
          </p:cNvPr>
          <p:cNvPicPr/>
          <p:nvPr/>
        </p:nvPicPr>
        <p:blipFill>
          <a:blip r:embed="rId2"/>
          <a:stretch/>
        </p:blipFill>
        <p:spPr>
          <a:xfrm>
            <a:off x="866274" y="2691832"/>
            <a:ext cx="10058399" cy="2578000"/>
          </a:xfrm>
          <a:prstGeom prst="rect">
            <a:avLst/>
          </a:prstGeom>
        </p:spPr>
      </p:pic>
      <p:sp>
        <p:nvSpPr>
          <p:cNvPr id="3" name="Rectangle 2">
            <a:extLst>
              <a:ext uri="{FF2B5EF4-FFF2-40B4-BE49-F238E27FC236}">
                <a16:creationId xmlns:a16="http://schemas.microsoft.com/office/drawing/2014/main" id="{FEE9F8DB-E22E-429D-9314-2E782AC11862}"/>
              </a:ext>
            </a:extLst>
          </p:cNvPr>
          <p:cNvSpPr/>
          <p:nvPr/>
        </p:nvSpPr>
        <p:spPr>
          <a:xfrm>
            <a:off x="888023" y="3256545"/>
            <a:ext cx="1550377" cy="534405"/>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103">
            <a:extLst>
              <a:ext uri="{FF2B5EF4-FFF2-40B4-BE49-F238E27FC236}">
                <a16:creationId xmlns:a16="http://schemas.microsoft.com/office/drawing/2014/main" id="{1F2D5F6A-0E87-43BF-B5EB-72F6365C1ED5}"/>
              </a:ext>
            </a:extLst>
          </p:cNvPr>
          <p:cNvSpPr txBox="1"/>
          <p:nvPr/>
        </p:nvSpPr>
        <p:spPr>
          <a:xfrm>
            <a:off x="688475" y="371345"/>
            <a:ext cx="3521576" cy="461665"/>
          </a:xfrm>
          <a:prstGeom prst="rect">
            <a:avLst/>
          </a:prstGeom>
          <a:noFill/>
        </p:spPr>
        <p:txBody>
          <a:bodyPr wrap="square" rtlCol="0">
            <a:spAutoFit/>
          </a:bodyPr>
          <a:lstStyle/>
          <a:p>
            <a:r>
              <a:rPr lang="en-US" altLang="zh-CN" sz="2400">
                <a:solidFill>
                  <a:schemeClr val="accent1">
                    <a:lumMod val="50000"/>
                  </a:schemeClr>
                </a:solidFill>
                <a:latin typeface="UTM Avo" panose="02040603050506020204" pitchFamily="18" charset="0"/>
                <a:ea typeface="方正静蕾简体" panose="02000000000000000000" pitchFamily="2" charset="-122"/>
              </a:rPr>
              <a:t>Mở hộp thoại </a:t>
            </a:r>
            <a:r>
              <a:rPr lang="en-US" altLang="zh-CN" sz="2400" b="1">
                <a:solidFill>
                  <a:schemeClr val="accent1">
                    <a:lumMod val="50000"/>
                  </a:schemeClr>
                </a:solidFill>
                <a:latin typeface="UTM Avo" panose="02040603050506020204" pitchFamily="18" charset="0"/>
                <a:ea typeface="方正静蕾简体" panose="02000000000000000000" pitchFamily="2" charset="-122"/>
              </a:rPr>
              <a:t>Sort</a:t>
            </a:r>
            <a:endParaRPr lang="zh-CN" altLang="en-US" sz="2400" b="1" dirty="0">
              <a:solidFill>
                <a:schemeClr val="accent1">
                  <a:lumMod val="50000"/>
                </a:schemeClr>
              </a:solidFill>
              <a:latin typeface="UTM Avo" panose="02040603050506020204" pitchFamily="18" charset="0"/>
              <a:ea typeface="方正静蕾简体" panose="02000000000000000000" pitchFamily="2" charset="-122"/>
            </a:endParaRPr>
          </a:p>
        </p:txBody>
      </p:sp>
      <p:sp>
        <p:nvSpPr>
          <p:cNvPr id="6" name="Flowchart: Process 5">
            <a:extLst>
              <a:ext uri="{FF2B5EF4-FFF2-40B4-BE49-F238E27FC236}">
                <a16:creationId xmlns:a16="http://schemas.microsoft.com/office/drawing/2014/main" id="{86E37B91-86D4-4684-A18B-6153224B4239}"/>
              </a:ext>
            </a:extLst>
          </p:cNvPr>
          <p:cNvSpPr/>
          <p:nvPr/>
        </p:nvSpPr>
        <p:spPr>
          <a:xfrm>
            <a:off x="688474"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2. Chọn </a:t>
            </a: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Add level </a:t>
            </a: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để thêm tiêu chí sắp xếp</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8" name="Straight Arrow Connector 7">
            <a:extLst>
              <a:ext uri="{FF2B5EF4-FFF2-40B4-BE49-F238E27FC236}">
                <a16:creationId xmlns:a16="http://schemas.microsoft.com/office/drawing/2014/main" id="{2C64C71B-56A4-4D71-ABAB-8E465900AF14}"/>
              </a:ext>
            </a:extLst>
          </p:cNvPr>
          <p:cNvCxnSpPr>
            <a:cxnSpLocks/>
          </p:cNvCxnSpPr>
          <p:nvPr/>
        </p:nvCxnSpPr>
        <p:spPr>
          <a:xfrm>
            <a:off x="1943100" y="2438400"/>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32E6FE9E-D06F-4A62-BDEE-A73E2716A497}"/>
              </a:ext>
            </a:extLst>
          </p:cNvPr>
          <p:cNvSpPr/>
          <p:nvPr/>
        </p:nvSpPr>
        <p:spPr>
          <a:xfrm>
            <a:off x="305532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cột </a:t>
            </a:r>
            <a:r>
              <a:rPr lang="en-US" sz="2000" b="1">
                <a:solidFill>
                  <a:prstClr val="black"/>
                </a:solidFill>
                <a:latin typeface="UTM Avo" panose="02040603050506020204" pitchFamily="18" charset="0"/>
              </a:rPr>
              <a:t>Tên</a:t>
            </a:r>
            <a:r>
              <a:rPr lang="en-US" sz="2000">
                <a:solidFill>
                  <a:prstClr val="black"/>
                </a:solidFill>
                <a:latin typeface="UTM Avo" panose="02040603050506020204" pitchFamily="18" charset="0"/>
              </a:rPr>
              <a:t> là tiêu chí sắp xếp thứ nhất</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13" name="Connector: Elbow 12">
            <a:extLst>
              <a:ext uri="{FF2B5EF4-FFF2-40B4-BE49-F238E27FC236}">
                <a16:creationId xmlns:a16="http://schemas.microsoft.com/office/drawing/2014/main" id="{F6B16664-2A91-4362-9092-DBE50D777A8E}"/>
              </a:ext>
            </a:extLst>
          </p:cNvPr>
          <p:cNvCxnSpPr>
            <a:cxnSpLocks/>
          </p:cNvCxnSpPr>
          <p:nvPr/>
        </p:nvCxnSpPr>
        <p:spPr>
          <a:xfrm rot="5400000">
            <a:off x="2353676" y="2575662"/>
            <a:ext cx="2058486" cy="1783962"/>
          </a:xfrm>
          <a:prstGeom prst="bentConnector3">
            <a:avLst>
              <a:gd name="adj1" fmla="val 782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E87AF643-4B47-4F23-90D6-2D61E201E184}"/>
              </a:ext>
            </a:extLst>
          </p:cNvPr>
          <p:cNvSpPr/>
          <p:nvPr/>
        </p:nvSpPr>
        <p:spPr>
          <a:xfrm>
            <a:off x="574598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4. Chọn cột </a:t>
            </a:r>
            <a:r>
              <a:rPr lang="en-US" sz="2000" b="1">
                <a:solidFill>
                  <a:prstClr val="black"/>
                </a:solidFill>
                <a:latin typeface="UTM Avo" panose="02040603050506020204" pitchFamily="18" charset="0"/>
              </a:rPr>
              <a:t>Họ đệm</a:t>
            </a:r>
            <a:r>
              <a:rPr lang="en-US" sz="2000">
                <a:solidFill>
                  <a:prstClr val="black"/>
                </a:solidFill>
                <a:latin typeface="UTM Avo" panose="02040603050506020204" pitchFamily="18" charset="0"/>
              </a:rPr>
              <a:t> là tiêu chí sắp xếp thứ hai</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1" name="Straight Arrow Connector 30">
            <a:extLst>
              <a:ext uri="{FF2B5EF4-FFF2-40B4-BE49-F238E27FC236}">
                <a16:creationId xmlns:a16="http://schemas.microsoft.com/office/drawing/2014/main" id="{A2779B9A-22A9-4582-A19E-EA7C88BF83E6}"/>
              </a:ext>
            </a:extLst>
          </p:cNvPr>
          <p:cNvCxnSpPr>
            <a:cxnSpLocks/>
          </p:cNvCxnSpPr>
          <p:nvPr/>
        </p:nvCxnSpPr>
        <p:spPr>
          <a:xfrm flipH="1">
            <a:off x="3773714" y="2354845"/>
            <a:ext cx="3220357" cy="2463898"/>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a:extLst>
              <a:ext uri="{FF2B5EF4-FFF2-40B4-BE49-F238E27FC236}">
                <a16:creationId xmlns:a16="http://schemas.microsoft.com/office/drawing/2014/main" id="{09B9F06F-44EB-4FD8-91A9-E758C601B0EB}"/>
              </a:ext>
            </a:extLst>
          </p:cNvPr>
          <p:cNvSpPr/>
          <p:nvPr/>
        </p:nvSpPr>
        <p:spPr>
          <a:xfrm>
            <a:off x="8513151" y="1362528"/>
            <a:ext cx="2411522"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Chọn ô này để không sắp xếp dòng tiêu đề</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4" name="Straight Arrow Connector 33">
            <a:extLst>
              <a:ext uri="{FF2B5EF4-FFF2-40B4-BE49-F238E27FC236}">
                <a16:creationId xmlns:a16="http://schemas.microsoft.com/office/drawing/2014/main" id="{F895C7F9-A5E1-4E8E-981C-FCB9C1BD6D1A}"/>
              </a:ext>
            </a:extLst>
          </p:cNvPr>
          <p:cNvCxnSpPr>
            <a:cxnSpLocks/>
          </p:cNvCxnSpPr>
          <p:nvPr/>
        </p:nvCxnSpPr>
        <p:spPr>
          <a:xfrm flipH="1">
            <a:off x="8732775" y="2438400"/>
            <a:ext cx="1095949" cy="1028604"/>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103">
            <a:extLst>
              <a:ext uri="{FF2B5EF4-FFF2-40B4-BE49-F238E27FC236}">
                <a16:creationId xmlns:a16="http://schemas.microsoft.com/office/drawing/2014/main" id="{922D9555-EF72-4BB3-8402-F04418A8132D}"/>
              </a:ext>
            </a:extLst>
          </p:cNvPr>
          <p:cNvSpPr txBox="1"/>
          <p:nvPr/>
        </p:nvSpPr>
        <p:spPr>
          <a:xfrm>
            <a:off x="688474" y="5663782"/>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6.5. Sắp xếp theo nhiều tiêu chí</a:t>
            </a:r>
          </a:p>
        </p:txBody>
      </p:sp>
    </p:spTree>
    <p:extLst>
      <p:ext uri="{BB962C8B-B14F-4D97-AF65-F5344CB8AC3E}">
        <p14:creationId xmlns:p14="http://schemas.microsoft.com/office/powerpoint/2010/main" val="139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6" presetClass="emph" presetSubtype="0" repeatCount="300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wipe(up)">
                                      <p:cBhvr>
                                        <p:cTn id="5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p"/>
      <p:bldP spid="6" grpId="0" animBg="1"/>
      <p:bldP spid="10" grpId="0" animBg="1"/>
      <p:bldP spid="24" grpId="0" animBg="1"/>
      <p:bldP spid="33" grpId="0" animBg="1"/>
      <p:bldP spid="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C63AAB50-3341-43B6-AB42-B95A6D30A910}"/>
              </a:ext>
            </a:extLst>
          </p:cNvPr>
          <p:cNvGrpSpPr/>
          <p:nvPr/>
        </p:nvGrpSpPr>
        <p:grpSpPr>
          <a:xfrm>
            <a:off x="2556108" y="2046618"/>
            <a:ext cx="6911261" cy="3633873"/>
            <a:chOff x="2556108" y="2046618"/>
            <a:chExt cx="6911261" cy="3633873"/>
          </a:xfrm>
        </p:grpSpPr>
        <p:sp>
          <p:nvSpPr>
            <p:cNvPr id="7" name="椭圆 31">
              <a:extLst>
                <a:ext uri="{FF2B5EF4-FFF2-40B4-BE49-F238E27FC236}">
                  <a16:creationId xmlns:a16="http://schemas.microsoft.com/office/drawing/2014/main" id="{3DEACB1A-D0C1-4EC5-AB46-457258407420}"/>
                </a:ext>
              </a:extLst>
            </p:cNvPr>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8" name="椭圆 31">
              <a:extLst>
                <a:ext uri="{FF2B5EF4-FFF2-40B4-BE49-F238E27FC236}">
                  <a16:creationId xmlns:a16="http://schemas.microsoft.com/office/drawing/2014/main" id="{F5A9A833-3E7D-4499-A995-46C43E1318ED}"/>
                </a:ext>
              </a:extLst>
            </p:cNvPr>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 name="椭圆 31">
              <a:extLst>
                <a:ext uri="{FF2B5EF4-FFF2-40B4-BE49-F238E27FC236}">
                  <a16:creationId xmlns:a16="http://schemas.microsoft.com/office/drawing/2014/main" id="{48D3B5DB-0384-412D-9265-18FE1DE8B59A}"/>
                </a:ext>
              </a:extLst>
            </p:cNvPr>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2" name="组合 33">
            <a:extLst>
              <a:ext uri="{FF2B5EF4-FFF2-40B4-BE49-F238E27FC236}">
                <a16:creationId xmlns:a16="http://schemas.microsoft.com/office/drawing/2014/main" id="{13351E15-1D09-4D80-A822-AF37CFBC4738}"/>
              </a:ext>
            </a:extLst>
          </p:cNvPr>
          <p:cNvGrpSpPr/>
          <p:nvPr/>
        </p:nvGrpSpPr>
        <p:grpSpPr>
          <a:xfrm>
            <a:off x="9300878" y="3466037"/>
            <a:ext cx="1962209" cy="2165328"/>
            <a:chOff x="4427538" y="954088"/>
            <a:chExt cx="3333750" cy="3729038"/>
          </a:xfrm>
        </p:grpSpPr>
        <p:sp>
          <p:nvSpPr>
            <p:cNvPr id="13" name="Freeform 5">
              <a:extLst>
                <a:ext uri="{FF2B5EF4-FFF2-40B4-BE49-F238E27FC236}">
                  <a16:creationId xmlns:a16="http://schemas.microsoft.com/office/drawing/2014/main" id="{16E69106-3B7B-484E-A29E-65FEF812AFD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a:extLst>
                <a:ext uri="{FF2B5EF4-FFF2-40B4-BE49-F238E27FC236}">
                  <a16:creationId xmlns:a16="http://schemas.microsoft.com/office/drawing/2014/main" id="{F1490A62-12D4-4C37-8FB6-668031D6C931}"/>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a:extLst>
                <a:ext uri="{FF2B5EF4-FFF2-40B4-BE49-F238E27FC236}">
                  <a16:creationId xmlns:a16="http://schemas.microsoft.com/office/drawing/2014/main" id="{5D33532D-B3FD-4DCC-917C-08EFD310863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8">
              <a:extLst>
                <a:ext uri="{FF2B5EF4-FFF2-40B4-BE49-F238E27FC236}">
                  <a16:creationId xmlns:a16="http://schemas.microsoft.com/office/drawing/2014/main" id="{B3A46727-6645-49E1-A746-7FC9D1611E60}"/>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9">
              <a:extLst>
                <a:ext uri="{FF2B5EF4-FFF2-40B4-BE49-F238E27FC236}">
                  <a16:creationId xmlns:a16="http://schemas.microsoft.com/office/drawing/2014/main" id="{857F110E-C005-490A-A7C4-0805D4D20A6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8" name="Freeform 10">
              <a:extLst>
                <a:ext uri="{FF2B5EF4-FFF2-40B4-BE49-F238E27FC236}">
                  <a16:creationId xmlns:a16="http://schemas.microsoft.com/office/drawing/2014/main" id="{DF402872-4EEF-4ABC-93F9-97E0ABA8E2E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9" name="Freeform 11">
              <a:extLst>
                <a:ext uri="{FF2B5EF4-FFF2-40B4-BE49-F238E27FC236}">
                  <a16:creationId xmlns:a16="http://schemas.microsoft.com/office/drawing/2014/main" id="{EE4E978F-2082-46B5-85F1-0778B8FBDF4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2">
              <a:extLst>
                <a:ext uri="{FF2B5EF4-FFF2-40B4-BE49-F238E27FC236}">
                  <a16:creationId xmlns:a16="http://schemas.microsoft.com/office/drawing/2014/main" id="{C3E72F3B-A1B0-42C6-9E70-1CDF82F026E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1" name="Freeform 13">
              <a:extLst>
                <a:ext uri="{FF2B5EF4-FFF2-40B4-BE49-F238E27FC236}">
                  <a16:creationId xmlns:a16="http://schemas.microsoft.com/office/drawing/2014/main" id="{80660BD5-B811-4B16-8883-DBCE102BA527}"/>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14">
              <a:extLst>
                <a:ext uri="{FF2B5EF4-FFF2-40B4-BE49-F238E27FC236}">
                  <a16:creationId xmlns:a16="http://schemas.microsoft.com/office/drawing/2014/main" id="{4A9FFE79-D26A-4D54-8C80-93B1208727E0}"/>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a:extLst>
                <a:ext uri="{FF2B5EF4-FFF2-40B4-BE49-F238E27FC236}">
                  <a16:creationId xmlns:a16="http://schemas.microsoft.com/office/drawing/2014/main" id="{215276B9-1DFA-4270-94F2-535D6885392F}"/>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a:extLst>
                <a:ext uri="{FF2B5EF4-FFF2-40B4-BE49-F238E27FC236}">
                  <a16:creationId xmlns:a16="http://schemas.microsoft.com/office/drawing/2014/main" id="{B00D0CCA-1777-4F8B-98A8-A3905BC3E44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a:extLst>
                <a:ext uri="{FF2B5EF4-FFF2-40B4-BE49-F238E27FC236}">
                  <a16:creationId xmlns:a16="http://schemas.microsoft.com/office/drawing/2014/main" id="{2891DF0B-2205-4E0C-8AA1-487A68E47AC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Freeform 18">
              <a:extLst>
                <a:ext uri="{FF2B5EF4-FFF2-40B4-BE49-F238E27FC236}">
                  <a16:creationId xmlns:a16="http://schemas.microsoft.com/office/drawing/2014/main" id="{39929B02-F7BC-46DA-A0D0-DC640A76226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Freeform 19">
              <a:extLst>
                <a:ext uri="{FF2B5EF4-FFF2-40B4-BE49-F238E27FC236}">
                  <a16:creationId xmlns:a16="http://schemas.microsoft.com/office/drawing/2014/main" id="{D3047485-7F9D-465D-B599-A048664873B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Freeform 20">
              <a:extLst>
                <a:ext uri="{FF2B5EF4-FFF2-40B4-BE49-F238E27FC236}">
                  <a16:creationId xmlns:a16="http://schemas.microsoft.com/office/drawing/2014/main" id="{E6B79517-3459-45AC-89B8-38D4A11F6D23}"/>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9" name="Freeform 21">
              <a:extLst>
                <a:ext uri="{FF2B5EF4-FFF2-40B4-BE49-F238E27FC236}">
                  <a16:creationId xmlns:a16="http://schemas.microsoft.com/office/drawing/2014/main" id="{7FCFDA80-40DA-4205-8CE7-F969C6A48EC2}"/>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a:extLst>
                <a:ext uri="{FF2B5EF4-FFF2-40B4-BE49-F238E27FC236}">
                  <a16:creationId xmlns:a16="http://schemas.microsoft.com/office/drawing/2014/main" id="{66ED9721-F116-4D56-A0A9-4A81071577E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a:extLst>
                <a:ext uri="{FF2B5EF4-FFF2-40B4-BE49-F238E27FC236}">
                  <a16:creationId xmlns:a16="http://schemas.microsoft.com/office/drawing/2014/main" id="{E6304431-ECA4-404B-84A4-23D90851599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24">
              <a:extLst>
                <a:ext uri="{FF2B5EF4-FFF2-40B4-BE49-F238E27FC236}">
                  <a16:creationId xmlns:a16="http://schemas.microsoft.com/office/drawing/2014/main" id="{F195D697-6AFF-4A35-B1AD-CE0CF471CD1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Freeform 25">
              <a:extLst>
                <a:ext uri="{FF2B5EF4-FFF2-40B4-BE49-F238E27FC236}">
                  <a16:creationId xmlns:a16="http://schemas.microsoft.com/office/drawing/2014/main" id="{1897B055-83DC-45CC-BBFC-90A8CCF7248F}"/>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a:extLst>
                <a:ext uri="{FF2B5EF4-FFF2-40B4-BE49-F238E27FC236}">
                  <a16:creationId xmlns:a16="http://schemas.microsoft.com/office/drawing/2014/main" id="{7BA2FD87-BC13-419C-AF01-7CA2BBDED3C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a:extLst>
                <a:ext uri="{FF2B5EF4-FFF2-40B4-BE49-F238E27FC236}">
                  <a16:creationId xmlns:a16="http://schemas.microsoft.com/office/drawing/2014/main" id="{8153E9E6-921F-4FA1-B7D2-F58D29650F1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a:extLst>
                <a:ext uri="{FF2B5EF4-FFF2-40B4-BE49-F238E27FC236}">
                  <a16:creationId xmlns:a16="http://schemas.microsoft.com/office/drawing/2014/main" id="{3464C097-9A18-4F09-BA89-E6BD2CA92D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29">
              <a:extLst>
                <a:ext uri="{FF2B5EF4-FFF2-40B4-BE49-F238E27FC236}">
                  <a16:creationId xmlns:a16="http://schemas.microsoft.com/office/drawing/2014/main" id="{C943B18D-D339-46BA-BC62-3826129F20F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8" name="Freeform 30">
              <a:extLst>
                <a:ext uri="{FF2B5EF4-FFF2-40B4-BE49-F238E27FC236}">
                  <a16:creationId xmlns:a16="http://schemas.microsoft.com/office/drawing/2014/main" id="{3B5308D8-3C6C-4748-BEA6-956D59B42E11}"/>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9" name="Freeform 31">
              <a:extLst>
                <a:ext uri="{FF2B5EF4-FFF2-40B4-BE49-F238E27FC236}">
                  <a16:creationId xmlns:a16="http://schemas.microsoft.com/office/drawing/2014/main" id="{A6521F99-E0B9-49C3-BCA6-2416C552E7EC}"/>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0" name="Freeform 32">
              <a:extLst>
                <a:ext uri="{FF2B5EF4-FFF2-40B4-BE49-F238E27FC236}">
                  <a16:creationId xmlns:a16="http://schemas.microsoft.com/office/drawing/2014/main" id="{0D63ED0A-A72C-40B6-803F-8B192F109DC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33">
              <a:extLst>
                <a:ext uri="{FF2B5EF4-FFF2-40B4-BE49-F238E27FC236}">
                  <a16:creationId xmlns:a16="http://schemas.microsoft.com/office/drawing/2014/main" id="{8F5F531A-143F-426B-AE6A-2DEB4C8CC03D}"/>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a:extLst>
                <a:ext uri="{FF2B5EF4-FFF2-40B4-BE49-F238E27FC236}">
                  <a16:creationId xmlns:a16="http://schemas.microsoft.com/office/drawing/2014/main" id="{C062F334-0502-4D39-B771-CA0A3BE5542A}"/>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a:extLst>
                <a:ext uri="{FF2B5EF4-FFF2-40B4-BE49-F238E27FC236}">
                  <a16:creationId xmlns:a16="http://schemas.microsoft.com/office/drawing/2014/main" id="{E5D38BE3-CF27-42EE-B60D-BFC8D7FF83D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a:extLst>
                <a:ext uri="{FF2B5EF4-FFF2-40B4-BE49-F238E27FC236}">
                  <a16:creationId xmlns:a16="http://schemas.microsoft.com/office/drawing/2014/main" id="{84B67E9C-F1C9-49D2-9689-A6AAA46D642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a:extLst>
                <a:ext uri="{FF2B5EF4-FFF2-40B4-BE49-F238E27FC236}">
                  <a16:creationId xmlns:a16="http://schemas.microsoft.com/office/drawing/2014/main" id="{FF872983-BC5E-454B-AAF6-ED470B5D0670}"/>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a:extLst>
                <a:ext uri="{FF2B5EF4-FFF2-40B4-BE49-F238E27FC236}">
                  <a16:creationId xmlns:a16="http://schemas.microsoft.com/office/drawing/2014/main" id="{BB5B54C9-437C-47F3-B56F-41F64DF25C7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a:extLst>
                <a:ext uri="{FF2B5EF4-FFF2-40B4-BE49-F238E27FC236}">
                  <a16:creationId xmlns:a16="http://schemas.microsoft.com/office/drawing/2014/main" id="{859E1D27-E709-401E-BFA4-082F5A9F55B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a:extLst>
                <a:ext uri="{FF2B5EF4-FFF2-40B4-BE49-F238E27FC236}">
                  <a16:creationId xmlns:a16="http://schemas.microsoft.com/office/drawing/2014/main" id="{CD4E6881-BDCF-4180-B7B8-75BF4957246B}"/>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a:extLst>
                <a:ext uri="{FF2B5EF4-FFF2-40B4-BE49-F238E27FC236}">
                  <a16:creationId xmlns:a16="http://schemas.microsoft.com/office/drawing/2014/main" id="{6ABE16B0-AF31-4141-B1B6-B906CAFB258C}"/>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a:extLst>
                <a:ext uri="{FF2B5EF4-FFF2-40B4-BE49-F238E27FC236}">
                  <a16:creationId xmlns:a16="http://schemas.microsoft.com/office/drawing/2014/main" id="{88E6E7D3-A584-4313-97BB-CF4257AFD9C1}"/>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a:extLst>
                <a:ext uri="{FF2B5EF4-FFF2-40B4-BE49-F238E27FC236}">
                  <a16:creationId xmlns:a16="http://schemas.microsoft.com/office/drawing/2014/main" id="{B46E7D37-4DC5-44EF-8D76-9519B64A67F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a:extLst>
                <a:ext uri="{FF2B5EF4-FFF2-40B4-BE49-F238E27FC236}">
                  <a16:creationId xmlns:a16="http://schemas.microsoft.com/office/drawing/2014/main" id="{3B20D430-FC84-4EC3-8355-7D7C44602585}"/>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a:extLst>
                <a:ext uri="{FF2B5EF4-FFF2-40B4-BE49-F238E27FC236}">
                  <a16:creationId xmlns:a16="http://schemas.microsoft.com/office/drawing/2014/main" id="{F93CF7BB-2ECB-4A19-A092-92E431DBD8E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a:extLst>
                <a:ext uri="{FF2B5EF4-FFF2-40B4-BE49-F238E27FC236}">
                  <a16:creationId xmlns:a16="http://schemas.microsoft.com/office/drawing/2014/main" id="{A4B8A1FB-A23A-4371-B6A6-56B62BB7698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103">
            <a:extLst>
              <a:ext uri="{FF2B5EF4-FFF2-40B4-BE49-F238E27FC236}">
                <a16:creationId xmlns:a16="http://schemas.microsoft.com/office/drawing/2014/main" id="{7DA0B029-6878-4F55-BA12-FCB35D3F8005}"/>
              </a:ext>
            </a:extLst>
          </p:cNvPr>
          <p:cNvSpPr txBox="1"/>
          <p:nvPr/>
        </p:nvSpPr>
        <p:spPr>
          <a:xfrm>
            <a:off x="3554475" y="2654788"/>
            <a:ext cx="5454058" cy="2308324"/>
          </a:xfrm>
          <a:prstGeom prst="rect">
            <a:avLst/>
          </a:prstGeom>
          <a:solidFill>
            <a:schemeClr val="bg1"/>
          </a:solidFill>
        </p:spPr>
        <p:txBody>
          <a:bodyPr wrap="square" rtlCol="0">
            <a:spAutoFit/>
          </a:bodyPr>
          <a:lstStyle/>
          <a:p>
            <a:r>
              <a:rPr lang="vi-VN" altLang="zh-CN" sz="2400" b="1">
                <a:latin typeface="UTM Avo" panose="02040603050506020204" pitchFamily="18" charset="0"/>
                <a:ea typeface="方正静蕾简体" panose="02000000000000000000" pitchFamily="2" charset="-122"/>
              </a:rPr>
              <a:t>Lưu ý: </a:t>
            </a:r>
            <a:endParaRPr lang="en-US" altLang="zh-CN" sz="2400" b="1">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Tiếp tục chọn nút lệnh </a:t>
            </a:r>
            <a:r>
              <a:rPr lang="vi-VN" altLang="zh-CN" sz="2400" b="1">
                <a:latin typeface="UTM Avo" panose="02040603050506020204" pitchFamily="18" charset="0"/>
                <a:ea typeface="方正静蕾简体" panose="02000000000000000000" pitchFamily="2" charset="-122"/>
              </a:rPr>
              <a:t>Add level </a:t>
            </a:r>
            <a:r>
              <a:rPr lang="vi-VN" altLang="zh-CN" sz="2400">
                <a:latin typeface="UTM Avo" panose="02040603050506020204" pitchFamily="18" charset="0"/>
                <a:ea typeface="方正静蕾简体" panose="02000000000000000000" pitchFamily="2" charset="-122"/>
              </a:rPr>
              <a:t>nếu muốn thêm nhiều tiêu chí sắp xếp. </a:t>
            </a:r>
            <a:endParaRPr lang="en-US" altLang="zh-CN" sz="2400">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Chọn nút lệnh </a:t>
            </a:r>
            <a:r>
              <a:rPr lang="vi-VN" altLang="zh-CN" sz="2400" b="1">
                <a:latin typeface="UTM Avo" panose="02040603050506020204" pitchFamily="18" charset="0"/>
                <a:ea typeface="方正静蕾简体" panose="02000000000000000000" pitchFamily="2" charset="-122"/>
              </a:rPr>
              <a:t>Delete</a:t>
            </a:r>
            <a:r>
              <a:rPr lang="vi-VN" altLang="zh-CN" sz="2400">
                <a:latin typeface="UTM Avo" panose="02040603050506020204" pitchFamily="18" charset="0"/>
                <a:ea typeface="方正静蕾简体" panose="02000000000000000000" pitchFamily="2" charset="-122"/>
              </a:rPr>
              <a:t> </a:t>
            </a:r>
            <a:r>
              <a:rPr lang="vi-VN" altLang="zh-CN" sz="2400" b="1">
                <a:latin typeface="UTM Avo" panose="02040603050506020204" pitchFamily="18" charset="0"/>
                <a:ea typeface="方正静蕾简体" panose="02000000000000000000" pitchFamily="2" charset="-122"/>
              </a:rPr>
              <a:t>Level</a:t>
            </a:r>
            <a:r>
              <a:rPr lang="vi-VN" altLang="zh-CN" sz="2400">
                <a:latin typeface="UTM Avo" panose="02040603050506020204" pitchFamily="18" charset="0"/>
                <a:ea typeface="方正静蕾简体" panose="02000000000000000000" pitchFamily="2" charset="-122"/>
              </a:rPr>
              <a:t> nếu muốn xoá bỏ tiêu chí sắp xếp. </a:t>
            </a:r>
          </a:p>
        </p:txBody>
      </p:sp>
      <p:grpSp>
        <p:nvGrpSpPr>
          <p:cNvPr id="55" name="组合 81">
            <a:extLst>
              <a:ext uri="{FF2B5EF4-FFF2-40B4-BE49-F238E27FC236}">
                <a16:creationId xmlns:a16="http://schemas.microsoft.com/office/drawing/2014/main" id="{D76DE79D-D2D2-4CD2-BDBF-3C1DB79703F8}"/>
              </a:ext>
            </a:extLst>
          </p:cNvPr>
          <p:cNvGrpSpPr/>
          <p:nvPr/>
        </p:nvGrpSpPr>
        <p:grpSpPr>
          <a:xfrm>
            <a:off x="978132" y="2551794"/>
            <a:ext cx="2749216" cy="3194894"/>
            <a:chOff x="8724903" y="3030540"/>
            <a:chExt cx="574675" cy="868363"/>
          </a:xfrm>
          <a:solidFill>
            <a:schemeClr val="tx1"/>
          </a:solidFill>
        </p:grpSpPr>
        <p:sp>
          <p:nvSpPr>
            <p:cNvPr id="56" name="Freeform 15">
              <a:extLst>
                <a:ext uri="{FF2B5EF4-FFF2-40B4-BE49-F238E27FC236}">
                  <a16:creationId xmlns:a16="http://schemas.microsoft.com/office/drawing/2014/main" id="{0252D615-6EE6-4A3E-BF9E-30AF69E6908B}"/>
                </a:ext>
              </a:extLst>
            </p:cNvPr>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7" name="Freeform 16">
              <a:extLst>
                <a:ext uri="{FF2B5EF4-FFF2-40B4-BE49-F238E27FC236}">
                  <a16:creationId xmlns:a16="http://schemas.microsoft.com/office/drawing/2014/main" id="{09D1F850-4314-489D-BD7F-84C70CACEE56}"/>
                </a:ext>
              </a:extLst>
            </p:cNvPr>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8" name="Freeform 17">
              <a:extLst>
                <a:ext uri="{FF2B5EF4-FFF2-40B4-BE49-F238E27FC236}">
                  <a16:creationId xmlns:a16="http://schemas.microsoft.com/office/drawing/2014/main" id="{C3B1B634-8CF1-44B8-A9E7-B18A4FA278F6}"/>
                </a:ext>
              </a:extLst>
            </p:cNvPr>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25688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animEffect transition="in" filter="wipe(up)">
                                      <p:cBhvr>
                                        <p:cTn id="19" dur="500"/>
                                        <p:tgtEl>
                                          <p:spTgt spid="59">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wipe(up)">
                                      <p:cBhvr>
                                        <p:cTn id="23" dur="500"/>
                                        <p:tgtEl>
                                          <p:spTgt spid="59">
                                            <p:txEl>
                                              <p:pRg st="1" end="1"/>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wipe(up)">
                                      <p:cBhvr>
                                        <p:cTn id="27"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4525" y="996207"/>
            <a:ext cx="4063182" cy="2120663"/>
          </a:xfrm>
          <a:prstGeom prst="cloudCallout">
            <a:avLst>
              <a:gd name="adj1" fmla="val 4557"/>
              <a:gd name="adj2" fmla="val 50726"/>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977820" y="1348820"/>
            <a:ext cx="3401676" cy="1914370"/>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Thành lập </a:t>
            </a:r>
          </a:p>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CLB Tin học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66F87E7-4C0E-46B4-B73C-C58F1EABE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707" y="1281381"/>
            <a:ext cx="6476190" cy="4295238"/>
          </a:xfrm>
          <a:prstGeom prst="rect">
            <a:avLst/>
          </a:prstGeom>
        </p:spPr>
      </p:pic>
    </p:spTree>
    <p:extLst>
      <p:ext uri="{BB962C8B-B14F-4D97-AF65-F5344CB8AC3E}">
        <p14:creationId xmlns:p14="http://schemas.microsoft.com/office/powerpoint/2010/main" val="40619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70C5E-E903-40BB-B1A6-DD4BAEED23CB}"/>
              </a:ext>
            </a:extLst>
          </p:cNvPr>
          <p:cNvPicPr>
            <a:picLocks noChangeAspect="1"/>
          </p:cNvPicPr>
          <p:nvPr/>
        </p:nvPicPr>
        <p:blipFill>
          <a:blip r:embed="rId2"/>
          <a:stretch>
            <a:fillRect/>
          </a:stretch>
        </p:blipFill>
        <p:spPr>
          <a:xfrm>
            <a:off x="5843560" y="1280760"/>
            <a:ext cx="5428571" cy="3761905"/>
          </a:xfrm>
          <a:prstGeom prst="rect">
            <a:avLst/>
          </a:prstGeom>
        </p:spPr>
      </p:pic>
      <p:sp>
        <p:nvSpPr>
          <p:cNvPr id="7" name="Speech Bubble: Rectangle with Corners Rounded 6">
            <a:extLst>
              <a:ext uri="{FF2B5EF4-FFF2-40B4-BE49-F238E27FC236}">
                <a16:creationId xmlns:a16="http://schemas.microsoft.com/office/drawing/2014/main" id="{BC73743B-8225-4C42-B91B-7EDB13A9A912}"/>
              </a:ext>
            </a:extLst>
          </p:cNvPr>
          <p:cNvSpPr/>
          <p:nvPr/>
        </p:nvSpPr>
        <p:spPr>
          <a:xfrm>
            <a:off x="711857" y="404911"/>
            <a:ext cx="5131704" cy="2417818"/>
          </a:xfrm>
          <a:prstGeom prst="wedgeRoundRectCallout">
            <a:avLst>
              <a:gd name="adj1" fmla="val 3832"/>
              <a:gd name="adj2" fmla="val 8200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a:latin typeface="UTM Avo" panose="02040603050506020204" pitchFamily="18" charset="0"/>
              </a:rPr>
              <a:t>Kết quả được minh hoạ trong </a:t>
            </a:r>
            <a:r>
              <a:rPr lang="vi-VN" sz="2400" b="1">
                <a:latin typeface="UTM Avo" panose="02040603050506020204" pitchFamily="18" charset="0"/>
              </a:rPr>
              <a:t>Hình 6.6</a:t>
            </a:r>
            <a:r>
              <a:rPr lang="vi-VN" sz="2400">
                <a:latin typeface="UTM Avo" panose="02040603050506020204" pitchFamily="18" charset="0"/>
              </a:rPr>
              <a:t>, trong đó Tên và Họ đệm được sắp xếp theo thứ tự bảng chữ cái. Sau khi sắp xếp dữ liệu, em có thể nhập lại giá trị của cột TT cho đúng thứ tự.</a:t>
            </a:r>
          </a:p>
          <a:p>
            <a:pPr algn="ctr"/>
            <a:endParaRPr lang="en-US">
              <a:latin typeface="UTM Avo" panose="02040603050506020204" pitchFamily="18" charset="0"/>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C36356F-B95C-4A1E-B918-0095ABC2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2773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3318554"/>
            <a:chOff x="601971" y="716236"/>
            <a:chExt cx="10501714" cy="331855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3216866"/>
              <a:chOff x="1088970" y="4644163"/>
              <a:chExt cx="10023347" cy="321686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223638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Theo em có thể sắp xếp bảng </a:t>
                </a:r>
                <a:r>
                  <a:rPr lang="vi-VN" sz="2400" b="1">
                    <a:latin typeface="UTM Avo" panose="02040603050506020204" pitchFamily="18" charset="0"/>
                    <a:cs typeface="Times New Roman" panose="02020603050405020304" pitchFamily="18" charset="0"/>
                  </a:rPr>
                  <a:t>kết quả khảo sát lớp 8A </a:t>
                </a:r>
                <a:r>
                  <a:rPr lang="vi-VN" sz="2400">
                    <a:latin typeface="UTM Avo" panose="02040603050506020204" pitchFamily="18" charset="0"/>
                    <a:cs typeface="Times New Roman" panose="02020603050405020304" pitchFamily="18" charset="0"/>
                  </a:rPr>
                  <a:t>(Hình 6.2) theo </a:t>
                </a:r>
                <a:r>
                  <a:rPr lang="vi-VN" sz="2400" b="1">
                    <a:latin typeface="UTM Avo" panose="02040603050506020204" pitchFamily="18" charset="0"/>
                    <a:cs typeface="Times New Roman" panose="02020603050405020304" pitchFamily="18" charset="0"/>
                  </a:rPr>
                  <a:t>tổ</a:t>
                </a:r>
                <a:r>
                  <a:rPr lang="vi-VN" sz="2400">
                    <a:latin typeface="UTM Avo" panose="02040603050506020204" pitchFamily="18" charset="0"/>
                    <a:cs typeface="Times New Roman" panose="02020603050405020304" pitchFamily="18" charset="0"/>
                  </a:rPr>
                  <a:t>, nếu cùng tổ sắp xếp theo </a:t>
                </a:r>
                <a:r>
                  <a:rPr lang="vi-VN" sz="2400" b="1">
                    <a:latin typeface="UTM Avo" panose="02040603050506020204" pitchFamily="18" charset="0"/>
                    <a:cs typeface="Times New Roman" panose="02020603050405020304" pitchFamily="18" charset="0"/>
                  </a:rPr>
                  <a:t>tên</a:t>
                </a:r>
                <a:r>
                  <a:rPr lang="vi-VN" sz="2400">
                    <a:latin typeface="UTM Avo" panose="02040603050506020204" pitchFamily="18" charset="0"/>
                    <a:cs typeface="Times New Roman" panose="02020603050405020304" pitchFamily="18" charset="0"/>
                  </a:rPr>
                  <a:t>, nếu cùng tên sắp xếp theo</a:t>
                </a:r>
                <a:r>
                  <a:rPr lang="en-US"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họ đệm </a:t>
                </a:r>
                <a:r>
                  <a:rPr lang="vi-VN" sz="2400">
                    <a:latin typeface="UTM Avo" panose="02040603050506020204" pitchFamily="18" charset="0"/>
                    <a:cs typeface="Times New Roman" panose="02020603050405020304" pitchFamily="18" charset="0"/>
                  </a:rPr>
                  <a:t>được không? Hãy thực hiện sắp xếp trên bảng tính.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334488" y="1106336"/>
              <a:ext cx="661756" cy="554444"/>
            </a:xfrm>
            <a:prstGeom prst="rect">
              <a:avLst/>
            </a:prstGeom>
          </p:spPr>
        </p:pic>
      </p:grpSp>
    </p:spTree>
    <p:extLst>
      <p:ext uri="{BB962C8B-B14F-4D97-AF65-F5344CB8AC3E}">
        <p14:creationId xmlns:p14="http://schemas.microsoft.com/office/powerpoint/2010/main" val="407645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LỌC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074316"/>
            <a:ext cx="7875639" cy="2354684"/>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956404" y="1074316"/>
            <a:ext cx="7875638" cy="2354684"/>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Chức năng lọc dữ liệu của phần mềm bảng tính được sử dụng để chọn và ch</a:t>
            </a:r>
            <a:r>
              <a:rPr lang="en-US" sz="2800" b="1">
                <a:solidFill>
                  <a:srgbClr val="000000"/>
                </a:solidFill>
                <a:latin typeface="UTM Avo" panose="02040603050506020204" pitchFamily="18" charset="0"/>
                <a:cs typeface="Times New Roman" panose="02020603050405020304" pitchFamily="18" charset="0"/>
              </a:rPr>
              <a:t>ỉ</a:t>
            </a:r>
            <a:r>
              <a:rPr lang="vi-VN" sz="2800" b="1">
                <a:solidFill>
                  <a:srgbClr val="000000"/>
                </a:solidFill>
                <a:latin typeface="UTM Avo" panose="02040603050506020204" pitchFamily="18" charset="0"/>
                <a:cs typeface="Times New Roman" panose="02020603050405020304" pitchFamily="18" charset="0"/>
              </a:rPr>
              <a:t> hiển thị các dòng thoả mãn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các điều kiện nào đó. </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FDBE5E8-B4D6-479B-ADE8-681AA70A8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7754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4575548"/>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1 </a:t>
            </a:r>
            <a:r>
              <a:rPr lang="en-US" sz="4000">
                <a:solidFill>
                  <a:schemeClr val="accent6">
                    <a:lumMod val="50000"/>
                  </a:schemeClr>
                </a:solidFill>
                <a:latin typeface="UTM Avo" panose="02040603050506020204" pitchFamily="18" charset="0"/>
              </a:rPr>
              <a:t>(lọc theo một tiêu chí): Lọc danh sách học sinh theo từng nội dung Tin học mà học sinh lựa chọn (sử dụng bộ lọc nhiều tuỳ chọn).</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544268"/>
            <a:ext cx="8959337" cy="2677656"/>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vùng dữ liệu cần lọc là A2:E12.</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thẻ Data, tại nhóm Sort &amp; Filter, chọn lệnh Filter. Khi đó, nút lệnh lọc dữ liệu sẽ xuất hiện ở tất cả các ô thuộc dòng tiêu đề của bảng dữ liệu.</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1815882"/>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lọc dữ liệu theo các bước trong Hình 6.7. Chọn OK để hoàn thành việc lọc.</a:t>
            </a: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3" name="Flowchart: Process 92">
            <a:extLst>
              <a:ext uri="{FF2B5EF4-FFF2-40B4-BE49-F238E27FC236}">
                <a16:creationId xmlns:a16="http://schemas.microsoft.com/office/drawing/2014/main" id="{7F97DD8A-A4C0-4FE4-8F3C-790462033055}"/>
              </a:ext>
            </a:extLst>
          </p:cNvPr>
          <p:cNvSpPr/>
          <p:nvPr/>
        </p:nvSpPr>
        <p:spPr>
          <a:xfrm>
            <a:off x="8815027" y="297405"/>
            <a:ext cx="2260457"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Nháy chuột vào đây để lọc theo cột </a:t>
            </a:r>
            <a:r>
              <a:rPr lang="en-US" sz="2000" b="1">
                <a:solidFill>
                  <a:prstClr val="black"/>
                </a:solidFill>
                <a:latin typeface="UTM Avo" panose="02040603050506020204" pitchFamily="18" charset="0"/>
              </a:rPr>
              <a:t>Nội dung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20E94D98-AE31-45C3-AA0B-2450A7067F88}"/>
              </a:ext>
            </a:extLst>
          </p:cNvPr>
          <p:cNvCxnSpPr>
            <a:cxnSpLocks/>
          </p:cNvCxnSpPr>
          <p:nvPr/>
        </p:nvCxnSpPr>
        <p:spPr>
          <a:xfrm>
            <a:off x="10808439" y="1448467"/>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a:extLst>
              <a:ext uri="{FF2B5EF4-FFF2-40B4-BE49-F238E27FC236}">
                <a16:creationId xmlns:a16="http://schemas.microsoft.com/office/drawing/2014/main" id="{137A384D-6EF8-4E48-BEC8-9B06D9798748}"/>
              </a:ext>
            </a:extLst>
          </p:cNvPr>
          <p:cNvSpPr/>
          <p:nvPr/>
        </p:nvSpPr>
        <p:spPr>
          <a:xfrm>
            <a:off x="4219573" y="244064"/>
            <a:ext cx="1474323"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nội dung cần lọc</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120" name="Connector: Elbow 119">
            <a:extLst>
              <a:ext uri="{FF2B5EF4-FFF2-40B4-BE49-F238E27FC236}">
                <a16:creationId xmlns:a16="http://schemas.microsoft.com/office/drawing/2014/main" id="{56A68942-D0DF-4F30-97D8-936F0B145399}"/>
              </a:ext>
            </a:extLst>
          </p:cNvPr>
          <p:cNvCxnSpPr>
            <a:cxnSpLocks/>
          </p:cNvCxnSpPr>
          <p:nvPr/>
        </p:nvCxnSpPr>
        <p:spPr>
          <a:xfrm rot="16200000" flipH="1">
            <a:off x="4571987" y="2322699"/>
            <a:ext cx="4469258" cy="2614112"/>
          </a:xfrm>
          <a:prstGeom prst="bentConnector3">
            <a:avLst>
              <a:gd name="adj1" fmla="val 1001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41893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up)">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up)">
                                      <p:cBhvr>
                                        <p:cTn id="38" dur="500"/>
                                        <p:tgtEl>
                                          <p:spTgt spid="110"/>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wipe(left)">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up)">
                                      <p:cBhvr>
                                        <p:cTn id="5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3" grpId="0" animBg="1"/>
      <p:bldP spid="95" grpId="0" animBg="1"/>
      <p:bldP spid="119" grpId="0" animBg="1"/>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4BB0C-B69B-48B5-B0B3-7E66884B3428}"/>
              </a:ext>
            </a:extLst>
          </p:cNvPr>
          <p:cNvPicPr>
            <a:picLocks noChangeAspect="1"/>
          </p:cNvPicPr>
          <p:nvPr/>
        </p:nvPicPr>
        <p:blipFill>
          <a:blip r:embed="rId2"/>
          <a:stretch>
            <a:fillRect/>
          </a:stretch>
        </p:blipFill>
        <p:spPr>
          <a:xfrm>
            <a:off x="1795414" y="1881425"/>
            <a:ext cx="8436788" cy="3118469"/>
          </a:xfrm>
          <a:prstGeom prst="rect">
            <a:avLst/>
          </a:prstGeom>
        </p:spPr>
      </p:pic>
      <p:sp>
        <p:nvSpPr>
          <p:cNvPr id="186" name="TextBox 185">
            <a:extLst>
              <a:ext uri="{FF2B5EF4-FFF2-40B4-BE49-F238E27FC236}">
                <a16:creationId xmlns:a16="http://schemas.microsoft.com/office/drawing/2014/main" id="{E55C4CD9-B033-463B-A543-D55D3C2BC369}"/>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6.8 minh hoạ kết quả lọc dữ liệu là danh sách học sinh mong muốn tìm hiểu nội dung Ngôn ngữ lập trình.</a:t>
            </a:r>
          </a:p>
        </p:txBody>
      </p: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18604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954107"/>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a:t>
            </a:r>
            <a:r>
              <a:rPr lang="en-US" altLang="zh-CN" sz="2800" b="1">
                <a:solidFill>
                  <a:schemeClr val="accent6">
                    <a:lumMod val="75000"/>
                  </a:schemeClr>
                </a:solidFill>
                <a:latin typeface="UTM Avo" panose="02040603050506020204" pitchFamily="18" charset="0"/>
                <a:cs typeface="Times New Roman" panose="02020603050405020304" pitchFamily="18" charset="0"/>
              </a:rPr>
              <a:t>4</a:t>
            </a:r>
            <a:r>
              <a:rPr lang="vi-VN"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Select All</a:t>
            </a:r>
            <a:endParaRPr lang="vi-VN" altLang="zh-CN" sz="2800">
              <a:solidFill>
                <a:schemeClr val="accent6">
                  <a:lumMod val="75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91" name="TextBox 90">
            <a:extLst>
              <a:ext uri="{FF2B5EF4-FFF2-40B4-BE49-F238E27FC236}">
                <a16:creationId xmlns:a16="http://schemas.microsoft.com/office/drawing/2014/main" id="{028B4994-7472-4C62-BC4F-41E648AE1D35}"/>
              </a:ext>
            </a:extLst>
          </p:cNvPr>
          <p:cNvSpPr txBox="1"/>
          <p:nvPr/>
        </p:nvSpPr>
        <p:spPr>
          <a:xfrm>
            <a:off x="644436" y="4411168"/>
            <a:ext cx="4627422" cy="1384995"/>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Lưu ý: </a:t>
            </a:r>
            <a:r>
              <a:rPr lang="vi-VN" altLang="zh-CN" sz="2800">
                <a:solidFill>
                  <a:schemeClr val="accent6">
                    <a:lumMod val="75000"/>
                  </a:schemeClr>
                </a:solidFill>
                <a:latin typeface="UTM Avo" panose="02040603050506020204" pitchFamily="18" charset="0"/>
                <a:cs typeface="Times New Roman" panose="02020603050405020304" pitchFamily="18" charset="0"/>
              </a:rPr>
              <a:t>Dữ liệu không đúng với điều kiện lọc sẽ bị ẩn đi.</a:t>
            </a:r>
          </a:p>
        </p:txBody>
      </p:sp>
    </p:spTree>
    <p:extLst>
      <p:ext uri="{BB962C8B-B14F-4D97-AF65-F5344CB8AC3E}">
        <p14:creationId xmlns:p14="http://schemas.microsoft.com/office/powerpoint/2010/main" val="2469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wipe(up)">
                                      <p:cBhvr>
                                        <p:cTn id="29" dur="500"/>
                                        <p:tgtEl>
                                          <p:spTgt spid="11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left)">
                                      <p:cBhvr>
                                        <p:cTn id="33" dur="500"/>
                                        <p:tgtEl>
                                          <p:spTgt spid="1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5" grpId="0" animBg="1"/>
      <p:bldP spid="297"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69440" y="1139018"/>
            <a:ext cx="9396478"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649171" y="88890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940338" y="2087311"/>
            <a:ext cx="9763331" cy="2728889"/>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2</a:t>
            </a:r>
            <a:r>
              <a:rPr lang="en-US" sz="4000">
                <a:solidFill>
                  <a:schemeClr val="accent6">
                    <a:lumMod val="50000"/>
                  </a:schemeClr>
                </a:solidFill>
                <a:latin typeface="UTM Avo" panose="02040603050506020204" pitchFamily="18" charset="0"/>
              </a:rPr>
              <a:t> (lọc theo nhiều tiêu chí): Lọc danh sách HS của Tổ 1 muốn tìm hiểu nội dung Đồ hoạ máy tính.</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2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2313680"/>
            <a:chOff x="1117599" y="3499627"/>
            <a:chExt cx="10824275" cy="123698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Phiếu khảo sát</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Phiếu khảo sát được phát cho các bạn trong lớp. Câu trả lời của các bạn cần được lưu trữ trong bảng tính. Theo em, bảng tính gồm các cột nào? Mỗi hàng của bảng lưu trữ dữ liệu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541961" y="-540922"/>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793291" y="1902790"/>
            <a:ext cx="10350946" cy="3970318"/>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Bước 1 và Bước 2 như ở Nhiệm vụ 1.</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Đồ hoạ máy tính.</a:t>
            </a:r>
            <a:endParaRPr lang="en-US" altLang="zh-CN" sz="2800" b="1">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1</a:t>
            </a:r>
            <a:r>
              <a:rPr lang="vi-VN" altLang="zh-CN" sz="2800">
                <a:solidFill>
                  <a:schemeClr val="accent6">
                    <a:lumMod val="75000"/>
                  </a:schemeClr>
                </a:solidFill>
                <a:latin typeface="UTM Avo" panose="02040603050506020204" pitchFamily="18" charset="0"/>
                <a:cs typeface="Times New Roman" panose="02020603050405020304" pitchFamily="18" charset="0"/>
              </a:rPr>
              <a:t>.</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4.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thực hiện tương tự như Bước 4 ở Nhiệm vụ 1 đối với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 </a:t>
            </a:r>
            <a:r>
              <a:rPr lang="vi-VN" altLang="zh-CN" sz="2800">
                <a:solidFill>
                  <a:schemeClr val="accent6">
                    <a:lumMod val="75000"/>
                  </a:schemeClr>
                </a:solidFill>
                <a:latin typeface="UTM Avo" panose="02040603050506020204" pitchFamily="18" charset="0"/>
                <a:cs typeface="Times New Roman" panose="02020603050405020304" pitchFamily="18" charset="0"/>
              </a:rPr>
              <a:t>và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4097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2887580" y="311235"/>
            <a:ext cx="8634568" cy="3628002"/>
          </a:xfrm>
          <a:prstGeom prst="cloudCallout">
            <a:avLst>
              <a:gd name="adj1" fmla="val -41967"/>
              <a:gd name="adj2" fmla="val 48073"/>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5FC2FA51-8526-47FE-B365-72618F6EF5F4}"/>
              </a:ext>
            </a:extLst>
          </p:cNvPr>
          <p:cNvSpPr txBox="1"/>
          <p:nvPr/>
        </p:nvSpPr>
        <p:spPr>
          <a:xfrm>
            <a:off x="3530930" y="682064"/>
            <a:ext cx="7347867" cy="3108543"/>
          </a:xfrm>
          <a:prstGeom prst="rect">
            <a:avLst/>
          </a:prstGeom>
          <a:noFill/>
        </p:spPr>
        <p:txBody>
          <a:bodyPr wrap="square">
            <a:spAutoFit/>
          </a:bodyPr>
          <a:lstStyle/>
          <a:p>
            <a:pPr algn="ctr" fontAlgn="t"/>
            <a:r>
              <a:rPr lang="en-US" altLang="zh-CN" sz="2800">
                <a:latin typeface="UTM Avo" panose="02040603050506020204" pitchFamily="18" charset="0"/>
                <a:cs typeface="Times New Roman" panose="02020603050405020304" pitchFamily="18" charset="0"/>
              </a:rPr>
              <a:t>Chúng tớ đã </a:t>
            </a:r>
            <a:r>
              <a:rPr lang="vi-VN" altLang="zh-CN" sz="2800">
                <a:latin typeface="UTM Avo" panose="02040603050506020204" pitchFamily="18" charset="0"/>
                <a:cs typeface="Times New Roman" panose="02020603050405020304" pitchFamily="18" charset="0"/>
              </a:rPr>
              <a:t>thực hiện một</a:t>
            </a:r>
          </a:p>
          <a:p>
            <a:pPr algn="ctr" fontAlgn="t"/>
            <a:r>
              <a:rPr lang="vi-VN" altLang="zh-CN" sz="2800">
                <a:latin typeface="UTM Avo" panose="02040603050506020204" pitchFamily="18" charset="0"/>
                <a:cs typeface="Times New Roman" panose="02020603050405020304" pitchFamily="18" charset="0"/>
              </a:rPr>
              <a:t>cuộc khảo sát trong</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khối 8 để tìm hiểu sự ảnh hưởng của công nghệ kĩ thuật số</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đến</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cuộc sống của học</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sinh. Bảng dữ liệu dưới đây thống kê số học sinh của mỗi lớp đã trả lời </a:t>
            </a:r>
            <a:r>
              <a:rPr lang="en-US" altLang="zh-CN" sz="2800">
                <a:latin typeface="UTM Avo" panose="02040603050506020204" pitchFamily="18" charset="0"/>
                <a:cs typeface="Times New Roman" panose="02020603050405020304" pitchFamily="18" charset="0"/>
              </a:rPr>
              <a:t>các </a:t>
            </a:r>
            <a:r>
              <a:rPr lang="vi-VN" altLang="zh-CN" sz="2800">
                <a:latin typeface="UTM Avo" panose="02040603050506020204" pitchFamily="18" charset="0"/>
                <a:cs typeface="Times New Roman" panose="02020603050405020304" pitchFamily="18" charset="0"/>
              </a:rPr>
              <a:t>câu hỏi</a:t>
            </a:r>
            <a:r>
              <a:rPr lang="en-US" altLang="zh-CN" sz="2800">
                <a:latin typeface="UTM Avo" panose="02040603050506020204" pitchFamily="18" charset="0"/>
                <a:cs typeface="Times New Roman" panose="02020603050405020304" pitchFamily="18" charset="0"/>
              </a:rPr>
              <a:t>.</a:t>
            </a:r>
            <a:endParaRPr lang="vi-VN" altLang="zh-CN" sz="2800">
              <a:latin typeface="UTM Avo" panose="02040603050506020204" pitchFamily="18" charset="0"/>
              <a:cs typeface="Times New Roman" panose="02020603050405020304" pitchFamily="18" charset="0"/>
            </a:endParaRPr>
          </a:p>
          <a:p>
            <a:pPr algn="ctr" fontAlgn="t"/>
            <a:endParaRPr lang="en-US" sz="2800">
              <a:latin typeface="UTM Avo" panose="02040603050506020204" pitchFamily="18" charset="0"/>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13" name="Picture 12">
            <a:extLst>
              <a:ext uri="{FF2B5EF4-FFF2-40B4-BE49-F238E27FC236}">
                <a16:creationId xmlns:a16="http://schemas.microsoft.com/office/drawing/2014/main" id="{4A47D374-1490-45DF-AF73-5154393F8BA3}"/>
              </a:ext>
            </a:extLst>
          </p:cNvPr>
          <p:cNvPicPr>
            <a:picLocks noChangeAspect="1"/>
          </p:cNvPicPr>
          <p:nvPr/>
        </p:nvPicPr>
        <p:blipFill>
          <a:blip r:embed="rId4"/>
          <a:stretch>
            <a:fillRect/>
          </a:stretch>
        </p:blipFill>
        <p:spPr>
          <a:xfrm>
            <a:off x="5746661" y="3745241"/>
            <a:ext cx="5132136" cy="2560526"/>
          </a:xfrm>
          <a:prstGeom prst="rect">
            <a:avLst/>
          </a:prstGeom>
        </p:spPr>
      </p:pic>
    </p:spTree>
    <p:extLst>
      <p:ext uri="{BB962C8B-B14F-4D97-AF65-F5344CB8AC3E}">
        <p14:creationId xmlns:p14="http://schemas.microsoft.com/office/powerpoint/2010/main" val="20073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E80-1ABA-4E05-8895-5E8F21E8B483}"/>
              </a:ext>
            </a:extLst>
          </p:cNvPr>
          <p:cNvPicPr>
            <a:picLocks noChangeAspect="1"/>
          </p:cNvPicPr>
          <p:nvPr/>
        </p:nvPicPr>
        <p:blipFill>
          <a:blip r:embed="rId2"/>
          <a:stretch>
            <a:fillRect/>
          </a:stretch>
        </p:blipFill>
        <p:spPr>
          <a:xfrm>
            <a:off x="1686476" y="680456"/>
            <a:ext cx="8819048" cy="4400000"/>
          </a:xfrm>
          <a:prstGeom prst="rect">
            <a:avLst/>
          </a:prstGeom>
        </p:spPr>
      </p:pic>
      <p:sp>
        <p:nvSpPr>
          <p:cNvPr id="4" name="TextBox 3">
            <a:extLst>
              <a:ext uri="{FF2B5EF4-FFF2-40B4-BE49-F238E27FC236}">
                <a16:creationId xmlns:a16="http://schemas.microsoft.com/office/drawing/2014/main" id="{44901FE3-3BA6-489E-9A22-82BEEFDC7F21}"/>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6.9. B</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ng dữ liệu kh</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o s</a:t>
            </a:r>
            <a:r>
              <a:rPr lang="en-US" altLang="zh-CN" sz="2800">
                <a:solidFill>
                  <a:schemeClr val="accent6">
                    <a:lumMod val="75000"/>
                  </a:schemeClr>
                </a:solidFill>
                <a:latin typeface="UTM Avo" panose="02040603050506020204" pitchFamily="18" charset="0"/>
                <a:cs typeface="Times New Roman" panose="02020603050405020304" pitchFamily="18" charset="0"/>
              </a:rPr>
              <a:t>á</a:t>
            </a:r>
            <a:r>
              <a:rPr lang="vi-VN" altLang="zh-CN" sz="2800">
                <a:solidFill>
                  <a:schemeClr val="accent6">
                    <a:lumMod val="75000"/>
                  </a:schemeClr>
                </a:solidFill>
                <a:latin typeface="UTM Avo" panose="02040603050506020204" pitchFamily="18" charset="0"/>
                <a:cs typeface="Times New Roman" panose="02020603050405020304" pitchFamily="18" charset="0"/>
              </a:rPr>
              <a:t>t thời gian học sinh </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sử dụng thiết bị số mỗi ngày</a:t>
            </a:r>
          </a:p>
        </p:txBody>
      </p:sp>
    </p:spTree>
    <p:extLst>
      <p:ext uri="{BB962C8B-B14F-4D97-AF65-F5344CB8AC3E}">
        <p14:creationId xmlns:p14="http://schemas.microsoft.com/office/powerpoint/2010/main" val="25709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350B1E-8072-4C4B-BD9E-D36B90F3D519}"/>
              </a:ext>
            </a:extLst>
          </p:cNvPr>
          <p:cNvSpPr txBox="1"/>
          <p:nvPr/>
        </p:nvSpPr>
        <p:spPr>
          <a:xfrm>
            <a:off x="753838" y="404910"/>
            <a:ext cx="10330479" cy="50967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Em hãy thực hiện: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a:t>
            </a:r>
            <a:r>
              <a:rPr lang="vi-VN" sz="2400" b="1">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Tạo bảng dữ liệu và định dạng theo mẫu ở Hình 6.9 và lưu tệp với tên </a:t>
            </a:r>
            <a:r>
              <a:rPr lang="vi-VN" sz="2400" b="1">
                <a:solidFill>
                  <a:srgbClr val="C00000"/>
                </a:solidFill>
                <a:latin typeface="UTM Avo" panose="02040603050506020204" pitchFamily="18" charset="0"/>
                <a:cs typeface="Times New Roman" panose="02020603050405020304" pitchFamily="18" charset="0"/>
              </a:rPr>
              <a:t>TGSDThietbiso.xlsx.</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Sắp xếp bảng dữ liệu theo thứ tự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	Sắp xếp bảng dữ liệu theo hai tiêu chí: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 nếu bằng nhau thì sắp xếp theo giá trị giảm dần của cột </a:t>
            </a:r>
            <a:r>
              <a:rPr lang="vi-VN" sz="2400" b="1">
                <a:solidFill>
                  <a:srgbClr val="C00000"/>
                </a:solidFill>
                <a:latin typeface="UTM Avo" panose="02040603050506020204" pitchFamily="18" charset="0"/>
                <a:cs typeface="Times New Roman" panose="02020603050405020304" pitchFamily="18" charset="0"/>
              </a:rPr>
              <a:t>Dưới 1 giờ</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	Lọc danh sách các lớp không có học sinh sử </a:t>
            </a:r>
            <a:endParaRPr lang="en-US" sz="24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dụng thiết bị số từ 5 giờ trở lên.</a:t>
            </a:r>
          </a:p>
        </p:txBody>
      </p:sp>
      <p:pic>
        <p:nvPicPr>
          <p:cNvPr id="4" name="Picture 3" descr="A cartoon of a person holding a sword&#10;&#10;Description automatically generated with low confidence">
            <a:extLst>
              <a:ext uri="{FF2B5EF4-FFF2-40B4-BE49-F238E27FC236}">
                <a16:creationId xmlns:a16="http://schemas.microsoft.com/office/drawing/2014/main" id="{E66880C8-6E56-4787-BB25-9FD9741F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8" y="4568532"/>
            <a:ext cx="2399301" cy="1884558"/>
          </a:xfrm>
          <a:prstGeom prst="rect">
            <a:avLst/>
          </a:prstGeom>
        </p:spPr>
      </p:pic>
    </p:spTree>
    <p:extLst>
      <p:ext uri="{BB962C8B-B14F-4D97-AF65-F5344CB8AC3E}">
        <p14:creationId xmlns:p14="http://schemas.microsoft.com/office/powerpoint/2010/main" val="17851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522777"/>
          </a:xfrm>
          <a:prstGeom prst="rect">
            <a:avLst/>
          </a:prstGeom>
        </p:spPr>
        <p:txBody>
          <a:bodyPr wrap="square">
            <a:spAutoFit/>
          </a:bodyPr>
          <a:lstStyle/>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Ngoài các chức năng lọc mà em đã tìm hiểu trong phần thực hành, phần mềm bảng tính còn có chức năng lọc theo điều kiện. Khi nháy chuột vào nút lệnh lọc dữ liệu, em còn thấy tuỳ chọn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(hoặc </a:t>
            </a:r>
            <a:r>
              <a:rPr lang="vi-VN" sz="2400" b="1">
                <a:latin typeface="UTM Avo" panose="02040603050506020204" pitchFamily="18" charset="0"/>
                <a:cs typeface="Times New Roman" panose="02020603050405020304" pitchFamily="18" charset="0"/>
              </a:rPr>
              <a:t>Text Filters) </a:t>
            </a:r>
            <a:r>
              <a:rPr lang="vi-VN" sz="2400">
                <a:latin typeface="UTM Avo" panose="02040603050506020204" pitchFamily="18" charset="0"/>
                <a:cs typeface="Times New Roman" panose="02020603050405020304" pitchFamily="18" charset="0"/>
              </a:rPr>
              <a:t>nếu phần lớn các ô trong cột đó chứa dữ liệu số (hoặc kí tự).</a:t>
            </a:r>
          </a:p>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hãy mở tệp dữ liệu </a:t>
            </a:r>
            <a:r>
              <a:rPr lang="vi-VN" sz="2400" b="1">
                <a:solidFill>
                  <a:srgbClr val="C00000"/>
                </a:solidFill>
                <a:latin typeface="UTM Avo" panose="02040603050506020204" pitchFamily="18" charset="0"/>
                <a:cs typeface="Times New Roman" panose="02020603050405020304" pitchFamily="18" charset="0"/>
              </a:rPr>
              <a:t>TGSDThietbiso.xlsx</a:t>
            </a:r>
            <a:r>
              <a:rPr lang="vi-VN" sz="2400">
                <a:latin typeface="UTM Avo" panose="02040603050506020204" pitchFamily="18" charset="0"/>
                <a:cs typeface="Times New Roman" panose="02020603050405020304" pitchFamily="18" charset="0"/>
              </a:rPr>
              <a:t>, tìm hiểu chức năng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để lọc danh sách các lớp có số học sinh sử dụng thiết bị số từ 3 đến 4 giờ lớn hơn hoặc b</a:t>
            </a:r>
            <a:r>
              <a:rPr lang="en-US" sz="2400">
                <a:latin typeface="UTM Avo" panose="02040603050506020204" pitchFamily="18" charset="0"/>
                <a:cs typeface="Times New Roman" panose="02020603050405020304" pitchFamily="18" charset="0"/>
              </a:rPr>
              <a:t>ằ</a:t>
            </a:r>
            <a:r>
              <a:rPr lang="vi-VN" sz="2400">
                <a:latin typeface="UTM Avo" panose="02040603050506020204" pitchFamily="18" charset="0"/>
                <a:cs typeface="Times New Roman" panose="02020603050405020304" pitchFamily="18" charset="0"/>
              </a:rPr>
              <a:t>ng 10 học sinh.</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3239156"/>
          </a:xfrm>
          <a:prstGeom prst="rect">
            <a:avLst/>
          </a:prstGeom>
          <a:noFill/>
        </p:spPr>
        <p:txBody>
          <a:bodyPr wrap="square" rtlCol="0">
            <a:spAutoFit/>
          </a:bodyPr>
          <a:lstStyle/>
          <a:p>
            <a:pPr marL="914400" indent="-914400" algn="ctr">
              <a:lnSpc>
                <a:spcPct val="150000"/>
              </a:lnSpc>
              <a:buAutoNum type="arabicPeriod"/>
            </a:pPr>
            <a:r>
              <a:rPr lang="vi-VN" sz="4800">
                <a:ln>
                  <a:solidFill>
                    <a:schemeClr val="bg1"/>
                  </a:solidFill>
                </a:ln>
                <a:solidFill>
                  <a:schemeClr val="accent6">
                    <a:lumMod val="50000"/>
                  </a:schemeClr>
                </a:solidFill>
                <a:latin typeface="+mj-lt"/>
              </a:rPr>
              <a:t>SỬ DỤNG PHẦN MỀM BẢNG TÍNH TRỢ GIÚP GIẢI QUY</a:t>
            </a:r>
            <a:r>
              <a:rPr lang="en-US" sz="4800">
                <a:ln>
                  <a:solidFill>
                    <a:schemeClr val="bg1"/>
                  </a:solidFill>
                </a:ln>
                <a:solidFill>
                  <a:schemeClr val="accent6">
                    <a:lumMod val="50000"/>
                  </a:schemeClr>
                </a:solidFill>
                <a:latin typeface="+mj-lt"/>
              </a:rPr>
              <a:t>Ế</a:t>
            </a:r>
            <a:r>
              <a:rPr lang="vi-VN" sz="4800">
                <a:ln>
                  <a:solidFill>
                    <a:schemeClr val="bg1"/>
                  </a:solidFill>
                </a:ln>
                <a:solidFill>
                  <a:schemeClr val="accent6">
                    <a:lumMod val="50000"/>
                  </a:schemeClr>
                </a:solidFill>
                <a:latin typeface="+mj-lt"/>
              </a:rPr>
              <a:t>T B</a:t>
            </a:r>
            <a:r>
              <a:rPr lang="en-US" sz="4800">
                <a:ln>
                  <a:solidFill>
                    <a:schemeClr val="bg1"/>
                  </a:solidFill>
                </a:ln>
                <a:solidFill>
                  <a:schemeClr val="accent6">
                    <a:lumMod val="50000"/>
                  </a:schemeClr>
                </a:solidFill>
                <a:latin typeface="+mj-lt"/>
              </a:rPr>
              <a:t>À</a:t>
            </a:r>
            <a:r>
              <a:rPr lang="vi-VN" sz="4800">
                <a:ln>
                  <a:solidFill>
                    <a:schemeClr val="bg1"/>
                  </a:solidFill>
                </a:ln>
                <a:solidFill>
                  <a:schemeClr val="accent6">
                    <a:lumMod val="50000"/>
                  </a:schemeClr>
                </a:solidFill>
                <a:latin typeface="+mj-lt"/>
              </a:rPr>
              <a:t>I T</a:t>
            </a:r>
            <a:r>
              <a:rPr lang="en-US" sz="4800">
                <a:ln>
                  <a:solidFill>
                    <a:schemeClr val="bg1"/>
                  </a:solidFill>
                </a:ln>
                <a:solidFill>
                  <a:schemeClr val="accent6">
                    <a:lumMod val="50000"/>
                  </a:schemeClr>
                </a:solidFill>
                <a:latin typeface="+mj-lt"/>
              </a:rPr>
              <a:t>O</a:t>
            </a:r>
            <a:r>
              <a:rPr lang="vi-VN" sz="4800">
                <a:ln>
                  <a:solidFill>
                    <a:schemeClr val="bg1"/>
                  </a:solidFill>
                </a:ln>
                <a:solidFill>
                  <a:schemeClr val="accent6">
                    <a:lumMod val="50000"/>
                  </a:schemeClr>
                </a:solidFill>
                <a:latin typeface="+mj-lt"/>
              </a:rPr>
              <a:t>ÁN THỰC TẾ</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Phiếu khảo sát gồm ba thông tin chính là:</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7" name="Rectangle 6">
            <a:extLst>
              <a:ext uri="{FF2B5EF4-FFF2-40B4-BE49-F238E27FC236}">
                <a16:creationId xmlns:a16="http://schemas.microsoft.com/office/drawing/2014/main" id="{0BE57655-764F-4097-9FA6-64EFA6909CA7}"/>
              </a:ext>
            </a:extLst>
          </p:cNvPr>
          <p:cNvSpPr/>
          <p:nvPr/>
        </p:nvSpPr>
        <p:spPr>
          <a:xfrm>
            <a:off x="2068715" y="1403682"/>
            <a:ext cx="8085935" cy="532838"/>
          </a:xfrm>
          <a:prstGeom prst="rect">
            <a:avLst/>
          </a:prstGeom>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Họ và tên học sinh					Tổ				Nội dung</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3" name="Right Brace 2">
            <a:extLst>
              <a:ext uri="{FF2B5EF4-FFF2-40B4-BE49-F238E27FC236}">
                <a16:creationId xmlns:a16="http://schemas.microsoft.com/office/drawing/2014/main" id="{CDFC0FCA-9983-4F86-8EDA-D64B9A2530CE}"/>
              </a:ext>
            </a:extLst>
          </p:cNvPr>
          <p:cNvSpPr/>
          <p:nvPr/>
        </p:nvSpPr>
        <p:spPr>
          <a:xfrm rot="5400000">
            <a:off x="5203121" y="-735779"/>
            <a:ext cx="746672" cy="6268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B703D5AD-BFF3-4EB1-8FB5-BAAA5FE9C768}"/>
              </a:ext>
            </a:extLst>
          </p:cNvPr>
          <p:cNvSpPr/>
          <p:nvPr/>
        </p:nvSpPr>
        <p:spPr>
          <a:xfrm>
            <a:off x="1503174" y="2928244"/>
            <a:ext cx="8085935" cy="532838"/>
          </a:xfrm>
          <a:prstGeom prst="rect">
            <a:avLst/>
          </a:prstGeom>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Ba thông tin này là tiêu đề của các cột dữ liệu</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11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Mỗi phiếu khảo sát được trả lời là một hàng dữ liệu được lưu trong bảng tính</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324080" y="2086033"/>
            <a:ext cx="3405709" cy="351788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ảng tính lưu trữ kết quả của 10 phiếu khảo sát thu được, trong đó cột thứ tự (TT) được bổ sung để theo dõi số lượng phiếu khảo sát.</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3092485576"/>
              </p:ext>
            </p:extLst>
          </p:nvPr>
        </p:nvGraphicFramePr>
        <p:xfrm>
          <a:off x="3983113" y="1630607"/>
          <a:ext cx="7255597" cy="4905858"/>
        </p:xfrm>
        <a:graphic>
          <a:graphicData uri="http://schemas.openxmlformats.org/drawingml/2006/table">
            <a:tbl>
              <a:tblPr/>
              <a:tblGrid>
                <a:gridCol w="395929">
                  <a:extLst>
                    <a:ext uri="{9D8B030D-6E8A-4147-A177-3AD203B41FA5}">
                      <a16:colId xmlns:a16="http://schemas.microsoft.com/office/drawing/2014/main" val="3005527877"/>
                    </a:ext>
                  </a:extLst>
                </a:gridCol>
                <a:gridCol w="548090">
                  <a:extLst>
                    <a:ext uri="{9D8B030D-6E8A-4147-A177-3AD203B41FA5}">
                      <a16:colId xmlns:a16="http://schemas.microsoft.com/office/drawing/2014/main" val="4190176319"/>
                    </a:ext>
                  </a:extLst>
                </a:gridCol>
                <a:gridCol w="2165966">
                  <a:extLst>
                    <a:ext uri="{9D8B030D-6E8A-4147-A177-3AD203B41FA5}">
                      <a16:colId xmlns:a16="http://schemas.microsoft.com/office/drawing/2014/main" val="828604930"/>
                    </a:ext>
                  </a:extLst>
                </a:gridCol>
                <a:gridCol w="885018">
                  <a:extLst>
                    <a:ext uri="{9D8B030D-6E8A-4147-A177-3AD203B41FA5}">
                      <a16:colId xmlns:a16="http://schemas.microsoft.com/office/drawing/2014/main" val="3395354106"/>
                    </a:ext>
                  </a:extLst>
                </a:gridCol>
                <a:gridCol w="698699">
                  <a:extLst>
                    <a:ext uri="{9D8B030D-6E8A-4147-A177-3AD203B41FA5}">
                      <a16:colId xmlns:a16="http://schemas.microsoft.com/office/drawing/2014/main" val="314124199"/>
                    </a:ext>
                  </a:extLst>
                </a:gridCol>
                <a:gridCol w="2561895">
                  <a:extLst>
                    <a:ext uri="{9D8B030D-6E8A-4147-A177-3AD203B41FA5}">
                      <a16:colId xmlns:a16="http://schemas.microsoft.com/office/drawing/2014/main" val="277633125"/>
                    </a:ext>
                  </a:extLst>
                </a:gridCol>
              </a:tblGrid>
              <a:tr h="306443">
                <a:tc>
                  <a:txBody>
                    <a:bodyPr/>
                    <a:lstStyle/>
                    <a:p>
                      <a:pPr>
                        <a:lnSpc>
                          <a:spcPct val="100000"/>
                        </a:lnSpc>
                      </a:pPr>
                      <a:r>
                        <a:rPr lang="vi-VN"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31187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424182">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65754">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9547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70785">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5" name="Rectangle 4">
            <a:extLst>
              <a:ext uri="{FF2B5EF4-FFF2-40B4-BE49-F238E27FC236}">
                <a16:creationId xmlns:a16="http://schemas.microsoft.com/office/drawing/2014/main" id="{FD7F7CE0-FF99-4BE4-8AB3-3EAE3173CB87}"/>
              </a:ext>
            </a:extLst>
          </p:cNvPr>
          <p:cNvSpPr/>
          <p:nvPr/>
        </p:nvSpPr>
        <p:spPr>
          <a:xfrm>
            <a:off x="4914901" y="2574757"/>
            <a:ext cx="6323810" cy="425617"/>
          </a:xfrm>
          <a:prstGeom prst="rect">
            <a:avLst/>
          </a:prstGeom>
          <a:solidFill>
            <a:srgbClr val="EE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path" presetSubtype="0" accel="50000" decel="50000" fill="hold" grpId="2" nodeType="afterEffect">
                                  <p:stCondLst>
                                    <p:cond delay="0"/>
                                  </p:stCondLst>
                                  <p:childTnLst>
                                    <p:animMotion origin="layout" path="M 1.11022E-16 -1.48148E-6 L -0.00833 0.68287 " pathEditMode="relative" rAng="0" ptsTypes="AA">
                                      <p:cBhvr>
                                        <p:cTn id="14" dur="6000" fill="hold"/>
                                        <p:tgtEl>
                                          <p:spTgt spid="5"/>
                                        </p:tgtEl>
                                        <p:attrNameLst>
                                          <p:attrName>ppt_x</p:attrName>
                                          <p:attrName>ppt_y</p:attrName>
                                        </p:attrNameLst>
                                      </p:cBhvr>
                                      <p:rCtr x="-417" y="341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5" grpId="0" animBg="1"/>
      <p:bldP spid="5" grpId="1" animBg="1"/>
      <p:bldP spid="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03174" y="321535"/>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Mục đích của việc khảo sát là thu thập thông tin để quyết định CLB Tin học sẽ được tổ chức như thế nào</a:t>
            </a:r>
            <a:r>
              <a:rPr lang="en-US" sz="2400" b="1">
                <a:solidFill>
                  <a:srgbClr val="000000"/>
                </a:solidFill>
                <a:latin typeface="UTM Avo" panose="02040603050506020204" pitchFamily="18" charset="0"/>
                <a:cs typeface="Times New Roman" panose="02020603050405020304" pitchFamily="18" charset="0"/>
              </a:rPr>
              <a:t>.</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790634" y="1256375"/>
            <a:ext cx="6172874" cy="102489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bạn học sinh của lớp 8A cần thực hiện một số thao tác xử lí dữ liệu. Ví dụ:</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1971361727"/>
              </p:ext>
            </p:extLst>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7" name="Rectangle 6">
            <a:extLst>
              <a:ext uri="{FF2B5EF4-FFF2-40B4-BE49-F238E27FC236}">
                <a16:creationId xmlns:a16="http://schemas.microsoft.com/office/drawing/2014/main" id="{167D34E4-D97F-4A2F-9F94-724D9CA03415}"/>
              </a:ext>
            </a:extLst>
          </p:cNvPr>
          <p:cNvSpPr/>
          <p:nvPr/>
        </p:nvSpPr>
        <p:spPr>
          <a:xfrm>
            <a:off x="801857" y="2281113"/>
            <a:ext cx="6368963" cy="3778022"/>
          </a:xfrm>
          <a:prstGeom prst="rect">
            <a:avLst/>
          </a:prstGeom>
        </p:spPr>
        <p:txBody>
          <a:bodyPr wrap="square">
            <a:spAutoFit/>
          </a:bodyPr>
          <a:lstStyle/>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1)	Họ và tên học sinh trong bảng kết quả cần được sắp xếp theo thứ tự của bảng chữ cái để </a:t>
            </a:r>
            <a:r>
              <a:rPr lang="en-US" sz="2000">
                <a:solidFill>
                  <a:srgbClr val="000000"/>
                </a:solidFill>
                <a:latin typeface="UTM Avo" panose="02040603050506020204" pitchFamily="18" charset="0"/>
                <a:cs typeface="Times New Roman" panose="02020603050405020304" pitchFamily="18" charset="0"/>
              </a:rPr>
              <a:t>dễ</a:t>
            </a:r>
            <a:r>
              <a:rPr lang="vi-VN" sz="2000">
                <a:solidFill>
                  <a:srgbClr val="000000"/>
                </a:solidFill>
                <a:latin typeface="UTM Avo" panose="02040603050506020204" pitchFamily="18" charset="0"/>
                <a:cs typeface="Times New Roman" panose="02020603050405020304" pitchFamily="18" charset="0"/>
              </a:rPr>
              <a:t> tìm kiếm.</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2)	</a:t>
            </a:r>
            <a:r>
              <a:rPr lang="en-US" sz="2000">
                <a:solidFill>
                  <a:srgbClr val="000000"/>
                </a:solidFill>
                <a:latin typeface="UTM Avo" panose="02040603050506020204" pitchFamily="18" charset="0"/>
                <a:cs typeface="Times New Roman" panose="02020603050405020304" pitchFamily="18" charset="0"/>
              </a:rPr>
              <a:t>Ở</a:t>
            </a:r>
            <a:r>
              <a:rPr lang="vi-VN" sz="2000">
                <a:solidFill>
                  <a:srgbClr val="000000"/>
                </a:solidFill>
                <a:latin typeface="UTM Avo" panose="02040603050506020204" pitchFamily="18" charset="0"/>
                <a:cs typeface="Times New Roman" panose="02020603050405020304" pitchFamily="18" charset="0"/>
              </a:rPr>
              <a:t> mỗi nội dung Tin học, danh sách học sinh muốn tìm hiểu thêm là những ai?</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3)	Nội dung Tin học nào có nhiều học sinh lựa chọn nhất? Đó là những học sinh nào?</a:t>
            </a:r>
            <a:endParaRPr lang="en-US" sz="20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4)	Với mỗi nội dung, học sinh thuộc những tổ nào để có căn cứ chia nhóm học tập?</a:t>
            </a:r>
          </a:p>
        </p:txBody>
      </p:sp>
    </p:spTree>
    <p:extLst>
      <p:ext uri="{BB962C8B-B14F-4D97-AF65-F5344CB8AC3E}">
        <p14:creationId xmlns:p14="http://schemas.microsoft.com/office/powerpoint/2010/main" val="31726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1503174" y="3407316"/>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141900" y="115303"/>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692703" y="543357"/>
            <a:ext cx="3745895"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Chúng ta có thể sử dụng chức năng sắp xếp và lọc dữ liệu để giải quyết những yêu cầu của bài toán thực tế ở trên</a:t>
            </a:r>
            <a:r>
              <a:rPr lang="en-US" sz="2000">
                <a:solidFill>
                  <a:srgbClr val="000000"/>
                </a:solidFill>
                <a:latin typeface="UTM Avo" panose="02040603050506020204" pitchFamily="18" charset="0"/>
                <a:cs typeface="Times New Roman" panose="02020603050405020304" pitchFamily="18" charset="0"/>
              </a:rPr>
              <a:t>.</a:t>
            </a:r>
            <a:endParaRPr kumimoji="0" lang="en-US" sz="2000" i="0" u="none" strike="noStrike" kern="1200" cap="none" spc="0" normalizeH="0" baseline="0" noProof="0">
              <a:ln>
                <a:noFill/>
              </a:ln>
              <a:solidFill>
                <a:prstClr val="white"/>
              </a:solidFill>
              <a:effectLst/>
              <a:uLnTx/>
              <a:uFillTx/>
              <a:latin typeface="Arial"/>
            </a:endParaRPr>
          </a:p>
        </p:txBody>
      </p:sp>
      <p:sp>
        <p:nvSpPr>
          <p:cNvPr id="14" name="TextBox 13">
            <a:extLst>
              <a:ext uri="{FF2B5EF4-FFF2-40B4-BE49-F238E27FC236}">
                <a16:creationId xmlns:a16="http://schemas.microsoft.com/office/drawing/2014/main" id="{94D7F0A8-ADB5-4418-9806-D05BB14E0136}"/>
              </a:ext>
            </a:extLst>
          </p:cNvPr>
          <p:cNvSpPr txBox="1"/>
          <p:nvPr/>
        </p:nvSpPr>
        <p:spPr>
          <a:xfrm>
            <a:off x="3078756" y="3591511"/>
            <a:ext cx="3745895" cy="2122825"/>
          </a:xfrm>
          <a:prstGeom prst="rect">
            <a:avLst/>
          </a:prstGeom>
          <a:noFill/>
        </p:spPr>
        <p:txBody>
          <a:bodyPr wrap="square">
            <a:spAutoFit/>
          </a:bodyPr>
          <a:lstStyle/>
          <a:p>
            <a:pPr lvl="0" algn="ctr" defTabSz="342900">
              <a:lnSpc>
                <a:spcPct val="135000"/>
              </a:lnSpc>
              <a:defRPr/>
            </a:pPr>
            <a:r>
              <a:rPr lang="vi-VN" sz="2000" b="1">
                <a:solidFill>
                  <a:srgbClr val="000000"/>
                </a:solidFill>
                <a:latin typeface="UTM Avo" panose="02040603050506020204" pitchFamily="18" charset="0"/>
                <a:cs typeface="Times New Roman" panose="02020603050405020304" pitchFamily="18" charset="0"/>
              </a:rPr>
              <a:t>Lưu ý: </a:t>
            </a:r>
            <a:r>
              <a:rPr lang="vi-VN" sz="2000">
                <a:solidFill>
                  <a:srgbClr val="000000"/>
                </a:solidFill>
                <a:latin typeface="UTM Avo" panose="02040603050506020204" pitchFamily="18" charset="0"/>
                <a:cs typeface="Times New Roman" panose="02020603050405020304" pitchFamily="18" charset="0"/>
              </a:rPr>
              <a:t>Việc sắp xếp theo thứ tự bảng chữ cái khi sử dụng bảng mã Unicode sẽ không hoàn toàn đúng với thứ tự trong tiếng Việt.</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0206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852496"/>
            <a:chOff x="601971" y="-1293296"/>
            <a:chExt cx="10554724" cy="1852496"/>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1585699"/>
              <a:chOff x="1264394" y="2799740"/>
              <a:chExt cx="9900933" cy="1585699"/>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1585699"/>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112723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tiêu chí sắp xếp danh sách học sinh theo thứ tự của bảng chữ cái trong bảng kết quả ở Hình 6.2.</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2734</TotalTime>
  <Words>2052</Words>
  <Application>Microsoft Office PowerPoint</Application>
  <PresentationFormat>Widescreen</PresentationFormat>
  <Paragraphs>321</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萝莉体 第二版</vt:lpstr>
      <vt:lpstr>UTM Cookies</vt:lpstr>
      <vt:lpstr>Segoe Print</vt:lpstr>
      <vt:lpstr>Calibri</vt:lpstr>
      <vt:lpstr>UTM Avo</vt:lpstr>
      <vt:lpstr>Courier New</vt:lpstr>
      <vt:lpstr>方正静蕾简体</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261</cp:revision>
  <dcterms:created xsi:type="dcterms:W3CDTF">2021-06-02T01:34:28Z</dcterms:created>
  <dcterms:modified xsi:type="dcterms:W3CDTF">2023-12-12T08:05:07Z</dcterms:modified>
</cp:coreProperties>
</file>