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334" r:id="rId2"/>
    <p:sldId id="297" r:id="rId3"/>
    <p:sldId id="330" r:id="rId4"/>
    <p:sldId id="331" r:id="rId5"/>
    <p:sldId id="333" r:id="rId6"/>
    <p:sldId id="298" r:id="rId7"/>
    <p:sldId id="348" r:id="rId8"/>
    <p:sldId id="347" r:id="rId9"/>
    <p:sldId id="339" r:id="rId10"/>
    <p:sldId id="340" r:id="rId11"/>
    <p:sldId id="341" r:id="rId12"/>
    <p:sldId id="342" r:id="rId13"/>
    <p:sldId id="343" r:id="rId14"/>
    <p:sldId id="345" r:id="rId15"/>
    <p:sldId id="344" r:id="rId16"/>
  </p:sldIdLst>
  <p:sldSz cx="9144000" cy="6858000" type="screen4x3"/>
  <p:notesSz cx="6858000" cy="9144000"/>
  <p:defaultTextStyle>
    <a:defPPr>
      <a:defRPr lang="en-US"/>
    </a:defPPr>
    <a:lvl1pPr marL="0" lvl="0"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1pPr>
    <a:lvl2pPr marL="457200" lvl="1"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2pPr>
    <a:lvl3pPr marL="914400" lvl="2"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3pPr>
    <a:lvl4pPr marL="1371600" lvl="3"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4pPr>
    <a:lvl5pPr marL="1828800" lvl="4"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5pPr>
    <a:lvl6pPr marL="2286000" lvl="5"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6pPr>
    <a:lvl7pPr marL="2743200" lvl="6"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7pPr>
    <a:lvl8pPr marL="3200400" lvl="7"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8pPr>
    <a:lvl9pPr marL="3657600" lvl="8"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423604"/>
    <a:srgbClr val="000066"/>
    <a:srgbClr val="FFFFCC"/>
    <a:srgbClr val="003300"/>
    <a:srgbClr val="FF99FF"/>
    <a:srgbClr val="0033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06"/>
    <p:restoredTop sz="96083"/>
  </p:normalViewPr>
  <p:slideViewPr>
    <p:cSldViewPr snapToObjects="1" showGuides="1">
      <p:cViewPr varScale="1">
        <p:scale>
          <a:sx n="69" d="100"/>
          <a:sy n="69" d="100"/>
        </p:scale>
        <p:origin x="996" y="72"/>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spcBef>
                <a:spcPct val="0"/>
              </a:spcBef>
              <a:defRPr sz="1200" b="0">
                <a:solidFill>
                  <a:schemeClr val="tx1"/>
                </a:solidFill>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3667"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defRPr sz="1200" b="0">
                <a:solidFill>
                  <a:schemeClr val="tx1"/>
                </a:solidFill>
                <a:effectLst/>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3668"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spcBef>
                <a:spcPct val="0"/>
              </a:spcBef>
              <a:defRPr sz="1200" b="0">
                <a:solidFill>
                  <a:schemeClr val="tx1"/>
                </a:solidFill>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3669"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spcBef>
                <a:spcPct val="0"/>
              </a:spcBef>
            </a:pPr>
            <a:fld id="{9A0DB2DC-4C9A-4742-B13C-FB6460FD3503}" type="slidenum">
              <a:rPr lang="en-US" sz="1200" b="0" dirty="0">
                <a:solidFill>
                  <a:schemeClr val="tx1"/>
                </a:solidFill>
                <a:latin typeface="Arial" panose="020B0604020202020204" pitchFamily="34" charset="0"/>
              </a:rPr>
              <a:t>‹#›</a:t>
            </a:fld>
            <a:endParaRPr lang="en-US" sz="1200" b="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spcBef>
                <a:spcPct val="0"/>
              </a:spcBef>
              <a:defRPr sz="1200" b="0">
                <a:solidFill>
                  <a:schemeClr val="tx1"/>
                </a:solidFill>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16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defRPr sz="1200" b="0">
                <a:solidFill>
                  <a:schemeClr val="tx1"/>
                </a:solidFill>
                <a:effectLst/>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116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p>
        </p:txBody>
      </p:sp>
      <p:sp>
        <p:nvSpPr>
          <p:cNvPr id="1116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spcBef>
                <a:spcPct val="0"/>
              </a:spcBef>
              <a:defRPr sz="1200" b="0">
                <a:solidFill>
                  <a:schemeClr val="tx1"/>
                </a:solidFill>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1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spcBef>
                <a:spcPct val="0"/>
              </a:spcBef>
            </a:pPr>
            <a:fld id="{9A0DB2DC-4C9A-4742-B13C-FB6460FD3503}" type="slidenum">
              <a:rPr lang="en-US" sz="1200" b="0" dirty="0">
                <a:solidFill>
                  <a:schemeClr val="tx1"/>
                </a:solidFill>
                <a:latin typeface="Arial" panose="020B0604020202020204" pitchFamily="34" charset="0"/>
              </a:rPr>
              <a:t>‹#›</a:t>
            </a:fld>
            <a:endParaRPr lang="en-US" sz="1200" b="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sz="1200" b="0" dirty="0">
                <a:solidFill>
                  <a:schemeClr val="tx1"/>
                </a:solidFill>
                <a:latin typeface="Arial" panose="020B0604020202020204" pitchFamily="34" charset="0"/>
              </a:rPr>
              <a:t>3</a:t>
            </a:fld>
            <a:endParaRPr lang="en-US" sz="1200" b="0" dirty="0">
              <a:solidFill>
                <a:schemeClr val="tx1"/>
              </a:solidFill>
              <a:latin typeface="Arial" panose="020B0604020202020204" pitchFamily="34" charset="0"/>
            </a:endParaRPr>
          </a:p>
        </p:txBody>
      </p:sp>
      <p:sp>
        <p:nvSpPr>
          <p:cNvPr id="31747" name="Rectangle 2"/>
          <p:cNvSpPr>
            <a:spLocks noGrp="1" noRot="1" noChangeAspect="1" noTextEdit="1"/>
          </p:cNvSpPr>
          <p:nvPr>
            <p:ph type="sldImg"/>
          </p:nvPr>
        </p:nvSpPr>
        <p:spPr/>
      </p:sp>
      <p:sp>
        <p:nvSpPr>
          <p:cNvPr id="31748" name="Rectangle 3"/>
          <p:cNvSpPr>
            <a:spLocks noGrp="1"/>
          </p:cNvSpPr>
          <p:nvPr>
            <p:ph type="body" idx="1"/>
          </p:nvPr>
        </p:nvSpPr>
        <p:spPr/>
        <p:txBody>
          <a:bodyPr wrap="square" lIns="91440" tIns="45720" rIns="91440" bIns="45720" anchor="t" anchorCtr="0"/>
          <a:lstStyle/>
          <a:p>
            <a:pPr lvl="0"/>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sz="1200" b="0" dirty="0">
                <a:solidFill>
                  <a:schemeClr val="tx1"/>
                </a:solidFill>
                <a:latin typeface="Arial" panose="020B0604020202020204" pitchFamily="34" charset="0"/>
              </a:rPr>
              <a:t>4</a:t>
            </a:fld>
            <a:endParaRPr lang="en-US" sz="1200" b="0" dirty="0">
              <a:solidFill>
                <a:schemeClr val="tx1"/>
              </a:solidFill>
              <a:latin typeface="Arial" panose="020B0604020202020204" pitchFamily="34" charset="0"/>
            </a:endParaRPr>
          </a:p>
        </p:txBody>
      </p:sp>
      <p:sp>
        <p:nvSpPr>
          <p:cNvPr id="32771" name="Rectangle 2"/>
          <p:cNvSpPr>
            <a:spLocks noGrp="1" noRot="1" noChangeAspect="1" noTextEdit="1"/>
          </p:cNvSpPr>
          <p:nvPr>
            <p:ph type="sldImg"/>
          </p:nvPr>
        </p:nvSpPr>
        <p:spPr/>
      </p:sp>
      <p:sp>
        <p:nvSpPr>
          <p:cNvPr id="32772" name="Rectangle 3"/>
          <p:cNvSpPr>
            <a:spLocks noGrp="1"/>
          </p:cNvSpPr>
          <p:nvPr>
            <p:ph type="body" idx="1"/>
          </p:nvPr>
        </p:nvSpPr>
        <p:spPr/>
        <p:txBody>
          <a:bodyPr wrap="square" lIns="91440" tIns="45720" rIns="91440" bIns="45720" anchor="t" anchorCtr="0"/>
          <a:lstStyle/>
          <a:p>
            <a:pPr lvl="0"/>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sz="1200" b="0" dirty="0">
                <a:solidFill>
                  <a:schemeClr val="tx1"/>
                </a:solidFill>
                <a:latin typeface="Arial" panose="020B0604020202020204" pitchFamily="34" charset="0"/>
              </a:rPr>
              <a:t>6</a:t>
            </a:fld>
            <a:endParaRPr lang="en-US" sz="1200" b="0" dirty="0">
              <a:solidFill>
                <a:schemeClr val="tx1"/>
              </a:solidFill>
              <a:latin typeface="Arial" panose="020B0604020202020204" pitchFamily="34" charset="0"/>
            </a:endParaRPr>
          </a:p>
        </p:txBody>
      </p:sp>
      <p:sp>
        <p:nvSpPr>
          <p:cNvPr id="33795" name="Rectangle 2"/>
          <p:cNvSpPr>
            <a:spLocks noGrp="1" noRot="1" noChangeAspect="1" noTextEdit="1"/>
          </p:cNvSpPr>
          <p:nvPr>
            <p:ph type="sldImg"/>
          </p:nvPr>
        </p:nvSpPr>
        <p:spPr/>
      </p:sp>
      <p:sp>
        <p:nvSpPr>
          <p:cNvPr id="33796"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sz="1200" b="0" dirty="0">
                <a:solidFill>
                  <a:schemeClr val="tx1"/>
                </a:solidFill>
                <a:latin typeface="Arial" panose="020B0604020202020204" pitchFamily="34" charset="0"/>
              </a:rPr>
              <a:t>9</a:t>
            </a:fld>
            <a:endParaRPr lang="en-US" sz="1200" b="0" dirty="0">
              <a:solidFill>
                <a:schemeClr val="tx1"/>
              </a:solidFill>
              <a:latin typeface="Arial" panose="020B0604020202020204" pitchFamily="34" charset="0"/>
            </a:endParaRPr>
          </a:p>
        </p:txBody>
      </p:sp>
      <p:sp>
        <p:nvSpPr>
          <p:cNvPr id="34819" name="Rectangle 2"/>
          <p:cNvSpPr>
            <a:spLocks noGrp="1" noRot="1" noChangeAspect="1" noTextEdit="1"/>
          </p:cNvSpPr>
          <p:nvPr>
            <p:ph type="sldImg"/>
          </p:nvPr>
        </p:nvSpPr>
        <p:spPr/>
      </p:sp>
      <p:sp>
        <p:nvSpPr>
          <p:cNvPr id="34820"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sz="1200" b="0" dirty="0">
                <a:solidFill>
                  <a:schemeClr val="tx1"/>
                </a:solidFill>
                <a:latin typeface="Arial" panose="020B0604020202020204" pitchFamily="34" charset="0"/>
              </a:rPr>
              <a:t>10</a:t>
            </a:fld>
            <a:endParaRPr lang="en-US" sz="1200" b="0" dirty="0">
              <a:solidFill>
                <a:schemeClr val="tx1"/>
              </a:solidFill>
              <a:latin typeface="Arial" panose="020B0604020202020204" pitchFamily="34" charset="0"/>
            </a:endParaRPr>
          </a:p>
        </p:txBody>
      </p:sp>
      <p:sp>
        <p:nvSpPr>
          <p:cNvPr id="35843" name="Rectangle 2"/>
          <p:cNvSpPr>
            <a:spLocks noGrp="1" noRot="1" noChangeAspect="1" noTextEdit="1"/>
          </p:cNvSpPr>
          <p:nvPr>
            <p:ph type="sldImg"/>
          </p:nvPr>
        </p:nvSpPr>
        <p:spPr/>
      </p:sp>
      <p:sp>
        <p:nvSpPr>
          <p:cNvPr id="35844" name="Rectangle 3"/>
          <p:cNvSpPr>
            <a:spLocks noGrp="1"/>
          </p:cNvSpPr>
          <p:nvPr>
            <p:ph type="body" idx="1"/>
          </p:nvPr>
        </p:nvSpPr>
        <p:spPr/>
        <p:txBody>
          <a:bodyPr wrap="square" lIns="91440" tIns="45720" rIns="91440" bIns="45720" anchor="t" anchorCtr="0"/>
          <a:lstStyle/>
          <a:p>
            <a:pPr lvl="0" eaLnBrk="1" hangingPunct="1"/>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p:txBody>
          <a:bodyPr wrap="square" lIns="91440" tIns="45720" rIns="91440" bIns="45720" anchor="t" anchorCtr="0"/>
          <a:lstStyle/>
          <a:p>
            <a:pPr lvl="0" eaLnBrk="1" hangingPunct="1">
              <a:spcBef>
                <a:spcPct val="0"/>
              </a:spcBef>
            </a:pPr>
            <a:endParaRPr dirty="0"/>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sz="1200" b="0" dirty="0">
                <a:solidFill>
                  <a:schemeClr val="tx1"/>
                </a:solidFill>
                <a:latin typeface="Arial" panose="020B0604020202020204" pitchFamily="34" charset="0"/>
              </a:rPr>
              <a:t>15</a:t>
            </a:fld>
            <a:endParaRPr lang="en-US" sz="1200" b="0" dirty="0">
              <a:solidFill>
                <a:schemeClr val="tx1"/>
              </a:solidFill>
              <a:latin typeface="Arial" panose="020B0604020202020204" pitchFamily="34" charset="0"/>
            </a:endParaRPr>
          </a:p>
        </p:txBody>
      </p:sp>
      <p:sp>
        <p:nvSpPr>
          <p:cNvPr id="36869" name="Date Placeholder 4"/>
          <p:cNvSpPr txBox="1">
            <a:spLocks noGrp="1"/>
          </p:cNvSpPr>
          <p:nvPr>
            <p:ph type="dt" sz="half"/>
          </p:nvPr>
        </p:nvSpPr>
        <p:spPr>
          <a:xfrm>
            <a:off x="3884613" y="0"/>
            <a:ext cx="2971800" cy="457200"/>
          </a:xfrm>
          <a:prstGeom prst="rect">
            <a:avLst/>
          </a:prstGeom>
          <a:noFill/>
          <a:ln w="9525">
            <a:noFill/>
          </a:ln>
        </p:spPr>
        <p:txBody>
          <a:bodyPr/>
          <a:lstStyle/>
          <a:p>
            <a:pPr lvl="0" algn="r" eaLnBrk="1" hangingPunct="1">
              <a:spcBef>
                <a:spcPct val="0"/>
              </a:spcBef>
            </a:pPr>
            <a:endParaRPr sz="1200" b="0" dirty="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bg>
      <p:bgPr>
        <a:solidFill>
          <a:srgbClr val="FF99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idx="1" hasCustomPrompt="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0" name="Nơi giữ chỗ cho Ngày tháng 3"/>
          <p:cNvSpPr>
            <a:spLocks noGrp="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4"/>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5"/>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bg>
      <p:bgPr>
        <a:solidFill>
          <a:srgbClr val="FF99FF"/>
        </a:solid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21362"/>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a:xfrm>
            <a:off x="457200" y="274638"/>
            <a:ext cx="6019800" cy="5821362"/>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0" name="Nơi giữ chỗ cho Ngày tháng 3"/>
          <p:cNvSpPr>
            <a:spLocks noGrp="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4"/>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5"/>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reserve="1">
  <p:cSld name="Ngữ cảnh">
    <p:bg>
      <p:bgPr>
        <a:solidFill>
          <a:srgbClr val="FF99FF"/>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74638"/>
            <a:ext cx="8229600" cy="5821362"/>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0" name="Nơi giữ chỗ cho Ngày tháng 2"/>
          <p:cNvSpPr>
            <a:spLocks noGrp="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3"/>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4"/>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bg>
      <p:bgPr>
        <a:solidFill>
          <a:srgbClr val="FF99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10" name="Nơi giữ chỗ cho Ngày tháng 3"/>
          <p:cNvSpPr>
            <a:spLocks noGrp="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4"/>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5"/>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Hai Nội dung">
    <p:bg>
      <p:bgPr>
        <a:solidFill>
          <a:srgbClr val="FF99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Nội dung 2"/>
          <p:cNvSpPr>
            <a:spLocks noGrp="1"/>
          </p:cNvSpPr>
          <p:nvPr>
            <p:ph sz="half" idx="1" hasCustomPrompt="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hasCustomPrompt="1"/>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0" name="Nơi giữ chỗ cho Ngày tháng 4"/>
          <p:cNvSpPr>
            <a:spLocks noGrp="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5"/>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6"/>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bg>
      <p:bgPr>
        <a:solidFill>
          <a:srgbClr val="FF99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0" name="Nơi giữ chỗ cho Ngày tháng 6"/>
          <p:cNvSpPr>
            <a:spLocks noGrp="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7"/>
          <p:cNvSpPr>
            <a:spLocks noGrp="1"/>
          </p:cNvSpPr>
          <p:nvPr>
            <p:ph type="ftr" sz="quarter" idx="1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8"/>
          <p:cNvSpPr>
            <a:spLocks noGrp="1"/>
          </p:cNvSpPr>
          <p:nvPr>
            <p:ph type="sldNum" sz="quarter" idx="1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bg>
      <p:bgPr>
        <a:solidFill>
          <a:srgbClr val="FF99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10" name="Nơi giữ chỗ cho Ngày tháng 2"/>
          <p:cNvSpPr>
            <a:spLocks noGrp="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3"/>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4"/>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Trống">
    <p:bg>
      <p:bgPr>
        <a:solidFill>
          <a:srgbClr val="FF99FF"/>
        </a:solidFill>
        <a:effectLst/>
      </p:bgPr>
    </p:bg>
    <p:spTree>
      <p:nvGrpSpPr>
        <p:cNvPr id="1" name=""/>
        <p:cNvGrpSpPr/>
        <p:nvPr/>
      </p:nvGrpSpPr>
      <p:grpSpPr>
        <a:xfrm>
          <a:off x="0" y="0"/>
          <a:ext cx="0" cy="0"/>
          <a:chOff x="0" y="0"/>
          <a:chExt cx="0" cy="0"/>
        </a:xfrm>
      </p:grpSpPr>
      <p:sp>
        <p:nvSpPr>
          <p:cNvPr id="10" name="Nơi giữ chỗ cho Ngày tháng 1"/>
          <p:cNvSpPr>
            <a:spLocks noGrp="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2"/>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3"/>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bg>
      <p:bgPr>
        <a:solidFill>
          <a:srgbClr val="FF99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10" name="Nơi giữ chỗ cho Ngày tháng 4"/>
          <p:cNvSpPr>
            <a:spLocks noGrp="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5"/>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6"/>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bg>
      <p:bgPr>
        <a:solidFill>
          <a:srgbClr val="FF99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10" name="Nơi giữ chỗ cho Ngày tháng 4"/>
          <p:cNvSpPr>
            <a:spLocks noGrp="1"/>
          </p:cNvSpPr>
          <p:nvPr>
            <p:ph type="dt" sz="half" idx="1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5"/>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6"/>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bg>
      <p:bgPr>
        <a:solidFill>
          <a:srgbClr val="FF99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10" name="Nơi giữ chỗ cho Ngày tháng 3"/>
          <p:cNvSpPr>
            <a:spLocks noGrp="1"/>
          </p:cNvSpPr>
          <p:nvPr>
            <p:ph type="dt" sz="half" idx="2"/>
          </p:nvPr>
        </p:nvSpPr>
        <p:spPr bwMode="auto">
          <a:xfrm>
            <a:off x="457200" y="6248400"/>
            <a:ext cx="2133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11" name="Nơi giữ chỗ cho Chân trang 4"/>
          <p:cNvSpPr>
            <a:spLocks noGrp="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12" name="Nơi giữ chỗ cho Số hiệu Bản chiếu 5"/>
          <p:cNvSpPr>
            <a:spLocks noGrp="1"/>
          </p:cNvSpPr>
          <p:nvPr>
            <p:ph type="sldNum" sz="quarter" idx="4"/>
          </p:nvPr>
        </p:nvSpPr>
        <p:spPr bwMode="auto">
          <a:xfrm>
            <a:off x="6553200" y="6248400"/>
            <a:ext cx="2133600" cy="457200"/>
          </a:xfrm>
          <a:prstGeom prst="rect">
            <a:avLst/>
          </a:prstGeom>
          <a:ln>
            <a:miter lim="800000"/>
          </a:ln>
        </p:spPr>
        <p:txBody>
          <a:bodyPr vert="horz" wrap="square" lIns="91440" tIns="45720" rIns="91440" bIns="45720" numCol="1" anchor="b" anchorCtr="0" compatLnSpc="1"/>
          <a:lstStyle/>
          <a:p>
            <a:pPr algn="r" eaLnBrk="1" hangingPunct="1">
              <a:spcBef>
                <a:spcPct val="0"/>
              </a:spcBef>
            </a:pPr>
            <a:fld id="{9A0DB2DC-4C9A-4742-B13C-FB6460FD3503}" type="slidenum">
              <a:rPr lang="en-US" dirty="0">
                <a:effectLst>
                  <a:outerShdw blurRad="38100" dist="38100" dir="2700000">
                    <a:srgbClr val="000000"/>
                  </a:outerShdw>
                </a:effectLst>
                <a:latin typeface="Tahoma" panose="020B0604030504040204" pitchFamily="34" charset="0"/>
              </a:rPr>
              <a:t>‹#›</a:t>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spd="slow">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grpSp>
        <p:nvGrpSpPr>
          <p:cNvPr id="1026" name="Group 2"/>
          <p:cNvGrpSpPr/>
          <p:nvPr/>
        </p:nvGrpSpPr>
        <p:grpSpPr>
          <a:xfrm>
            <a:off x="0" y="0"/>
            <a:ext cx="7242175" cy="1981200"/>
            <a:chOff x="0" y="0"/>
            <a:chExt cx="4562" cy="1248"/>
          </a:xfrm>
        </p:grpSpPr>
        <p:sp>
          <p:nvSpPr>
            <p:cNvPr id="8195" name="Freeform 3"/>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ln>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8196" name="Freeform 4"/>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ln>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grpSp>
      <p:sp>
        <p:nvSpPr>
          <p:cNvPr id="8197" name="Rectangle 5"/>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en-US" smtClean="0"/>
              <a:t>Click to edit Master title style</a:t>
            </a:r>
          </a:p>
        </p:txBody>
      </p:sp>
      <p:sp>
        <p:nvSpPr>
          <p:cNvPr id="8198" name="Rectangle 6"/>
          <p:cNvSpPr>
            <a:spLocks noGrp="1" noChangeArrowheads="1"/>
          </p:cNvSpPr>
          <p:nvPr>
            <p:ph type="body" idx="1"/>
          </p:nvPr>
        </p:nvSpPr>
        <p:spPr bwMode="auto">
          <a:xfrm>
            <a:off x="457200" y="1600200"/>
            <a:ext cx="8229600" cy="4495800"/>
          </a:xfrm>
          <a:prstGeom prst="rect">
            <a:avLst/>
          </a:prstGeom>
          <a:noFill/>
          <a:ln w="9525">
            <a:noFill/>
            <a:miter lim="800000"/>
          </a:ln>
          <a:effectLst/>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9" name="Rectangle 7"/>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spcBef>
                <a:spcPct val="0"/>
              </a:spcBef>
              <a:defRPr sz="1200" b="0">
                <a:solidFill>
                  <a:schemeClr val="tx1"/>
                </a:solidFill>
                <a:effectLst>
                  <a:outerShdw blurRad="38100" dist="38100" dir="2700000" algn="tl">
                    <a:srgbClr val="C0C0C0"/>
                  </a:outerShdw>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11/26/2009</a:t>
            </a:r>
          </a:p>
        </p:txBody>
      </p:sp>
      <p:sp>
        <p:nvSpPr>
          <p:cNvPr id="8200" name="Rectangle 8"/>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eaLnBrk="1" hangingPunct="1">
              <a:spcBef>
                <a:spcPct val="0"/>
              </a:spcBef>
              <a:defRPr sz="1200" b="0">
                <a:solidFill>
                  <a:schemeClr val="tx1"/>
                </a:solidFill>
                <a:effectLst>
                  <a:outerShdw blurRad="38100" dist="38100" dir="2700000" algn="tl">
                    <a:srgbClr val="C0C0C0"/>
                  </a:outerShdw>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rPr>
              <a:t>GV: ĐỖ QUANG MINH</a:t>
            </a:r>
          </a:p>
        </p:txBody>
      </p:sp>
      <p:sp>
        <p:nvSpPr>
          <p:cNvPr id="8201" name="Rectangle 9"/>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b" anchorCtr="0" compatLnSpc="1"/>
          <a:lstStyle>
            <a:lvl1pPr algn="r">
              <a:defRPr sz="1200" b="0">
                <a:solidFill>
                  <a:schemeClr val="tx1"/>
                </a:solidFill>
                <a:latin typeface="Tahoma" panose="020B0604030504040204" pitchFamily="34" charset="0"/>
              </a:defRPr>
            </a:lvl1pPr>
          </a:lstStyle>
          <a:p>
            <a:pPr lvl="0" eaLnBrk="1" hangingPunct="1">
              <a:spcBef>
                <a:spcPct val="0"/>
              </a:spcBef>
            </a:pPr>
            <a:fld id="{9A0DB2DC-4C9A-4742-B13C-FB6460FD3503}" type="slidenum">
              <a:rPr lang="en-US" dirty="0">
                <a:effectLst>
                  <a:outerShdw blurRad="38100" dist="38100" dir="2700000">
                    <a:srgbClr val="000000"/>
                  </a:outerShdw>
                </a:effectLst>
              </a:rPr>
              <a:t>‹#›</a:t>
            </a:fld>
            <a:endParaRPr lang="en-US" dirty="0">
              <a:effectLst>
                <a:outerShdw blurRad="38100" dist="38100" dir="2700000">
                  <a:srgbClr val="000000"/>
                </a:outerShdw>
              </a:effectLst>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3.png"/><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image" Target="../media/image6.jpe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VI%20TRI%20TUONG%20DOI%202%20DUONG%20TRON%20MO%20PHONG%20GSP.gs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ai%20duong%20tron%20chuyen%20dong.gs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ph type="sldNum" sz="quarter" idx="4"/>
          </p:nvPr>
        </p:nvSpPr>
        <p:spPr bwMode="auto"/>
        <p:txBody>
          <a:bodyPr wrap="square" lIns="91440" tIns="45720" rIns="91440" bIns="45720" numCol="1" anchor="b" anchorCtr="0" compatLnSpc="1"/>
          <a:lstStyle>
            <a:lvl1pPr marL="0" lvl="0"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defRPr>
            </a:lvl1pPr>
            <a:lvl2pPr marL="457200" lvl="1"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2pPr>
            <a:lvl3pPr marL="914400" lvl="2"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3pPr>
            <a:lvl4pPr marL="1371600" lvl="3"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4pPr>
            <a:lvl5pPr marL="1828800" lvl="4"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5pPr>
          </a:lstStyle>
          <a:p>
            <a:pPr lvl="0" algn="r" eaLnBrk="1" hangingPunct="1">
              <a:spcBef>
                <a:spcPct val="0"/>
              </a:spcBef>
            </a:pPr>
            <a:fld id="{9A0DB2DC-4C9A-4742-B13C-FB6460FD3503}" type="slidenum">
              <a:rPr lang="en-US" sz="1200" b="0" dirty="0">
                <a:solidFill>
                  <a:schemeClr val="tx1"/>
                </a:solidFill>
                <a:effectLst>
                  <a:outerShdw blurRad="38100" dist="38100" dir="2700000">
                    <a:srgbClr val="000000"/>
                  </a:outerShdw>
                </a:effectLst>
                <a:latin typeface="Tahoma" panose="020B0604030504040204" pitchFamily="34" charset="0"/>
              </a:rPr>
              <a:t>1</a:t>
            </a:fld>
            <a:endParaRPr lang="en-US" sz="1200" b="0" dirty="0">
              <a:solidFill>
                <a:schemeClr val="tx1"/>
              </a:solidFill>
              <a:effectLst>
                <a:outerShdw blurRad="38100" dist="38100" dir="2700000">
                  <a:srgbClr val="000000"/>
                </a:outerShdw>
              </a:effectLst>
              <a:latin typeface="Tahoma" panose="020B0604030504040204" pitchFamily="34" charset="0"/>
            </a:endParaRPr>
          </a:p>
        </p:txBody>
      </p:sp>
      <p:pic>
        <p:nvPicPr>
          <p:cNvPr id="14339" name="Picture 2" descr="G:\1a1.png"/>
          <p:cNvPicPr>
            <a:picLocks noChangeAspect="1"/>
          </p:cNvPicPr>
          <p:nvPr/>
        </p:nvPicPr>
        <p:blipFill>
          <a:blip r:embed="rId2"/>
          <a:stretch>
            <a:fillRect/>
          </a:stretch>
        </p:blipFill>
        <p:spPr>
          <a:xfrm>
            <a:off x="373063" y="361950"/>
            <a:ext cx="8496300" cy="5886450"/>
          </a:xfrm>
          <a:prstGeom prst="rect">
            <a:avLst/>
          </a:prstGeom>
          <a:noFill/>
          <a:ln w="9525">
            <a:noFill/>
          </a:ln>
        </p:spPr>
      </p:pic>
      <p:sp>
        <p:nvSpPr>
          <p:cNvPr id="8" name="Rectangle 7"/>
          <p:cNvSpPr/>
          <p:nvPr/>
        </p:nvSpPr>
        <p:spPr>
          <a:xfrm>
            <a:off x="725133" y="2686702"/>
            <a:ext cx="7961667" cy="52322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800" b="1" i="0" u="none" strike="noStrike" kern="1200" cap="all" spc="0" normalizeH="0" baseline="0" noProof="0" dirty="0">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Times New Roman" panose="02020603050405020304" pitchFamily="18" charset="0"/>
                <a:ea typeface="+mn-ea"/>
                <a:cs typeface="+mn-cs"/>
              </a:rPr>
              <a:t>VỊ  TRÍ TƯƠNG ĐỐI CỦA HAI ĐƯỜNG TRÒN</a:t>
            </a:r>
          </a:p>
        </p:txBody>
      </p:sp>
      <p:sp>
        <p:nvSpPr>
          <p:cNvPr id="14341" name="WordArt 52"/>
          <p:cNvSpPr>
            <a:spLocks noTextEdit="1"/>
          </p:cNvSpPr>
          <p:nvPr/>
        </p:nvSpPr>
        <p:spPr>
          <a:xfrm>
            <a:off x="1177925" y="1073150"/>
            <a:ext cx="3763963" cy="2405063"/>
          </a:xfrm>
          <a:prstGeom prst="rect">
            <a:avLst/>
          </a:prstGeom>
        </p:spPr>
        <p:txBody>
          <a:bodyPr wrap="none" fromWordArt="1">
            <a:prstTxWarp prst="textArchUpPour">
              <a:avLst>
                <a:gd name="adj1" fmla="val 10800006"/>
                <a:gd name="adj2" fmla="val 50000"/>
              </a:avLst>
            </a:prstTxWarp>
            <a:normAutofit/>
          </a:bodyPr>
          <a:lstStyle/>
          <a:p>
            <a:pPr algn="ctr"/>
            <a:r>
              <a:rPr lang="en-US" sz="2000" b="1" normalizeH="1">
                <a:ln w="12700" cap="flat" cmpd="sng">
                  <a:solidFill>
                    <a:srgbClr val="EAEAEA"/>
                  </a:solidFill>
                  <a:prstDash val="solid"/>
                  <a:headEnd type="none" w="med" len="med"/>
                  <a:tailEnd type="none" w="med" len="med"/>
                </a:ln>
                <a:solidFill>
                  <a:srgbClr val="6600FF"/>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Hình học lớp 9 </a:t>
            </a:r>
          </a:p>
        </p:txBody>
      </p:sp>
      <p:sp>
        <p:nvSpPr>
          <p:cNvPr id="21" name="Rectangle 57"/>
          <p:cNvSpPr>
            <a:spLocks noChangeArrowheads="1"/>
          </p:cNvSpPr>
          <p:nvPr/>
        </p:nvSpPr>
        <p:spPr bwMode="auto">
          <a:xfrm>
            <a:off x="2159000" y="1893888"/>
            <a:ext cx="1800225" cy="719138"/>
          </a:xfrm>
          <a:prstGeom prst="rect">
            <a:avLst/>
          </a:prstGeom>
          <a:noFill/>
          <a:ln w="9525">
            <a:noFill/>
            <a:miter lim="800000"/>
          </a:ln>
          <a:effectLst/>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3200" b="1" i="0" u="none" strike="noStrike" kern="1200" cap="none" spc="0" normalizeH="0" baseline="0" noProof="0" dirty="0" err="1">
                <a:ln>
                  <a:noFill/>
                </a:ln>
                <a:solidFill>
                  <a:srgbClr val="00FF00"/>
                </a:solidFill>
                <a:effectLst>
                  <a:outerShdw blurRad="38100" dist="38100" dir="2700000" algn="tl">
                    <a:srgbClr val="000000"/>
                  </a:outerShdw>
                </a:effectLst>
                <a:uLnTx/>
                <a:uFillTx/>
                <a:latin typeface="Times New Roman" panose="02020603050405020304" pitchFamily="18" charset="0"/>
                <a:ea typeface="+mn-ea"/>
                <a:cs typeface="+mn-cs"/>
              </a:rPr>
              <a:t>Tiết</a:t>
            </a:r>
            <a:r>
              <a:rPr kumimoji="0" lang="en-US" sz="32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Times New Roman" panose="02020603050405020304" pitchFamily="18" charset="0"/>
                <a:ea typeface="+mn-ea"/>
                <a:cs typeface="+mn-cs"/>
              </a:rPr>
              <a:t> </a:t>
            </a:r>
            <a:r>
              <a:rPr lang="en-US" sz="3200" dirty="0" smtClean="0">
                <a:solidFill>
                  <a:srgbClr val="00FF00"/>
                </a:solidFill>
                <a:effectLst>
                  <a:outerShdw blurRad="38100" dist="38100" dir="2700000" algn="tl">
                    <a:srgbClr val="000000"/>
                  </a:outerShdw>
                </a:effectLst>
              </a:rPr>
              <a:t>26</a:t>
            </a:r>
            <a:endParaRPr kumimoji="0" lang="en-US" sz="32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Times New Roman" panose="02020603050405020304" pitchFamily="18" charset="0"/>
              <a:ea typeface="+mn-ea"/>
              <a:cs typeface="+mn-cs"/>
            </a:endParaRPr>
          </a:p>
        </p:txBody>
      </p:sp>
      <p:pic>
        <p:nvPicPr>
          <p:cNvPr id="22" name="Picture 2" descr="600px-Olympic_rings_square"/>
          <p:cNvPicPr>
            <a:picLocks noChangeAspect="1"/>
          </p:cNvPicPr>
          <p:nvPr/>
        </p:nvPicPr>
        <p:blipFill>
          <a:blip r:embed="rId3"/>
          <a:stretch>
            <a:fillRect/>
          </a:stretch>
        </p:blipFill>
        <p:spPr>
          <a:xfrm>
            <a:off x="4864100" y="1073150"/>
            <a:ext cx="1935163" cy="1935163"/>
          </a:xfrm>
          <a:prstGeom prst="rect">
            <a:avLst/>
          </a:prstGeom>
          <a:noFill/>
          <a:ln w="9525">
            <a:noFill/>
          </a:ln>
        </p:spPr>
      </p:pic>
      <p:pic>
        <p:nvPicPr>
          <p:cNvPr id="14345" name="Picture 6" descr="http://upload.wikimedia.org/wikipedia/commons/0/0a/Steiner_chain_animation_ellipse.gif"/>
          <p:cNvPicPr>
            <a:picLocks noChangeAspect="1"/>
          </p:cNvPicPr>
          <p:nvPr/>
        </p:nvPicPr>
        <p:blipFill>
          <a:blip r:embed="rId4"/>
          <a:stretch>
            <a:fillRect/>
          </a:stretch>
        </p:blipFill>
        <p:spPr>
          <a:xfrm>
            <a:off x="5156200" y="3478213"/>
            <a:ext cx="2022475" cy="2020887"/>
          </a:xfrm>
          <a:prstGeom prst="rect">
            <a:avLst/>
          </a:prstGeom>
          <a:noFill/>
          <a:ln w="9525">
            <a:noFill/>
          </a:ln>
        </p:spPr>
      </p:pic>
      <p:pic>
        <p:nvPicPr>
          <p:cNvPr id="14346" name="Picture 8" descr="http://upload.wikimedia.org/wikipedia/commons/thumb/8/8a/Pappus_Chain_Full.svg/220px-Pappus_Chain_Full.svg.png"/>
          <p:cNvPicPr>
            <a:picLocks noChangeAspect="1"/>
          </p:cNvPicPr>
          <p:nvPr/>
        </p:nvPicPr>
        <p:blipFill>
          <a:blip r:embed="rId5"/>
          <a:stretch>
            <a:fillRect/>
          </a:stretch>
        </p:blipFill>
        <p:spPr>
          <a:xfrm>
            <a:off x="2768600" y="3478213"/>
            <a:ext cx="2095500" cy="2095500"/>
          </a:xfrm>
          <a:prstGeom prst="rect">
            <a:avLst/>
          </a:prstGeom>
          <a:noFill/>
          <a:ln w="9525">
            <a:noFill/>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0"/>
                                        <p:tgtEl>
                                          <p:spTgt spid="14341"/>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21"/>
                                        </p:tgtEl>
                                        <p:attrNameLst>
                                          <p:attrName>style.visibility</p:attrName>
                                        </p:attrNameLst>
                                      </p:cBhvr>
                                      <p:to>
                                        <p:strVal val="visible"/>
                                      </p:to>
                                    </p:set>
                                    <p:anim by="(-#ppt_w*2)" calcmode="lin" valueType="num">
                                      <p:cBhvr rctx="PPT">
                                        <p:cTn id="10" dur="500" autoRev="1" fill="hold">
                                          <p:stCondLst>
                                            <p:cond delay="0"/>
                                          </p:stCondLst>
                                        </p:cTn>
                                        <p:tgtEl>
                                          <p:spTgt spid="21"/>
                                        </p:tgtEl>
                                        <p:attrNameLst>
                                          <p:attrName>ppt_w</p:attrName>
                                        </p:attrNameLst>
                                      </p:cBhvr>
                                    </p:anim>
                                    <p:anim by="(#ppt_w*0.50)" calcmode="lin" valueType="num">
                                      <p:cBhvr>
                                        <p:cTn id="11" dur="500" decel="50000" autoRev="1" fill="hold">
                                          <p:stCondLst>
                                            <p:cond delay="0"/>
                                          </p:stCondLst>
                                        </p:cTn>
                                        <p:tgtEl>
                                          <p:spTgt spid="21"/>
                                        </p:tgtEl>
                                        <p:attrNameLst>
                                          <p:attrName>ppt_x</p:attrName>
                                        </p:attrNameLst>
                                      </p:cBhvr>
                                    </p:anim>
                                    <p:anim from="(-#ppt_h/2)" to="(#ppt_y)" calcmode="lin" valueType="num">
                                      <p:cBhvr>
                                        <p:cTn id="12" dur="1000" fill="hold">
                                          <p:stCondLst>
                                            <p:cond delay="0"/>
                                          </p:stCondLst>
                                        </p:cTn>
                                        <p:tgtEl>
                                          <p:spTgt spid="21"/>
                                        </p:tgtEl>
                                        <p:attrNameLst>
                                          <p:attrName>ppt_y</p:attrName>
                                        </p:attrNameLst>
                                      </p:cBhvr>
                                    </p:anim>
                                    <p:animRot by="21600000">
                                      <p:cBhvr>
                                        <p:cTn id="13" dur="1000" fill="hold">
                                          <p:stCondLst>
                                            <p:cond delay="0"/>
                                          </p:stCondLst>
                                        </p:cTn>
                                        <p:tgtEl>
                                          <p:spTgt spid="21"/>
                                        </p:tgtEl>
                                        <p:attrNameLst>
                                          <p:attrName>r</p:attrName>
                                        </p:attrNameLst>
                                      </p:cBhvr>
                                    </p:animRot>
                                  </p:childTnLst>
                                </p:cTn>
                              </p:par>
                              <p:par>
                                <p:cTn id="14" presetID="5"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heckerboard(across)">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p:nvPr/>
        </p:nvSpPr>
        <p:spPr>
          <a:xfrm>
            <a:off x="0" y="33338"/>
            <a:ext cx="8839200" cy="457200"/>
          </a:xfrm>
          <a:prstGeom prst="rect">
            <a:avLst/>
          </a:prstGeom>
          <a:noFill/>
          <a:ln w="9525">
            <a:noFill/>
          </a:ln>
        </p:spPr>
        <p:txBody>
          <a:bodyPr>
            <a:spAutoFit/>
          </a:bodyPr>
          <a:lstStyle/>
          <a:p>
            <a:pPr algn="l"/>
            <a:endParaRPr lang="vi-VN" altLang="x-none" sz="2400" dirty="0">
              <a:solidFill>
                <a:schemeClr val="tx1"/>
              </a:solidFill>
              <a:latin typeface=".VnArial Narrow" panose="020B7200000000000000" pitchFamily="34" charset="0"/>
            </a:endParaRPr>
          </a:p>
        </p:txBody>
      </p:sp>
      <p:grpSp>
        <p:nvGrpSpPr>
          <p:cNvPr id="23555" name="Group 73"/>
          <p:cNvGrpSpPr/>
          <p:nvPr/>
        </p:nvGrpSpPr>
        <p:grpSpPr>
          <a:xfrm>
            <a:off x="2840038" y="844550"/>
            <a:ext cx="1084262" cy="838200"/>
            <a:chOff x="4357" y="3024"/>
            <a:chExt cx="683" cy="528"/>
          </a:xfrm>
        </p:grpSpPr>
        <p:grpSp>
          <p:nvGrpSpPr>
            <p:cNvPr id="23641" name="Group 74"/>
            <p:cNvGrpSpPr/>
            <p:nvPr/>
          </p:nvGrpSpPr>
          <p:grpSpPr>
            <a:xfrm>
              <a:off x="4357" y="3090"/>
              <a:ext cx="395" cy="395"/>
              <a:chOff x="3600" y="2400"/>
              <a:chExt cx="480" cy="480"/>
            </a:xfrm>
          </p:grpSpPr>
          <p:sp>
            <p:nvSpPr>
              <p:cNvPr id="92" name="Oval 75"/>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93" name="Oval 76"/>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648" name="Text Box 77"/>
              <p:cNvSpPr txBox="1"/>
              <p:nvPr/>
            </p:nvSpPr>
            <p:spPr>
              <a:xfrm>
                <a:off x="3807" y="2641"/>
                <a:ext cx="192" cy="116"/>
              </a:xfrm>
              <a:prstGeom prst="rect">
                <a:avLst/>
              </a:prstGeom>
              <a:noFill/>
              <a:ln w="19050">
                <a:noFill/>
              </a:ln>
            </p:spPr>
            <p:txBody>
              <a:bodyPr lIns="0" tIns="0" rIns="0" bIns="0">
                <a:spAutoFit/>
              </a:bodyPr>
              <a:lstStyle/>
              <a:p>
                <a:r>
                  <a:rPr sz="1000" b="0" dirty="0">
                    <a:latin typeface=".VnArial Narrow" panose="020B7200000000000000" pitchFamily="34" charset="0"/>
                  </a:rPr>
                  <a:t>O</a:t>
                </a:r>
              </a:p>
            </p:txBody>
          </p:sp>
        </p:grpSp>
        <p:grpSp>
          <p:nvGrpSpPr>
            <p:cNvPr id="23642" name="Group 78"/>
            <p:cNvGrpSpPr/>
            <p:nvPr/>
          </p:nvGrpSpPr>
          <p:grpSpPr>
            <a:xfrm>
              <a:off x="4512" y="3024"/>
              <a:ext cx="528" cy="528"/>
              <a:chOff x="4368" y="2304"/>
              <a:chExt cx="672" cy="672"/>
            </a:xfrm>
          </p:grpSpPr>
          <p:sp>
            <p:nvSpPr>
              <p:cNvPr id="23643" name="Oval 79"/>
              <p:cNvSpPr/>
              <p:nvPr/>
            </p:nvSpPr>
            <p:spPr>
              <a:xfrm>
                <a:off x="4368" y="2304"/>
                <a:ext cx="672" cy="672"/>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400" dirty="0">
                  <a:solidFill>
                    <a:schemeClr val="accent1"/>
                  </a:solidFill>
                  <a:latin typeface=".VnArial Narrow" panose="020B7200000000000000" pitchFamily="34" charset="0"/>
                </a:endParaRPr>
              </a:p>
            </p:txBody>
          </p:sp>
          <p:sp>
            <p:nvSpPr>
              <p:cNvPr id="90" name="Oval 80"/>
              <p:cNvSpPr>
                <a:spLocks noChangeArrowheads="1"/>
              </p:cNvSpPr>
              <p:nvPr/>
            </p:nvSpPr>
            <p:spPr bwMode="auto">
              <a:xfrm>
                <a:off x="4707" y="2632"/>
                <a:ext cx="11" cy="10"/>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645" name="Text Box 81"/>
              <p:cNvSpPr txBox="1"/>
              <p:nvPr/>
            </p:nvSpPr>
            <p:spPr>
              <a:xfrm>
                <a:off x="4705" y="2641"/>
                <a:ext cx="192" cy="122"/>
              </a:xfrm>
              <a:prstGeom prst="rect">
                <a:avLst/>
              </a:prstGeom>
              <a:noFill/>
              <a:ln w="19050">
                <a:noFill/>
              </a:ln>
            </p:spPr>
            <p:txBody>
              <a:bodyPr lIns="0" tIns="0" rIns="0" bIns="0">
                <a:spAutoFit/>
              </a:bodyPr>
              <a:lstStyle/>
              <a:p>
                <a:r>
                  <a:rPr sz="1000" b="0" dirty="0">
                    <a:solidFill>
                      <a:schemeClr val="accent1"/>
                    </a:solidFill>
                    <a:latin typeface=".VnArial Narrow" panose="020B7200000000000000" pitchFamily="34" charset="0"/>
                  </a:rPr>
                  <a:t>O’</a:t>
                </a:r>
              </a:p>
            </p:txBody>
          </p:sp>
        </p:grpSp>
      </p:grpSp>
      <p:grpSp>
        <p:nvGrpSpPr>
          <p:cNvPr id="23556" name="Group 91"/>
          <p:cNvGrpSpPr/>
          <p:nvPr/>
        </p:nvGrpSpPr>
        <p:grpSpPr>
          <a:xfrm>
            <a:off x="2928938" y="2214563"/>
            <a:ext cx="1466850" cy="838200"/>
            <a:chOff x="4608" y="3024"/>
            <a:chExt cx="924" cy="528"/>
          </a:xfrm>
        </p:grpSpPr>
        <p:sp>
          <p:nvSpPr>
            <p:cNvPr id="96" name="Oval 92"/>
            <p:cNvSpPr>
              <a:spLocks noChangeArrowheads="1"/>
            </p:cNvSpPr>
            <p:nvPr/>
          </p:nvSpPr>
          <p:spPr bwMode="auto">
            <a:xfrm>
              <a:off x="5137" y="3093"/>
              <a:ext cx="395" cy="395"/>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97" name="Oval 93"/>
            <p:cNvSpPr>
              <a:spLocks noChangeArrowheads="1"/>
            </p:cNvSpPr>
            <p:nvPr/>
          </p:nvSpPr>
          <p:spPr bwMode="auto">
            <a:xfrm>
              <a:off x="5325" y="3284"/>
              <a:ext cx="10" cy="9"/>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637" name="Text Box 94"/>
            <p:cNvSpPr txBox="1"/>
            <p:nvPr/>
          </p:nvSpPr>
          <p:spPr>
            <a:xfrm>
              <a:off x="5307" y="3291"/>
              <a:ext cx="158" cy="96"/>
            </a:xfrm>
            <a:prstGeom prst="rect">
              <a:avLst/>
            </a:prstGeom>
            <a:noFill/>
            <a:ln w="19050">
              <a:noFill/>
            </a:ln>
          </p:spPr>
          <p:txBody>
            <a:bodyPr lIns="0" tIns="0" rIns="0" bIns="0">
              <a:spAutoFit/>
            </a:bodyPr>
            <a:lstStyle/>
            <a:p>
              <a:r>
                <a:rPr sz="1000" b="0" dirty="0">
                  <a:latin typeface=".VnArial Narrow" panose="020B7200000000000000" pitchFamily="34" charset="0"/>
                </a:rPr>
                <a:t>O</a:t>
              </a:r>
            </a:p>
          </p:txBody>
        </p:sp>
        <p:sp>
          <p:nvSpPr>
            <p:cNvPr id="23638" name="Oval 95"/>
            <p:cNvSpPr/>
            <p:nvPr/>
          </p:nvSpPr>
          <p:spPr>
            <a:xfrm>
              <a:off x="4608" y="3024"/>
              <a:ext cx="528" cy="528"/>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400" dirty="0">
                <a:solidFill>
                  <a:schemeClr val="accent1"/>
                </a:solidFill>
                <a:latin typeface=".VnArial Narrow" panose="020B7200000000000000" pitchFamily="34" charset="0"/>
              </a:endParaRPr>
            </a:p>
          </p:txBody>
        </p:sp>
        <p:sp>
          <p:nvSpPr>
            <p:cNvPr id="100" name="Oval 96"/>
            <p:cNvSpPr>
              <a:spLocks noChangeArrowheads="1"/>
            </p:cNvSpPr>
            <p:nvPr/>
          </p:nvSpPr>
          <p:spPr bwMode="auto">
            <a:xfrm>
              <a:off x="4874" y="3282"/>
              <a:ext cx="9" cy="8"/>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640" name="Text Box 97"/>
            <p:cNvSpPr txBox="1"/>
            <p:nvPr/>
          </p:nvSpPr>
          <p:spPr>
            <a:xfrm>
              <a:off x="4873" y="3289"/>
              <a:ext cx="151" cy="96"/>
            </a:xfrm>
            <a:prstGeom prst="rect">
              <a:avLst/>
            </a:prstGeom>
            <a:noFill/>
            <a:ln w="19050">
              <a:noFill/>
            </a:ln>
          </p:spPr>
          <p:txBody>
            <a:bodyPr lIns="0" tIns="0" rIns="0" bIns="0">
              <a:spAutoFit/>
            </a:bodyPr>
            <a:lstStyle/>
            <a:p>
              <a:r>
                <a:rPr sz="1000" b="0" dirty="0">
                  <a:solidFill>
                    <a:schemeClr val="accent1"/>
                  </a:solidFill>
                  <a:latin typeface=".VnArial Narrow" panose="020B7200000000000000" pitchFamily="34" charset="0"/>
                </a:rPr>
                <a:t>O’</a:t>
              </a:r>
            </a:p>
          </p:txBody>
        </p:sp>
      </p:grpSp>
      <p:sp>
        <p:nvSpPr>
          <p:cNvPr id="105" name="Rectangle 6"/>
          <p:cNvSpPr>
            <a:spLocks noChangeArrowheads="1"/>
          </p:cNvSpPr>
          <p:nvPr/>
        </p:nvSpPr>
        <p:spPr bwMode="auto">
          <a:xfrm>
            <a:off x="57150" y="400050"/>
            <a:ext cx="5851525" cy="369888"/>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I.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Ba</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vị</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trí</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tương</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đối</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của</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hai</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đường</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tròn</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a:t>
            </a:r>
            <a:endParaRPr kumimoji="0" lang="en-US" sz="18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endParaRPr>
          </a:p>
        </p:txBody>
      </p:sp>
      <p:sp>
        <p:nvSpPr>
          <p:cNvPr id="23558" name="Rectangle 10"/>
          <p:cNvSpPr/>
          <p:nvPr/>
        </p:nvSpPr>
        <p:spPr>
          <a:xfrm>
            <a:off x="98425" y="654050"/>
            <a:ext cx="4419600" cy="369888"/>
          </a:xfrm>
          <a:prstGeom prst="rect">
            <a:avLst/>
          </a:prstGeom>
          <a:noFill/>
          <a:ln w="9525">
            <a:noFill/>
          </a:ln>
        </p:spPr>
        <p:txBody>
          <a:bodyPr>
            <a:spAutoFit/>
          </a:bodyPr>
          <a:lstStyle/>
          <a:p>
            <a:pPr algn="l" eaLnBrk="1" hangingPunct="1">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1. H</a:t>
            </a:r>
            <a:r>
              <a:rPr sz="1800" dirty="0">
                <a:latin typeface="Times New Roman" panose="02020603050405020304" pitchFamily="18" charset="0"/>
                <a:sym typeface="Symbol" panose="05050102010706020507" pitchFamily="18" charset="2"/>
              </a:rPr>
              <a:t>ai đường tròn cắt nhau</a:t>
            </a:r>
            <a:r>
              <a:rPr sz="1800" dirty="0">
                <a:latin typeface=".VnTime" panose="020B7200000000000000" pitchFamily="34" charset="0"/>
                <a:sym typeface="Symbol" panose="05050102010706020507" pitchFamily="18" charset="2"/>
              </a:rPr>
              <a:t>:</a:t>
            </a:r>
          </a:p>
        </p:txBody>
      </p:sp>
      <p:sp>
        <p:nvSpPr>
          <p:cNvPr id="23559" name="Text Box 12"/>
          <p:cNvSpPr txBox="1"/>
          <p:nvPr/>
        </p:nvSpPr>
        <p:spPr>
          <a:xfrm>
            <a:off x="3095625" y="728663"/>
            <a:ext cx="228600" cy="246062"/>
          </a:xfrm>
          <a:prstGeom prst="rect">
            <a:avLst/>
          </a:prstGeom>
          <a:noFill/>
          <a:ln w="9525">
            <a:noFill/>
          </a:ln>
        </p:spPr>
        <p:txBody>
          <a:bodyPr lIns="0" tIns="0" rIns="0" bIns="0">
            <a:spAutoFit/>
          </a:bodyPr>
          <a:lstStyle/>
          <a:p>
            <a:r>
              <a:rPr sz="1600" dirty="0">
                <a:latin typeface=".VnArial Narrow" panose="020B7200000000000000" pitchFamily="34" charset="0"/>
              </a:rPr>
              <a:t>A</a:t>
            </a:r>
          </a:p>
        </p:txBody>
      </p:sp>
      <p:sp>
        <p:nvSpPr>
          <p:cNvPr id="23560" name="Text Box 13"/>
          <p:cNvSpPr txBox="1"/>
          <p:nvPr/>
        </p:nvSpPr>
        <p:spPr>
          <a:xfrm>
            <a:off x="3027363" y="1562100"/>
            <a:ext cx="228600" cy="246063"/>
          </a:xfrm>
          <a:prstGeom prst="rect">
            <a:avLst/>
          </a:prstGeom>
          <a:noFill/>
          <a:ln w="9525">
            <a:noFill/>
          </a:ln>
        </p:spPr>
        <p:txBody>
          <a:bodyPr lIns="0" tIns="0" rIns="0" bIns="0">
            <a:spAutoFit/>
          </a:bodyPr>
          <a:lstStyle/>
          <a:p>
            <a:r>
              <a:rPr sz="1600" dirty="0">
                <a:latin typeface=".VnArial Narrow" panose="020B7200000000000000" pitchFamily="34" charset="0"/>
              </a:rPr>
              <a:t>B</a:t>
            </a:r>
          </a:p>
        </p:txBody>
      </p:sp>
      <p:sp>
        <p:nvSpPr>
          <p:cNvPr id="23561" name="Text Box 14"/>
          <p:cNvSpPr txBox="1"/>
          <p:nvPr/>
        </p:nvSpPr>
        <p:spPr>
          <a:xfrm>
            <a:off x="423863" y="1068388"/>
            <a:ext cx="3154362" cy="560387"/>
          </a:xfrm>
          <a:prstGeom prst="rect">
            <a:avLst/>
          </a:prstGeom>
          <a:noFill/>
          <a:ln w="9525">
            <a:noFill/>
          </a:ln>
        </p:spPr>
        <p:txBody>
          <a:bodyPr>
            <a:spAutoFit/>
          </a:bodyPr>
          <a:lstStyle/>
          <a:p>
            <a:pPr algn="just">
              <a:lnSpc>
                <a:spcPct val="60000"/>
              </a:lnSpc>
            </a:pPr>
            <a:r>
              <a:rPr sz="1800" dirty="0">
                <a:solidFill>
                  <a:srgbClr val="BF2600"/>
                </a:solidFill>
                <a:latin typeface="Times New Roman" panose="02020603050405020304" pitchFamily="18" charset="0"/>
              </a:rPr>
              <a:t>A;B: là 2 giao điểm </a:t>
            </a:r>
          </a:p>
          <a:p>
            <a:pPr algn="just">
              <a:lnSpc>
                <a:spcPct val="60000"/>
              </a:lnSpc>
            </a:pPr>
            <a:r>
              <a:rPr sz="1800" dirty="0">
                <a:solidFill>
                  <a:srgbClr val="BF2600"/>
                </a:solidFill>
                <a:latin typeface="Times New Roman" panose="02020603050405020304" pitchFamily="18" charset="0"/>
              </a:rPr>
              <a:t>AB: là dây chung</a:t>
            </a:r>
          </a:p>
        </p:txBody>
      </p:sp>
      <p:sp>
        <p:nvSpPr>
          <p:cNvPr id="111" name="Line 15"/>
          <p:cNvSpPr>
            <a:spLocks noChangeShapeType="1"/>
          </p:cNvSpPr>
          <p:nvPr/>
        </p:nvSpPr>
        <p:spPr bwMode="auto">
          <a:xfrm>
            <a:off x="3214688" y="969963"/>
            <a:ext cx="0" cy="609600"/>
          </a:xfrm>
          <a:prstGeom prst="line">
            <a:avLst/>
          </a:prstGeom>
          <a:noFill/>
          <a:ln w="9525">
            <a:solidFill>
              <a:schemeClr val="accent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563" name="Rectangle 16"/>
          <p:cNvSpPr/>
          <p:nvPr/>
        </p:nvSpPr>
        <p:spPr>
          <a:xfrm>
            <a:off x="117475" y="1628775"/>
            <a:ext cx="4419600" cy="368300"/>
          </a:xfrm>
          <a:prstGeom prst="rect">
            <a:avLst/>
          </a:prstGeom>
          <a:noFill/>
          <a:ln w="9525">
            <a:noFill/>
          </a:ln>
        </p:spPr>
        <p:txBody>
          <a:bodyPr>
            <a:spAutoFit/>
          </a:bodyPr>
          <a:lstStyle/>
          <a:p>
            <a:pPr algn="l" eaLnBrk="1" hangingPunct="1">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2.Hai</a:t>
            </a:r>
            <a:r>
              <a:rPr sz="1800" dirty="0">
                <a:latin typeface="Times New Roman" panose="02020603050405020304" pitchFamily="18" charset="0"/>
                <a:sym typeface="Symbol" panose="05050102010706020507" pitchFamily="18" charset="2"/>
              </a:rPr>
              <a:t> đường tròn tiếp xúc nhau:</a:t>
            </a:r>
          </a:p>
        </p:txBody>
      </p:sp>
      <p:sp>
        <p:nvSpPr>
          <p:cNvPr id="23564" name="Text Box 17"/>
          <p:cNvSpPr txBox="1"/>
          <p:nvPr/>
        </p:nvSpPr>
        <p:spPr>
          <a:xfrm>
            <a:off x="1397000" y="2486025"/>
            <a:ext cx="228600" cy="182563"/>
          </a:xfrm>
          <a:prstGeom prst="rect">
            <a:avLst/>
          </a:prstGeom>
          <a:noFill/>
          <a:ln w="9525">
            <a:noFill/>
          </a:ln>
        </p:spPr>
        <p:txBody>
          <a:bodyPr lIns="0" tIns="0" rIns="0" bIns="0">
            <a:spAutoFit/>
          </a:bodyPr>
          <a:lstStyle/>
          <a:p>
            <a:r>
              <a:rPr sz="1200" dirty="0">
                <a:latin typeface=".VnArial Narrow" panose="020B7200000000000000" pitchFamily="34" charset="0"/>
              </a:rPr>
              <a:t>M</a:t>
            </a:r>
          </a:p>
        </p:txBody>
      </p:sp>
      <p:sp>
        <p:nvSpPr>
          <p:cNvPr id="23565" name="Text Box 18"/>
          <p:cNvSpPr txBox="1"/>
          <p:nvPr/>
        </p:nvSpPr>
        <p:spPr>
          <a:xfrm>
            <a:off x="3551238" y="2447925"/>
            <a:ext cx="228600" cy="182563"/>
          </a:xfrm>
          <a:prstGeom prst="rect">
            <a:avLst/>
          </a:prstGeom>
          <a:noFill/>
          <a:ln w="9525">
            <a:noFill/>
          </a:ln>
        </p:spPr>
        <p:txBody>
          <a:bodyPr lIns="0" tIns="0" rIns="0" bIns="0">
            <a:spAutoFit/>
          </a:bodyPr>
          <a:lstStyle/>
          <a:p>
            <a:r>
              <a:rPr sz="1200" dirty="0">
                <a:latin typeface=".VnArial Narrow" panose="020B7200000000000000" pitchFamily="34" charset="0"/>
              </a:rPr>
              <a:t>M</a:t>
            </a:r>
          </a:p>
        </p:txBody>
      </p:sp>
      <p:sp>
        <p:nvSpPr>
          <p:cNvPr id="116" name="Text Box 20"/>
          <p:cNvSpPr txBox="1">
            <a:spLocks noChangeArrowheads="1"/>
          </p:cNvSpPr>
          <p:nvPr/>
        </p:nvSpPr>
        <p:spPr bwMode="auto">
          <a:xfrm>
            <a:off x="-138112" y="1885950"/>
            <a:ext cx="3227388" cy="366713"/>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a.Tiếp</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xúc</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trong</a:t>
            </a:r>
            <a:endParaRPr kumimoji="0" lang="en-US" sz="1800" kern="1200" cap="none" spc="0" normalizeH="0" baseline="0" noProof="0" dirty="0">
              <a:solidFill>
                <a:schemeClr val="accent1">
                  <a:lumMod val="75000"/>
                </a:schemeClr>
              </a:solidFill>
              <a:latin typeface="Times New Roman" panose="02020603050405020304" pitchFamily="18" charset="0"/>
              <a:ea typeface="+mn-ea"/>
              <a:cs typeface="+mn-cs"/>
            </a:endParaRPr>
          </a:p>
        </p:txBody>
      </p:sp>
      <p:sp>
        <p:nvSpPr>
          <p:cNvPr id="117" name="Text Box 21"/>
          <p:cNvSpPr txBox="1">
            <a:spLocks noChangeArrowheads="1"/>
          </p:cNvSpPr>
          <p:nvPr/>
        </p:nvSpPr>
        <p:spPr bwMode="auto">
          <a:xfrm>
            <a:off x="2016125" y="1885950"/>
            <a:ext cx="2870200" cy="366713"/>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b.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Tiếp</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xúc</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ngoài</a:t>
            </a:r>
            <a:endParaRPr kumimoji="0" lang="en-US" sz="1800" kern="1200" cap="none" spc="0" normalizeH="0" baseline="0" noProof="0" dirty="0">
              <a:solidFill>
                <a:schemeClr val="accent1">
                  <a:lumMod val="75000"/>
                </a:schemeClr>
              </a:solidFill>
              <a:latin typeface="Times New Roman" panose="02020603050405020304" pitchFamily="18" charset="0"/>
              <a:ea typeface="+mn-ea"/>
              <a:cs typeface="+mn-cs"/>
            </a:endParaRPr>
          </a:p>
        </p:txBody>
      </p:sp>
      <p:sp>
        <p:nvSpPr>
          <p:cNvPr id="23568" name="Rectangle 22"/>
          <p:cNvSpPr/>
          <p:nvPr/>
        </p:nvSpPr>
        <p:spPr>
          <a:xfrm>
            <a:off x="153988" y="3025775"/>
            <a:ext cx="4419600" cy="366713"/>
          </a:xfrm>
          <a:prstGeom prst="rect">
            <a:avLst/>
          </a:prstGeom>
          <a:noFill/>
          <a:ln w="9525">
            <a:noFill/>
          </a:ln>
        </p:spPr>
        <p:txBody>
          <a:bodyPr>
            <a:spAutoFit/>
          </a:bodyPr>
          <a:lstStyle/>
          <a:p>
            <a:pPr algn="l" eaLnBrk="1" hangingPunct="1">
              <a:spcBef>
                <a:spcPct val="0"/>
              </a:spcBef>
            </a:pPr>
            <a:r>
              <a:rPr sz="1800" dirty="0">
                <a:latin typeface="Times New Roman" panose="02020603050405020304" pitchFamily="18" charset="0"/>
                <a:sym typeface="Symbol" panose="05050102010706020507" pitchFamily="18" charset="2"/>
              </a:rPr>
              <a:t>3. Hai đường tròn không giao nhau</a:t>
            </a:r>
            <a:r>
              <a:rPr sz="1800" dirty="0">
                <a:latin typeface=".VnTime" panose="020B7200000000000000" pitchFamily="34" charset="0"/>
                <a:sym typeface="Symbol" panose="05050102010706020507" pitchFamily="18" charset="2"/>
              </a:rPr>
              <a:t>:</a:t>
            </a:r>
          </a:p>
        </p:txBody>
      </p:sp>
      <p:sp>
        <p:nvSpPr>
          <p:cNvPr id="120" name="Text Box 24"/>
          <p:cNvSpPr txBox="1">
            <a:spLocks noChangeArrowheads="1"/>
          </p:cNvSpPr>
          <p:nvPr/>
        </p:nvSpPr>
        <p:spPr bwMode="auto">
          <a:xfrm>
            <a:off x="373063" y="3281363"/>
            <a:ext cx="2154238" cy="366713"/>
          </a:xfrm>
          <a:prstGeom prst="rect">
            <a:avLst/>
          </a:prstGeom>
          <a:noFill/>
          <a:ln w="9525">
            <a:noFill/>
            <a:miter lim="800000"/>
          </a:ln>
        </p:spPr>
        <p:txBody>
          <a:bodyPr>
            <a:spAutoFit/>
          </a:bodyPr>
          <a:lstStyle/>
          <a:p>
            <a:pPr marR="0" defTabSz="914400">
              <a:buClrTx/>
              <a:buSzTx/>
              <a:buFontTx/>
              <a:buNone/>
              <a:defRPr/>
            </a:pP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a.Đựng</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nhau</a:t>
            </a:r>
            <a:endParaRPr kumimoji="0" lang="en-US" sz="1800" kern="1200" cap="none" spc="0" normalizeH="0" baseline="0" noProof="0" dirty="0">
              <a:solidFill>
                <a:schemeClr val="accent1">
                  <a:lumMod val="75000"/>
                </a:schemeClr>
              </a:solidFill>
              <a:latin typeface="Times New Roman" panose="02020603050405020304" pitchFamily="18" charset="0"/>
              <a:ea typeface="+mn-ea"/>
              <a:cs typeface="+mn-cs"/>
            </a:endParaRPr>
          </a:p>
        </p:txBody>
      </p:sp>
      <p:sp>
        <p:nvSpPr>
          <p:cNvPr id="121" name="Text Box 25"/>
          <p:cNvSpPr txBox="1">
            <a:spLocks noChangeArrowheads="1"/>
          </p:cNvSpPr>
          <p:nvPr/>
        </p:nvSpPr>
        <p:spPr bwMode="auto">
          <a:xfrm>
            <a:off x="2746375" y="3276600"/>
            <a:ext cx="2139950" cy="366713"/>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b.Ngoài</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nhau</a:t>
            </a:r>
            <a:endParaRPr kumimoji="0" lang="en-US" sz="1800" kern="1200" cap="none" spc="0" normalizeH="0" baseline="0" noProof="0" dirty="0">
              <a:solidFill>
                <a:schemeClr val="accent1">
                  <a:lumMod val="75000"/>
                </a:schemeClr>
              </a:solidFill>
              <a:latin typeface="Times New Roman" panose="02020603050405020304" pitchFamily="18" charset="0"/>
              <a:ea typeface="+mn-ea"/>
              <a:cs typeface="+mn-cs"/>
            </a:endParaRPr>
          </a:p>
        </p:txBody>
      </p:sp>
      <p:grpSp>
        <p:nvGrpSpPr>
          <p:cNvPr id="23571" name="Group 82"/>
          <p:cNvGrpSpPr/>
          <p:nvPr/>
        </p:nvGrpSpPr>
        <p:grpSpPr>
          <a:xfrm>
            <a:off x="555625" y="2251075"/>
            <a:ext cx="838200" cy="838200"/>
            <a:chOff x="4512" y="2784"/>
            <a:chExt cx="528" cy="528"/>
          </a:xfrm>
        </p:grpSpPr>
        <p:grpSp>
          <p:nvGrpSpPr>
            <p:cNvPr id="23627" name="Group 83"/>
            <p:cNvGrpSpPr/>
            <p:nvPr/>
          </p:nvGrpSpPr>
          <p:grpSpPr>
            <a:xfrm>
              <a:off x="4644" y="2850"/>
              <a:ext cx="395" cy="395"/>
              <a:chOff x="3600" y="2400"/>
              <a:chExt cx="480" cy="480"/>
            </a:xfrm>
          </p:grpSpPr>
          <p:sp>
            <p:nvSpPr>
              <p:cNvPr id="129" name="Oval 84"/>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0" name="Oval 85"/>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634" name="Text Box 86"/>
              <p:cNvSpPr txBox="1"/>
              <p:nvPr/>
            </p:nvSpPr>
            <p:spPr>
              <a:xfrm>
                <a:off x="3807" y="2641"/>
                <a:ext cx="192" cy="116"/>
              </a:xfrm>
              <a:prstGeom prst="rect">
                <a:avLst/>
              </a:prstGeom>
              <a:noFill/>
              <a:ln w="19050">
                <a:noFill/>
              </a:ln>
            </p:spPr>
            <p:txBody>
              <a:bodyPr lIns="0" tIns="0" rIns="0" bIns="0">
                <a:spAutoFit/>
              </a:bodyPr>
              <a:lstStyle/>
              <a:p>
                <a:r>
                  <a:rPr sz="1000" b="0" dirty="0">
                    <a:latin typeface=".VnArial Narrow" panose="020B7200000000000000" pitchFamily="34" charset="0"/>
                  </a:rPr>
                  <a:t>O</a:t>
                </a:r>
              </a:p>
            </p:txBody>
          </p:sp>
        </p:grpSp>
        <p:grpSp>
          <p:nvGrpSpPr>
            <p:cNvPr id="23628" name="Group 87"/>
            <p:cNvGrpSpPr/>
            <p:nvPr/>
          </p:nvGrpSpPr>
          <p:grpSpPr>
            <a:xfrm>
              <a:off x="4512" y="2784"/>
              <a:ext cx="528" cy="528"/>
              <a:chOff x="4368" y="2304"/>
              <a:chExt cx="672" cy="672"/>
            </a:xfrm>
          </p:grpSpPr>
          <p:sp>
            <p:nvSpPr>
              <p:cNvPr id="23629" name="Oval 88"/>
              <p:cNvSpPr/>
              <p:nvPr/>
            </p:nvSpPr>
            <p:spPr>
              <a:xfrm>
                <a:off x="4368" y="2304"/>
                <a:ext cx="672" cy="672"/>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400" dirty="0">
                  <a:solidFill>
                    <a:schemeClr val="accent1"/>
                  </a:solidFill>
                  <a:latin typeface=".VnArial Narrow" panose="020B7200000000000000" pitchFamily="34" charset="0"/>
                </a:endParaRPr>
              </a:p>
            </p:txBody>
          </p:sp>
          <p:sp>
            <p:nvSpPr>
              <p:cNvPr id="127" name="Oval 89"/>
              <p:cNvSpPr>
                <a:spLocks noChangeArrowheads="1"/>
              </p:cNvSpPr>
              <p:nvPr/>
            </p:nvSpPr>
            <p:spPr bwMode="auto">
              <a:xfrm>
                <a:off x="4707" y="2632"/>
                <a:ext cx="11" cy="10"/>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631" name="Text Box 90"/>
              <p:cNvSpPr txBox="1"/>
              <p:nvPr/>
            </p:nvSpPr>
            <p:spPr>
              <a:xfrm>
                <a:off x="4705" y="2641"/>
                <a:ext cx="192" cy="122"/>
              </a:xfrm>
              <a:prstGeom prst="rect">
                <a:avLst/>
              </a:prstGeom>
              <a:noFill/>
              <a:ln w="19050">
                <a:noFill/>
              </a:ln>
            </p:spPr>
            <p:txBody>
              <a:bodyPr lIns="0" tIns="0" rIns="0" bIns="0">
                <a:spAutoFit/>
              </a:bodyPr>
              <a:lstStyle/>
              <a:p>
                <a:pPr algn="just"/>
                <a:r>
                  <a:rPr sz="1000" b="0" dirty="0">
                    <a:solidFill>
                      <a:schemeClr val="accent1"/>
                    </a:solidFill>
                    <a:latin typeface=".VnArial Narrow" panose="020B7200000000000000" pitchFamily="34" charset="0"/>
                  </a:rPr>
                  <a:t>O’</a:t>
                </a:r>
              </a:p>
            </p:txBody>
          </p:sp>
        </p:grpSp>
      </p:grpSp>
      <p:grpSp>
        <p:nvGrpSpPr>
          <p:cNvPr id="23572" name="Group 98"/>
          <p:cNvGrpSpPr/>
          <p:nvPr/>
        </p:nvGrpSpPr>
        <p:grpSpPr>
          <a:xfrm>
            <a:off x="701675" y="3590925"/>
            <a:ext cx="838200" cy="838200"/>
            <a:chOff x="3600" y="3120"/>
            <a:chExt cx="528" cy="528"/>
          </a:xfrm>
        </p:grpSpPr>
        <p:grpSp>
          <p:nvGrpSpPr>
            <p:cNvPr id="23619" name="Group 99"/>
            <p:cNvGrpSpPr/>
            <p:nvPr/>
          </p:nvGrpSpPr>
          <p:grpSpPr>
            <a:xfrm>
              <a:off x="3637" y="3180"/>
              <a:ext cx="395" cy="395"/>
              <a:chOff x="3600" y="2400"/>
              <a:chExt cx="480" cy="480"/>
            </a:xfrm>
          </p:grpSpPr>
          <p:sp>
            <p:nvSpPr>
              <p:cNvPr id="138" name="Oval 100"/>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9" name="Oval 101"/>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0" name="Text Box 102"/>
              <p:cNvSpPr txBox="1">
                <a:spLocks noChangeArrowheads="1"/>
              </p:cNvSpPr>
              <p:nvPr/>
            </p:nvSpPr>
            <p:spPr bwMode="auto">
              <a:xfrm>
                <a:off x="3807" y="2641"/>
                <a:ext cx="192" cy="117"/>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chemeClr val="accent1"/>
                    </a:solidFill>
                    <a:latin typeface=".VnArial Narrow" panose="020B7200000000000000" pitchFamily="34" charset="0"/>
                    <a:ea typeface="+mn-ea"/>
                    <a:cs typeface="+mn-cs"/>
                  </a:rPr>
                  <a:t>O’</a:t>
                </a:r>
              </a:p>
            </p:txBody>
          </p:sp>
        </p:grpSp>
        <p:grpSp>
          <p:nvGrpSpPr>
            <p:cNvPr id="23620" name="Group 103"/>
            <p:cNvGrpSpPr/>
            <p:nvPr/>
          </p:nvGrpSpPr>
          <p:grpSpPr>
            <a:xfrm>
              <a:off x="3600" y="3120"/>
              <a:ext cx="528" cy="528"/>
              <a:chOff x="3600" y="3120"/>
              <a:chExt cx="528" cy="528"/>
            </a:xfrm>
          </p:grpSpPr>
          <p:sp>
            <p:nvSpPr>
              <p:cNvPr id="23621" name="Oval 104"/>
              <p:cNvSpPr/>
              <p:nvPr/>
            </p:nvSpPr>
            <p:spPr>
              <a:xfrm>
                <a:off x="3600" y="3120"/>
                <a:ext cx="528" cy="528"/>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800" dirty="0">
                  <a:solidFill>
                    <a:schemeClr val="accent1"/>
                  </a:solidFill>
                  <a:latin typeface=".VnArial Narrow" panose="020B7200000000000000" pitchFamily="34" charset="0"/>
                </a:endParaRPr>
              </a:p>
            </p:txBody>
          </p:sp>
          <p:sp>
            <p:nvSpPr>
              <p:cNvPr id="136" name="Oval 105"/>
              <p:cNvSpPr>
                <a:spLocks noChangeArrowheads="1"/>
              </p:cNvSpPr>
              <p:nvPr/>
            </p:nvSpPr>
            <p:spPr bwMode="auto">
              <a:xfrm>
                <a:off x="3866" y="3378"/>
                <a:ext cx="9" cy="8"/>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7" name="Text Box 106"/>
              <p:cNvSpPr txBox="1">
                <a:spLocks noChangeArrowheads="1"/>
              </p:cNvSpPr>
              <p:nvPr/>
            </p:nvSpPr>
            <p:spPr bwMode="auto">
              <a:xfrm>
                <a:off x="3744" y="3372"/>
                <a:ext cx="151" cy="96"/>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rgbClr val="0000CC"/>
                    </a:solidFill>
                    <a:latin typeface=".VnArial Narrow" panose="020B7200000000000000" pitchFamily="34" charset="0"/>
                    <a:ea typeface="+mn-ea"/>
                    <a:cs typeface="+mn-cs"/>
                  </a:rPr>
                  <a:t>O</a:t>
                </a:r>
              </a:p>
            </p:txBody>
          </p:sp>
        </p:grpSp>
      </p:grpSp>
      <p:grpSp>
        <p:nvGrpSpPr>
          <p:cNvPr id="23573" name="Group 107"/>
          <p:cNvGrpSpPr/>
          <p:nvPr/>
        </p:nvGrpSpPr>
        <p:grpSpPr>
          <a:xfrm>
            <a:off x="2417763" y="3551238"/>
            <a:ext cx="1998662" cy="838200"/>
            <a:chOff x="3781" y="2352"/>
            <a:chExt cx="1259" cy="528"/>
          </a:xfrm>
        </p:grpSpPr>
        <p:grpSp>
          <p:nvGrpSpPr>
            <p:cNvPr id="23611" name="Group 108"/>
            <p:cNvGrpSpPr/>
            <p:nvPr/>
          </p:nvGrpSpPr>
          <p:grpSpPr>
            <a:xfrm>
              <a:off x="3781" y="2448"/>
              <a:ext cx="395" cy="395"/>
              <a:chOff x="3600" y="2400"/>
              <a:chExt cx="480" cy="480"/>
            </a:xfrm>
          </p:grpSpPr>
          <p:sp>
            <p:nvSpPr>
              <p:cNvPr id="147" name="Oval 109"/>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8" name="Oval 110"/>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9" name="Text Box 111"/>
              <p:cNvSpPr txBox="1">
                <a:spLocks noChangeArrowheads="1"/>
              </p:cNvSpPr>
              <p:nvPr/>
            </p:nvSpPr>
            <p:spPr bwMode="auto">
              <a:xfrm>
                <a:off x="3807" y="2641"/>
                <a:ext cx="192" cy="117"/>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rgbClr val="0000CC"/>
                    </a:solidFill>
                    <a:latin typeface=".VnArial Narrow" panose="020B7200000000000000" pitchFamily="34" charset="0"/>
                    <a:ea typeface="+mn-ea"/>
                    <a:cs typeface="+mn-cs"/>
                  </a:rPr>
                  <a:t>O</a:t>
                </a:r>
              </a:p>
            </p:txBody>
          </p:sp>
        </p:grpSp>
        <p:grpSp>
          <p:nvGrpSpPr>
            <p:cNvPr id="23612" name="Group 112"/>
            <p:cNvGrpSpPr/>
            <p:nvPr/>
          </p:nvGrpSpPr>
          <p:grpSpPr>
            <a:xfrm>
              <a:off x="4512" y="2352"/>
              <a:ext cx="528" cy="528"/>
              <a:chOff x="4368" y="2304"/>
              <a:chExt cx="672" cy="672"/>
            </a:xfrm>
          </p:grpSpPr>
          <p:sp>
            <p:nvSpPr>
              <p:cNvPr id="23613" name="Oval 113"/>
              <p:cNvSpPr/>
              <p:nvPr/>
            </p:nvSpPr>
            <p:spPr>
              <a:xfrm>
                <a:off x="4368" y="2304"/>
                <a:ext cx="672" cy="672"/>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800" dirty="0">
                  <a:solidFill>
                    <a:schemeClr val="tx1"/>
                  </a:solidFill>
                  <a:latin typeface=".VnArial Narrow" panose="020B7200000000000000" pitchFamily="34" charset="0"/>
                </a:endParaRPr>
              </a:p>
            </p:txBody>
          </p:sp>
          <p:sp>
            <p:nvSpPr>
              <p:cNvPr id="145" name="Oval 114"/>
              <p:cNvSpPr>
                <a:spLocks noChangeArrowheads="1"/>
              </p:cNvSpPr>
              <p:nvPr/>
            </p:nvSpPr>
            <p:spPr bwMode="auto">
              <a:xfrm>
                <a:off x="4707" y="2632"/>
                <a:ext cx="11" cy="10"/>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6" name="Text Box 115"/>
              <p:cNvSpPr txBox="1">
                <a:spLocks noChangeArrowheads="1"/>
              </p:cNvSpPr>
              <p:nvPr/>
            </p:nvSpPr>
            <p:spPr bwMode="auto">
              <a:xfrm>
                <a:off x="4705" y="2641"/>
                <a:ext cx="192" cy="171"/>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chemeClr val="accent1"/>
                    </a:solidFill>
                    <a:latin typeface=".VnArial Narrow" panose="020B7200000000000000" pitchFamily="34" charset="0"/>
                    <a:ea typeface="+mn-ea"/>
                    <a:cs typeface="+mn-cs"/>
                  </a:rPr>
                  <a:t>O</a:t>
                </a:r>
                <a:r>
                  <a:rPr kumimoji="0" lang="en-US" sz="1400" b="0" kern="1200" cap="none" spc="0" normalizeH="0" baseline="0" noProof="0">
                    <a:solidFill>
                      <a:schemeClr val="accent1"/>
                    </a:solidFill>
                    <a:latin typeface=".VnArial Narrow" panose="020B7200000000000000" pitchFamily="34" charset="0"/>
                    <a:ea typeface="+mn-ea"/>
                    <a:cs typeface="+mn-cs"/>
                  </a:rPr>
                  <a:t>’</a:t>
                </a:r>
              </a:p>
            </p:txBody>
          </p:sp>
        </p:grpSp>
      </p:grpSp>
      <p:cxnSp>
        <p:nvCxnSpPr>
          <p:cNvPr id="23574" name="Straight Connector 152"/>
          <p:cNvCxnSpPr/>
          <p:nvPr/>
        </p:nvCxnSpPr>
        <p:spPr>
          <a:xfrm>
            <a:off x="2782888" y="2641600"/>
            <a:ext cx="1735137" cy="1588"/>
          </a:xfrm>
          <a:prstGeom prst="line">
            <a:avLst/>
          </a:prstGeom>
          <a:ln w="9525" cap="flat" cmpd="sng">
            <a:solidFill>
              <a:schemeClr val="accent1"/>
            </a:solidFill>
            <a:prstDash val="solid"/>
            <a:headEnd type="none" w="med" len="med"/>
            <a:tailEnd type="none" w="med" len="med"/>
          </a:ln>
        </p:spPr>
      </p:cxnSp>
      <p:cxnSp>
        <p:nvCxnSpPr>
          <p:cNvPr id="23575" name="Straight Connector 94"/>
          <p:cNvCxnSpPr/>
          <p:nvPr/>
        </p:nvCxnSpPr>
        <p:spPr>
          <a:xfrm>
            <a:off x="373063" y="2679700"/>
            <a:ext cx="1735137" cy="1588"/>
          </a:xfrm>
          <a:prstGeom prst="line">
            <a:avLst/>
          </a:prstGeom>
          <a:ln w="9525" cap="flat" cmpd="sng">
            <a:solidFill>
              <a:schemeClr val="accent1"/>
            </a:solidFill>
            <a:prstDash val="solid"/>
            <a:headEnd type="none" w="med" len="med"/>
            <a:tailEnd type="none" w="med" len="med"/>
          </a:ln>
        </p:spPr>
      </p:cxnSp>
      <p:sp>
        <p:nvSpPr>
          <p:cNvPr id="23576" name="TextBox 83"/>
          <p:cNvSpPr txBox="1"/>
          <p:nvPr/>
        </p:nvSpPr>
        <p:spPr>
          <a:xfrm>
            <a:off x="5002213" y="690563"/>
            <a:ext cx="4024312" cy="5478462"/>
          </a:xfrm>
          <a:prstGeom prst="rect">
            <a:avLst/>
          </a:prstGeom>
          <a:blipFill rotWithShape="1">
            <a:blip r:embed="rId3"/>
          </a:blipFill>
          <a:ln w="9525">
            <a:noFill/>
          </a:ln>
        </p:spPr>
        <p:txBody>
          <a:bodyPr>
            <a:spAutoFit/>
          </a:bodyPr>
          <a:lstStyle/>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p:txBody>
      </p:sp>
      <p:sp>
        <p:nvSpPr>
          <p:cNvPr id="88" name="Rectangle 9"/>
          <p:cNvSpPr>
            <a:spLocks noChangeArrowheads="1"/>
          </p:cNvSpPr>
          <p:nvPr/>
        </p:nvSpPr>
        <p:spPr bwMode="auto">
          <a:xfrm>
            <a:off x="5124450" y="758825"/>
            <a:ext cx="392113" cy="392113"/>
          </a:xfrm>
          <a:prstGeom prst="rect">
            <a:avLst/>
          </a:prstGeom>
          <a:solidFill>
            <a:schemeClr val="accent5">
              <a:lumMod val="90000"/>
            </a:schemeClr>
          </a:solidFill>
          <a:ln w="9525">
            <a:solidFill>
              <a:srgbClr val="000000"/>
            </a:solidFill>
            <a:miter lim="800000"/>
          </a:ln>
          <a:effectLst/>
        </p:spPr>
        <p:txBody>
          <a:bodyPr wrap="none" anchor="ct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?3</a:t>
            </a:r>
          </a:p>
        </p:txBody>
      </p:sp>
      <p:sp>
        <p:nvSpPr>
          <p:cNvPr id="134" name="Rectangle 83"/>
          <p:cNvSpPr>
            <a:spLocks noChangeArrowheads="1"/>
          </p:cNvSpPr>
          <p:nvPr/>
        </p:nvSpPr>
        <p:spPr bwMode="auto">
          <a:xfrm>
            <a:off x="38100" y="4346575"/>
            <a:ext cx="4419600" cy="366713"/>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sng" strike="noStrike" kern="1200" cap="none" spc="0" normalizeH="0" baseline="0" noProof="0" dirty="0">
                <a:ln>
                  <a:noFill/>
                </a:ln>
                <a:solidFill>
                  <a:schemeClr val="accent1">
                    <a:lumMod val="75000"/>
                  </a:schemeClr>
                </a:solidFill>
                <a:effectLst/>
                <a:uLnTx/>
                <a:uFillTx/>
                <a:latin typeface=".VnArial Narrow" panose="020B7200000000000000" pitchFamily="34" charset="0"/>
                <a:ea typeface="+mn-ea"/>
                <a:cs typeface="+mn-cs"/>
                <a:sym typeface="Symbol" panose="05050102010706020507" pitchFamily="18" charset="2"/>
              </a:rPr>
              <a:t>II.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Tính</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chất</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đường</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nối</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tâm</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a:t>
            </a:r>
            <a:endParaRPr kumimoji="0" lang="en-US" sz="18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endParaRPr>
          </a:p>
        </p:txBody>
      </p:sp>
      <p:sp>
        <p:nvSpPr>
          <p:cNvPr id="23579" name="Rectangle 86"/>
          <p:cNvSpPr/>
          <p:nvPr/>
        </p:nvSpPr>
        <p:spPr>
          <a:xfrm>
            <a:off x="133350" y="5164138"/>
            <a:ext cx="4800600" cy="968375"/>
          </a:xfrm>
          <a:prstGeom prst="rect">
            <a:avLst/>
          </a:prstGeom>
          <a:noFill/>
          <a:ln w="9525">
            <a:noFill/>
          </a:ln>
        </p:spPr>
        <p:txBody>
          <a:bodyPr>
            <a:spAutoFit/>
          </a:bodyPr>
          <a:lstStyle/>
          <a:p>
            <a:pPr algn="just" eaLnBrk="1" hangingPunct="1">
              <a:lnSpc>
                <a:spcPct val="80000"/>
              </a:lnSpc>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a. Nếu </a:t>
            </a:r>
            <a:r>
              <a:rPr sz="1800" dirty="0">
                <a:latin typeface="Times New Roman" panose="02020603050405020304" pitchFamily="18" charset="0"/>
                <a:sym typeface="Symbol" panose="05050102010706020507" pitchFamily="18" charset="2"/>
              </a:rPr>
              <a:t>hai đường tròn cắt nhau thì hai giao điểm đối xứng với nhau qua đường nối tâm, tức đường nối tâm là đường trung trực của dây chung</a:t>
            </a:r>
            <a:r>
              <a:rPr sz="1800" dirty="0">
                <a:latin typeface=".VnTime" panose="020B7200000000000000" pitchFamily="34" charset="0"/>
                <a:sym typeface="Symbol" panose="05050102010706020507" pitchFamily="18" charset="2"/>
              </a:rPr>
              <a:t>.</a:t>
            </a:r>
          </a:p>
        </p:txBody>
      </p:sp>
      <p:sp>
        <p:nvSpPr>
          <p:cNvPr id="23580" name="Rectangle 145"/>
          <p:cNvSpPr/>
          <p:nvPr/>
        </p:nvSpPr>
        <p:spPr>
          <a:xfrm>
            <a:off x="71438" y="4595813"/>
            <a:ext cx="4930775" cy="587375"/>
          </a:xfrm>
          <a:prstGeom prst="rect">
            <a:avLst/>
          </a:prstGeom>
          <a:noFill/>
          <a:ln w="9525">
            <a:noFill/>
          </a:ln>
        </p:spPr>
        <p:txBody>
          <a:bodyPr>
            <a:spAutoFit/>
          </a:bodyPr>
          <a:lstStyle/>
          <a:p>
            <a:pPr algn="l" eaLnBrk="1" hangingPunct="1">
              <a:lnSpc>
                <a:spcPct val="90000"/>
              </a:lnSpc>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 Đường </a:t>
            </a:r>
            <a:r>
              <a:rPr sz="1800" dirty="0">
                <a:latin typeface="Times New Roman" panose="02020603050405020304" pitchFamily="18" charset="0"/>
                <a:sym typeface="Symbol" panose="05050102010706020507" pitchFamily="18" charset="2"/>
              </a:rPr>
              <a:t>nối tâm là trục đối xứng của hình gồm cả hai đường tròn đó.</a:t>
            </a:r>
            <a:endParaRPr sz="1800" dirty="0">
              <a:latin typeface=".VnArial Narrow" panose="020B7200000000000000" pitchFamily="34" charset="0"/>
              <a:sym typeface="Symbol" panose="05050102010706020507" pitchFamily="18" charset="2"/>
            </a:endParaRPr>
          </a:p>
        </p:txBody>
      </p:sp>
      <p:sp>
        <p:nvSpPr>
          <p:cNvPr id="23581" name="Rectangle 123"/>
          <p:cNvSpPr/>
          <p:nvPr/>
        </p:nvSpPr>
        <p:spPr>
          <a:xfrm>
            <a:off x="152400" y="6067425"/>
            <a:ext cx="4733925" cy="587375"/>
          </a:xfrm>
          <a:prstGeom prst="rect">
            <a:avLst/>
          </a:prstGeom>
          <a:noFill/>
          <a:ln w="9525">
            <a:noFill/>
          </a:ln>
        </p:spPr>
        <p:txBody>
          <a:bodyPr>
            <a:spAutoFit/>
          </a:bodyPr>
          <a:lstStyle/>
          <a:p>
            <a:pPr algn="just" eaLnBrk="1" hangingPunct="1">
              <a:lnSpc>
                <a:spcPct val="90000"/>
              </a:lnSpc>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b. </a:t>
            </a:r>
            <a:r>
              <a:rPr sz="1800" dirty="0">
                <a:latin typeface="Times New Roman" panose="02020603050405020304" pitchFamily="18" charset="0"/>
                <a:sym typeface="Symbol" panose="05050102010706020507" pitchFamily="18" charset="2"/>
              </a:rPr>
              <a:t>Nếu hai đường tròn tiếp xúc nhau thì tiếp điểm nằm trên đường nối tâm</a:t>
            </a:r>
            <a:r>
              <a:rPr sz="1800" dirty="0">
                <a:latin typeface=".VnTime" panose="020B7200000000000000" pitchFamily="34" charset="0"/>
                <a:sym typeface="Symbol" panose="05050102010706020507" pitchFamily="18" charset="2"/>
              </a:rPr>
              <a:t>.</a:t>
            </a:r>
          </a:p>
        </p:txBody>
      </p:sp>
      <p:sp>
        <p:nvSpPr>
          <p:cNvPr id="115" name="Line 118"/>
          <p:cNvSpPr>
            <a:spLocks noChangeShapeType="1"/>
          </p:cNvSpPr>
          <p:nvPr/>
        </p:nvSpPr>
        <p:spPr bwMode="auto">
          <a:xfrm>
            <a:off x="8343900" y="1322388"/>
            <a:ext cx="0" cy="609600"/>
          </a:xfrm>
          <a:prstGeom prst="line">
            <a:avLst/>
          </a:prstGeom>
          <a:noFill/>
          <a:ln w="19050">
            <a:solidFill>
              <a:schemeClr val="bg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3" name="Rectangle 120"/>
          <p:cNvSpPr/>
          <p:nvPr/>
        </p:nvSpPr>
        <p:spPr>
          <a:xfrm>
            <a:off x="5581650" y="769938"/>
            <a:ext cx="2751138" cy="366712"/>
          </a:xfrm>
          <a:prstGeom prst="rect">
            <a:avLst/>
          </a:prstGeom>
          <a:noFill/>
          <a:ln w="9525">
            <a:noFill/>
          </a:ln>
        </p:spPr>
        <p:txBody>
          <a:bodyPr>
            <a:spAutoFit/>
          </a:bodyPr>
          <a:lstStyle/>
          <a:p>
            <a:pPr algn="just" eaLnBrk="1" hangingPunct="1">
              <a:spcBef>
                <a:spcPct val="0"/>
              </a:spcBef>
            </a:pPr>
            <a:r>
              <a:rPr sz="1800" dirty="0">
                <a:solidFill>
                  <a:schemeClr val="bg2"/>
                </a:solidFill>
                <a:latin typeface="Times New Roman" panose="02020603050405020304" pitchFamily="18" charset="0"/>
                <a:sym typeface="Symbol" panose="05050102010706020507" pitchFamily="18" charset="2"/>
              </a:rPr>
              <a:t>Cho hình vẽ</a:t>
            </a:r>
          </a:p>
        </p:txBody>
      </p:sp>
      <p:sp>
        <p:nvSpPr>
          <p:cNvPr id="144" name="Rectangle 121"/>
          <p:cNvSpPr/>
          <p:nvPr/>
        </p:nvSpPr>
        <p:spPr>
          <a:xfrm>
            <a:off x="5010150" y="1246188"/>
            <a:ext cx="2286000" cy="1190625"/>
          </a:xfrm>
          <a:prstGeom prst="rect">
            <a:avLst/>
          </a:prstGeom>
          <a:noFill/>
          <a:ln w="9525">
            <a:noFill/>
          </a:ln>
        </p:spPr>
        <p:txBody>
          <a:bodyPr>
            <a:spAutoFit/>
          </a:bodyPr>
          <a:lstStyle/>
          <a:p>
            <a:pPr marL="342900" indent="-342900" algn="just" eaLnBrk="1" hangingPunct="1">
              <a:spcBef>
                <a:spcPct val="0"/>
              </a:spcBef>
              <a:buFont typeface="Tahoma" panose="020B0604030504040204" pitchFamily="34" charset="0"/>
              <a:buAutoNum type="alphaLcParenR"/>
            </a:pPr>
            <a:r>
              <a:rPr sz="1800" dirty="0">
                <a:latin typeface=".VnArial Narrow"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Hãy xác định vị trí tương đối của hai đương tròn (O)</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và</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O</a:t>
            </a:r>
            <a:r>
              <a:rPr sz="1800" dirty="0">
                <a:latin typeface=".VnTime" panose="020B7200000000000000" pitchFamily="34" charset="0"/>
                <a:sym typeface="Symbol" panose="05050102010706020507" pitchFamily="18" charset="2"/>
              </a:rPr>
              <a:t>’).</a:t>
            </a:r>
          </a:p>
        </p:txBody>
      </p:sp>
      <p:sp>
        <p:nvSpPr>
          <p:cNvPr id="168" name="Rectangle 122"/>
          <p:cNvSpPr/>
          <p:nvPr/>
        </p:nvSpPr>
        <p:spPr>
          <a:xfrm>
            <a:off x="5162550" y="3178175"/>
            <a:ext cx="4267200" cy="366713"/>
          </a:xfrm>
          <a:prstGeom prst="rect">
            <a:avLst/>
          </a:prstGeom>
          <a:noFill/>
          <a:ln w="9525">
            <a:noFill/>
          </a:ln>
        </p:spPr>
        <p:txBody>
          <a:bodyPr>
            <a:spAutoFit/>
          </a:bodyPr>
          <a:lstStyle/>
          <a:p>
            <a:pPr algn="just" eaLnBrk="1" hangingPunct="1">
              <a:spcBef>
                <a:spcPct val="0"/>
              </a:spcBef>
            </a:pPr>
            <a:r>
              <a:rPr sz="1800" dirty="0">
                <a:latin typeface="Times New Roman" panose="02020603050405020304" pitchFamily="18" charset="0"/>
                <a:sym typeface="Symbol" panose="05050102010706020507" pitchFamily="18" charset="2"/>
              </a:rPr>
              <a:t>a)Hai đường tròn cắt nhau tại</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cs typeface="Times New Roman" panose="02020603050405020304" pitchFamily="18" charset="0"/>
                <a:sym typeface="Symbol" panose="05050102010706020507" pitchFamily="18" charset="2"/>
              </a:rPr>
              <a:t>A</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và</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cs typeface="Times New Roman" panose="02020603050405020304" pitchFamily="18" charset="0"/>
                <a:sym typeface="Symbol" panose="05050102010706020507" pitchFamily="18" charset="2"/>
              </a:rPr>
              <a:t>B</a:t>
            </a:r>
            <a:endParaRPr sz="1800" dirty="0">
              <a:latin typeface="Times New Roman" panose="02020603050405020304" pitchFamily="18" charset="0"/>
              <a:ea typeface="Times New Roman" panose="02020603050405020304" pitchFamily="18" charset="0"/>
              <a:sym typeface="Symbol" panose="05050102010706020507" pitchFamily="18" charset="2"/>
            </a:endParaRPr>
          </a:p>
        </p:txBody>
      </p:sp>
      <p:sp>
        <p:nvSpPr>
          <p:cNvPr id="170" name="Rectangle 123"/>
          <p:cNvSpPr/>
          <p:nvPr/>
        </p:nvSpPr>
        <p:spPr>
          <a:xfrm>
            <a:off x="5010150" y="2319338"/>
            <a:ext cx="3962400" cy="641350"/>
          </a:xfrm>
          <a:prstGeom prst="rect">
            <a:avLst/>
          </a:prstGeom>
          <a:noFill/>
          <a:ln w="9525">
            <a:noFill/>
          </a:ln>
        </p:spPr>
        <p:txBody>
          <a:bodyPr>
            <a:spAutoFit/>
          </a:bodyPr>
          <a:lstStyle/>
          <a:p>
            <a:pPr marL="342900" indent="-342900" algn="just" eaLnBrk="1" hangingPunct="1">
              <a:spcBef>
                <a:spcPct val="0"/>
              </a:spcBef>
            </a:pPr>
            <a:r>
              <a:rPr sz="1800" dirty="0">
                <a:solidFill>
                  <a:schemeClr val="accent1"/>
                </a:solidFill>
                <a:latin typeface=".VnArial Narrow"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b)Chứng minh rằng:</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cs typeface="Times New Roman" panose="02020603050405020304" pitchFamily="18" charset="0"/>
                <a:sym typeface="Symbol" panose="05050102010706020507" pitchFamily="18" charset="2"/>
              </a:rPr>
              <a:t>BC // OO’ </a:t>
            </a:r>
            <a:r>
              <a:rPr sz="1800" dirty="0">
                <a:latin typeface="Times New Roman" panose="02020603050405020304" pitchFamily="18" charset="0"/>
                <a:sym typeface="Symbol" panose="05050102010706020507" pitchFamily="18" charset="2"/>
              </a:rPr>
              <a:t>và ba</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điểm</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cs typeface="Times New Roman" panose="02020603050405020304" pitchFamily="18" charset="0"/>
                <a:sym typeface="Symbol" panose="05050102010706020507" pitchFamily="18" charset="2"/>
              </a:rPr>
              <a:t>C, B, D </a:t>
            </a:r>
            <a:r>
              <a:rPr sz="1800" dirty="0">
                <a:latin typeface="Times New Roman" panose="02020603050405020304" pitchFamily="18" charset="0"/>
                <a:sym typeface="Symbol" panose="05050102010706020507" pitchFamily="18" charset="2"/>
              </a:rPr>
              <a:t>thẳng hàng</a:t>
            </a:r>
            <a:r>
              <a:rPr sz="1800" dirty="0">
                <a:latin typeface=".VnTime" panose="020B7200000000000000" pitchFamily="34" charset="0"/>
                <a:sym typeface="Symbol" panose="05050102010706020507" pitchFamily="18" charset="2"/>
              </a:rPr>
              <a:t>.</a:t>
            </a:r>
          </a:p>
        </p:txBody>
      </p:sp>
      <p:sp>
        <p:nvSpPr>
          <p:cNvPr id="173" name="Rectangle 124"/>
          <p:cNvSpPr/>
          <p:nvPr/>
        </p:nvSpPr>
        <p:spPr>
          <a:xfrm>
            <a:off x="5162550" y="3455988"/>
            <a:ext cx="4038600" cy="2751137"/>
          </a:xfrm>
          <a:prstGeom prst="rect">
            <a:avLst/>
          </a:prstGeom>
          <a:noFill/>
          <a:ln w="9525">
            <a:noFill/>
          </a:ln>
        </p:spPr>
        <p:txBody>
          <a:bodyPr>
            <a:spAutoFit/>
          </a:bodyPr>
          <a:lstStyle/>
          <a:p>
            <a:pPr algn="just" eaLnBrk="1" hangingPunct="1">
              <a:lnSpc>
                <a:spcPct val="120000"/>
              </a:lnSpc>
              <a:spcBef>
                <a:spcPct val="0"/>
              </a:spcBef>
            </a:pPr>
            <a:r>
              <a:rPr sz="1800" dirty="0">
                <a:latin typeface="Times New Roman" panose="02020603050405020304" pitchFamily="18" charset="0"/>
                <a:sym typeface="Symbol" panose="05050102010706020507" pitchFamily="18" charset="2"/>
              </a:rPr>
              <a:t>b)AB cắt OO’ tại I.</a:t>
            </a:r>
          </a:p>
          <a:p>
            <a:pPr algn="just" eaLnBrk="1" hangingPunct="1">
              <a:lnSpc>
                <a:spcPct val="120000"/>
              </a:lnSpc>
              <a:spcBef>
                <a:spcPct val="0"/>
              </a:spcBef>
            </a:pPr>
            <a:r>
              <a:rPr sz="1800" dirty="0">
                <a:latin typeface="Times New Roman" panose="02020603050405020304" pitchFamily="18" charset="0"/>
                <a:sym typeface="Symbol" panose="05050102010706020507" pitchFamily="18" charset="2"/>
              </a:rPr>
              <a:t> ACB có :OA = OC bán kính của (O))</a:t>
            </a:r>
          </a:p>
          <a:p>
            <a:pPr algn="just" eaLnBrk="1" hangingPunct="1">
              <a:lnSpc>
                <a:spcPct val="120000"/>
              </a:lnSpc>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                  IA = IB </a:t>
            </a:r>
            <a:r>
              <a:rPr sz="1600" dirty="0">
                <a:latin typeface=".VnTime" panose="020B7200000000000000" pitchFamily="34" charset="0"/>
                <a:sym typeface="Symbol" panose="05050102010706020507" pitchFamily="18" charset="2"/>
              </a:rPr>
              <a:t>(</a:t>
            </a:r>
            <a:r>
              <a:rPr sz="1600" dirty="0">
                <a:latin typeface="Times New Roman" panose="02020603050405020304" pitchFamily="18" charset="0"/>
                <a:sym typeface="Symbol" panose="05050102010706020507" pitchFamily="18" charset="2"/>
              </a:rPr>
              <a:t>t/c đường nối tâm</a:t>
            </a:r>
            <a:r>
              <a:rPr sz="1600" dirty="0">
                <a:latin typeface=".VnTime" panose="020B7200000000000000" pitchFamily="34" charset="0"/>
                <a:sym typeface="Symbol" panose="05050102010706020507" pitchFamily="18" charset="2"/>
              </a:rPr>
              <a:t>)</a:t>
            </a:r>
          </a:p>
          <a:p>
            <a:pPr algn="just" eaLnBrk="1" hangingPunct="1">
              <a:lnSpc>
                <a:spcPct val="120000"/>
              </a:lnSpc>
              <a:spcBef>
                <a:spcPct val="0"/>
              </a:spcBef>
            </a:pP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OI</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là đường trung bình của</a:t>
            </a:r>
            <a:r>
              <a:rPr sz="1800" dirty="0">
                <a:latin typeface=".VnTime" panose="020B7200000000000000" pitchFamily="34" charset="0"/>
                <a:sym typeface="Symbol" panose="05050102010706020507" pitchFamily="18" charset="2"/>
              </a:rPr>
              <a:t>  </a:t>
            </a:r>
            <a:r>
              <a:rPr sz="1800" dirty="0">
                <a:latin typeface="Times New Roman" panose="02020603050405020304" pitchFamily="18" charset="0"/>
                <a:cs typeface="Times New Roman" panose="02020603050405020304" pitchFamily="18" charset="0"/>
                <a:sym typeface="Symbol" panose="05050102010706020507" pitchFamily="18" charset="2"/>
              </a:rPr>
              <a:t>ACB</a:t>
            </a:r>
          </a:p>
          <a:p>
            <a:pPr algn="just" eaLnBrk="1" hangingPunct="1">
              <a:lnSpc>
                <a:spcPct val="120000"/>
              </a:lnSpc>
              <a:spcBef>
                <a:spcPct val="0"/>
              </a:spcBef>
              <a:buFont typeface="Symbol" panose="05050102010706020507" pitchFamily="18" charset="2"/>
              <a:buChar char="Þ"/>
            </a:pP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OI // CB</a:t>
            </a: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hay: CB // OO’ (1)</a:t>
            </a:r>
          </a:p>
          <a:p>
            <a:pPr algn="just" eaLnBrk="1" hangingPunct="1">
              <a:lnSpc>
                <a:spcPct val="120000"/>
              </a:lnSpc>
              <a:spcBef>
                <a:spcPct val="0"/>
              </a:spcBef>
              <a:buFont typeface="Symbol" panose="05050102010706020507" pitchFamily="18" charset="2"/>
            </a:pPr>
            <a:r>
              <a:rPr sz="1800" dirty="0">
                <a:latin typeface="Times New Roman" panose="02020603050405020304" pitchFamily="18" charset="0"/>
                <a:sym typeface="Symbol" panose="05050102010706020507" pitchFamily="18" charset="2"/>
              </a:rPr>
              <a:t>Tương tự xét </a:t>
            </a:r>
            <a:r>
              <a:rPr sz="1800" dirty="0">
                <a:latin typeface=".VnTime" panose="020B7200000000000000" pitchFamily="34" charset="0"/>
                <a:sym typeface="Symbol" panose="05050102010706020507" pitchFamily="18" charset="2"/>
              </a:rPr>
              <a:t> </a:t>
            </a:r>
            <a:r>
              <a:rPr sz="1600" dirty="0">
                <a:latin typeface=".VnTime" panose="020B7200000000000000" pitchFamily="34" charset="0"/>
                <a:sym typeface="Symbol" panose="05050102010706020507" pitchFamily="18" charset="2"/>
              </a:rPr>
              <a:t> </a:t>
            </a:r>
            <a:r>
              <a:rPr sz="1600" dirty="0">
                <a:latin typeface="Times New Roman" panose="02020603050405020304" pitchFamily="18" charset="0"/>
                <a:sym typeface="Symbol" panose="05050102010706020507" pitchFamily="18" charset="2"/>
              </a:rPr>
              <a:t>ABD có: </a:t>
            </a:r>
            <a:r>
              <a:rPr sz="1600" dirty="0">
                <a:latin typeface="Times New Roman" panose="02020603050405020304" pitchFamily="18" charset="0"/>
                <a:cs typeface="Times New Roman" panose="02020603050405020304" pitchFamily="18" charset="0"/>
                <a:sym typeface="Symbol" panose="05050102010706020507" pitchFamily="18" charset="2"/>
              </a:rPr>
              <a:t>BD // OO’ (2)</a:t>
            </a:r>
          </a:p>
          <a:p>
            <a:pPr algn="just" eaLnBrk="1" hangingPunct="1">
              <a:lnSpc>
                <a:spcPct val="120000"/>
              </a:lnSpc>
              <a:spcBef>
                <a:spcPct val="0"/>
              </a:spcBef>
              <a:buFont typeface="Symbol" panose="05050102010706020507" pitchFamily="18" charset="2"/>
            </a:pPr>
            <a:r>
              <a:rPr sz="1800" dirty="0">
                <a:latin typeface=".VnTime" panose="020B7200000000000000" pitchFamily="34" charset="0"/>
                <a:sym typeface="Symbol" panose="05050102010706020507" pitchFamily="18" charset="2"/>
              </a:rPr>
              <a:t> </a:t>
            </a:r>
            <a:r>
              <a:rPr sz="1800" dirty="0">
                <a:latin typeface="Times New Roman" panose="02020603050405020304" pitchFamily="18" charset="0"/>
                <a:sym typeface="Symbol" panose="05050102010706020507" pitchFamily="18" charset="2"/>
              </a:rPr>
              <a:t>Từ </a:t>
            </a:r>
            <a:r>
              <a:rPr sz="1800" dirty="0">
                <a:latin typeface="Times New Roman" panose="02020603050405020304" pitchFamily="18" charset="0"/>
                <a:cs typeface="Times New Roman" panose="02020603050405020304" pitchFamily="18" charset="0"/>
                <a:sym typeface="Symbol" panose="05050102010706020507" pitchFamily="18" charset="2"/>
              </a:rPr>
              <a:t>(1) v</a:t>
            </a:r>
            <a:r>
              <a:rPr sz="1800" dirty="0">
                <a:latin typeface="Times New Roman" panose="02020603050405020304" pitchFamily="18" charset="0"/>
                <a:ea typeface="Times New Roman" panose="02020603050405020304" pitchFamily="18" charset="0"/>
                <a:sym typeface="Symbol" panose="05050102010706020507" pitchFamily="18" charset="2"/>
              </a:rPr>
              <a:t>à</a:t>
            </a:r>
            <a:r>
              <a:rPr sz="1800" dirty="0">
                <a:latin typeface="Times New Roman" panose="02020603050405020304" pitchFamily="18" charset="0"/>
                <a:cs typeface="Times New Roman" panose="02020603050405020304" pitchFamily="18" charset="0"/>
                <a:sym typeface="Symbol" panose="05050102010706020507" pitchFamily="18" charset="2"/>
              </a:rPr>
              <a:t> (2) suy ra C, B, D thẳng </a:t>
            </a:r>
            <a:r>
              <a:rPr sz="1800" dirty="0">
                <a:latin typeface="Times New Roman" panose="02020603050405020304" pitchFamily="18" charset="0"/>
                <a:sym typeface="Symbol" panose="05050102010706020507" pitchFamily="18" charset="2"/>
              </a:rPr>
              <a:t>hàng</a:t>
            </a:r>
            <a:r>
              <a:rPr sz="1800" dirty="0">
                <a:latin typeface=".VnTime" panose="020B7200000000000000" pitchFamily="34" charset="0"/>
                <a:sym typeface="Symbol" panose="05050102010706020507" pitchFamily="18" charset="2"/>
              </a:rPr>
              <a:t> </a:t>
            </a:r>
            <a:r>
              <a:rPr sz="1600" dirty="0">
                <a:latin typeface=".VnTime" panose="020B7200000000000000" pitchFamily="34" charset="0"/>
                <a:sym typeface="Symbol" panose="05050102010706020507" pitchFamily="18" charset="2"/>
              </a:rPr>
              <a:t>(</a:t>
            </a:r>
            <a:r>
              <a:rPr sz="1600" dirty="0">
                <a:latin typeface="Times New Roman" panose="02020603050405020304" pitchFamily="18" charset="0"/>
                <a:sym typeface="Symbol" panose="05050102010706020507" pitchFamily="18" charset="2"/>
              </a:rPr>
              <a:t>tiên đề Ơclit</a:t>
            </a:r>
            <a:r>
              <a:rPr sz="1600" dirty="0">
                <a:latin typeface=".VnTime" panose="020B7200000000000000" pitchFamily="34" charset="0"/>
                <a:sym typeface="Symbol" panose="05050102010706020507" pitchFamily="18" charset="2"/>
              </a:rPr>
              <a:t>)</a:t>
            </a:r>
          </a:p>
        </p:txBody>
      </p:sp>
      <p:sp>
        <p:nvSpPr>
          <p:cNvPr id="174" name="Rectangle 125"/>
          <p:cNvSpPr/>
          <p:nvPr/>
        </p:nvSpPr>
        <p:spPr>
          <a:xfrm>
            <a:off x="5162550" y="2827338"/>
            <a:ext cx="3733800" cy="396875"/>
          </a:xfrm>
          <a:prstGeom prst="rect">
            <a:avLst/>
          </a:prstGeom>
          <a:noFill/>
          <a:ln w="9525">
            <a:noFill/>
          </a:ln>
        </p:spPr>
        <p:txBody>
          <a:bodyPr>
            <a:spAutoFit/>
          </a:bodyPr>
          <a:lstStyle/>
          <a:p>
            <a:pPr eaLnBrk="1" hangingPunct="1">
              <a:spcBef>
                <a:spcPct val="0"/>
              </a:spcBef>
            </a:pPr>
            <a:r>
              <a:rPr b="0" dirty="0">
                <a:solidFill>
                  <a:schemeClr val="bg2"/>
                </a:solidFill>
                <a:latin typeface="Times New Roman" panose="02020603050405020304" pitchFamily="18" charset="0"/>
                <a:sym typeface="Symbol" panose="05050102010706020507" pitchFamily="18" charset="2"/>
              </a:rPr>
              <a:t>Chứng minh</a:t>
            </a:r>
          </a:p>
        </p:txBody>
      </p:sp>
      <p:grpSp>
        <p:nvGrpSpPr>
          <p:cNvPr id="15" name="Group 126"/>
          <p:cNvGrpSpPr/>
          <p:nvPr/>
        </p:nvGrpSpPr>
        <p:grpSpPr>
          <a:xfrm>
            <a:off x="7181850" y="1055688"/>
            <a:ext cx="1866900" cy="1135062"/>
            <a:chOff x="4488" y="552"/>
            <a:chExt cx="1176" cy="715"/>
          </a:xfrm>
        </p:grpSpPr>
        <p:grpSp>
          <p:nvGrpSpPr>
            <p:cNvPr id="23596" name="Group 127"/>
            <p:cNvGrpSpPr/>
            <p:nvPr/>
          </p:nvGrpSpPr>
          <p:grpSpPr>
            <a:xfrm>
              <a:off x="4608" y="576"/>
              <a:ext cx="1008" cy="672"/>
              <a:chOff x="4128" y="2208"/>
              <a:chExt cx="1008" cy="672"/>
            </a:xfrm>
          </p:grpSpPr>
          <p:sp>
            <p:nvSpPr>
              <p:cNvPr id="181" name="Oval 128"/>
              <p:cNvSpPr>
                <a:spLocks noChangeArrowheads="1"/>
              </p:cNvSpPr>
              <p:nvPr/>
            </p:nvSpPr>
            <p:spPr bwMode="auto">
              <a:xfrm>
                <a:off x="4656" y="2304"/>
                <a:ext cx="480" cy="480"/>
              </a:xfrm>
              <a:prstGeom prst="ellipse">
                <a:avLst/>
              </a:prstGeom>
              <a:noFill/>
              <a:ln w="19050">
                <a:solidFill>
                  <a:srgbClr val="7030A0"/>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82" name="Oval 129"/>
              <p:cNvSpPr>
                <a:spLocks noChangeArrowheads="1"/>
              </p:cNvSpPr>
              <p:nvPr/>
            </p:nvSpPr>
            <p:spPr bwMode="auto">
              <a:xfrm>
                <a:off x="4885" y="2536"/>
                <a:ext cx="11" cy="11"/>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603" name="Text Box 130"/>
              <p:cNvSpPr txBox="1"/>
              <p:nvPr/>
            </p:nvSpPr>
            <p:spPr>
              <a:xfrm>
                <a:off x="4878" y="2448"/>
                <a:ext cx="192" cy="134"/>
              </a:xfrm>
              <a:prstGeom prst="rect">
                <a:avLst/>
              </a:prstGeom>
              <a:noFill/>
              <a:ln w="19050">
                <a:noFill/>
              </a:ln>
            </p:spPr>
            <p:txBody>
              <a:bodyPr lIns="0" tIns="0" rIns="0" bIns="0">
                <a:spAutoFit/>
              </a:bodyPr>
              <a:lstStyle/>
              <a:p>
                <a:r>
                  <a:rPr sz="1400" b="0" dirty="0">
                    <a:latin typeface=".VnArial Narrow" panose="020B7200000000000000" pitchFamily="34" charset="0"/>
                  </a:rPr>
                  <a:t>O’</a:t>
                </a:r>
              </a:p>
            </p:txBody>
          </p:sp>
          <p:sp>
            <p:nvSpPr>
              <p:cNvPr id="184" name="Oval 131"/>
              <p:cNvSpPr>
                <a:spLocks noChangeArrowheads="1"/>
              </p:cNvSpPr>
              <p:nvPr/>
            </p:nvSpPr>
            <p:spPr bwMode="auto">
              <a:xfrm>
                <a:off x="4128" y="2208"/>
                <a:ext cx="672" cy="672"/>
              </a:xfrm>
              <a:prstGeom prst="ellipse">
                <a:avLst/>
              </a:prstGeom>
              <a:noFill/>
              <a:ln w="19050">
                <a:solidFill>
                  <a:schemeClr val="accent2">
                    <a:lumMod val="75000"/>
                  </a:schemeClr>
                </a:solidFill>
                <a:rou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400" b="1" i="0" u="none" strike="noStrike" kern="1200" cap="none" spc="0" normalizeH="0" baseline="0" noProof="0">
                  <a:ln>
                    <a:noFill/>
                  </a:ln>
                  <a:solidFill>
                    <a:schemeClr val="tx1"/>
                  </a:solidFill>
                  <a:effectLst/>
                  <a:uLnTx/>
                  <a:uFillTx/>
                  <a:latin typeface=".VnArial Narrow" panose="020B7200000000000000" pitchFamily="34" charset="0"/>
                  <a:ea typeface="+mn-ea"/>
                  <a:cs typeface="+mn-cs"/>
                </a:endParaRPr>
              </a:p>
            </p:txBody>
          </p:sp>
          <p:sp>
            <p:nvSpPr>
              <p:cNvPr id="185" name="Oval 132"/>
              <p:cNvSpPr>
                <a:spLocks noChangeArrowheads="1"/>
              </p:cNvSpPr>
              <p:nvPr/>
            </p:nvSpPr>
            <p:spPr bwMode="auto">
              <a:xfrm>
                <a:off x="4467" y="2536"/>
                <a:ext cx="11" cy="11"/>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606" name="Text Box 133"/>
              <p:cNvSpPr txBox="1"/>
              <p:nvPr/>
            </p:nvSpPr>
            <p:spPr>
              <a:xfrm>
                <a:off x="4302" y="2448"/>
                <a:ext cx="192" cy="134"/>
              </a:xfrm>
              <a:prstGeom prst="rect">
                <a:avLst/>
              </a:prstGeom>
              <a:noFill/>
              <a:ln w="19050">
                <a:noFill/>
              </a:ln>
            </p:spPr>
            <p:txBody>
              <a:bodyPr lIns="0" tIns="0" rIns="0" bIns="0">
                <a:spAutoFit/>
              </a:bodyPr>
              <a:lstStyle/>
              <a:p>
                <a:r>
                  <a:rPr sz="1400" b="0" dirty="0">
                    <a:solidFill>
                      <a:schemeClr val="accent1"/>
                    </a:solidFill>
                    <a:latin typeface=".VnArial Narrow" panose="020B7200000000000000" pitchFamily="34" charset="0"/>
                  </a:rPr>
                  <a:t>O</a:t>
                </a:r>
              </a:p>
            </p:txBody>
          </p:sp>
          <p:sp>
            <p:nvSpPr>
              <p:cNvPr id="187" name="Line 134"/>
              <p:cNvSpPr>
                <a:spLocks noChangeShapeType="1"/>
              </p:cNvSpPr>
              <p:nvPr/>
            </p:nvSpPr>
            <p:spPr bwMode="auto">
              <a:xfrm>
                <a:off x="4464" y="2542"/>
                <a:ext cx="432" cy="0"/>
              </a:xfrm>
              <a:prstGeom prst="line">
                <a:avLst/>
              </a:prstGeom>
              <a:noFill/>
              <a:ln w="19050">
                <a:solidFill>
                  <a:schemeClr val="bg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88" name="Line 135"/>
              <p:cNvSpPr>
                <a:spLocks noChangeShapeType="1"/>
              </p:cNvSpPr>
              <p:nvPr/>
            </p:nvSpPr>
            <p:spPr bwMode="auto">
              <a:xfrm flipH="1">
                <a:off x="4176" y="2352"/>
                <a:ext cx="576" cy="384"/>
              </a:xfrm>
              <a:prstGeom prst="line">
                <a:avLst/>
              </a:prstGeom>
              <a:noFill/>
              <a:ln w="19050">
                <a:solidFill>
                  <a:schemeClr val="bg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89" name="Line 136"/>
              <p:cNvSpPr>
                <a:spLocks noChangeShapeType="1"/>
              </p:cNvSpPr>
              <p:nvPr/>
            </p:nvSpPr>
            <p:spPr bwMode="auto">
              <a:xfrm>
                <a:off x="4746" y="2352"/>
                <a:ext cx="288" cy="384"/>
              </a:xfrm>
              <a:prstGeom prst="line">
                <a:avLst/>
              </a:prstGeom>
              <a:noFill/>
              <a:ln w="19050">
                <a:solidFill>
                  <a:schemeClr val="bg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90" name="Line 137"/>
              <p:cNvSpPr>
                <a:spLocks noChangeShapeType="1"/>
              </p:cNvSpPr>
              <p:nvPr/>
            </p:nvSpPr>
            <p:spPr bwMode="auto">
              <a:xfrm>
                <a:off x="4182" y="2730"/>
                <a:ext cx="567" cy="0"/>
              </a:xfrm>
              <a:prstGeom prst="line">
                <a:avLst/>
              </a:prstGeom>
              <a:noFill/>
              <a:ln w="19050">
                <a:solidFill>
                  <a:schemeClr val="bg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grpSp>
        <p:sp>
          <p:nvSpPr>
            <p:cNvPr id="23597" name="Text Box 138"/>
            <p:cNvSpPr txBox="1"/>
            <p:nvPr/>
          </p:nvSpPr>
          <p:spPr>
            <a:xfrm>
              <a:off x="5124" y="552"/>
              <a:ext cx="240" cy="115"/>
            </a:xfrm>
            <a:prstGeom prst="rect">
              <a:avLst/>
            </a:prstGeom>
            <a:noFill/>
            <a:ln w="19050">
              <a:noFill/>
            </a:ln>
          </p:spPr>
          <p:txBody>
            <a:bodyPr lIns="0" tIns="0" rIns="0" bIns="0">
              <a:spAutoFit/>
            </a:bodyPr>
            <a:lstStyle/>
            <a:p>
              <a:r>
                <a:rPr sz="1200" dirty="0">
                  <a:latin typeface=".VnArial Narrow" panose="020B7200000000000000" pitchFamily="34" charset="0"/>
                </a:rPr>
                <a:t>A</a:t>
              </a:r>
            </a:p>
          </p:txBody>
        </p:sp>
        <p:sp>
          <p:nvSpPr>
            <p:cNvPr id="23598" name="Text Box 139"/>
            <p:cNvSpPr txBox="1"/>
            <p:nvPr/>
          </p:nvSpPr>
          <p:spPr>
            <a:xfrm>
              <a:off x="4488" y="1092"/>
              <a:ext cx="240" cy="115"/>
            </a:xfrm>
            <a:prstGeom prst="rect">
              <a:avLst/>
            </a:prstGeom>
            <a:noFill/>
            <a:ln w="19050">
              <a:noFill/>
            </a:ln>
          </p:spPr>
          <p:txBody>
            <a:bodyPr lIns="0" tIns="0" rIns="0" bIns="0">
              <a:spAutoFit/>
            </a:bodyPr>
            <a:lstStyle/>
            <a:p>
              <a:r>
                <a:rPr sz="1200" dirty="0">
                  <a:latin typeface=".VnArial Narrow" panose="020B7200000000000000" pitchFamily="34" charset="0"/>
                </a:rPr>
                <a:t>C</a:t>
              </a:r>
            </a:p>
          </p:txBody>
        </p:sp>
        <p:sp>
          <p:nvSpPr>
            <p:cNvPr id="23599" name="Text Box 140"/>
            <p:cNvSpPr txBox="1"/>
            <p:nvPr/>
          </p:nvSpPr>
          <p:spPr>
            <a:xfrm>
              <a:off x="5424" y="1140"/>
              <a:ext cx="240" cy="115"/>
            </a:xfrm>
            <a:prstGeom prst="rect">
              <a:avLst/>
            </a:prstGeom>
            <a:noFill/>
            <a:ln w="19050">
              <a:noFill/>
            </a:ln>
          </p:spPr>
          <p:txBody>
            <a:bodyPr lIns="0" tIns="0" rIns="0" bIns="0">
              <a:spAutoFit/>
            </a:bodyPr>
            <a:lstStyle/>
            <a:p>
              <a:r>
                <a:rPr sz="1200" dirty="0">
                  <a:latin typeface=".VnArial Narrow" panose="020B7200000000000000" pitchFamily="34" charset="0"/>
                </a:rPr>
                <a:t>D</a:t>
              </a:r>
            </a:p>
          </p:txBody>
        </p:sp>
        <p:sp>
          <p:nvSpPr>
            <p:cNvPr id="23600" name="Text Box 141"/>
            <p:cNvSpPr txBox="1"/>
            <p:nvPr/>
          </p:nvSpPr>
          <p:spPr>
            <a:xfrm>
              <a:off x="5136" y="1152"/>
              <a:ext cx="240" cy="115"/>
            </a:xfrm>
            <a:prstGeom prst="rect">
              <a:avLst/>
            </a:prstGeom>
            <a:noFill/>
            <a:ln w="19050">
              <a:noFill/>
            </a:ln>
          </p:spPr>
          <p:txBody>
            <a:bodyPr lIns="0" tIns="0" rIns="0" bIns="0">
              <a:spAutoFit/>
            </a:bodyPr>
            <a:lstStyle/>
            <a:p>
              <a:r>
                <a:rPr sz="1200" dirty="0">
                  <a:latin typeface=".VnArial Narrow" panose="020B7200000000000000" pitchFamily="34" charset="0"/>
                </a:rPr>
                <a:t>B</a:t>
              </a:r>
            </a:p>
          </p:txBody>
        </p:sp>
      </p:grpSp>
      <p:sp>
        <p:nvSpPr>
          <p:cNvPr id="191" name="Text Box 142"/>
          <p:cNvSpPr txBox="1"/>
          <p:nvPr/>
        </p:nvSpPr>
        <p:spPr>
          <a:xfrm>
            <a:off x="8181975" y="1617663"/>
            <a:ext cx="228600" cy="182562"/>
          </a:xfrm>
          <a:prstGeom prst="rect">
            <a:avLst/>
          </a:prstGeom>
          <a:noFill/>
          <a:ln w="9525">
            <a:noFill/>
          </a:ln>
        </p:spPr>
        <p:txBody>
          <a:bodyPr lIns="0" tIns="0" rIns="0" bIns="0">
            <a:spAutoFit/>
          </a:bodyPr>
          <a:lstStyle/>
          <a:p>
            <a:r>
              <a:rPr sz="1200" dirty="0">
                <a:latin typeface=".VnArial Narrow" panose="020B7200000000000000" pitchFamily="34" charset="0"/>
              </a:rPr>
              <a:t>I</a:t>
            </a:r>
          </a:p>
        </p:txBody>
      </p:sp>
      <p:sp>
        <p:nvSpPr>
          <p:cNvPr id="192" name="Line 143"/>
          <p:cNvSpPr>
            <a:spLocks noChangeShapeType="1"/>
          </p:cNvSpPr>
          <p:nvPr/>
        </p:nvSpPr>
        <p:spPr bwMode="auto">
          <a:xfrm>
            <a:off x="8332788" y="1922463"/>
            <a:ext cx="468313" cy="0"/>
          </a:xfrm>
          <a:prstGeom prst="line">
            <a:avLst/>
          </a:prstGeom>
          <a:noFill/>
          <a:ln w="19050">
            <a:solidFill>
              <a:schemeClr val="bg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592" name="WordArt 85"/>
          <p:cNvSpPr>
            <a:spLocks noTextEdit="1"/>
          </p:cNvSpPr>
          <p:nvPr/>
        </p:nvSpPr>
        <p:spPr>
          <a:xfrm>
            <a:off x="1760538" y="66675"/>
            <a:ext cx="7078662" cy="434975"/>
          </a:xfrm>
          <a:prstGeom prst="rect">
            <a:avLst/>
          </a:prstGeom>
        </p:spPr>
        <p:txBody>
          <a:bodyPr wrap="none" fromWordArt="1">
            <a:prstTxWarp prst="textPlain">
              <a:avLst>
                <a:gd name="adj" fmla="val 50000"/>
              </a:avLst>
            </a:prstTxWarp>
            <a:normAutofit fontScale="77500" lnSpcReduction="20000"/>
          </a:bodyPr>
          <a:lstStyle/>
          <a:p>
            <a:pPr algn="ctr"/>
            <a:r>
              <a:rPr 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VỊ TRÍ TƯƠNG ĐỐI CỦA HAI ĐƯỜNG TRÒN</a:t>
            </a:r>
          </a:p>
        </p:txBody>
      </p:sp>
      <p:sp>
        <p:nvSpPr>
          <p:cNvPr id="23593" name="WordArt 86"/>
          <p:cNvSpPr>
            <a:spLocks noTextEdit="1"/>
          </p:cNvSpPr>
          <p:nvPr/>
        </p:nvSpPr>
        <p:spPr>
          <a:xfrm>
            <a:off x="290513" y="123825"/>
            <a:ext cx="1103312" cy="287338"/>
          </a:xfrm>
          <a:prstGeom prst="rect">
            <a:avLst/>
          </a:prstGeom>
        </p:spPr>
        <p:txBody>
          <a:bodyPr wrap="none" fromWordArt="1">
            <a:prstTxWarp prst="textPlain">
              <a:avLst>
                <a:gd name="adj" fmla="val 50000"/>
              </a:avLst>
            </a:prstTxWarp>
            <a:normAutofit fontScale="40000" lnSpcReduction="20000"/>
          </a:bodyPr>
          <a:lstStyle/>
          <a:p>
            <a:pPr algn="ctr"/>
            <a:r>
              <a:rPr lang="en-US" sz="3600" b="1" dirty="0" err="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Tiết</a:t>
            </a:r>
            <a:r>
              <a:rPr lang="en-US" sz="3600" b="1" dirty="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600" dirty="0" smtClean="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ea typeface="Times New Roman" panose="02020603050405020304" pitchFamily="18" charset="0"/>
              </a:rPr>
              <a:t>26</a:t>
            </a:r>
            <a:endParaRPr lang="en-US" sz="3600" b="1" dirty="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pic>
        <p:nvPicPr>
          <p:cNvPr id="23594" name="Picture 96" descr="0b"/>
          <p:cNvPicPr>
            <a:picLocks noChangeAspect="1"/>
          </p:cNvPicPr>
          <p:nvPr/>
        </p:nvPicPr>
        <p:blipFill>
          <a:blip r:embed="rId4"/>
          <a:stretch>
            <a:fillRect/>
          </a:stretch>
        </p:blipFill>
        <p:spPr>
          <a:xfrm>
            <a:off x="4230688" y="3233738"/>
            <a:ext cx="682625" cy="152400"/>
          </a:xfrm>
          <a:prstGeom prst="rect">
            <a:avLst/>
          </a:prstGeom>
          <a:noFill/>
          <a:ln w="9525">
            <a:noFill/>
          </a:ln>
        </p:spPr>
      </p:pic>
      <p:pic>
        <p:nvPicPr>
          <p:cNvPr id="23595" name="Picture 97" descr="0b"/>
          <p:cNvPicPr>
            <a:picLocks noChangeAspect="1"/>
          </p:cNvPicPr>
          <p:nvPr/>
        </p:nvPicPr>
        <p:blipFill>
          <a:blip r:embed="rId4"/>
          <a:stretch>
            <a:fillRect/>
          </a:stretch>
        </p:blipFill>
        <p:spPr>
          <a:xfrm>
            <a:off x="4230688" y="3233738"/>
            <a:ext cx="682625" cy="152400"/>
          </a:xfrm>
          <a:prstGeom prst="rect">
            <a:avLst/>
          </a:prstGeom>
          <a:noFill/>
          <a:ln w="9525">
            <a:noFill/>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linds(horizontal)">
                                      <p:cBhvr>
                                        <p:cTn id="7" dur="500"/>
                                        <p:tgtEl>
                                          <p:spTgt spid="8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 calcmode="lin" valueType="num">
                                      <p:cBhvr>
                                        <p:cTn id="10" dur="1000" fill="hold"/>
                                        <p:tgtEl>
                                          <p:spTgt spid="143"/>
                                        </p:tgtEl>
                                        <p:attrNameLst>
                                          <p:attrName>ppt_w</p:attrName>
                                        </p:attrNameLst>
                                      </p:cBhvr>
                                      <p:tavLst>
                                        <p:tav tm="0">
                                          <p:val>
                                            <p:strVal val="#ppt_w*0.70"/>
                                          </p:val>
                                        </p:tav>
                                        <p:tav tm="100000">
                                          <p:val>
                                            <p:strVal val="#ppt_w"/>
                                          </p:val>
                                        </p:tav>
                                      </p:tavLst>
                                    </p:anim>
                                    <p:anim calcmode="lin" valueType="num">
                                      <p:cBhvr>
                                        <p:cTn id="11" dur="1000" fill="hold"/>
                                        <p:tgtEl>
                                          <p:spTgt spid="143"/>
                                        </p:tgtEl>
                                        <p:attrNameLst>
                                          <p:attrName>ppt_h</p:attrName>
                                        </p:attrNameLst>
                                      </p:cBhvr>
                                      <p:tavLst>
                                        <p:tav tm="0">
                                          <p:val>
                                            <p:strVal val="#ppt_h"/>
                                          </p:val>
                                        </p:tav>
                                        <p:tav tm="100000">
                                          <p:val>
                                            <p:strVal val="#ppt_h"/>
                                          </p:val>
                                        </p:tav>
                                      </p:tavLst>
                                    </p:anim>
                                    <p:animEffect transition="in" filter="fade">
                                      <p:cBhvr>
                                        <p:cTn id="12" dur="1000"/>
                                        <p:tgtEl>
                                          <p:spTgt spid="143"/>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checkerboard(across)">
                                      <p:cBhvr>
                                        <p:cTn id="16" dur="500"/>
                                        <p:tgtEl>
                                          <p:spTgt spid="144"/>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blinds(horizontal)">
                                      <p:cBhvr>
                                        <p:cTn id="20" dur="500"/>
                                        <p:tgtEl>
                                          <p:spTgt spid="170"/>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par>
                          <p:cTn id="25" fill="hold">
                            <p:stCondLst>
                              <p:cond delay="2000"/>
                            </p:stCondLst>
                            <p:childTnLst>
                              <p:par>
                                <p:cTn id="26" presetID="8" presetClass="entr" presetSubtype="16"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Effect transition="in" filter="diamond(in)">
                                      <p:cBhvr>
                                        <p:cTn id="28" dur="2000"/>
                                        <p:tgtEl>
                                          <p:spTgt spid="17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8"/>
                                        </p:tgtEl>
                                        <p:attrNameLst>
                                          <p:attrName>style.visibility</p:attrName>
                                        </p:attrNameLst>
                                      </p:cBhvr>
                                      <p:to>
                                        <p:strVal val="visible"/>
                                      </p:to>
                                    </p:set>
                                    <p:animEffect transition="in" filter="blinds(horizontal)">
                                      <p:cBhvr>
                                        <p:cTn id="33" dur="500"/>
                                        <p:tgtEl>
                                          <p:spTgt spid="168"/>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173">
                                            <p:txEl>
                                              <p:pRg st="0" end="0"/>
                                            </p:txEl>
                                          </p:spTgt>
                                        </p:tgtEl>
                                        <p:attrNameLst>
                                          <p:attrName>style.visibility</p:attrName>
                                        </p:attrNameLst>
                                      </p:cBhvr>
                                      <p:to>
                                        <p:strVal val="visible"/>
                                      </p:to>
                                    </p:set>
                                    <p:anim calcmode="discrete" valueType="clr">
                                      <p:cBhvr override="childStyle">
                                        <p:cTn id="38" dur="80"/>
                                        <p:tgtEl>
                                          <p:spTgt spid="17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73">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173">
                                            <p:txEl>
                                              <p:pRg st="0" end="0"/>
                                            </p:txEl>
                                          </p:spTgt>
                                        </p:tgtEl>
                                        <p:attrNameLst>
                                          <p:attrName>fill.type</p:attrName>
                                        </p:attrNameLst>
                                      </p:cBhvr>
                                      <p:to>
                                        <p:strVal val="solid"/>
                                      </p:to>
                                    </p:set>
                                  </p:childTnLst>
                                </p:cTn>
                              </p:par>
                            </p:childTnLst>
                          </p:cTn>
                        </p:par>
                        <p:par>
                          <p:cTn id="41" fill="hold">
                            <p:stCondLst>
                              <p:cond delay="799"/>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192"/>
                                        </p:tgtEl>
                                        <p:attrNameLst>
                                          <p:attrName>style.visibility</p:attrName>
                                        </p:attrNameLst>
                                      </p:cBhvr>
                                      <p:to>
                                        <p:strVal val="visible"/>
                                      </p:to>
                                    </p:set>
                                    <p:anim calcmode="lin" valueType="num">
                                      <p:cBhvr>
                                        <p:cTn id="44" dur="1000" fill="hold"/>
                                        <p:tgtEl>
                                          <p:spTgt spid="192"/>
                                        </p:tgtEl>
                                        <p:attrNameLst>
                                          <p:attrName>ppt_w</p:attrName>
                                        </p:attrNameLst>
                                      </p:cBhvr>
                                      <p:tavLst>
                                        <p:tav tm="0">
                                          <p:val>
                                            <p:fltVal val="0"/>
                                          </p:val>
                                        </p:tav>
                                        <p:tav tm="100000">
                                          <p:val>
                                            <p:strVal val="#ppt_w"/>
                                          </p:val>
                                        </p:tav>
                                      </p:tavLst>
                                    </p:anim>
                                    <p:anim calcmode="lin" valueType="num">
                                      <p:cBhvr>
                                        <p:cTn id="45" dur="1000" fill="hold"/>
                                        <p:tgtEl>
                                          <p:spTgt spid="192"/>
                                        </p:tgtEl>
                                        <p:attrNameLst>
                                          <p:attrName>ppt_h</p:attrName>
                                        </p:attrNameLst>
                                      </p:cBhvr>
                                      <p:tavLst>
                                        <p:tav tm="0">
                                          <p:val>
                                            <p:fltVal val="0"/>
                                          </p:val>
                                        </p:tav>
                                        <p:tav tm="100000">
                                          <p:val>
                                            <p:strVal val="#ppt_h"/>
                                          </p:val>
                                        </p:tav>
                                      </p:tavLst>
                                    </p:anim>
                                    <p:anim calcmode="lin" valueType="num">
                                      <p:cBhvr>
                                        <p:cTn id="46" dur="1000" fill="hold"/>
                                        <p:tgtEl>
                                          <p:spTgt spid="192"/>
                                        </p:tgtEl>
                                        <p:attrNameLst>
                                          <p:attrName>style.rotation</p:attrName>
                                        </p:attrNameLst>
                                      </p:cBhvr>
                                      <p:tavLst>
                                        <p:tav tm="0">
                                          <p:val>
                                            <p:fltVal val="90"/>
                                          </p:val>
                                        </p:tav>
                                        <p:tav tm="100000">
                                          <p:val>
                                            <p:fltVal val="0"/>
                                          </p:val>
                                        </p:tav>
                                      </p:tavLst>
                                    </p:anim>
                                    <p:animEffect transition="in" filter="fade">
                                      <p:cBhvr>
                                        <p:cTn id="47" dur="1000"/>
                                        <p:tgtEl>
                                          <p:spTgt spid="192"/>
                                        </p:tgtEl>
                                      </p:cBhvr>
                                    </p:animEffect>
                                  </p:childTnLst>
                                </p:cTn>
                              </p:par>
                            </p:childTnLst>
                          </p:cTn>
                        </p:par>
                        <p:par>
                          <p:cTn id="48" fill="hold">
                            <p:stCondLst>
                              <p:cond delay="1799"/>
                            </p:stCondLst>
                            <p:childTnLst>
                              <p:par>
                                <p:cTn id="49" presetID="30" presetClass="entr" presetSubtype="0" fill="hold"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fade">
                                      <p:cBhvr>
                                        <p:cTn id="51" dur="1600" decel="100000"/>
                                        <p:tgtEl>
                                          <p:spTgt spid="115"/>
                                        </p:tgtEl>
                                      </p:cBhvr>
                                    </p:animEffect>
                                    <p:anim calcmode="lin" valueType="num">
                                      <p:cBhvr>
                                        <p:cTn id="52" dur="1600" decel="100000" fill="hold"/>
                                        <p:tgtEl>
                                          <p:spTgt spid="115"/>
                                        </p:tgtEl>
                                        <p:attrNameLst>
                                          <p:attrName>style.rotation</p:attrName>
                                        </p:attrNameLst>
                                      </p:cBhvr>
                                      <p:tavLst>
                                        <p:tav tm="0">
                                          <p:val>
                                            <p:fltVal val="-90"/>
                                          </p:val>
                                        </p:tav>
                                        <p:tav tm="100000">
                                          <p:val>
                                            <p:fltVal val="0"/>
                                          </p:val>
                                        </p:tav>
                                      </p:tavLst>
                                    </p:anim>
                                    <p:anim calcmode="lin" valueType="num">
                                      <p:cBhvr>
                                        <p:cTn id="53" dur="1600" decel="100000" fill="hold"/>
                                        <p:tgtEl>
                                          <p:spTgt spid="115"/>
                                        </p:tgtEl>
                                        <p:attrNameLst>
                                          <p:attrName>ppt_x</p:attrName>
                                        </p:attrNameLst>
                                      </p:cBhvr>
                                      <p:tavLst>
                                        <p:tav tm="0">
                                          <p:val>
                                            <p:strVal val="#ppt_x+0.4"/>
                                          </p:val>
                                        </p:tav>
                                        <p:tav tm="100000">
                                          <p:val>
                                            <p:strVal val="#ppt_x-0.05"/>
                                          </p:val>
                                        </p:tav>
                                      </p:tavLst>
                                    </p:anim>
                                    <p:anim calcmode="lin" valueType="num">
                                      <p:cBhvr>
                                        <p:cTn id="54" dur="1600" decel="100000" fill="hold"/>
                                        <p:tgtEl>
                                          <p:spTgt spid="115"/>
                                        </p:tgtEl>
                                        <p:attrNameLst>
                                          <p:attrName>ppt_y</p:attrName>
                                        </p:attrNameLst>
                                      </p:cBhvr>
                                      <p:tavLst>
                                        <p:tav tm="0">
                                          <p:val>
                                            <p:strVal val="#ppt_y-0.4"/>
                                          </p:val>
                                        </p:tav>
                                        <p:tav tm="100000">
                                          <p:val>
                                            <p:strVal val="#ppt_y+0.1"/>
                                          </p:val>
                                        </p:tav>
                                      </p:tavLst>
                                    </p:anim>
                                    <p:anim calcmode="lin" valueType="num">
                                      <p:cBhvr>
                                        <p:cTn id="55" dur="400" accel="100000" fill="hold">
                                          <p:stCondLst>
                                            <p:cond delay="1600"/>
                                          </p:stCondLst>
                                        </p:cTn>
                                        <p:tgtEl>
                                          <p:spTgt spid="115"/>
                                        </p:tgtEl>
                                        <p:attrNameLst>
                                          <p:attrName>ppt_x</p:attrName>
                                        </p:attrNameLst>
                                      </p:cBhvr>
                                      <p:tavLst>
                                        <p:tav tm="0">
                                          <p:val>
                                            <p:strVal val="#ppt_x-0.05"/>
                                          </p:val>
                                        </p:tav>
                                        <p:tav tm="100000">
                                          <p:val>
                                            <p:strVal val="#ppt_x"/>
                                          </p:val>
                                        </p:tav>
                                      </p:tavLst>
                                    </p:anim>
                                    <p:anim calcmode="lin" valueType="num">
                                      <p:cBhvr>
                                        <p:cTn id="56" dur="400" accel="100000" fill="hold">
                                          <p:stCondLst>
                                            <p:cond delay="1600"/>
                                          </p:stCondLst>
                                        </p:cTn>
                                        <p:tgtEl>
                                          <p:spTgt spid="115"/>
                                        </p:tgtEl>
                                        <p:attrNameLst>
                                          <p:attrName>ppt_y</p:attrName>
                                        </p:attrNameLst>
                                      </p:cBhvr>
                                      <p:tavLst>
                                        <p:tav tm="0">
                                          <p:val>
                                            <p:strVal val="#ppt_y+0.1"/>
                                          </p:val>
                                        </p:tav>
                                        <p:tav tm="100000">
                                          <p:val>
                                            <p:strVal val="#ppt_y"/>
                                          </p:val>
                                        </p:tav>
                                      </p:tavLst>
                                    </p:anim>
                                  </p:childTnLst>
                                </p:cTn>
                              </p:par>
                              <p:par>
                                <p:cTn id="57" presetID="49" presetClass="entr" presetSubtype="0" decel="100000" fill="hold" grpId="0" nodeType="withEffect">
                                  <p:stCondLst>
                                    <p:cond delay="0"/>
                                  </p:stCondLst>
                                  <p:childTnLst>
                                    <p:set>
                                      <p:cBhvr>
                                        <p:cTn id="58" dur="1" fill="hold">
                                          <p:stCondLst>
                                            <p:cond delay="0"/>
                                          </p:stCondLst>
                                        </p:cTn>
                                        <p:tgtEl>
                                          <p:spTgt spid="191"/>
                                        </p:tgtEl>
                                        <p:attrNameLst>
                                          <p:attrName>style.visibility</p:attrName>
                                        </p:attrNameLst>
                                      </p:cBhvr>
                                      <p:to>
                                        <p:strVal val="visible"/>
                                      </p:to>
                                    </p:set>
                                    <p:anim calcmode="lin" valueType="num">
                                      <p:cBhvr>
                                        <p:cTn id="59" dur="500" fill="hold"/>
                                        <p:tgtEl>
                                          <p:spTgt spid="191"/>
                                        </p:tgtEl>
                                        <p:attrNameLst>
                                          <p:attrName>ppt_w</p:attrName>
                                        </p:attrNameLst>
                                      </p:cBhvr>
                                      <p:tavLst>
                                        <p:tav tm="0">
                                          <p:val>
                                            <p:fltVal val="0"/>
                                          </p:val>
                                        </p:tav>
                                        <p:tav tm="100000">
                                          <p:val>
                                            <p:strVal val="#ppt_w"/>
                                          </p:val>
                                        </p:tav>
                                      </p:tavLst>
                                    </p:anim>
                                    <p:anim calcmode="lin" valueType="num">
                                      <p:cBhvr>
                                        <p:cTn id="60" dur="500" fill="hold"/>
                                        <p:tgtEl>
                                          <p:spTgt spid="191"/>
                                        </p:tgtEl>
                                        <p:attrNameLst>
                                          <p:attrName>ppt_h</p:attrName>
                                        </p:attrNameLst>
                                      </p:cBhvr>
                                      <p:tavLst>
                                        <p:tav tm="0">
                                          <p:val>
                                            <p:fltVal val="0"/>
                                          </p:val>
                                        </p:tav>
                                        <p:tav tm="100000">
                                          <p:val>
                                            <p:strVal val="#ppt_h"/>
                                          </p:val>
                                        </p:tav>
                                      </p:tavLst>
                                    </p:anim>
                                    <p:anim calcmode="lin" valueType="num">
                                      <p:cBhvr>
                                        <p:cTn id="61" dur="500" fill="hold"/>
                                        <p:tgtEl>
                                          <p:spTgt spid="191"/>
                                        </p:tgtEl>
                                        <p:attrNameLst>
                                          <p:attrName>style.rotation</p:attrName>
                                        </p:attrNameLst>
                                      </p:cBhvr>
                                      <p:tavLst>
                                        <p:tav tm="0">
                                          <p:val>
                                            <p:fltVal val="360"/>
                                          </p:val>
                                        </p:tav>
                                        <p:tav tm="100000">
                                          <p:val>
                                            <p:fltVal val="0"/>
                                          </p:val>
                                        </p:tav>
                                      </p:tavLst>
                                    </p:anim>
                                    <p:animEffect transition="in" filter="fade">
                                      <p:cBhvr>
                                        <p:cTn id="62" dur="500"/>
                                        <p:tgtEl>
                                          <p:spTgt spid="191"/>
                                        </p:tgtEl>
                                      </p:cBhvr>
                                    </p:animEffec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173">
                                            <p:txEl>
                                              <p:pRg st="1" end="1"/>
                                            </p:txEl>
                                          </p:spTgt>
                                        </p:tgtEl>
                                        <p:attrNameLst>
                                          <p:attrName>style.visibility</p:attrName>
                                        </p:attrNameLst>
                                      </p:cBhvr>
                                      <p:to>
                                        <p:strVal val="visible"/>
                                      </p:to>
                                    </p:set>
                                    <p:anim calcmode="discrete" valueType="clr">
                                      <p:cBhvr override="childStyle">
                                        <p:cTn id="67" dur="80"/>
                                        <p:tgtEl>
                                          <p:spTgt spid="17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73">
                                            <p:txEl>
                                              <p:pRg st="1" end="1"/>
                                            </p:txEl>
                                          </p:spTgt>
                                        </p:tgtEl>
                                        <p:attrNameLst>
                                          <p:attrName>fillcolor</p:attrName>
                                        </p:attrNameLst>
                                      </p:cBhvr>
                                      <p:tavLst>
                                        <p:tav tm="0">
                                          <p:val>
                                            <p:clrVal>
                                              <a:schemeClr val="accent2"/>
                                            </p:clrVal>
                                          </p:val>
                                        </p:tav>
                                        <p:tav tm="50000">
                                          <p:val>
                                            <p:clrVal>
                                              <a:schemeClr val="hlink"/>
                                            </p:clrVal>
                                          </p:val>
                                        </p:tav>
                                      </p:tavLst>
                                    </p:anim>
                                    <p:set>
                                      <p:cBhvr>
                                        <p:cTn id="69" dur="80"/>
                                        <p:tgtEl>
                                          <p:spTgt spid="173">
                                            <p:txEl>
                                              <p:pRg st="1" end="1"/>
                                            </p:txEl>
                                          </p:spTgt>
                                        </p:tgtEl>
                                        <p:attrNameLst>
                                          <p:attrName>fill.type</p:attrName>
                                        </p:attrNameLst>
                                      </p:cBhvr>
                                      <p:to>
                                        <p:strVal val="solid"/>
                                      </p:to>
                                    </p:set>
                                  </p:childTnLst>
                                </p:cTn>
                              </p:par>
                            </p:childTnLst>
                          </p:cTn>
                        </p:par>
                        <p:par>
                          <p:cTn id="70" fill="hold">
                            <p:stCondLst>
                              <p:cond delay="1439"/>
                            </p:stCondLst>
                            <p:childTnLst>
                              <p:par>
                                <p:cTn id="71" presetID="27" presetClass="entr" presetSubtype="0" fill="hold" nodeType="afterEffect">
                                  <p:stCondLst>
                                    <p:cond delay="0"/>
                                  </p:stCondLst>
                                  <p:iterate type="lt">
                                    <p:tmPct val="50000"/>
                                  </p:iterate>
                                  <p:childTnLst>
                                    <p:set>
                                      <p:cBhvr>
                                        <p:cTn id="72" dur="1" fill="hold">
                                          <p:stCondLst>
                                            <p:cond delay="0"/>
                                          </p:stCondLst>
                                        </p:cTn>
                                        <p:tgtEl>
                                          <p:spTgt spid="173">
                                            <p:txEl>
                                              <p:pRg st="2" end="2"/>
                                            </p:txEl>
                                          </p:spTgt>
                                        </p:tgtEl>
                                        <p:attrNameLst>
                                          <p:attrName>style.visibility</p:attrName>
                                        </p:attrNameLst>
                                      </p:cBhvr>
                                      <p:to>
                                        <p:strVal val="visible"/>
                                      </p:to>
                                    </p:set>
                                    <p:anim calcmode="discrete" valueType="clr">
                                      <p:cBhvr override="childStyle">
                                        <p:cTn id="73" dur="80"/>
                                        <p:tgtEl>
                                          <p:spTgt spid="17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73">
                                            <p:txEl>
                                              <p:pRg st="2" end="2"/>
                                            </p:txEl>
                                          </p:spTgt>
                                        </p:tgtEl>
                                        <p:attrNameLst>
                                          <p:attrName>fillcolor</p:attrName>
                                        </p:attrNameLst>
                                      </p:cBhvr>
                                      <p:tavLst>
                                        <p:tav tm="0">
                                          <p:val>
                                            <p:clrVal>
                                              <a:schemeClr val="accent2"/>
                                            </p:clrVal>
                                          </p:val>
                                        </p:tav>
                                        <p:tav tm="50000">
                                          <p:val>
                                            <p:clrVal>
                                              <a:schemeClr val="hlink"/>
                                            </p:clrVal>
                                          </p:val>
                                        </p:tav>
                                      </p:tavLst>
                                    </p:anim>
                                    <p:set>
                                      <p:cBhvr>
                                        <p:cTn id="75" dur="80"/>
                                        <p:tgtEl>
                                          <p:spTgt spid="173">
                                            <p:txEl>
                                              <p:pRg st="2" end="2"/>
                                            </p:txEl>
                                          </p:spTgt>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27" presetClass="entr" presetSubtype="0" fill="hold" nodeType="clickEffect">
                                  <p:stCondLst>
                                    <p:cond delay="0"/>
                                  </p:stCondLst>
                                  <p:iterate type="lt">
                                    <p:tmPct val="50000"/>
                                  </p:iterate>
                                  <p:childTnLst>
                                    <p:set>
                                      <p:cBhvr>
                                        <p:cTn id="79" dur="1" fill="hold">
                                          <p:stCondLst>
                                            <p:cond delay="0"/>
                                          </p:stCondLst>
                                        </p:cTn>
                                        <p:tgtEl>
                                          <p:spTgt spid="173">
                                            <p:txEl>
                                              <p:pRg st="3" end="3"/>
                                            </p:txEl>
                                          </p:spTgt>
                                        </p:tgtEl>
                                        <p:attrNameLst>
                                          <p:attrName>style.visibility</p:attrName>
                                        </p:attrNameLst>
                                      </p:cBhvr>
                                      <p:to>
                                        <p:strVal val="visible"/>
                                      </p:to>
                                    </p:set>
                                    <p:anim calcmode="discrete" valueType="clr">
                                      <p:cBhvr override="childStyle">
                                        <p:cTn id="80" dur="80"/>
                                        <p:tgtEl>
                                          <p:spTgt spid="17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73">
                                            <p:txEl>
                                              <p:pRg st="3" end="3"/>
                                            </p:txEl>
                                          </p:spTgt>
                                        </p:tgtEl>
                                        <p:attrNameLst>
                                          <p:attrName>fillcolor</p:attrName>
                                        </p:attrNameLst>
                                      </p:cBhvr>
                                      <p:tavLst>
                                        <p:tav tm="0">
                                          <p:val>
                                            <p:clrVal>
                                              <a:schemeClr val="accent2"/>
                                            </p:clrVal>
                                          </p:val>
                                        </p:tav>
                                        <p:tav tm="50000">
                                          <p:val>
                                            <p:clrVal>
                                              <a:schemeClr val="hlink"/>
                                            </p:clrVal>
                                          </p:val>
                                        </p:tav>
                                      </p:tavLst>
                                    </p:anim>
                                    <p:set>
                                      <p:cBhvr>
                                        <p:cTn id="82" dur="80"/>
                                        <p:tgtEl>
                                          <p:spTgt spid="173">
                                            <p:txEl>
                                              <p:pRg st="3" end="3"/>
                                            </p:txEl>
                                          </p:spTgt>
                                        </p:tgtEl>
                                        <p:attrNameLst>
                                          <p:attrName>fill.type</p:attrName>
                                        </p:attrNameLst>
                                      </p:cBhvr>
                                      <p:to>
                                        <p:strVal val="solid"/>
                                      </p:to>
                                    </p:set>
                                  </p:childTnLst>
                                </p:cTn>
                              </p:par>
                            </p:childTnLst>
                          </p:cTn>
                        </p:par>
                        <p:par>
                          <p:cTn id="83" fill="hold">
                            <p:stCondLst>
                              <p:cond delay="1399"/>
                            </p:stCondLst>
                            <p:childTnLst>
                              <p:par>
                                <p:cTn id="84" presetID="27" presetClass="entr" presetSubtype="0" fill="hold" nodeType="afterEffect">
                                  <p:stCondLst>
                                    <p:cond delay="0"/>
                                  </p:stCondLst>
                                  <p:iterate type="lt">
                                    <p:tmPct val="50000"/>
                                  </p:iterate>
                                  <p:childTnLst>
                                    <p:set>
                                      <p:cBhvr>
                                        <p:cTn id="85" dur="1" fill="hold">
                                          <p:stCondLst>
                                            <p:cond delay="0"/>
                                          </p:stCondLst>
                                        </p:cTn>
                                        <p:tgtEl>
                                          <p:spTgt spid="173">
                                            <p:txEl>
                                              <p:pRg st="4" end="4"/>
                                            </p:txEl>
                                          </p:spTgt>
                                        </p:tgtEl>
                                        <p:attrNameLst>
                                          <p:attrName>style.visibility</p:attrName>
                                        </p:attrNameLst>
                                      </p:cBhvr>
                                      <p:to>
                                        <p:strVal val="visible"/>
                                      </p:to>
                                    </p:set>
                                    <p:anim calcmode="discrete" valueType="clr">
                                      <p:cBhvr override="childStyle">
                                        <p:cTn id="86" dur="80"/>
                                        <p:tgtEl>
                                          <p:spTgt spid="17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173">
                                            <p:txEl>
                                              <p:pRg st="4" end="4"/>
                                            </p:txEl>
                                          </p:spTgt>
                                        </p:tgtEl>
                                        <p:attrNameLst>
                                          <p:attrName>fillcolor</p:attrName>
                                        </p:attrNameLst>
                                      </p:cBhvr>
                                      <p:tavLst>
                                        <p:tav tm="0">
                                          <p:val>
                                            <p:clrVal>
                                              <a:schemeClr val="accent2"/>
                                            </p:clrVal>
                                          </p:val>
                                        </p:tav>
                                        <p:tav tm="50000">
                                          <p:val>
                                            <p:clrVal>
                                              <a:schemeClr val="hlink"/>
                                            </p:clrVal>
                                          </p:val>
                                        </p:tav>
                                      </p:tavLst>
                                    </p:anim>
                                    <p:set>
                                      <p:cBhvr>
                                        <p:cTn id="88" dur="80"/>
                                        <p:tgtEl>
                                          <p:spTgt spid="173">
                                            <p:txEl>
                                              <p:pRg st="4" end="4"/>
                                            </p:txEl>
                                          </p:spTgt>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27" presetClass="entr" presetSubtype="0" fill="hold" nodeType="clickEffect">
                                  <p:stCondLst>
                                    <p:cond delay="0"/>
                                  </p:stCondLst>
                                  <p:iterate type="lt">
                                    <p:tmPct val="50000"/>
                                  </p:iterate>
                                  <p:childTnLst>
                                    <p:set>
                                      <p:cBhvr>
                                        <p:cTn id="92" dur="1" fill="hold">
                                          <p:stCondLst>
                                            <p:cond delay="0"/>
                                          </p:stCondLst>
                                        </p:cTn>
                                        <p:tgtEl>
                                          <p:spTgt spid="173">
                                            <p:txEl>
                                              <p:pRg st="5" end="5"/>
                                            </p:txEl>
                                          </p:spTgt>
                                        </p:tgtEl>
                                        <p:attrNameLst>
                                          <p:attrName>style.visibility</p:attrName>
                                        </p:attrNameLst>
                                      </p:cBhvr>
                                      <p:to>
                                        <p:strVal val="visible"/>
                                      </p:to>
                                    </p:set>
                                    <p:anim calcmode="discrete" valueType="clr">
                                      <p:cBhvr override="childStyle">
                                        <p:cTn id="93" dur="80"/>
                                        <p:tgtEl>
                                          <p:spTgt spid="17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4" dur="80"/>
                                        <p:tgtEl>
                                          <p:spTgt spid="173">
                                            <p:txEl>
                                              <p:pRg st="5" end="5"/>
                                            </p:txEl>
                                          </p:spTgt>
                                        </p:tgtEl>
                                        <p:attrNameLst>
                                          <p:attrName>fillcolor</p:attrName>
                                        </p:attrNameLst>
                                      </p:cBhvr>
                                      <p:tavLst>
                                        <p:tav tm="0">
                                          <p:val>
                                            <p:clrVal>
                                              <a:schemeClr val="accent2"/>
                                            </p:clrVal>
                                          </p:val>
                                        </p:tav>
                                        <p:tav tm="50000">
                                          <p:val>
                                            <p:clrVal>
                                              <a:schemeClr val="hlink"/>
                                            </p:clrVal>
                                          </p:val>
                                        </p:tav>
                                      </p:tavLst>
                                    </p:anim>
                                    <p:set>
                                      <p:cBhvr>
                                        <p:cTn id="95" dur="80"/>
                                        <p:tgtEl>
                                          <p:spTgt spid="173">
                                            <p:txEl>
                                              <p:pRg st="5" end="5"/>
                                            </p:txEl>
                                          </p:spTgt>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nodeType="clickEffect">
                                  <p:stCondLst>
                                    <p:cond delay="0"/>
                                  </p:stCondLst>
                                  <p:childTnLst>
                                    <p:set>
                                      <p:cBhvr>
                                        <p:cTn id="99" dur="1" fill="hold">
                                          <p:stCondLst>
                                            <p:cond delay="0"/>
                                          </p:stCondLst>
                                        </p:cTn>
                                        <p:tgtEl>
                                          <p:spTgt spid="173">
                                            <p:txEl>
                                              <p:pRg st="6" end="6"/>
                                            </p:txEl>
                                          </p:spTgt>
                                        </p:tgtEl>
                                        <p:attrNameLst>
                                          <p:attrName>style.visibility</p:attrName>
                                        </p:attrNameLst>
                                      </p:cBhvr>
                                      <p:to>
                                        <p:strVal val="visible"/>
                                      </p:to>
                                    </p:set>
                                    <p:anim calcmode="lin" valueType="num">
                                      <p:cBhvr>
                                        <p:cTn id="100" dur="1000" fill="hold"/>
                                        <p:tgtEl>
                                          <p:spTgt spid="173">
                                            <p:txEl>
                                              <p:pRg st="6" end="6"/>
                                            </p:txEl>
                                          </p:spTgt>
                                        </p:tgtEl>
                                        <p:attrNameLst>
                                          <p:attrName>ppt_x</p:attrName>
                                        </p:attrNameLst>
                                      </p:cBhvr>
                                      <p:tavLst>
                                        <p:tav tm="0">
                                          <p:val>
                                            <p:strVal val="#ppt_x-.2"/>
                                          </p:val>
                                        </p:tav>
                                        <p:tav tm="100000">
                                          <p:val>
                                            <p:strVal val="#ppt_x"/>
                                          </p:val>
                                        </p:tav>
                                      </p:tavLst>
                                    </p:anim>
                                    <p:anim calcmode="lin" valueType="num">
                                      <p:cBhvr>
                                        <p:cTn id="101" dur="1000" fill="hold"/>
                                        <p:tgtEl>
                                          <p:spTgt spid="17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1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43" grpId="0"/>
      <p:bldP spid="144" grpId="0"/>
      <p:bldP spid="168" grpId="0"/>
      <p:bldP spid="170" grpId="0"/>
      <p:bldP spid="174" grpId="0"/>
      <p:bldP spid="1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4"/>
          </p:nvPr>
        </p:nvSpPr>
        <p:spPr bwMode="auto"/>
        <p:txBody>
          <a:bodyPr wrap="square" lIns="91440" tIns="45720" rIns="91440" bIns="45720" numCol="1" anchor="b" anchorCtr="0" compatLnSpc="1"/>
          <a:lstStyle>
            <a:lvl1pPr marL="0" lvl="0"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defRPr>
            </a:lvl1pPr>
            <a:lvl2pPr marL="457200" lvl="1"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2pPr>
            <a:lvl3pPr marL="914400" lvl="2"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3pPr>
            <a:lvl4pPr marL="1371600" lvl="3"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4pPr>
            <a:lvl5pPr marL="1828800" lvl="4"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5pPr>
          </a:lstStyle>
          <a:p>
            <a:pPr lvl="0" algn="r" eaLnBrk="1" hangingPunct="1">
              <a:spcBef>
                <a:spcPct val="0"/>
              </a:spcBef>
            </a:pPr>
            <a:fld id="{9A0DB2DC-4C9A-4742-B13C-FB6460FD3503}" type="slidenum">
              <a:rPr lang="en-US" sz="1200" b="0" dirty="0">
                <a:solidFill>
                  <a:schemeClr val="tx1"/>
                </a:solidFill>
                <a:effectLst>
                  <a:outerShdw blurRad="38100" dist="38100" dir="2700000">
                    <a:srgbClr val="000000"/>
                  </a:outerShdw>
                </a:effectLst>
                <a:latin typeface="Tahoma" panose="020B0604030504040204" pitchFamily="34" charset="0"/>
              </a:rPr>
              <a:t>11</a:t>
            </a:fld>
            <a:endParaRPr lang="en-US" sz="1200" b="0" dirty="0">
              <a:solidFill>
                <a:schemeClr val="tx1"/>
              </a:solidFill>
              <a:effectLst>
                <a:outerShdw blurRad="38100" dist="38100" dir="2700000">
                  <a:srgbClr val="000000"/>
                </a:outerShdw>
              </a:effectLst>
              <a:latin typeface="Tahoma" panose="020B0604030504040204" pitchFamily="34" charset="0"/>
            </a:endParaRPr>
          </a:p>
        </p:txBody>
      </p:sp>
      <p:pic>
        <p:nvPicPr>
          <p:cNvPr id="64514" name="Picture 2" descr="http://www.thegioidienmay.vn/Demo2/Anhsp/1700093064734321.jpg"/>
          <p:cNvPicPr>
            <a:picLocks noChangeAspect="1"/>
          </p:cNvPicPr>
          <p:nvPr/>
        </p:nvPicPr>
        <p:blipFill>
          <a:blip r:embed="rId2"/>
          <a:stretch>
            <a:fillRect/>
          </a:stretch>
        </p:blipFill>
        <p:spPr>
          <a:xfrm>
            <a:off x="280988" y="2566988"/>
            <a:ext cx="2487612" cy="1562100"/>
          </a:xfrm>
          <a:prstGeom prst="rect">
            <a:avLst/>
          </a:prstGeom>
          <a:noFill/>
          <a:ln w="9525">
            <a:noFill/>
          </a:ln>
        </p:spPr>
      </p:pic>
      <p:pic>
        <p:nvPicPr>
          <p:cNvPr id="6" name="Picture 2" descr="600px-Olympic_rings_square"/>
          <p:cNvPicPr>
            <a:picLocks noChangeAspect="1"/>
          </p:cNvPicPr>
          <p:nvPr/>
        </p:nvPicPr>
        <p:blipFill>
          <a:blip r:embed="rId3"/>
          <a:stretch>
            <a:fillRect/>
          </a:stretch>
        </p:blipFill>
        <p:spPr>
          <a:xfrm>
            <a:off x="2971800" y="2163763"/>
            <a:ext cx="2352675" cy="2352675"/>
          </a:xfrm>
          <a:prstGeom prst="rect">
            <a:avLst/>
          </a:prstGeom>
          <a:noFill/>
          <a:ln w="9525">
            <a:noFill/>
          </a:ln>
        </p:spPr>
      </p:pic>
      <p:pic>
        <p:nvPicPr>
          <p:cNvPr id="7" name="Picture 6" descr="http://upload.wikimedia.org/wikipedia/commons/0/0a/Steiner_chain_animation_ellipse.gif"/>
          <p:cNvPicPr>
            <a:picLocks noChangeAspect="1"/>
          </p:cNvPicPr>
          <p:nvPr/>
        </p:nvPicPr>
        <p:blipFill>
          <a:blip r:embed="rId4"/>
          <a:stretch>
            <a:fillRect/>
          </a:stretch>
        </p:blipFill>
        <p:spPr>
          <a:xfrm>
            <a:off x="3476625" y="4217988"/>
            <a:ext cx="2022475" cy="2022475"/>
          </a:xfrm>
          <a:prstGeom prst="rect">
            <a:avLst/>
          </a:prstGeom>
          <a:noFill/>
          <a:ln w="9525">
            <a:noFill/>
          </a:ln>
        </p:spPr>
      </p:pic>
      <p:pic>
        <p:nvPicPr>
          <p:cNvPr id="8" name="Picture 8" descr="http://upload.wikimedia.org/wikipedia/commons/thumb/8/8a/Pappus_Chain_Full.svg/220px-Pappus_Chain_Full.svg.png"/>
          <p:cNvPicPr>
            <a:picLocks noChangeAspect="1"/>
          </p:cNvPicPr>
          <p:nvPr/>
        </p:nvPicPr>
        <p:blipFill>
          <a:blip r:embed="rId5"/>
          <a:stretch>
            <a:fillRect/>
          </a:stretch>
        </p:blipFill>
        <p:spPr>
          <a:xfrm>
            <a:off x="673100" y="4217988"/>
            <a:ext cx="2095500" cy="2095500"/>
          </a:xfrm>
          <a:prstGeom prst="rect">
            <a:avLst/>
          </a:prstGeom>
          <a:noFill/>
          <a:ln w="9525">
            <a:noFill/>
          </a:ln>
        </p:spPr>
      </p:pic>
      <p:pic>
        <p:nvPicPr>
          <p:cNvPr id="10" name="Picture 3" descr="Corel-Draw11"/>
          <p:cNvPicPr>
            <a:picLocks noChangeAspect="1"/>
          </p:cNvPicPr>
          <p:nvPr/>
        </p:nvPicPr>
        <p:blipFill>
          <a:blip r:embed="rId6"/>
          <a:stretch>
            <a:fillRect/>
          </a:stretch>
        </p:blipFill>
        <p:spPr>
          <a:xfrm>
            <a:off x="6197600" y="4217988"/>
            <a:ext cx="2032000" cy="2022475"/>
          </a:xfrm>
          <a:prstGeom prst="rect">
            <a:avLst/>
          </a:prstGeom>
          <a:noFill/>
          <a:ln w="9525">
            <a:noFill/>
          </a:ln>
        </p:spPr>
      </p:pic>
      <p:pic>
        <p:nvPicPr>
          <p:cNvPr id="64516" name="Picture 4" descr="http://www.vnqconline.com/tin_quandung/New_Updates/0410_QD/img/Ing_Quan_Dung_042010_011-01.jpg"/>
          <p:cNvPicPr>
            <a:picLocks noChangeAspect="1"/>
          </p:cNvPicPr>
          <p:nvPr/>
        </p:nvPicPr>
        <p:blipFill>
          <a:blip r:embed="rId7"/>
          <a:stretch>
            <a:fillRect/>
          </a:stretch>
        </p:blipFill>
        <p:spPr>
          <a:xfrm>
            <a:off x="5499100" y="2303463"/>
            <a:ext cx="3043238" cy="1825625"/>
          </a:xfrm>
          <a:prstGeom prst="rect">
            <a:avLst/>
          </a:prstGeom>
          <a:noFill/>
          <a:ln w="9525">
            <a:noFill/>
          </a:ln>
        </p:spPr>
      </p:pic>
      <p:sp>
        <p:nvSpPr>
          <p:cNvPr id="24585" name="TextBox 11"/>
          <p:cNvSpPr txBox="1"/>
          <p:nvPr/>
        </p:nvSpPr>
        <p:spPr>
          <a:xfrm>
            <a:off x="280988" y="93663"/>
            <a:ext cx="8686800" cy="523875"/>
          </a:xfrm>
          <a:prstGeom prst="rect">
            <a:avLst/>
          </a:prstGeom>
          <a:noFill/>
          <a:ln w="9525">
            <a:noFill/>
          </a:ln>
        </p:spPr>
        <p:txBody>
          <a:bodyPr>
            <a:spAutoFit/>
          </a:bodyPr>
          <a:lstStyle/>
          <a:p>
            <a:r>
              <a:rPr sz="2800" dirty="0">
                <a:latin typeface="Times New Roman" panose="02020603050405020304" pitchFamily="18" charset="0"/>
              </a:rPr>
              <a:t>Một số hình ảnh về vị trí tương đối của hai đường tròn</a:t>
            </a:r>
          </a:p>
        </p:txBody>
      </p:sp>
      <p:sp>
        <p:nvSpPr>
          <p:cNvPr id="24586" name="Line 22"/>
          <p:cNvSpPr/>
          <p:nvPr/>
        </p:nvSpPr>
        <p:spPr>
          <a:xfrm>
            <a:off x="2278063" y="1358900"/>
            <a:ext cx="1751012" cy="149225"/>
          </a:xfrm>
          <a:prstGeom prst="line">
            <a:avLst/>
          </a:prstGeom>
          <a:ln w="57150" cap="flat" cmpd="sng">
            <a:pattFill prst="trellis">
              <a:fgClr>
                <a:srgbClr val="0066FF"/>
              </a:fgClr>
              <a:bgClr>
                <a:srgbClr val="F26448"/>
              </a:bgClr>
            </a:pattFill>
            <a:prstDash val="solid"/>
            <a:headEnd type="none" w="med" len="med"/>
            <a:tailEnd type="none" w="med" len="med"/>
          </a:ln>
        </p:spPr>
      </p:sp>
      <p:sp>
        <p:nvSpPr>
          <p:cNvPr id="24587" name="Line 23"/>
          <p:cNvSpPr/>
          <p:nvPr/>
        </p:nvSpPr>
        <p:spPr>
          <a:xfrm flipV="1">
            <a:off x="2278063" y="2124075"/>
            <a:ext cx="1752600" cy="354013"/>
          </a:xfrm>
          <a:prstGeom prst="line">
            <a:avLst/>
          </a:prstGeom>
          <a:ln w="57150" cap="flat" cmpd="sng">
            <a:pattFill prst="trellis">
              <a:fgClr>
                <a:srgbClr val="0066FF"/>
              </a:fgClr>
              <a:bgClr>
                <a:srgbClr val="FF9966"/>
              </a:bgClr>
            </a:pattFill>
            <a:prstDash val="solid"/>
            <a:headEnd type="none" w="med" len="med"/>
            <a:tailEnd type="none" w="med" len="med"/>
          </a:ln>
        </p:spPr>
      </p:sp>
      <p:grpSp>
        <p:nvGrpSpPr>
          <p:cNvPr id="2" name="Group 24"/>
          <p:cNvGrpSpPr/>
          <p:nvPr/>
        </p:nvGrpSpPr>
        <p:grpSpPr>
          <a:xfrm>
            <a:off x="1541463" y="1216025"/>
            <a:ext cx="1312862" cy="1290638"/>
            <a:chOff x="1156" y="1079"/>
            <a:chExt cx="1932" cy="1932"/>
          </a:xfrm>
        </p:grpSpPr>
        <p:sp>
          <p:nvSpPr>
            <p:cNvPr id="17" name="Oval 25"/>
            <p:cNvSpPr>
              <a:spLocks noChangeArrowheads="1"/>
            </p:cNvSpPr>
            <p:nvPr/>
          </p:nvSpPr>
          <p:spPr bwMode="auto">
            <a:xfrm>
              <a:off x="1179" y="1091"/>
              <a:ext cx="1895" cy="1894"/>
            </a:xfrm>
            <a:prstGeom prst="ellipse">
              <a:avLst/>
            </a:prstGeom>
            <a:solidFill>
              <a:schemeClr val="accent1"/>
            </a:solidFill>
            <a:ln w="9525">
              <a:solidFill>
                <a:schemeClr val="tx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8" name="Oval 26"/>
            <p:cNvSpPr>
              <a:spLocks noChangeArrowheads="1"/>
            </p:cNvSpPr>
            <p:nvPr/>
          </p:nvSpPr>
          <p:spPr bwMode="auto">
            <a:xfrm>
              <a:off x="1359" y="1283"/>
              <a:ext cx="1537" cy="1535"/>
            </a:xfrm>
            <a:prstGeom prst="ellipse">
              <a:avLst/>
            </a:prstGeom>
            <a:gradFill rotWithShape="1">
              <a:gsLst>
                <a:gs pos="0">
                  <a:srgbClr val="FFFFFF"/>
                </a:gs>
                <a:gs pos="100000">
                  <a:srgbClr val="FFFFFF">
                    <a:gamma/>
                    <a:shade val="46275"/>
                    <a:invGamma/>
                  </a:srgbClr>
                </a:gs>
              </a:gsLst>
              <a:path path="shape">
                <a:fillToRect l="50000" t="50000" r="50000" b="50000"/>
              </a:path>
            </a:gradFill>
            <a:ln w="9525">
              <a:solidFill>
                <a:schemeClr val="tx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9" name="AutoShape 27"/>
            <p:cNvSpPr>
              <a:spLocks noChangeArrowheads="1"/>
            </p:cNvSpPr>
            <p:nvPr/>
          </p:nvSpPr>
          <p:spPr bwMode="auto">
            <a:xfrm>
              <a:off x="1974" y="1882"/>
              <a:ext cx="311" cy="311"/>
            </a:xfrm>
            <a:prstGeom prst="octagon">
              <a:avLst>
                <a:gd name="adj" fmla="val 29287"/>
              </a:avLst>
            </a:prstGeom>
            <a:gradFill rotWithShape="1">
              <a:gsLst>
                <a:gs pos="0">
                  <a:srgbClr val="FFFFFF"/>
                </a:gs>
                <a:gs pos="100000">
                  <a:srgbClr val="FFFFFF">
                    <a:gamma/>
                    <a:shade val="51373"/>
                    <a:invGamma/>
                  </a:srgbClr>
                </a:gs>
              </a:gsLst>
              <a:path path="shape">
                <a:fillToRect l="50000" t="50000" r="50000" b="50000"/>
              </a:path>
            </a:gradFill>
            <a:ln w="9525">
              <a:noFill/>
              <a:miter lim="800000"/>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0" name="AutoShape 28"/>
            <p:cNvSpPr>
              <a:spLocks noChangeArrowheads="1"/>
            </p:cNvSpPr>
            <p:nvPr/>
          </p:nvSpPr>
          <p:spPr bwMode="auto">
            <a:xfrm>
              <a:off x="1156" y="1079"/>
              <a:ext cx="1932" cy="1932"/>
            </a:xfrm>
            <a:custGeom>
              <a:avLst/>
              <a:gdLst>
                <a:gd name="G0" fmla="+- 3000 0 0"/>
                <a:gd name="G1" fmla="+- 21600 0 3000"/>
                <a:gd name="G2" fmla="+- 21600 0 30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0" y="10800"/>
                  </a:moveTo>
                  <a:cubicBezTo>
                    <a:pt x="3000" y="15108"/>
                    <a:pt x="6492" y="18600"/>
                    <a:pt x="10800" y="18600"/>
                  </a:cubicBezTo>
                  <a:cubicBezTo>
                    <a:pt x="15108" y="18600"/>
                    <a:pt x="18600" y="15108"/>
                    <a:pt x="18600" y="10800"/>
                  </a:cubicBezTo>
                  <a:cubicBezTo>
                    <a:pt x="18600" y="6492"/>
                    <a:pt x="15108" y="3000"/>
                    <a:pt x="10800" y="3000"/>
                  </a:cubicBezTo>
                  <a:cubicBezTo>
                    <a:pt x="6492" y="3000"/>
                    <a:pt x="3000" y="6492"/>
                    <a:pt x="3000" y="10800"/>
                  </a:cubicBezTo>
                  <a:close/>
                </a:path>
              </a:pathLst>
            </a:custGeom>
            <a:gradFill rotWithShape="1">
              <a:gsLst>
                <a:gs pos="0">
                  <a:srgbClr val="FFFFFF"/>
                </a:gs>
                <a:gs pos="100000">
                  <a:srgbClr val="FFFFFF">
                    <a:gamma/>
                    <a:shade val="46275"/>
                    <a:invGamma/>
                  </a:srgbClr>
                </a:gs>
              </a:gsLst>
              <a:path path="rect">
                <a:fillToRect l="50000" t="50000" r="50000" b="50000"/>
              </a:path>
            </a:gradFill>
            <a:ln w="9525">
              <a:no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grpSp>
      <p:grpSp>
        <p:nvGrpSpPr>
          <p:cNvPr id="3" name="Group 29"/>
          <p:cNvGrpSpPr/>
          <p:nvPr/>
        </p:nvGrpSpPr>
        <p:grpSpPr>
          <a:xfrm>
            <a:off x="3319463" y="1322388"/>
            <a:ext cx="947737" cy="960437"/>
            <a:chOff x="3448" y="1442"/>
            <a:chExt cx="1356" cy="1356"/>
          </a:xfrm>
        </p:grpSpPr>
        <p:sp>
          <p:nvSpPr>
            <p:cNvPr id="22" name="AutoShape 30"/>
            <p:cNvSpPr>
              <a:spLocks noChangeArrowheads="1"/>
            </p:cNvSpPr>
            <p:nvPr/>
          </p:nvSpPr>
          <p:spPr bwMode="auto">
            <a:xfrm>
              <a:off x="3448" y="1442"/>
              <a:ext cx="1356" cy="1356"/>
            </a:xfrm>
            <a:custGeom>
              <a:avLst/>
              <a:gdLst>
                <a:gd name="G0" fmla="+- 3000 0 0"/>
                <a:gd name="G1" fmla="+- 21600 0 3000"/>
                <a:gd name="G2" fmla="+- 21600 0 30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0" y="10800"/>
                  </a:moveTo>
                  <a:cubicBezTo>
                    <a:pt x="3000" y="15108"/>
                    <a:pt x="6492" y="18600"/>
                    <a:pt x="10800" y="18600"/>
                  </a:cubicBezTo>
                  <a:cubicBezTo>
                    <a:pt x="15108" y="18600"/>
                    <a:pt x="18600" y="15108"/>
                    <a:pt x="18600" y="10800"/>
                  </a:cubicBezTo>
                  <a:cubicBezTo>
                    <a:pt x="18600" y="6492"/>
                    <a:pt x="15108" y="3000"/>
                    <a:pt x="10800" y="3000"/>
                  </a:cubicBezTo>
                  <a:cubicBezTo>
                    <a:pt x="6492" y="3000"/>
                    <a:pt x="3000" y="6492"/>
                    <a:pt x="3000" y="10800"/>
                  </a:cubicBezTo>
                  <a:close/>
                </a:path>
              </a:pathLst>
            </a:custGeom>
            <a:gradFill rotWithShape="1">
              <a:gsLst>
                <a:gs pos="0">
                  <a:srgbClr val="FFFFFF"/>
                </a:gs>
                <a:gs pos="100000">
                  <a:srgbClr val="FFFFFF">
                    <a:gamma/>
                    <a:shade val="46275"/>
                    <a:invGamma/>
                  </a:srgbClr>
                </a:gs>
              </a:gsLst>
              <a:path path="rect">
                <a:fillToRect l="50000" t="50000" r="50000" b="50000"/>
              </a:path>
            </a:gradFill>
            <a:ln w="9525">
              <a:no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3" name="Oval 31"/>
            <p:cNvSpPr>
              <a:spLocks noChangeArrowheads="1"/>
            </p:cNvSpPr>
            <p:nvPr/>
          </p:nvSpPr>
          <p:spPr bwMode="auto">
            <a:xfrm>
              <a:off x="3616" y="1621"/>
              <a:ext cx="1008" cy="1009"/>
            </a:xfrm>
            <a:prstGeom prst="ellipse">
              <a:avLst/>
            </a:prstGeom>
            <a:gradFill rotWithShape="1">
              <a:gsLst>
                <a:gs pos="0">
                  <a:srgbClr val="FFFFFF"/>
                </a:gs>
                <a:gs pos="100000">
                  <a:srgbClr val="FFFFFF">
                    <a:gamma/>
                    <a:shade val="46275"/>
                    <a:invGamma/>
                  </a:srgbClr>
                </a:gs>
              </a:gsLst>
              <a:path path="shape">
                <a:fillToRect l="50000" t="50000" r="50000" b="50000"/>
              </a:path>
            </a:gradFill>
            <a:ln w="9525">
              <a:no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4" name="AutoShape 32"/>
            <p:cNvSpPr>
              <a:spLocks noChangeArrowheads="1"/>
            </p:cNvSpPr>
            <p:nvPr/>
          </p:nvSpPr>
          <p:spPr bwMode="auto">
            <a:xfrm>
              <a:off x="4000" y="1996"/>
              <a:ext cx="241" cy="238"/>
            </a:xfrm>
            <a:prstGeom prst="octagon">
              <a:avLst>
                <a:gd name="adj" fmla="val 29287"/>
              </a:avLst>
            </a:prstGeom>
            <a:gradFill rotWithShape="1">
              <a:gsLst>
                <a:gs pos="0">
                  <a:srgbClr val="FFFFFF"/>
                </a:gs>
                <a:gs pos="100000">
                  <a:srgbClr val="FFFFFF">
                    <a:gamma/>
                    <a:shade val="60784"/>
                    <a:invGamma/>
                  </a:srgbClr>
                </a:gs>
              </a:gsLst>
              <a:path path="shape">
                <a:fillToRect l="50000" t="50000" r="50000" b="50000"/>
              </a:path>
            </a:gradFill>
            <a:ln w="9525">
              <a:noFill/>
              <a:miter lim="800000"/>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grpSp>
      <p:grpSp>
        <p:nvGrpSpPr>
          <p:cNvPr id="5" name="Group 19"/>
          <p:cNvGrpSpPr/>
          <p:nvPr/>
        </p:nvGrpSpPr>
        <p:grpSpPr>
          <a:xfrm>
            <a:off x="4678363" y="690563"/>
            <a:ext cx="1609725" cy="1592262"/>
            <a:chOff x="506" y="610"/>
            <a:chExt cx="2814" cy="2814"/>
          </a:xfrm>
        </p:grpSpPr>
        <p:sp>
          <p:nvSpPr>
            <p:cNvPr id="26" name="Freeform 20"/>
            <p:cNvSpPr/>
            <p:nvPr/>
          </p:nvSpPr>
          <p:spPr bwMode="auto">
            <a:xfrm rot="-582080">
              <a:off x="506" y="610"/>
              <a:ext cx="2814" cy="2814"/>
            </a:xfrm>
            <a:custGeom>
              <a:avLst/>
              <a:gdLst/>
              <a:ahLst/>
              <a:cxnLst>
                <a:cxn ang="0">
                  <a:pos x="1284" y="6"/>
                </a:cxn>
                <a:cxn ang="0">
                  <a:pos x="1428" y="144"/>
                </a:cxn>
                <a:cxn ang="0">
                  <a:pos x="1584" y="6"/>
                </a:cxn>
                <a:cxn ang="0">
                  <a:pos x="1704" y="174"/>
                </a:cxn>
                <a:cxn ang="0">
                  <a:pos x="1890" y="84"/>
                </a:cxn>
                <a:cxn ang="0">
                  <a:pos x="1974" y="264"/>
                </a:cxn>
                <a:cxn ang="0">
                  <a:pos x="2154" y="204"/>
                </a:cxn>
                <a:cxn ang="0">
                  <a:pos x="2202" y="402"/>
                </a:cxn>
                <a:cxn ang="0">
                  <a:pos x="2400" y="408"/>
                </a:cxn>
                <a:cxn ang="0">
                  <a:pos x="2406" y="600"/>
                </a:cxn>
                <a:cxn ang="0">
                  <a:pos x="2592" y="648"/>
                </a:cxn>
                <a:cxn ang="0">
                  <a:pos x="2562" y="846"/>
                </a:cxn>
                <a:cxn ang="0">
                  <a:pos x="2742" y="924"/>
                </a:cxn>
                <a:cxn ang="0">
                  <a:pos x="2652" y="1104"/>
                </a:cxn>
                <a:cxn ang="0">
                  <a:pos x="2802" y="1218"/>
                </a:cxn>
                <a:cxn ang="0">
                  <a:pos x="2694" y="1362"/>
                </a:cxn>
                <a:cxn ang="0">
                  <a:pos x="2808" y="1530"/>
                </a:cxn>
                <a:cxn ang="0">
                  <a:pos x="2658" y="1656"/>
                </a:cxn>
                <a:cxn ang="0">
                  <a:pos x="2760" y="1824"/>
                </a:cxn>
                <a:cxn ang="0">
                  <a:pos x="2592" y="1902"/>
                </a:cxn>
                <a:cxn ang="0">
                  <a:pos x="2634" y="2100"/>
                </a:cxn>
                <a:cxn ang="0">
                  <a:pos x="2424" y="2172"/>
                </a:cxn>
                <a:cxn ang="0">
                  <a:pos x="2430" y="2358"/>
                </a:cxn>
                <a:cxn ang="0">
                  <a:pos x="2238" y="2382"/>
                </a:cxn>
                <a:cxn ang="0">
                  <a:pos x="2184" y="2574"/>
                </a:cxn>
                <a:cxn ang="0">
                  <a:pos x="2016" y="2544"/>
                </a:cxn>
                <a:cxn ang="0">
                  <a:pos x="1944" y="2718"/>
                </a:cxn>
                <a:cxn ang="0">
                  <a:pos x="1788" y="2640"/>
                </a:cxn>
                <a:cxn ang="0">
                  <a:pos x="1668" y="2790"/>
                </a:cxn>
                <a:cxn ang="0">
                  <a:pos x="1512" y="2682"/>
                </a:cxn>
                <a:cxn ang="0">
                  <a:pos x="1380" y="2814"/>
                </a:cxn>
                <a:cxn ang="0">
                  <a:pos x="1248" y="2676"/>
                </a:cxn>
                <a:cxn ang="0">
                  <a:pos x="1098" y="2778"/>
                </a:cxn>
                <a:cxn ang="0">
                  <a:pos x="1014" y="2622"/>
                </a:cxn>
                <a:cxn ang="0">
                  <a:pos x="864" y="2700"/>
                </a:cxn>
                <a:cxn ang="0">
                  <a:pos x="810" y="2538"/>
                </a:cxn>
                <a:cxn ang="0">
                  <a:pos x="636" y="2574"/>
                </a:cxn>
                <a:cxn ang="0">
                  <a:pos x="600" y="2394"/>
                </a:cxn>
                <a:cxn ang="0">
                  <a:pos x="420" y="2400"/>
                </a:cxn>
                <a:cxn ang="0">
                  <a:pos x="432" y="2232"/>
                </a:cxn>
                <a:cxn ang="0">
                  <a:pos x="246" y="2208"/>
                </a:cxn>
                <a:cxn ang="0">
                  <a:pos x="288" y="2022"/>
                </a:cxn>
                <a:cxn ang="0">
                  <a:pos x="120" y="1986"/>
                </a:cxn>
                <a:cxn ang="0">
                  <a:pos x="192" y="1800"/>
                </a:cxn>
                <a:cxn ang="0">
                  <a:pos x="36" y="1734"/>
                </a:cxn>
                <a:cxn ang="0">
                  <a:pos x="144" y="1566"/>
                </a:cxn>
                <a:cxn ang="0">
                  <a:pos x="0" y="1464"/>
                </a:cxn>
                <a:cxn ang="0">
                  <a:pos x="150" y="1338"/>
                </a:cxn>
                <a:cxn ang="0">
                  <a:pos x="12" y="1188"/>
                </a:cxn>
                <a:cxn ang="0">
                  <a:pos x="186" y="1080"/>
                </a:cxn>
                <a:cxn ang="0">
                  <a:pos x="96" y="930"/>
                </a:cxn>
                <a:cxn ang="0">
                  <a:pos x="264" y="852"/>
                </a:cxn>
                <a:cxn ang="0">
                  <a:pos x="222" y="666"/>
                </a:cxn>
                <a:cxn ang="0">
                  <a:pos x="408" y="630"/>
                </a:cxn>
                <a:cxn ang="0">
                  <a:pos x="402" y="414"/>
                </a:cxn>
                <a:cxn ang="0">
                  <a:pos x="606" y="402"/>
                </a:cxn>
                <a:cxn ang="0">
                  <a:pos x="660" y="216"/>
                </a:cxn>
                <a:cxn ang="0">
                  <a:pos x="870" y="246"/>
                </a:cxn>
                <a:cxn ang="0">
                  <a:pos x="948" y="78"/>
                </a:cxn>
                <a:cxn ang="0">
                  <a:pos x="1152" y="156"/>
                </a:cxn>
              </a:cxnLst>
              <a:rect l="0" t="0" r="r" b="b"/>
              <a:pathLst>
                <a:path w="2814" h="2814">
                  <a:moveTo>
                    <a:pt x="1260" y="150"/>
                  </a:moveTo>
                  <a:lnTo>
                    <a:pt x="1284" y="6"/>
                  </a:lnTo>
                  <a:lnTo>
                    <a:pt x="1392" y="0"/>
                  </a:lnTo>
                  <a:lnTo>
                    <a:pt x="1428" y="144"/>
                  </a:lnTo>
                  <a:lnTo>
                    <a:pt x="1536" y="138"/>
                  </a:lnTo>
                  <a:lnTo>
                    <a:pt x="1584" y="6"/>
                  </a:lnTo>
                  <a:lnTo>
                    <a:pt x="1698" y="30"/>
                  </a:lnTo>
                  <a:lnTo>
                    <a:pt x="1704" y="174"/>
                  </a:lnTo>
                  <a:lnTo>
                    <a:pt x="1824" y="198"/>
                  </a:lnTo>
                  <a:lnTo>
                    <a:pt x="1890" y="84"/>
                  </a:lnTo>
                  <a:lnTo>
                    <a:pt x="1980" y="120"/>
                  </a:lnTo>
                  <a:lnTo>
                    <a:pt x="1974" y="264"/>
                  </a:lnTo>
                  <a:lnTo>
                    <a:pt x="2028" y="300"/>
                  </a:lnTo>
                  <a:lnTo>
                    <a:pt x="2154" y="204"/>
                  </a:lnTo>
                  <a:lnTo>
                    <a:pt x="2232" y="258"/>
                  </a:lnTo>
                  <a:lnTo>
                    <a:pt x="2202" y="402"/>
                  </a:lnTo>
                  <a:lnTo>
                    <a:pt x="2256" y="462"/>
                  </a:lnTo>
                  <a:lnTo>
                    <a:pt x="2400" y="408"/>
                  </a:lnTo>
                  <a:lnTo>
                    <a:pt x="2466" y="474"/>
                  </a:lnTo>
                  <a:lnTo>
                    <a:pt x="2406" y="600"/>
                  </a:lnTo>
                  <a:lnTo>
                    <a:pt x="2466" y="690"/>
                  </a:lnTo>
                  <a:lnTo>
                    <a:pt x="2592" y="648"/>
                  </a:lnTo>
                  <a:lnTo>
                    <a:pt x="2658" y="738"/>
                  </a:lnTo>
                  <a:lnTo>
                    <a:pt x="2562" y="846"/>
                  </a:lnTo>
                  <a:lnTo>
                    <a:pt x="2610" y="936"/>
                  </a:lnTo>
                  <a:lnTo>
                    <a:pt x="2742" y="924"/>
                  </a:lnTo>
                  <a:lnTo>
                    <a:pt x="2772" y="1014"/>
                  </a:lnTo>
                  <a:lnTo>
                    <a:pt x="2652" y="1104"/>
                  </a:lnTo>
                  <a:lnTo>
                    <a:pt x="2670" y="1200"/>
                  </a:lnTo>
                  <a:lnTo>
                    <a:pt x="2802" y="1218"/>
                  </a:lnTo>
                  <a:lnTo>
                    <a:pt x="2814" y="1308"/>
                  </a:lnTo>
                  <a:lnTo>
                    <a:pt x="2694" y="1362"/>
                  </a:lnTo>
                  <a:lnTo>
                    <a:pt x="2688" y="1470"/>
                  </a:lnTo>
                  <a:lnTo>
                    <a:pt x="2808" y="1530"/>
                  </a:lnTo>
                  <a:lnTo>
                    <a:pt x="2796" y="1620"/>
                  </a:lnTo>
                  <a:lnTo>
                    <a:pt x="2658" y="1656"/>
                  </a:lnTo>
                  <a:lnTo>
                    <a:pt x="2634" y="1752"/>
                  </a:lnTo>
                  <a:lnTo>
                    <a:pt x="2760" y="1824"/>
                  </a:lnTo>
                  <a:lnTo>
                    <a:pt x="2724" y="1920"/>
                  </a:lnTo>
                  <a:lnTo>
                    <a:pt x="2592" y="1902"/>
                  </a:lnTo>
                  <a:lnTo>
                    <a:pt x="2544" y="1986"/>
                  </a:lnTo>
                  <a:lnTo>
                    <a:pt x="2634" y="2100"/>
                  </a:lnTo>
                  <a:lnTo>
                    <a:pt x="2568" y="2208"/>
                  </a:lnTo>
                  <a:lnTo>
                    <a:pt x="2424" y="2172"/>
                  </a:lnTo>
                  <a:lnTo>
                    <a:pt x="2370" y="2256"/>
                  </a:lnTo>
                  <a:lnTo>
                    <a:pt x="2430" y="2358"/>
                  </a:lnTo>
                  <a:lnTo>
                    <a:pt x="2364" y="2442"/>
                  </a:lnTo>
                  <a:lnTo>
                    <a:pt x="2238" y="2382"/>
                  </a:lnTo>
                  <a:lnTo>
                    <a:pt x="2154" y="2448"/>
                  </a:lnTo>
                  <a:lnTo>
                    <a:pt x="2184" y="2574"/>
                  </a:lnTo>
                  <a:lnTo>
                    <a:pt x="2112" y="2634"/>
                  </a:lnTo>
                  <a:lnTo>
                    <a:pt x="2016" y="2544"/>
                  </a:lnTo>
                  <a:lnTo>
                    <a:pt x="1938" y="2574"/>
                  </a:lnTo>
                  <a:lnTo>
                    <a:pt x="1944" y="2718"/>
                  </a:lnTo>
                  <a:lnTo>
                    <a:pt x="1848" y="2748"/>
                  </a:lnTo>
                  <a:lnTo>
                    <a:pt x="1788" y="2640"/>
                  </a:lnTo>
                  <a:lnTo>
                    <a:pt x="1686" y="2658"/>
                  </a:lnTo>
                  <a:lnTo>
                    <a:pt x="1668" y="2790"/>
                  </a:lnTo>
                  <a:lnTo>
                    <a:pt x="1572" y="2808"/>
                  </a:lnTo>
                  <a:lnTo>
                    <a:pt x="1512" y="2682"/>
                  </a:lnTo>
                  <a:lnTo>
                    <a:pt x="1434" y="2682"/>
                  </a:lnTo>
                  <a:lnTo>
                    <a:pt x="1380" y="2814"/>
                  </a:lnTo>
                  <a:lnTo>
                    <a:pt x="1290" y="2814"/>
                  </a:lnTo>
                  <a:lnTo>
                    <a:pt x="1248" y="2676"/>
                  </a:lnTo>
                  <a:lnTo>
                    <a:pt x="1176" y="2658"/>
                  </a:lnTo>
                  <a:lnTo>
                    <a:pt x="1098" y="2778"/>
                  </a:lnTo>
                  <a:lnTo>
                    <a:pt x="1020" y="2754"/>
                  </a:lnTo>
                  <a:lnTo>
                    <a:pt x="1014" y="2622"/>
                  </a:lnTo>
                  <a:lnTo>
                    <a:pt x="948" y="2598"/>
                  </a:lnTo>
                  <a:lnTo>
                    <a:pt x="864" y="2700"/>
                  </a:lnTo>
                  <a:lnTo>
                    <a:pt x="786" y="2664"/>
                  </a:lnTo>
                  <a:lnTo>
                    <a:pt x="810" y="2538"/>
                  </a:lnTo>
                  <a:lnTo>
                    <a:pt x="732" y="2484"/>
                  </a:lnTo>
                  <a:lnTo>
                    <a:pt x="636" y="2574"/>
                  </a:lnTo>
                  <a:lnTo>
                    <a:pt x="558" y="2520"/>
                  </a:lnTo>
                  <a:lnTo>
                    <a:pt x="600" y="2394"/>
                  </a:lnTo>
                  <a:lnTo>
                    <a:pt x="528" y="2334"/>
                  </a:lnTo>
                  <a:lnTo>
                    <a:pt x="420" y="2400"/>
                  </a:lnTo>
                  <a:lnTo>
                    <a:pt x="366" y="2340"/>
                  </a:lnTo>
                  <a:lnTo>
                    <a:pt x="432" y="2232"/>
                  </a:lnTo>
                  <a:lnTo>
                    <a:pt x="384" y="2166"/>
                  </a:lnTo>
                  <a:lnTo>
                    <a:pt x="246" y="2208"/>
                  </a:lnTo>
                  <a:lnTo>
                    <a:pt x="204" y="2148"/>
                  </a:lnTo>
                  <a:lnTo>
                    <a:pt x="288" y="2022"/>
                  </a:lnTo>
                  <a:lnTo>
                    <a:pt x="252" y="1956"/>
                  </a:lnTo>
                  <a:lnTo>
                    <a:pt x="120" y="1986"/>
                  </a:lnTo>
                  <a:lnTo>
                    <a:pt x="90" y="1914"/>
                  </a:lnTo>
                  <a:lnTo>
                    <a:pt x="192" y="1800"/>
                  </a:lnTo>
                  <a:lnTo>
                    <a:pt x="168" y="1722"/>
                  </a:lnTo>
                  <a:lnTo>
                    <a:pt x="36" y="1734"/>
                  </a:lnTo>
                  <a:lnTo>
                    <a:pt x="24" y="1650"/>
                  </a:lnTo>
                  <a:lnTo>
                    <a:pt x="144" y="1566"/>
                  </a:lnTo>
                  <a:lnTo>
                    <a:pt x="138" y="1494"/>
                  </a:lnTo>
                  <a:lnTo>
                    <a:pt x="0" y="1464"/>
                  </a:lnTo>
                  <a:lnTo>
                    <a:pt x="0" y="1392"/>
                  </a:lnTo>
                  <a:lnTo>
                    <a:pt x="150" y="1338"/>
                  </a:lnTo>
                  <a:lnTo>
                    <a:pt x="150" y="1260"/>
                  </a:lnTo>
                  <a:lnTo>
                    <a:pt x="12" y="1188"/>
                  </a:lnTo>
                  <a:lnTo>
                    <a:pt x="30" y="1098"/>
                  </a:lnTo>
                  <a:lnTo>
                    <a:pt x="186" y="1080"/>
                  </a:lnTo>
                  <a:lnTo>
                    <a:pt x="204" y="1008"/>
                  </a:lnTo>
                  <a:lnTo>
                    <a:pt x="96" y="930"/>
                  </a:lnTo>
                  <a:lnTo>
                    <a:pt x="120" y="834"/>
                  </a:lnTo>
                  <a:lnTo>
                    <a:pt x="264" y="852"/>
                  </a:lnTo>
                  <a:lnTo>
                    <a:pt x="306" y="786"/>
                  </a:lnTo>
                  <a:lnTo>
                    <a:pt x="222" y="666"/>
                  </a:lnTo>
                  <a:lnTo>
                    <a:pt x="270" y="600"/>
                  </a:lnTo>
                  <a:lnTo>
                    <a:pt x="408" y="630"/>
                  </a:lnTo>
                  <a:lnTo>
                    <a:pt x="468" y="540"/>
                  </a:lnTo>
                  <a:lnTo>
                    <a:pt x="402" y="414"/>
                  </a:lnTo>
                  <a:lnTo>
                    <a:pt x="492" y="342"/>
                  </a:lnTo>
                  <a:lnTo>
                    <a:pt x="606" y="402"/>
                  </a:lnTo>
                  <a:lnTo>
                    <a:pt x="702" y="348"/>
                  </a:lnTo>
                  <a:lnTo>
                    <a:pt x="660" y="216"/>
                  </a:lnTo>
                  <a:lnTo>
                    <a:pt x="762" y="162"/>
                  </a:lnTo>
                  <a:lnTo>
                    <a:pt x="870" y="246"/>
                  </a:lnTo>
                  <a:lnTo>
                    <a:pt x="960" y="210"/>
                  </a:lnTo>
                  <a:lnTo>
                    <a:pt x="948" y="78"/>
                  </a:lnTo>
                  <a:lnTo>
                    <a:pt x="1086" y="36"/>
                  </a:lnTo>
                  <a:lnTo>
                    <a:pt x="1152" y="156"/>
                  </a:lnTo>
                  <a:lnTo>
                    <a:pt x="1260" y="150"/>
                  </a:lnTo>
                  <a:close/>
                </a:path>
              </a:pathLst>
            </a:custGeom>
            <a:gradFill rotWithShape="1">
              <a:gsLst>
                <a:gs pos="0">
                  <a:srgbClr val="FFFFCC"/>
                </a:gs>
                <a:gs pos="100000">
                  <a:srgbClr val="FFFFCC">
                    <a:gamma/>
                    <a:shade val="46275"/>
                    <a:invGamma/>
                  </a:srgbClr>
                </a:gs>
              </a:gsLst>
              <a:path path="rect">
                <a:fillToRect l="50000" t="50000" r="50000" b="50000"/>
              </a:path>
            </a:gradFill>
            <a:ln w="9525">
              <a:noFill/>
              <a:round/>
            </a:ln>
            <a:effectLst>
              <a:prstShdw prst="shdw18" dist="17961" dir="13500000">
                <a:srgbClr val="FFFFCC">
                  <a:gamma/>
                  <a:shade val="60000"/>
                  <a:invGamma/>
                </a:srgbClr>
              </a:prstShdw>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4592" name="AutoShape 21"/>
            <p:cNvSpPr/>
            <p:nvPr/>
          </p:nvSpPr>
          <p:spPr>
            <a:xfrm rot="-582080">
              <a:off x="1672" y="1786"/>
              <a:ext cx="480" cy="480"/>
            </a:xfrm>
            <a:prstGeom prst="octagon">
              <a:avLst>
                <a:gd name="adj" fmla="val 29287"/>
              </a:avLst>
            </a:prstGeom>
            <a:gradFill rotWithShape="1">
              <a:gsLst>
                <a:gs pos="0">
                  <a:srgbClr val="FFFFFF"/>
                </a:gs>
                <a:gs pos="100000">
                  <a:srgbClr val="767676"/>
                </a:gs>
              </a:gsLst>
              <a:path path="shape">
                <a:fillToRect l="50000" t="50000" r="50000" b="50000"/>
              </a:path>
              <a:tileRect/>
            </a:gradFill>
            <a:ln w="57150">
              <a:noFill/>
            </a:ln>
          </p:spPr>
          <p:txBody>
            <a:bodyPr wrap="none" anchor="ctr" anchorCtr="0"/>
            <a:lstStyle/>
            <a:p>
              <a:pPr eaLnBrk="1" hangingPunct="1">
                <a:spcBef>
                  <a:spcPct val="0"/>
                </a:spcBef>
              </a:pPr>
              <a:endParaRPr sz="1800" b="0" dirty="0">
                <a:solidFill>
                  <a:schemeClr val="bg1"/>
                </a:solidFill>
                <a:latin typeface="Arial" panose="020B0604020202020204" pitchFamily="34" charset="0"/>
              </a:endParaRPr>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500"/>
                                        <p:tgtEl>
                                          <p:spTgt spid="6451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4516"/>
                                        </p:tgtEl>
                                        <p:attrNameLst>
                                          <p:attrName>style.visibility</p:attrName>
                                        </p:attrNameLst>
                                      </p:cBhvr>
                                      <p:to>
                                        <p:strVal val="visible"/>
                                      </p:to>
                                    </p:set>
                                    <p:animEffect transition="in" filter="blinds(horizontal)">
                                      <p:cBhvr>
                                        <p:cTn id="15" dur="500"/>
                                        <p:tgtEl>
                                          <p:spTgt spid="64516"/>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par>
                          <p:cTn id="24" fill="hold">
                            <p:stCondLst>
                              <p:cond delay="4000"/>
                            </p:stCondLst>
                            <p:childTnLst>
                              <p:par>
                                <p:cTn id="25" presetID="3" presetClass="entr" presetSubtype="1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par>
                          <p:cTn id="28" fill="hold">
                            <p:stCondLst>
                              <p:cond delay="4500"/>
                            </p:stCondLst>
                            <p:childTnLst>
                              <p:par>
                                <p:cTn id="29" presetID="8" presetClass="emph" presetSubtype="0" repeatCount="indefinite" fill="hold" nodeType="afterEffect">
                                  <p:stCondLst>
                                    <p:cond delay="0"/>
                                  </p:stCondLst>
                                  <p:endCondLst>
                                    <p:cond evt="onNext" delay="0">
                                      <p:tgtEl>
                                        <p:sldTgt/>
                                      </p:tgtEl>
                                    </p:cond>
                                  </p:endCondLst>
                                  <p:childTnLst>
                                    <p:animRot by="21600000">
                                      <p:cBhvr>
                                        <p:cTn id="30" dur="3000" fill="hold"/>
                                        <p:tgtEl>
                                          <p:spTgt spid="2"/>
                                        </p:tgtEl>
                                        <p:attrNameLst>
                                          <p:attrName>r</p:attrName>
                                        </p:attrNameLst>
                                      </p:cBhvr>
                                    </p:animRot>
                                  </p:childTnLst>
                                </p:cTn>
                              </p:par>
                            </p:childTnLst>
                          </p:cTn>
                        </p:par>
                        <p:par>
                          <p:cTn id="31" fill="hold">
                            <p:stCondLst>
                              <p:cond delay="7500"/>
                            </p:stCondLst>
                            <p:childTnLst>
                              <p:par>
                                <p:cTn id="32" presetID="8" presetClass="emph" presetSubtype="0" repeatCount="indefinite" fill="hold" nodeType="afterEffect">
                                  <p:stCondLst>
                                    <p:cond delay="0"/>
                                  </p:stCondLst>
                                  <p:endCondLst>
                                    <p:cond evt="onNext" delay="0">
                                      <p:tgtEl>
                                        <p:sldTgt/>
                                      </p:tgtEl>
                                    </p:cond>
                                  </p:endCondLst>
                                  <p:childTnLst>
                                    <p:animRot by="21600000">
                                      <p:cBhvr>
                                        <p:cTn id="33" dur="2000" fill="hold"/>
                                        <p:tgtEl>
                                          <p:spTgt spid="3"/>
                                        </p:tgtEl>
                                        <p:attrNameLst>
                                          <p:attrName>r</p:attrName>
                                        </p:attrNameLst>
                                      </p:cBhvr>
                                    </p:animRot>
                                  </p:childTnLst>
                                </p:cTn>
                              </p:par>
                            </p:childTnLst>
                          </p:cTn>
                        </p:par>
                        <p:par>
                          <p:cTn id="34" fill="hold">
                            <p:stCondLst>
                              <p:cond delay="9500"/>
                            </p:stCondLst>
                            <p:childTnLst>
                              <p:par>
                                <p:cTn id="35" presetID="8" presetClass="emph" presetSubtype="0" repeatCount="indefinite" fill="hold" nodeType="afterEffect">
                                  <p:stCondLst>
                                    <p:cond delay="0"/>
                                  </p:stCondLst>
                                  <p:endCondLst>
                                    <p:cond evt="onNext" delay="0">
                                      <p:tgtEl>
                                        <p:sldTgt/>
                                      </p:tgtEl>
                                    </p:cond>
                                  </p:endCondLst>
                                  <p:childTnLst>
                                    <p:animRot by="21600000">
                                      <p:cBhvr>
                                        <p:cTn id="36" dur="5000" fill="hold"/>
                                        <p:tgtEl>
                                          <p:spTgt spid="5"/>
                                        </p:tgtEl>
                                        <p:attrNameLst>
                                          <p:attrName>r</p:attrName>
                                        </p:attrNameLst>
                                      </p:cBhvr>
                                    </p:animRot>
                                  </p:childTnLst>
                                </p:cTn>
                              </p:par>
                            </p:childTnLst>
                          </p:cTn>
                        </p:par>
                        <p:par>
                          <p:cTn id="37" fill="hold">
                            <p:stCondLst>
                              <p:cond delay="14500"/>
                            </p:stCondLst>
                            <p:childTnLst>
                              <p:par>
                                <p:cTn id="38" presetID="63" presetClass="path" presetSubtype="0" accel="50000" decel="50000" fill="hold" nodeType="afterEffect">
                                  <p:stCondLst>
                                    <p:cond delay="0"/>
                                  </p:stCondLst>
                                  <p:childTnLst>
                                    <p:animMotion origin="layout" path="M 3.88889E-6 1.85185E-6 L 0.10277 1.85185E-6 " pathEditMode="relative" rAng="0" ptsTypes="AA">
                                      <p:cBhvr>
                                        <p:cTn id="39" dur="3000" fill="hold"/>
                                        <p:tgtEl>
                                          <p:spTgt spid="5"/>
                                        </p:tgtEl>
                                        <p:attrNameLst>
                                          <p:attrName>ppt_x</p:attrName>
                                          <p:attrName>ppt_y</p:attrName>
                                        </p:attrNameLst>
                                      </p:cBhvr>
                                      <p:rCtr x="51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3"/>
          <p:cNvSpPr/>
          <p:nvPr/>
        </p:nvSpPr>
        <p:spPr>
          <a:xfrm rot="5400000">
            <a:off x="3549650" y="2820988"/>
            <a:ext cx="928688" cy="142875"/>
          </a:xfrm>
          <a:prstGeom prst="rect">
            <a:avLst/>
          </a:prstGeom>
          <a:gradFill rotWithShape="1">
            <a:gsLst>
              <a:gs pos="0">
                <a:srgbClr val="CFCFCF"/>
              </a:gs>
              <a:gs pos="100000">
                <a:srgbClr val="5F5F5F"/>
              </a:gs>
            </a:gsLst>
            <a:lin ang="5400000" scaled="1"/>
            <a:tileRect/>
          </a:gradFill>
          <a:ln w="9525">
            <a:noFill/>
          </a:ln>
        </p:spPr>
        <p:txBody>
          <a:bodyPr wrap="none" anchor="ctr" anchorCtr="0"/>
          <a:lstStyle/>
          <a:p>
            <a:endParaRPr dirty="0">
              <a:latin typeface="Times New Roman" panose="02020603050405020304" pitchFamily="18" charset="0"/>
            </a:endParaRPr>
          </a:p>
        </p:txBody>
      </p:sp>
      <p:sp>
        <p:nvSpPr>
          <p:cNvPr id="5" name="Rectangle 63"/>
          <p:cNvSpPr/>
          <p:nvPr/>
        </p:nvSpPr>
        <p:spPr>
          <a:xfrm rot="5400000">
            <a:off x="3521075" y="1885950"/>
            <a:ext cx="928688" cy="142875"/>
          </a:xfrm>
          <a:prstGeom prst="rect">
            <a:avLst/>
          </a:prstGeom>
          <a:gradFill rotWithShape="1">
            <a:gsLst>
              <a:gs pos="0">
                <a:srgbClr val="CFCFCF"/>
              </a:gs>
              <a:gs pos="100000">
                <a:srgbClr val="5F5F5F"/>
              </a:gs>
            </a:gsLst>
            <a:lin ang="5400000" scaled="1"/>
            <a:tileRect/>
          </a:gradFill>
          <a:ln w="9525">
            <a:noFill/>
          </a:ln>
        </p:spPr>
        <p:txBody>
          <a:bodyPr wrap="none" anchor="ctr" anchorCtr="0"/>
          <a:lstStyle/>
          <a:p>
            <a:endParaRPr dirty="0">
              <a:latin typeface="Times New Roman" panose="02020603050405020304" pitchFamily="18" charset="0"/>
            </a:endParaRPr>
          </a:p>
        </p:txBody>
      </p:sp>
      <p:sp>
        <p:nvSpPr>
          <p:cNvPr id="6" name="Rectangle 63"/>
          <p:cNvSpPr/>
          <p:nvPr/>
        </p:nvSpPr>
        <p:spPr>
          <a:xfrm rot="5400000">
            <a:off x="3549650" y="4035425"/>
            <a:ext cx="928688" cy="142875"/>
          </a:xfrm>
          <a:prstGeom prst="rect">
            <a:avLst/>
          </a:prstGeom>
          <a:gradFill rotWithShape="1">
            <a:gsLst>
              <a:gs pos="0">
                <a:srgbClr val="CFCFCF"/>
              </a:gs>
              <a:gs pos="100000">
                <a:srgbClr val="5F5F5F"/>
              </a:gs>
            </a:gsLst>
            <a:lin ang="5400000" scaled="1"/>
            <a:tileRect/>
          </a:gradFill>
          <a:ln w="9525">
            <a:noFill/>
          </a:ln>
        </p:spPr>
        <p:txBody>
          <a:bodyPr wrap="none" anchor="ctr" anchorCtr="0"/>
          <a:lstStyle/>
          <a:p>
            <a:endParaRPr dirty="0">
              <a:latin typeface="Times New Roman" panose="02020603050405020304" pitchFamily="18" charset="0"/>
            </a:endParaRPr>
          </a:p>
        </p:txBody>
      </p:sp>
      <p:sp>
        <p:nvSpPr>
          <p:cNvPr id="7" name="Rectangle 63"/>
          <p:cNvSpPr/>
          <p:nvPr/>
        </p:nvSpPr>
        <p:spPr>
          <a:xfrm rot="5400000">
            <a:off x="3573463" y="5249863"/>
            <a:ext cx="928687" cy="142875"/>
          </a:xfrm>
          <a:prstGeom prst="rect">
            <a:avLst/>
          </a:prstGeom>
          <a:gradFill rotWithShape="1">
            <a:gsLst>
              <a:gs pos="0">
                <a:srgbClr val="CFCFCF"/>
              </a:gs>
              <a:gs pos="100000">
                <a:srgbClr val="5F5F5F"/>
              </a:gs>
            </a:gsLst>
            <a:lin ang="5400000" scaled="1"/>
            <a:tileRect/>
          </a:gradFill>
          <a:ln w="9525">
            <a:noFill/>
          </a:ln>
        </p:spPr>
        <p:txBody>
          <a:bodyPr wrap="none" anchor="ctr" anchorCtr="0"/>
          <a:lstStyle/>
          <a:p>
            <a:endParaRPr dirty="0">
              <a:latin typeface="Times New Roman" panose="02020603050405020304" pitchFamily="18" charset="0"/>
            </a:endParaRPr>
          </a:p>
        </p:txBody>
      </p:sp>
      <p:grpSp>
        <p:nvGrpSpPr>
          <p:cNvPr id="2" name="Group 74"/>
          <p:cNvGrpSpPr/>
          <p:nvPr/>
        </p:nvGrpSpPr>
        <p:grpSpPr>
          <a:xfrm rot="5400000">
            <a:off x="3773488" y="2098675"/>
            <a:ext cx="446087" cy="392113"/>
            <a:chOff x="1872" y="1824"/>
            <a:chExt cx="2014" cy="1821"/>
          </a:xfrm>
        </p:grpSpPr>
        <p:sp>
          <p:nvSpPr>
            <p:cNvPr id="9" name="AutoShape 75"/>
            <p:cNvSpPr>
              <a:spLocks noChangeArrowheads="1"/>
            </p:cNvSpPr>
            <p:nvPr/>
          </p:nvSpPr>
          <p:spPr bwMode="gray">
            <a:xfrm rot="16200000" flipH="1">
              <a:off x="1821" y="242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0" name="AutoShape 76"/>
            <p:cNvSpPr>
              <a:spLocks noChangeArrowheads="1"/>
            </p:cNvSpPr>
            <p:nvPr/>
          </p:nvSpPr>
          <p:spPr bwMode="gray">
            <a:xfrm rot="5400000" flipH="1">
              <a:off x="3627" y="239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1" name="AutoShape 77"/>
            <p:cNvSpPr>
              <a:spLocks noChangeArrowheads="1"/>
            </p:cNvSpPr>
            <p:nvPr/>
          </p:nvSpPr>
          <p:spPr bwMode="gray">
            <a:xfrm rot="10800000" flipH="1">
              <a:off x="2725" y="33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30" name="Oval 7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5731" name="Oval 7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14" name="Oval 80"/>
            <p:cNvSpPr>
              <a:spLocks noChangeArrowheads="1"/>
            </p:cNvSpPr>
            <p:nvPr/>
          </p:nvSpPr>
          <p:spPr bwMode="gray">
            <a:xfrm>
              <a:off x="2252" y="2001"/>
              <a:ext cx="1261" cy="1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33" name="Oval 8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16" name="Oval 82"/>
            <p:cNvSpPr>
              <a:spLocks noChangeArrowheads="1"/>
            </p:cNvSpPr>
            <p:nvPr/>
          </p:nvSpPr>
          <p:spPr bwMode="gray">
            <a:xfrm>
              <a:off x="2338" y="2082"/>
              <a:ext cx="1097"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35" name="Oval 8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sp>
        <p:nvSpPr>
          <p:cNvPr id="18" name="AutoShape 17"/>
          <p:cNvSpPr>
            <a:spLocks noChangeArrowheads="1"/>
          </p:cNvSpPr>
          <p:nvPr/>
        </p:nvSpPr>
        <p:spPr bwMode="gray">
          <a:xfrm>
            <a:off x="276225" y="142875"/>
            <a:ext cx="8639175" cy="1500188"/>
          </a:xfrm>
          <a:prstGeom prst="roundRect">
            <a:avLst>
              <a:gd name="adj" fmla="val 50000"/>
            </a:avLst>
          </a:prstGeom>
          <a:gradFill rotWithShape="1">
            <a:gsLst>
              <a:gs pos="0">
                <a:srgbClr val="003300"/>
              </a:gs>
              <a:gs pos="100000">
                <a:srgbClr val="339966"/>
              </a:gs>
            </a:gsLst>
            <a:lin ang="5400000" scaled="1"/>
          </a:gradFill>
          <a:ln w="38100" algn="ctr">
            <a:solidFill>
              <a:srgbClr val="FFFFFF"/>
            </a:solidFill>
            <a:round/>
          </a:ln>
          <a:effectLst>
            <a:outerShdw dist="63500" dir="3187806" algn="ctr" rotWithShape="0">
              <a:srgbClr val="001D3A"/>
            </a:outerShdw>
          </a:effectLst>
        </p:spPr>
        <p:txBody>
          <a:bodyPr wrap="none" anchor="ctr"/>
          <a:lstStyle/>
          <a:p>
            <a:pPr marL="457200" marR="0" lvl="0" indent="-45720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0" normalizeH="0" baseline="0" noProof="0">
                <a:ln>
                  <a:noFill/>
                </a:ln>
                <a:solidFill>
                  <a:srgbClr val="FFFF66"/>
                </a:solidFill>
                <a:effectLst/>
                <a:uLnTx/>
                <a:uFillTx/>
                <a:latin typeface="Times New Roman" panose="02020603050405020304" pitchFamily="18" charset="0"/>
                <a:ea typeface="+mn-ea"/>
                <a:cs typeface="+mn-cs"/>
              </a:rPr>
              <a:t>   </a:t>
            </a:r>
          </a:p>
        </p:txBody>
      </p:sp>
      <p:sp>
        <p:nvSpPr>
          <p:cNvPr id="19" name="Rectangle 18"/>
          <p:cNvSpPr/>
          <p:nvPr/>
        </p:nvSpPr>
        <p:spPr>
          <a:xfrm>
            <a:off x="4467225" y="1947863"/>
            <a:ext cx="3843338" cy="793750"/>
          </a:xfrm>
          <a:prstGeom prst="rect">
            <a:avLst/>
          </a:prstGeom>
          <a:noFill/>
          <a:ln w="38100" cap="flat" cmpd="dbl">
            <a:solidFill>
              <a:srgbClr val="0000FF"/>
            </a:solidFill>
            <a:prstDash val="solid"/>
            <a:miter/>
            <a:headEnd type="none" w="med" len="med"/>
            <a:tailEnd type="none" w="med" len="med"/>
          </a:ln>
        </p:spPr>
        <p:txBody>
          <a:bodyPr wrap="none" anchor="ctr" anchorCtr="0"/>
          <a:lstStyle/>
          <a:p>
            <a:endParaRPr dirty="0">
              <a:solidFill>
                <a:srgbClr val="0000FF"/>
              </a:solidFill>
              <a:latin typeface="Times New Roman" panose="02020603050405020304" pitchFamily="18" charset="0"/>
            </a:endParaRPr>
          </a:p>
        </p:txBody>
      </p:sp>
      <p:sp>
        <p:nvSpPr>
          <p:cNvPr id="20" name="Rectangle 20"/>
          <p:cNvSpPr/>
          <p:nvPr/>
        </p:nvSpPr>
        <p:spPr>
          <a:xfrm>
            <a:off x="4467225" y="3162300"/>
            <a:ext cx="3843338" cy="793750"/>
          </a:xfrm>
          <a:prstGeom prst="rect">
            <a:avLst/>
          </a:prstGeom>
          <a:noFill/>
          <a:ln w="38100" cap="flat" cmpd="dbl">
            <a:solidFill>
              <a:srgbClr val="0000FF"/>
            </a:solidFill>
            <a:prstDash val="solid"/>
            <a:miter/>
            <a:headEnd type="none" w="med" len="med"/>
            <a:tailEnd type="none" w="med" len="med"/>
          </a:ln>
        </p:spPr>
        <p:txBody>
          <a:bodyPr wrap="none" anchor="ctr" anchorCtr="0"/>
          <a:lstStyle/>
          <a:p>
            <a:endParaRPr dirty="0">
              <a:solidFill>
                <a:srgbClr val="0000FF"/>
              </a:solidFill>
              <a:latin typeface="Times New Roman" panose="02020603050405020304" pitchFamily="18" charset="0"/>
            </a:endParaRPr>
          </a:p>
        </p:txBody>
      </p:sp>
      <p:grpSp>
        <p:nvGrpSpPr>
          <p:cNvPr id="3" name="Group 20"/>
          <p:cNvGrpSpPr/>
          <p:nvPr/>
        </p:nvGrpSpPr>
        <p:grpSpPr>
          <a:xfrm>
            <a:off x="4414838" y="2019300"/>
            <a:ext cx="3786187" cy="604838"/>
            <a:chOff x="881063" y="2185988"/>
            <a:chExt cx="3803867" cy="604837"/>
          </a:xfrm>
        </p:grpSpPr>
        <p:grpSp>
          <p:nvGrpSpPr>
            <p:cNvPr id="25721" name="Group 5"/>
            <p:cNvGrpSpPr/>
            <p:nvPr/>
          </p:nvGrpSpPr>
          <p:grpSpPr>
            <a:xfrm>
              <a:off x="881063" y="2185988"/>
              <a:ext cx="3762077" cy="604837"/>
              <a:chOff x="384" y="1344"/>
              <a:chExt cx="1584" cy="381"/>
            </a:xfrm>
          </p:grpSpPr>
          <p:sp>
            <p:nvSpPr>
              <p:cNvPr id="24" name="AutoShape 6"/>
              <p:cNvSpPr>
                <a:spLocks noChangeArrowheads="1"/>
              </p:cNvSpPr>
              <p:nvPr/>
            </p:nvSpPr>
            <p:spPr bwMode="gray">
              <a:xfrm>
                <a:off x="384" y="1344"/>
                <a:ext cx="1584"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24" name="AutoShape 7"/>
              <p:cNvSpPr/>
              <p:nvPr/>
            </p:nvSpPr>
            <p:spPr>
              <a:xfrm>
                <a:off x="448" y="1379"/>
                <a:ext cx="271" cy="331"/>
              </a:xfrm>
              <a:prstGeom prst="roundRect">
                <a:avLst>
                  <a:gd name="adj" fmla="val 11921"/>
                </a:avLst>
              </a:prstGeom>
              <a:solidFill>
                <a:srgbClr val="0000CC"/>
              </a:solidFill>
              <a:ln w="3810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6" name="Freeform 8"/>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ln>
            </p:spPr>
            <p:txBody>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7" name="Text Box 9"/>
              <p:cNvSpPr txBox="1">
                <a:spLocks noChangeArrowheads="1"/>
              </p:cNvSpPr>
              <p:nvPr/>
            </p:nvSpPr>
            <p:spPr bwMode="gray">
              <a:xfrm>
                <a:off x="478" y="1383"/>
                <a:ext cx="211" cy="327"/>
              </a:xfrm>
              <a:prstGeom prst="rect">
                <a:avLst/>
              </a:prstGeom>
              <a:noFill/>
              <a:ln w="9525" algn="ctr">
                <a:noFill/>
                <a:miter lim="800000"/>
              </a:ln>
              <a:effectLst>
                <a:outerShdw dist="35921" dir="2700000" algn="ctr" rotWithShape="0">
                  <a:schemeClr val="tx1"/>
                </a:outerShdw>
              </a:effectLst>
            </p:spPr>
            <p:txBody>
              <a:bodyPr>
                <a:spAutoFit/>
              </a:bodyPr>
              <a:lstStyle/>
              <a:p>
                <a:pPr marR="0" defTabSz="914400" fontAlgn="auto">
                  <a:spcBef>
                    <a:spcPts val="0"/>
                  </a:spcBef>
                  <a:spcAft>
                    <a:spcPts val="0"/>
                  </a:spcAft>
                  <a:buClrTx/>
                  <a:buSzTx/>
                  <a:buFontTx/>
                  <a:buNone/>
                  <a:defRPr/>
                </a:pPr>
                <a:r>
                  <a:rPr kumimoji="0" lang="en-US" sz="2800" kern="1200" cap="none" spc="0" normalizeH="0" baseline="0" noProof="0">
                    <a:solidFill>
                      <a:srgbClr val="FF0000"/>
                    </a:solidFill>
                    <a:effectLst>
                      <a:outerShdw blurRad="38100" dist="38100" dir="2700000" algn="tl">
                        <a:srgbClr val="C0C0C0"/>
                      </a:outerShdw>
                    </a:effectLst>
                    <a:latin typeface="+mn-lt"/>
                    <a:ea typeface="+mn-ea"/>
                    <a:cs typeface="+mn-cs"/>
                  </a:rPr>
                  <a:t>A</a:t>
                </a:r>
              </a:p>
            </p:txBody>
          </p:sp>
        </p:grpSp>
        <p:sp>
          <p:nvSpPr>
            <p:cNvPr id="25722" name="Text Box 26"/>
            <p:cNvSpPr txBox="1"/>
            <p:nvPr/>
          </p:nvSpPr>
          <p:spPr>
            <a:xfrm>
              <a:off x="1747175" y="2298700"/>
              <a:ext cx="2937755" cy="461665"/>
            </a:xfrm>
            <a:prstGeom prst="rect">
              <a:avLst/>
            </a:prstGeom>
            <a:noFill/>
            <a:ln w="9525">
              <a:noFill/>
            </a:ln>
          </p:spPr>
          <p:txBody>
            <a:bodyPr>
              <a:spAutoFit/>
            </a:bodyPr>
            <a:lstStyle/>
            <a:p>
              <a:r>
                <a:rPr lang="fr-FR" altLang="x-none" sz="2400" dirty="0">
                  <a:latin typeface="Times New Roman" panose="02020603050405020304" pitchFamily="18" charset="0"/>
                </a:rPr>
                <a:t>5 cm</a:t>
              </a:r>
              <a:endParaRPr sz="2400" dirty="0">
                <a:latin typeface="Times New Roman" panose="02020603050405020304" pitchFamily="18" charset="0"/>
              </a:endParaRPr>
            </a:p>
          </p:txBody>
        </p:sp>
      </p:grpSp>
      <p:grpSp>
        <p:nvGrpSpPr>
          <p:cNvPr id="12" name="Group 27"/>
          <p:cNvGrpSpPr/>
          <p:nvPr/>
        </p:nvGrpSpPr>
        <p:grpSpPr>
          <a:xfrm rot="5400000">
            <a:off x="3473450" y="1816100"/>
            <a:ext cx="992188" cy="930275"/>
            <a:chOff x="1872" y="1824"/>
            <a:chExt cx="2014" cy="1821"/>
          </a:xfrm>
        </p:grpSpPr>
        <p:sp>
          <p:nvSpPr>
            <p:cNvPr id="29" name="AutoShape 28"/>
            <p:cNvSpPr>
              <a:spLocks noChangeArrowheads="1"/>
            </p:cNvSpPr>
            <p:nvPr/>
          </p:nvSpPr>
          <p:spPr bwMode="gray">
            <a:xfrm rot="16200000" flipH="1">
              <a:off x="1821" y="256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30" name="AutoShape 29"/>
            <p:cNvSpPr>
              <a:spLocks noChangeArrowheads="1"/>
            </p:cNvSpPr>
            <p:nvPr/>
          </p:nvSpPr>
          <p:spPr bwMode="gray">
            <a:xfrm rot="5400000" flipH="1">
              <a:off x="3629"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31"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15" name="Oval 31"/>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5716" name="Oval 32"/>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34" name="Oval 33"/>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18" name="Oval 34"/>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36" name="Oval 35"/>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20" name="Oval 36"/>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grpSp>
        <p:nvGrpSpPr>
          <p:cNvPr id="13" name="Group 74"/>
          <p:cNvGrpSpPr/>
          <p:nvPr/>
        </p:nvGrpSpPr>
        <p:grpSpPr>
          <a:xfrm rot="5400000">
            <a:off x="3773488" y="3313113"/>
            <a:ext cx="446087" cy="392112"/>
            <a:chOff x="1872" y="1824"/>
            <a:chExt cx="2014" cy="1821"/>
          </a:xfrm>
        </p:grpSpPr>
        <p:sp>
          <p:nvSpPr>
            <p:cNvPr id="39" name="AutoShape 75"/>
            <p:cNvSpPr>
              <a:spLocks noChangeArrowheads="1"/>
            </p:cNvSpPr>
            <p:nvPr/>
          </p:nvSpPr>
          <p:spPr bwMode="gray">
            <a:xfrm rot="16200000" flipH="1">
              <a:off x="1821" y="242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40" name="AutoShape 76"/>
            <p:cNvSpPr>
              <a:spLocks noChangeArrowheads="1"/>
            </p:cNvSpPr>
            <p:nvPr/>
          </p:nvSpPr>
          <p:spPr bwMode="gray">
            <a:xfrm rot="5400000" flipH="1">
              <a:off x="3627" y="239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41" name="AutoShape 77"/>
            <p:cNvSpPr>
              <a:spLocks noChangeArrowheads="1"/>
            </p:cNvSpPr>
            <p:nvPr/>
          </p:nvSpPr>
          <p:spPr bwMode="gray">
            <a:xfrm rot="10800000" flipH="1">
              <a:off x="2725" y="33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06" name="Oval 7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5707" name="Oval 7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44" name="Oval 80"/>
            <p:cNvSpPr>
              <a:spLocks noChangeArrowheads="1"/>
            </p:cNvSpPr>
            <p:nvPr/>
          </p:nvSpPr>
          <p:spPr bwMode="gray">
            <a:xfrm>
              <a:off x="2252" y="2001"/>
              <a:ext cx="1261" cy="1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09" name="Oval 8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46" name="Oval 82"/>
            <p:cNvSpPr>
              <a:spLocks noChangeArrowheads="1"/>
            </p:cNvSpPr>
            <p:nvPr/>
          </p:nvSpPr>
          <p:spPr bwMode="gray">
            <a:xfrm>
              <a:off x="2338" y="2082"/>
              <a:ext cx="1097"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11" name="Oval 8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grpSp>
        <p:nvGrpSpPr>
          <p:cNvPr id="15" name="Group 74"/>
          <p:cNvGrpSpPr/>
          <p:nvPr/>
        </p:nvGrpSpPr>
        <p:grpSpPr>
          <a:xfrm rot="5400000">
            <a:off x="3797300" y="4510088"/>
            <a:ext cx="446088" cy="392112"/>
            <a:chOff x="1872" y="1824"/>
            <a:chExt cx="2014" cy="1821"/>
          </a:xfrm>
        </p:grpSpPr>
        <p:sp>
          <p:nvSpPr>
            <p:cNvPr id="49" name="AutoShape 75"/>
            <p:cNvSpPr>
              <a:spLocks noChangeArrowheads="1"/>
            </p:cNvSpPr>
            <p:nvPr/>
          </p:nvSpPr>
          <p:spPr bwMode="gray">
            <a:xfrm rot="16200000" flipH="1">
              <a:off x="1821" y="242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50" name="AutoShape 76"/>
            <p:cNvSpPr>
              <a:spLocks noChangeArrowheads="1"/>
            </p:cNvSpPr>
            <p:nvPr/>
          </p:nvSpPr>
          <p:spPr bwMode="gray">
            <a:xfrm rot="5400000" flipH="1">
              <a:off x="3627" y="239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51" name="AutoShape 77"/>
            <p:cNvSpPr>
              <a:spLocks noChangeArrowheads="1"/>
            </p:cNvSpPr>
            <p:nvPr/>
          </p:nvSpPr>
          <p:spPr bwMode="gray">
            <a:xfrm rot="10800000" flipH="1">
              <a:off x="2725" y="33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97" name="Oval 7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5698" name="Oval 7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54" name="Oval 80"/>
            <p:cNvSpPr>
              <a:spLocks noChangeArrowheads="1"/>
            </p:cNvSpPr>
            <p:nvPr/>
          </p:nvSpPr>
          <p:spPr bwMode="gray">
            <a:xfrm>
              <a:off x="2252" y="2001"/>
              <a:ext cx="1261" cy="1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00" name="Oval 8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56" name="Oval 82"/>
            <p:cNvSpPr>
              <a:spLocks noChangeArrowheads="1"/>
            </p:cNvSpPr>
            <p:nvPr/>
          </p:nvSpPr>
          <p:spPr bwMode="gray">
            <a:xfrm>
              <a:off x="2338" y="2082"/>
              <a:ext cx="1097" cy="109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702" name="Oval 8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grpSp>
        <p:nvGrpSpPr>
          <p:cNvPr id="17" name="Group 74"/>
          <p:cNvGrpSpPr/>
          <p:nvPr/>
        </p:nvGrpSpPr>
        <p:grpSpPr>
          <a:xfrm rot="5400000">
            <a:off x="3797300" y="5653088"/>
            <a:ext cx="446088" cy="392112"/>
            <a:chOff x="1872" y="1824"/>
            <a:chExt cx="2014" cy="1821"/>
          </a:xfrm>
        </p:grpSpPr>
        <p:sp>
          <p:nvSpPr>
            <p:cNvPr id="59" name="AutoShape 75"/>
            <p:cNvSpPr>
              <a:spLocks noChangeArrowheads="1"/>
            </p:cNvSpPr>
            <p:nvPr/>
          </p:nvSpPr>
          <p:spPr bwMode="gray">
            <a:xfrm rot="16200000" flipH="1">
              <a:off x="1821" y="242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60" name="AutoShape 76"/>
            <p:cNvSpPr>
              <a:spLocks noChangeArrowheads="1"/>
            </p:cNvSpPr>
            <p:nvPr/>
          </p:nvSpPr>
          <p:spPr bwMode="gray">
            <a:xfrm rot="5400000" flipH="1">
              <a:off x="3627" y="2398"/>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61" name="AutoShape 77"/>
            <p:cNvSpPr>
              <a:spLocks noChangeArrowheads="1"/>
            </p:cNvSpPr>
            <p:nvPr/>
          </p:nvSpPr>
          <p:spPr bwMode="gray">
            <a:xfrm rot="10800000" flipH="1">
              <a:off x="2725" y="334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88" name="Oval 7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5689" name="Oval 7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64" name="Oval 80"/>
            <p:cNvSpPr>
              <a:spLocks noChangeArrowheads="1"/>
            </p:cNvSpPr>
            <p:nvPr/>
          </p:nvSpPr>
          <p:spPr bwMode="gray">
            <a:xfrm>
              <a:off x="2252" y="2001"/>
              <a:ext cx="1261" cy="1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91" name="Oval 8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66" name="Oval 82"/>
            <p:cNvSpPr>
              <a:spLocks noChangeArrowheads="1"/>
            </p:cNvSpPr>
            <p:nvPr/>
          </p:nvSpPr>
          <p:spPr bwMode="gray">
            <a:xfrm>
              <a:off x="2338" y="2082"/>
              <a:ext cx="1097" cy="109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93" name="Oval 8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grpSp>
        <p:nvGrpSpPr>
          <p:cNvPr id="21" name="Group 11"/>
          <p:cNvGrpSpPr/>
          <p:nvPr/>
        </p:nvGrpSpPr>
        <p:grpSpPr>
          <a:xfrm>
            <a:off x="4546600" y="3151188"/>
            <a:ext cx="3725863" cy="614362"/>
            <a:chOff x="508" y="2112"/>
            <a:chExt cx="1583" cy="387"/>
          </a:xfrm>
        </p:grpSpPr>
        <p:sp>
          <p:nvSpPr>
            <p:cNvPr id="69" name="AutoShape 12"/>
            <p:cNvSpPr>
              <a:spLocks noChangeArrowheads="1"/>
            </p:cNvSpPr>
            <p:nvPr/>
          </p:nvSpPr>
          <p:spPr bwMode="gray">
            <a:xfrm>
              <a:off x="508" y="2112"/>
              <a:ext cx="1539"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70" name="AutoShape 13"/>
            <p:cNvSpPr>
              <a:spLocks noChangeArrowheads="1"/>
            </p:cNvSpPr>
            <p:nvPr/>
          </p:nvSpPr>
          <p:spPr bwMode="gray">
            <a:xfrm>
              <a:off x="514" y="2147"/>
              <a:ext cx="272" cy="352"/>
            </a:xfrm>
            <a:prstGeom prst="roundRect">
              <a:avLst>
                <a:gd name="adj" fmla="val 11921"/>
              </a:avLst>
            </a:prstGeom>
            <a:solidFill>
              <a:srgbClr val="0000CC"/>
            </a:solidFill>
            <a:ln w="38100">
              <a:solidFill>
                <a:schemeClr val="bg1"/>
              </a:solidFill>
              <a:rou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71" name="Freeform 14"/>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ln>
          </p:spPr>
          <p:txBody>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72" name="Text Box 15"/>
            <p:cNvSpPr txBox="1">
              <a:spLocks noChangeArrowheads="1"/>
            </p:cNvSpPr>
            <p:nvPr/>
          </p:nvSpPr>
          <p:spPr bwMode="gray">
            <a:xfrm>
              <a:off x="575" y="2139"/>
              <a:ext cx="168" cy="330"/>
            </a:xfrm>
            <a:prstGeom prst="rect">
              <a:avLst/>
            </a:prstGeom>
            <a:noFill/>
            <a:ln w="9525" algn="ctr">
              <a:noFill/>
              <a:miter lim="800000"/>
            </a:ln>
            <a:effectLst>
              <a:outerShdw dist="35921" dir="2700000" algn="ctr" rotWithShape="0">
                <a:schemeClr val="tx1"/>
              </a:outerShdw>
            </a:effectLst>
          </p:spPr>
          <p:txBody>
            <a:bodyPr wrap="none">
              <a:spAutoFit/>
            </a:bodyPr>
            <a:lstStyle/>
            <a:p>
              <a:pPr marR="0" defTabSz="914400" fontAlgn="auto">
                <a:spcBef>
                  <a:spcPts val="0"/>
                </a:spcBef>
                <a:spcAft>
                  <a:spcPts val="0"/>
                </a:spcAft>
                <a:buClrTx/>
                <a:buSzTx/>
                <a:buFontTx/>
                <a:buNone/>
                <a:defRPr/>
              </a:pPr>
              <a:r>
                <a:rPr kumimoji="0" lang="en-US" sz="2800" kern="1200" cap="none" spc="0" normalizeH="0" baseline="0" noProof="0">
                  <a:solidFill>
                    <a:srgbClr val="FF0000"/>
                  </a:solidFill>
                  <a:effectLst>
                    <a:outerShdw blurRad="38100" dist="38100" dir="2700000" algn="tl">
                      <a:srgbClr val="C0C0C0"/>
                    </a:outerShdw>
                  </a:effectLst>
                  <a:latin typeface="+mn-lt"/>
                  <a:ea typeface="+mn-ea"/>
                  <a:cs typeface="+mn-cs"/>
                </a:rPr>
                <a:t>B</a:t>
              </a:r>
            </a:p>
          </p:txBody>
        </p:sp>
        <p:sp>
          <p:nvSpPr>
            <p:cNvPr id="25684" name="Text Box 16"/>
            <p:cNvSpPr txBox="1"/>
            <p:nvPr/>
          </p:nvSpPr>
          <p:spPr>
            <a:xfrm>
              <a:off x="835" y="2197"/>
              <a:ext cx="1256" cy="291"/>
            </a:xfrm>
            <a:prstGeom prst="rect">
              <a:avLst/>
            </a:prstGeom>
            <a:noFill/>
            <a:ln w="9525">
              <a:noFill/>
            </a:ln>
          </p:spPr>
          <p:txBody>
            <a:bodyPr>
              <a:spAutoFit/>
            </a:bodyPr>
            <a:lstStyle/>
            <a:p>
              <a:r>
                <a:rPr lang="fr-FR" altLang="x-none" sz="2400" dirty="0">
                  <a:latin typeface="Times New Roman" panose="02020603050405020304" pitchFamily="18" charset="0"/>
                </a:rPr>
                <a:t>6 cm</a:t>
              </a:r>
              <a:endParaRPr sz="2400" dirty="0">
                <a:latin typeface="Times New Roman" panose="02020603050405020304" pitchFamily="18" charset="0"/>
              </a:endParaRPr>
            </a:p>
          </p:txBody>
        </p:sp>
      </p:grpSp>
      <p:grpSp>
        <p:nvGrpSpPr>
          <p:cNvPr id="22" name="Group 37"/>
          <p:cNvGrpSpPr/>
          <p:nvPr/>
        </p:nvGrpSpPr>
        <p:grpSpPr>
          <a:xfrm rot="5400000">
            <a:off x="3505200" y="3030538"/>
            <a:ext cx="992188" cy="930275"/>
            <a:chOff x="1872" y="1824"/>
            <a:chExt cx="2014" cy="1821"/>
          </a:xfrm>
        </p:grpSpPr>
        <p:sp>
          <p:nvSpPr>
            <p:cNvPr id="75" name="AutoShape 38"/>
            <p:cNvSpPr>
              <a:spLocks noChangeArrowheads="1"/>
            </p:cNvSpPr>
            <p:nvPr/>
          </p:nvSpPr>
          <p:spPr bwMode="gray">
            <a:xfrm rot="16200000" flipH="1">
              <a:off x="1821" y="256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76" name="AutoShape 39"/>
            <p:cNvSpPr>
              <a:spLocks noChangeArrowheads="1"/>
            </p:cNvSpPr>
            <p:nvPr/>
          </p:nvSpPr>
          <p:spPr bwMode="gray">
            <a:xfrm rot="5400000" flipH="1">
              <a:off x="3629"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77"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74" name="Oval 41"/>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5675" name="Oval 42"/>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80" name="Oval 43"/>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77" name="Oval 44"/>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82" name="Oval 45"/>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79" name="Oval 46"/>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grpSp>
        <p:nvGrpSpPr>
          <p:cNvPr id="23" name="Group 27"/>
          <p:cNvGrpSpPr/>
          <p:nvPr/>
        </p:nvGrpSpPr>
        <p:grpSpPr>
          <a:xfrm rot="5400000">
            <a:off x="3473450" y="4252913"/>
            <a:ext cx="992188" cy="930275"/>
            <a:chOff x="1872" y="1824"/>
            <a:chExt cx="2014" cy="1821"/>
          </a:xfrm>
        </p:grpSpPr>
        <p:sp>
          <p:nvSpPr>
            <p:cNvPr id="85" name="AutoShape 28"/>
            <p:cNvSpPr>
              <a:spLocks noChangeArrowheads="1"/>
            </p:cNvSpPr>
            <p:nvPr/>
          </p:nvSpPr>
          <p:spPr bwMode="gray">
            <a:xfrm rot="16200000" flipH="1">
              <a:off x="1821" y="256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86" name="AutoShape 29"/>
            <p:cNvSpPr>
              <a:spLocks noChangeArrowheads="1"/>
            </p:cNvSpPr>
            <p:nvPr/>
          </p:nvSpPr>
          <p:spPr bwMode="gray">
            <a:xfrm rot="5400000" flipH="1">
              <a:off x="3629"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87"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65" name="Oval 31"/>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5666" name="Oval 32"/>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90" name="Oval 33"/>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68" name="Oval 34"/>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92" name="Oval 35"/>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70" name="Oval 36"/>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grpSp>
        <p:nvGrpSpPr>
          <p:cNvPr id="25" name="Group 93"/>
          <p:cNvGrpSpPr/>
          <p:nvPr/>
        </p:nvGrpSpPr>
        <p:grpSpPr>
          <a:xfrm>
            <a:off x="4543425" y="5537200"/>
            <a:ext cx="3657600" cy="606425"/>
            <a:chOff x="508" y="2112"/>
            <a:chExt cx="1554" cy="382"/>
          </a:xfrm>
        </p:grpSpPr>
        <p:sp>
          <p:nvSpPr>
            <p:cNvPr id="95" name="AutoShape 12"/>
            <p:cNvSpPr>
              <a:spLocks noChangeArrowheads="1"/>
            </p:cNvSpPr>
            <p:nvPr/>
          </p:nvSpPr>
          <p:spPr bwMode="gray">
            <a:xfrm>
              <a:off x="508" y="2112"/>
              <a:ext cx="1540"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96" name="AutoShape 13"/>
            <p:cNvSpPr>
              <a:spLocks noChangeArrowheads="1"/>
            </p:cNvSpPr>
            <p:nvPr/>
          </p:nvSpPr>
          <p:spPr bwMode="gray">
            <a:xfrm>
              <a:off x="514" y="2134"/>
              <a:ext cx="273" cy="360"/>
            </a:xfrm>
            <a:prstGeom prst="roundRect">
              <a:avLst>
                <a:gd name="adj" fmla="val 11921"/>
              </a:avLst>
            </a:prstGeom>
            <a:solidFill>
              <a:srgbClr val="0000CC"/>
            </a:solidFill>
            <a:ln w="38100">
              <a:solidFill>
                <a:schemeClr val="bg1"/>
              </a:solidFill>
              <a:rou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97" name="Freeform 14"/>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ln>
          </p:spPr>
          <p:txBody>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98" name="Text Box 15"/>
            <p:cNvSpPr txBox="1">
              <a:spLocks noChangeArrowheads="1"/>
            </p:cNvSpPr>
            <p:nvPr/>
          </p:nvSpPr>
          <p:spPr bwMode="gray">
            <a:xfrm>
              <a:off x="575" y="2139"/>
              <a:ext cx="178" cy="330"/>
            </a:xfrm>
            <a:prstGeom prst="rect">
              <a:avLst/>
            </a:prstGeom>
            <a:noFill/>
            <a:ln w="9525" algn="ctr">
              <a:noFill/>
              <a:miter lim="800000"/>
            </a:ln>
            <a:effectLst>
              <a:outerShdw dist="35921" dir="2700000" algn="ctr" rotWithShape="0">
                <a:schemeClr val="tx1"/>
              </a:outerShdw>
            </a:effectLst>
          </p:spPr>
          <p:txBody>
            <a:bodyPr wrap="none">
              <a:spAutoFit/>
            </a:bodyPr>
            <a:lstStyle/>
            <a:p>
              <a:pPr marR="0" defTabSz="914400" fontAlgn="auto">
                <a:spcBef>
                  <a:spcPts val="0"/>
                </a:spcBef>
                <a:spcAft>
                  <a:spcPts val="0"/>
                </a:spcAft>
                <a:buClrTx/>
                <a:buSzTx/>
                <a:buFontTx/>
                <a:buNone/>
                <a:defRPr/>
              </a:pPr>
              <a:r>
                <a:rPr kumimoji="0" lang="en-US" sz="2800" kern="1200" cap="none" spc="0" normalizeH="0" baseline="0" noProof="0">
                  <a:solidFill>
                    <a:srgbClr val="FF0000"/>
                  </a:solidFill>
                  <a:effectLst>
                    <a:outerShdw blurRad="38100" dist="38100" dir="2700000" algn="tl">
                      <a:srgbClr val="C0C0C0"/>
                    </a:outerShdw>
                  </a:effectLst>
                  <a:latin typeface="+mn-lt"/>
                  <a:ea typeface="+mn-ea"/>
                  <a:cs typeface="+mn-cs"/>
                </a:rPr>
                <a:t>D</a:t>
              </a:r>
            </a:p>
          </p:txBody>
        </p:sp>
        <p:sp>
          <p:nvSpPr>
            <p:cNvPr id="25661" name="Text Box 16"/>
            <p:cNvSpPr txBox="1"/>
            <p:nvPr/>
          </p:nvSpPr>
          <p:spPr>
            <a:xfrm>
              <a:off x="818" y="2199"/>
              <a:ext cx="1244" cy="291"/>
            </a:xfrm>
            <a:prstGeom prst="rect">
              <a:avLst/>
            </a:prstGeom>
            <a:noFill/>
            <a:ln w="9525">
              <a:noFill/>
            </a:ln>
          </p:spPr>
          <p:txBody>
            <a:bodyPr>
              <a:spAutoFit/>
            </a:bodyPr>
            <a:lstStyle/>
            <a:p>
              <a:r>
                <a:rPr sz="2400" dirty="0">
                  <a:latin typeface="Times New Roman" panose="02020603050405020304" pitchFamily="18" charset="0"/>
                </a:rPr>
                <a:t>7 cm</a:t>
              </a:r>
              <a:endParaRPr sz="2400" dirty="0">
                <a:solidFill>
                  <a:srgbClr val="000000"/>
                </a:solidFill>
                <a:latin typeface="Calibri" panose="020F0502020204030204" pitchFamily="34" charset="0"/>
              </a:endParaRPr>
            </a:p>
          </p:txBody>
        </p:sp>
      </p:grpSp>
      <p:grpSp>
        <p:nvGrpSpPr>
          <p:cNvPr id="28" name="Group 37"/>
          <p:cNvGrpSpPr/>
          <p:nvPr/>
        </p:nvGrpSpPr>
        <p:grpSpPr>
          <a:xfrm rot="5400000">
            <a:off x="3505200" y="5395913"/>
            <a:ext cx="992188" cy="930275"/>
            <a:chOff x="1872" y="1824"/>
            <a:chExt cx="2014" cy="1821"/>
          </a:xfrm>
        </p:grpSpPr>
        <p:sp>
          <p:nvSpPr>
            <p:cNvPr id="101" name="AutoShape 38"/>
            <p:cNvSpPr>
              <a:spLocks noChangeArrowheads="1"/>
            </p:cNvSpPr>
            <p:nvPr/>
          </p:nvSpPr>
          <p:spPr bwMode="gray">
            <a:xfrm rot="16200000" flipH="1">
              <a:off x="1821" y="256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02" name="AutoShape 39"/>
            <p:cNvSpPr>
              <a:spLocks noChangeArrowheads="1"/>
            </p:cNvSpPr>
            <p:nvPr/>
          </p:nvSpPr>
          <p:spPr bwMode="gray">
            <a:xfrm rot="5400000" flipH="1">
              <a:off x="3629" y="253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03"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51" name="Oval 41"/>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5652" name="Oval 42"/>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106" name="Oval 43"/>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54" name="Oval 44"/>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108" name="Oval 45"/>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5656" name="Oval 46"/>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sp>
        <p:nvSpPr>
          <p:cNvPr id="110" name="Rectangle 20"/>
          <p:cNvSpPr/>
          <p:nvPr/>
        </p:nvSpPr>
        <p:spPr>
          <a:xfrm>
            <a:off x="4467225" y="4376738"/>
            <a:ext cx="3843338" cy="793750"/>
          </a:xfrm>
          <a:prstGeom prst="rect">
            <a:avLst/>
          </a:prstGeom>
          <a:noFill/>
          <a:ln w="38100" cap="flat" cmpd="dbl">
            <a:solidFill>
              <a:srgbClr val="0000FF"/>
            </a:solidFill>
            <a:prstDash val="solid"/>
            <a:miter/>
            <a:headEnd type="none" w="med" len="med"/>
            <a:tailEnd type="none" w="med" len="med"/>
          </a:ln>
        </p:spPr>
        <p:txBody>
          <a:bodyPr wrap="none" anchor="ctr" anchorCtr="0"/>
          <a:lstStyle/>
          <a:p>
            <a:endParaRPr dirty="0">
              <a:solidFill>
                <a:srgbClr val="0000FF"/>
              </a:solidFill>
              <a:latin typeface="Times New Roman" panose="02020603050405020304" pitchFamily="18" charset="0"/>
            </a:endParaRPr>
          </a:p>
        </p:txBody>
      </p:sp>
      <p:grpSp>
        <p:nvGrpSpPr>
          <p:cNvPr id="32" name="Group 11"/>
          <p:cNvGrpSpPr/>
          <p:nvPr/>
        </p:nvGrpSpPr>
        <p:grpSpPr>
          <a:xfrm>
            <a:off x="4549775" y="4402138"/>
            <a:ext cx="3722688" cy="614362"/>
            <a:chOff x="508" y="2112"/>
            <a:chExt cx="1582" cy="387"/>
          </a:xfrm>
        </p:grpSpPr>
        <p:sp>
          <p:nvSpPr>
            <p:cNvPr id="112" name="AutoShape 12"/>
            <p:cNvSpPr>
              <a:spLocks noChangeArrowheads="1"/>
            </p:cNvSpPr>
            <p:nvPr/>
          </p:nvSpPr>
          <p:spPr bwMode="gray">
            <a:xfrm>
              <a:off x="508" y="2112"/>
              <a:ext cx="1537"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13" name="AutoShape 13"/>
            <p:cNvSpPr>
              <a:spLocks noChangeArrowheads="1"/>
            </p:cNvSpPr>
            <p:nvPr/>
          </p:nvSpPr>
          <p:spPr bwMode="gray">
            <a:xfrm>
              <a:off x="514" y="2147"/>
              <a:ext cx="271" cy="352"/>
            </a:xfrm>
            <a:prstGeom prst="roundRect">
              <a:avLst>
                <a:gd name="adj" fmla="val 11921"/>
              </a:avLst>
            </a:prstGeom>
            <a:solidFill>
              <a:srgbClr val="0000CC"/>
            </a:solidFill>
            <a:ln w="38100">
              <a:solidFill>
                <a:schemeClr val="bg1"/>
              </a:solidFill>
              <a:roun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14" name="Freeform 14"/>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ln>
          </p:spPr>
          <p:txBody>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15" name="Text Box 15"/>
            <p:cNvSpPr txBox="1">
              <a:spLocks noChangeArrowheads="1"/>
            </p:cNvSpPr>
            <p:nvPr/>
          </p:nvSpPr>
          <p:spPr bwMode="gray">
            <a:xfrm>
              <a:off x="563" y="2139"/>
              <a:ext cx="163" cy="330"/>
            </a:xfrm>
            <a:prstGeom prst="rect">
              <a:avLst/>
            </a:prstGeom>
            <a:noFill/>
            <a:ln w="9525" algn="ctr">
              <a:noFill/>
              <a:miter lim="800000"/>
            </a:ln>
            <a:effectLst>
              <a:outerShdw dist="35921" dir="2700000" algn="ctr" rotWithShape="0">
                <a:schemeClr val="tx1"/>
              </a:outerShdw>
            </a:effectLst>
          </p:spPr>
          <p:txBody>
            <a:bodyPr wrap="none">
              <a:spAutoFit/>
            </a:bodyPr>
            <a:lstStyle/>
            <a:p>
              <a:pPr marR="0" defTabSz="914400" fontAlgn="auto">
                <a:spcBef>
                  <a:spcPts val="0"/>
                </a:spcBef>
                <a:spcAft>
                  <a:spcPts val="0"/>
                </a:spcAft>
                <a:buClrTx/>
                <a:buSzTx/>
                <a:buFontTx/>
                <a:buNone/>
                <a:defRPr/>
              </a:pPr>
              <a:r>
                <a:rPr kumimoji="0" lang="en-US" sz="2800" kern="1200" cap="none" spc="0" normalizeH="0" baseline="0" noProof="0">
                  <a:solidFill>
                    <a:srgbClr val="FF0000"/>
                  </a:solidFill>
                  <a:effectLst>
                    <a:outerShdw blurRad="38100" dist="38100" dir="2700000" algn="tl">
                      <a:srgbClr val="C0C0C0"/>
                    </a:outerShdw>
                  </a:effectLst>
                  <a:latin typeface="+mn-lt"/>
                  <a:ea typeface="+mn-ea"/>
                  <a:cs typeface="+mn-cs"/>
                </a:rPr>
                <a:t>C</a:t>
              </a:r>
            </a:p>
          </p:txBody>
        </p:sp>
        <p:sp>
          <p:nvSpPr>
            <p:cNvPr id="25647" name="Text Box 16"/>
            <p:cNvSpPr txBox="1"/>
            <p:nvPr/>
          </p:nvSpPr>
          <p:spPr>
            <a:xfrm>
              <a:off x="815" y="2186"/>
              <a:ext cx="1275" cy="291"/>
            </a:xfrm>
            <a:prstGeom prst="rect">
              <a:avLst/>
            </a:prstGeom>
            <a:noFill/>
            <a:ln w="9525">
              <a:noFill/>
            </a:ln>
          </p:spPr>
          <p:txBody>
            <a:bodyPr>
              <a:spAutoFit/>
            </a:bodyPr>
            <a:lstStyle/>
            <a:p>
              <a:r>
                <a:rPr lang="fr-FR" altLang="x-none" sz="2400" dirty="0">
                  <a:latin typeface="Times New Roman" panose="02020603050405020304" pitchFamily="18" charset="0"/>
                </a:rPr>
                <a:t>8 cm</a:t>
              </a:r>
              <a:endParaRPr sz="2400" dirty="0">
                <a:latin typeface="Times New Roman" panose="02020603050405020304" pitchFamily="18" charset="0"/>
              </a:endParaRPr>
            </a:p>
          </p:txBody>
        </p:sp>
      </p:grpSp>
      <p:sp>
        <p:nvSpPr>
          <p:cNvPr id="117" name="Rectangle 20"/>
          <p:cNvSpPr/>
          <p:nvPr/>
        </p:nvSpPr>
        <p:spPr>
          <a:xfrm>
            <a:off x="4486275" y="5500688"/>
            <a:ext cx="3843338" cy="793750"/>
          </a:xfrm>
          <a:prstGeom prst="rect">
            <a:avLst/>
          </a:prstGeom>
          <a:noFill/>
          <a:ln w="38100" cap="flat" cmpd="dbl">
            <a:solidFill>
              <a:srgbClr val="0000FF"/>
            </a:solidFill>
            <a:prstDash val="solid"/>
            <a:miter/>
            <a:headEnd type="none" w="med" len="med"/>
            <a:tailEnd type="none" w="med" len="med"/>
          </a:ln>
        </p:spPr>
        <p:txBody>
          <a:bodyPr wrap="none" anchor="ctr" anchorCtr="0"/>
          <a:lstStyle/>
          <a:p>
            <a:endParaRPr dirty="0">
              <a:solidFill>
                <a:srgbClr val="0000FF"/>
              </a:solidFill>
              <a:latin typeface="Times New Roman" panose="02020603050405020304" pitchFamily="18" charset="0"/>
            </a:endParaRPr>
          </a:p>
        </p:txBody>
      </p:sp>
      <p:sp>
        <p:nvSpPr>
          <p:cNvPr id="118" name="12-Point Star 117"/>
          <p:cNvSpPr/>
          <p:nvPr/>
        </p:nvSpPr>
        <p:spPr bwMode="auto">
          <a:xfrm>
            <a:off x="1654655" y="5970589"/>
            <a:ext cx="642942" cy="614362"/>
          </a:xfrm>
          <a:prstGeom prst="star1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lt1"/>
              </a:solidFill>
              <a:effectLst/>
              <a:uLnTx/>
              <a:uFillTx/>
              <a:latin typeface="+mn-lt"/>
              <a:ea typeface="+mn-ea"/>
              <a:cs typeface="+mn-cs"/>
            </a:endParaRPr>
          </a:p>
        </p:txBody>
      </p:sp>
      <p:sp>
        <p:nvSpPr>
          <p:cNvPr id="26650" name="Text Box 26"/>
          <p:cNvSpPr txBox="1">
            <a:spLocks noChangeArrowheads="1"/>
          </p:cNvSpPr>
          <p:nvPr/>
        </p:nvSpPr>
        <p:spPr bwMode="gray">
          <a:xfrm>
            <a:off x="487363" y="812800"/>
            <a:ext cx="8286750" cy="822325"/>
          </a:xfrm>
          <a:prstGeom prst="rect">
            <a:avLst/>
          </a:prstGeom>
          <a:noFill/>
          <a:ln w="9525" algn="ctr">
            <a:noFill/>
            <a:miter lim="800000"/>
          </a:ln>
        </p:spPr>
        <p:txBody>
          <a:bodyPr>
            <a:spAutoFit/>
          </a:bodyPr>
          <a:lstStyle/>
          <a:p>
            <a:pPr marR="0" algn="just" defTabSz="914400">
              <a:buClrTx/>
              <a:buSzTx/>
              <a:buFontTx/>
              <a:buNone/>
              <a:defRPr/>
            </a:pPr>
            <a:r>
              <a:rPr kumimoji="0" lang="en-US" sz="2400" kern="1200" cap="none" spc="0" normalizeH="0" baseline="0" noProof="0" smtClean="0">
                <a:solidFill>
                  <a:srgbClr val="FFFF00"/>
                </a:solidFill>
                <a:effectLst>
                  <a:outerShdw blurRad="38100" dist="38100" dir="2700000" algn="tl">
                    <a:srgbClr val="000000"/>
                  </a:outerShdw>
                </a:effectLst>
                <a:latin typeface="Times New Roman" panose="02020603050405020304" pitchFamily="18" charset="0"/>
                <a:ea typeface="+mn-ea"/>
                <a:cs typeface="+mn-cs"/>
              </a:rPr>
              <a:t>Cho hai đường tròn (O) và (O</a:t>
            </a:r>
            <a:r>
              <a:rPr kumimoji="0" lang="en-US" sz="3600" kern="1200" cap="none" spc="0" normalizeH="0" baseline="30000" noProof="0" smtClean="0">
                <a:solidFill>
                  <a:srgbClr val="FFFF00"/>
                </a:solidFill>
                <a:effectLst>
                  <a:outerShdw blurRad="38100" dist="38100" dir="2700000" algn="tl">
                    <a:srgbClr val="000000"/>
                  </a:outerShdw>
                </a:effectLst>
                <a:latin typeface="Times New Roman" panose="02020603050405020304" pitchFamily="18" charset="0"/>
                <a:ea typeface="+mn-ea"/>
                <a:cs typeface="+mn-cs"/>
              </a:rPr>
              <a:t>,</a:t>
            </a:r>
            <a:r>
              <a:rPr kumimoji="0" lang="en-US" sz="2400" kern="1200" cap="none" spc="0" normalizeH="0" baseline="0" noProof="0" smtClean="0">
                <a:solidFill>
                  <a:srgbClr val="FFFF00"/>
                </a:solidFill>
                <a:effectLst>
                  <a:outerShdw blurRad="38100" dist="38100" dir="2700000" algn="tl">
                    <a:srgbClr val="000000"/>
                  </a:outerShdw>
                </a:effectLst>
                <a:latin typeface="Times New Roman" panose="02020603050405020304" pitchFamily="18" charset="0"/>
                <a:ea typeface="+mn-ea"/>
                <a:cs typeface="+mn-cs"/>
              </a:rPr>
              <a:t>)</a:t>
            </a:r>
            <a:r>
              <a:rPr kumimoji="0" lang="en-US" sz="3600" kern="1200" cap="none" spc="0" normalizeH="0" baseline="30000" noProof="0" smtClean="0">
                <a:solidFill>
                  <a:srgbClr val="FFFF00"/>
                </a:solidFill>
                <a:effectLst>
                  <a:outerShdw blurRad="38100" dist="38100" dir="2700000" algn="tl">
                    <a:srgbClr val="000000"/>
                  </a:outerShdw>
                </a:effectLst>
                <a:latin typeface="Times New Roman" panose="02020603050405020304" pitchFamily="18" charset="0"/>
                <a:ea typeface="+mn-ea"/>
                <a:cs typeface="+mn-cs"/>
              </a:rPr>
              <a:t> </a:t>
            </a:r>
            <a:r>
              <a:rPr kumimoji="0" lang="en-US" sz="2400" kern="1200" cap="none" spc="0" normalizeH="0" baseline="0" noProof="0" smtClean="0">
                <a:solidFill>
                  <a:srgbClr val="FFFF00"/>
                </a:solidFill>
                <a:effectLst>
                  <a:outerShdw blurRad="38100" dist="38100" dir="2700000" algn="tl">
                    <a:srgbClr val="000000"/>
                  </a:outerShdw>
                </a:effectLst>
                <a:latin typeface="Times New Roman" panose="02020603050405020304" pitchFamily="18" charset="0"/>
                <a:ea typeface="+mn-ea"/>
                <a:cs typeface="+mn-cs"/>
              </a:rPr>
              <a:t> có cùng bán kính R=5cm cắt nhau tại A và B. Biết AB = 6cm. Đoạn nối tâm OO</a:t>
            </a:r>
            <a:r>
              <a:rPr kumimoji="0" lang="en-US" sz="3600" kern="1200" cap="none" spc="0" normalizeH="0" baseline="30000" noProof="0" smtClean="0">
                <a:solidFill>
                  <a:srgbClr val="FFFF00"/>
                </a:solidFill>
                <a:effectLst>
                  <a:outerShdw blurRad="38100" dist="38100" dir="2700000" algn="tl">
                    <a:srgbClr val="000000"/>
                  </a:outerShdw>
                </a:effectLst>
                <a:latin typeface="Times New Roman" panose="02020603050405020304" pitchFamily="18" charset="0"/>
                <a:ea typeface="+mn-ea"/>
                <a:cs typeface="+mn-cs"/>
              </a:rPr>
              <a:t>, </a:t>
            </a:r>
            <a:r>
              <a:rPr kumimoji="0" lang="en-US" sz="2400" kern="1200" cap="none" spc="0" normalizeH="0" baseline="0" noProof="0" smtClean="0">
                <a:solidFill>
                  <a:srgbClr val="FFFF00"/>
                </a:solidFill>
                <a:effectLst>
                  <a:outerShdw blurRad="38100" dist="38100" dir="2700000" algn="tl">
                    <a:srgbClr val="000000"/>
                  </a:outerShdw>
                </a:effectLst>
                <a:latin typeface="Times New Roman" panose="02020603050405020304" pitchFamily="18" charset="0"/>
                <a:ea typeface="+mn-ea"/>
                <a:cs typeface="+mn-cs"/>
              </a:rPr>
              <a:t>bằng:</a:t>
            </a:r>
          </a:p>
        </p:txBody>
      </p:sp>
      <p:grpSp>
        <p:nvGrpSpPr>
          <p:cNvPr id="25627" name="Group 52"/>
          <p:cNvGrpSpPr/>
          <p:nvPr/>
        </p:nvGrpSpPr>
        <p:grpSpPr>
          <a:xfrm>
            <a:off x="427038" y="2565400"/>
            <a:ext cx="2940050" cy="1887538"/>
            <a:chOff x="3969" y="431"/>
            <a:chExt cx="1164" cy="755"/>
          </a:xfrm>
        </p:grpSpPr>
        <p:sp>
          <p:nvSpPr>
            <p:cNvPr id="125" name="Text Box 41"/>
            <p:cNvSpPr txBox="1">
              <a:spLocks noChangeArrowheads="1"/>
            </p:cNvSpPr>
            <p:nvPr/>
          </p:nvSpPr>
          <p:spPr bwMode="auto">
            <a:xfrm>
              <a:off x="4804" y="770"/>
              <a:ext cx="189" cy="98"/>
            </a:xfrm>
            <a:prstGeom prst="rect">
              <a:avLst/>
            </a:prstGeom>
            <a:noFill/>
            <a:ln w="19050">
              <a:noFill/>
              <a:miter lim="800000"/>
            </a:ln>
          </p:spPr>
          <p:txBody>
            <a:bodyPr lIns="0" tIns="0" rIns="0" bIns="0">
              <a:spAutoFit/>
            </a:bodyPr>
            <a:lstStyle/>
            <a:p>
              <a:pPr marR="0" defTabSz="914400">
                <a:buClrTx/>
                <a:buSzTx/>
                <a:buFontTx/>
                <a:buNone/>
                <a:defRPr/>
              </a:pPr>
              <a:r>
                <a:rPr kumimoji="0" lang="en-US" sz="1600" b="0" kern="1200" cap="none" spc="0" normalizeH="0" baseline="0" noProof="0" dirty="0">
                  <a:solidFill>
                    <a:schemeClr val="accent1">
                      <a:lumMod val="50000"/>
                    </a:schemeClr>
                  </a:solidFill>
                  <a:latin typeface=".VnArial Narrow" panose="020B7200000000000000" pitchFamily="34" charset="0"/>
                  <a:ea typeface="+mn-ea"/>
                  <a:cs typeface="+mn-cs"/>
                </a:rPr>
                <a:t>O’</a:t>
              </a:r>
            </a:p>
          </p:txBody>
        </p:sp>
        <p:sp>
          <p:nvSpPr>
            <p:cNvPr id="126" name="Text Box 38"/>
            <p:cNvSpPr txBox="1">
              <a:spLocks noChangeArrowheads="1"/>
            </p:cNvSpPr>
            <p:nvPr/>
          </p:nvSpPr>
          <p:spPr bwMode="auto">
            <a:xfrm>
              <a:off x="4203" y="765"/>
              <a:ext cx="197" cy="98"/>
            </a:xfrm>
            <a:prstGeom prst="rect">
              <a:avLst/>
            </a:prstGeom>
            <a:noFill/>
            <a:ln w="19050">
              <a:noFill/>
              <a:miter lim="800000"/>
            </a:ln>
          </p:spPr>
          <p:txBody>
            <a:bodyPr lIns="0" tIns="0" rIns="0" bIns="0">
              <a:spAutoFit/>
            </a:bodyPr>
            <a:lstStyle/>
            <a:p>
              <a:pPr marR="0" algn="just" defTabSz="914400">
                <a:buClrTx/>
                <a:buSzTx/>
                <a:buFontTx/>
                <a:buNone/>
                <a:defRPr/>
              </a:pPr>
              <a:r>
                <a:rPr kumimoji="0" lang="en-US" sz="1600" b="0" kern="1200" cap="none" spc="0" normalizeH="0" baseline="0" noProof="0" dirty="0">
                  <a:solidFill>
                    <a:schemeClr val="accent1">
                      <a:lumMod val="50000"/>
                    </a:schemeClr>
                  </a:solidFill>
                  <a:latin typeface=".VnArial Narrow" panose="020B7200000000000000" pitchFamily="34" charset="0"/>
                  <a:ea typeface="+mn-ea"/>
                  <a:cs typeface="+mn-cs"/>
                </a:rPr>
                <a:t>O</a:t>
              </a:r>
            </a:p>
          </p:txBody>
        </p:sp>
        <p:sp>
          <p:nvSpPr>
            <p:cNvPr id="127" name="Line 44"/>
            <p:cNvSpPr>
              <a:spLocks noChangeShapeType="1"/>
            </p:cNvSpPr>
            <p:nvPr/>
          </p:nvSpPr>
          <p:spPr bwMode="auto">
            <a:xfrm flipV="1">
              <a:off x="4294" y="806"/>
              <a:ext cx="495" cy="14"/>
            </a:xfrm>
            <a:prstGeom prst="line">
              <a:avLst/>
            </a:prstGeom>
            <a:noFill/>
            <a:ln w="9525">
              <a:solidFill>
                <a:srgbClr val="002060"/>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28" name="Oval 36"/>
            <p:cNvSpPr>
              <a:spLocks noChangeArrowheads="1"/>
            </p:cNvSpPr>
            <p:nvPr/>
          </p:nvSpPr>
          <p:spPr bwMode="auto">
            <a:xfrm>
              <a:off x="3969" y="488"/>
              <a:ext cx="662" cy="662"/>
            </a:xfrm>
            <a:prstGeom prst="ellipse">
              <a:avLst/>
            </a:prstGeom>
            <a:noFill/>
            <a:ln w="19050">
              <a:solidFill>
                <a:schemeClr val="accent1">
                  <a:lumMod val="50000"/>
                </a:schemeClr>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29" name="Oval 37"/>
            <p:cNvSpPr>
              <a:spLocks noChangeArrowheads="1"/>
            </p:cNvSpPr>
            <p:nvPr/>
          </p:nvSpPr>
          <p:spPr bwMode="auto">
            <a:xfrm>
              <a:off x="4291" y="812"/>
              <a:ext cx="13" cy="11"/>
            </a:xfrm>
            <a:prstGeom prst="ellipse">
              <a:avLst/>
            </a:prstGeom>
            <a:gradFill rotWithShape="1">
              <a:gsLst>
                <a:gs pos="0">
                  <a:srgbClr val="66FF66"/>
                </a:gs>
                <a:gs pos="50000">
                  <a:srgbClr val="FFFFCC"/>
                </a:gs>
                <a:gs pos="100000">
                  <a:srgbClr val="66FF66"/>
                </a:gs>
              </a:gsLst>
              <a:lin ang="5400000" scaled="1"/>
            </a:gra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130" name="Oval 39"/>
            <p:cNvSpPr>
              <a:spLocks noChangeArrowheads="1"/>
            </p:cNvSpPr>
            <p:nvPr/>
          </p:nvSpPr>
          <p:spPr bwMode="auto">
            <a:xfrm>
              <a:off x="4473" y="501"/>
              <a:ext cx="660" cy="661"/>
            </a:xfrm>
            <a:prstGeom prst="ellipse">
              <a:avLst/>
            </a:prstGeom>
            <a:noFill/>
            <a:ln w="19050">
              <a:solidFill>
                <a:schemeClr val="accent1">
                  <a:lumMod val="50000"/>
                </a:schemeClr>
              </a:solidFill>
              <a:rou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vi-VN" sz="2400" b="1" i="0" u="none" strike="noStrike" kern="1200" cap="none" spc="0" normalizeH="0" baseline="0" noProof="0">
                <a:ln>
                  <a:noFill/>
                </a:ln>
                <a:solidFill>
                  <a:schemeClr val="tx1"/>
                </a:solidFill>
                <a:effectLst/>
                <a:uLnTx/>
                <a:uFillTx/>
                <a:latin typeface=".VnArial Narrow" panose="020B7200000000000000" pitchFamily="34" charset="0"/>
                <a:ea typeface="+mn-ea"/>
                <a:cs typeface="+mn-cs"/>
              </a:endParaRPr>
            </a:p>
          </p:txBody>
        </p:sp>
        <p:sp>
          <p:nvSpPr>
            <p:cNvPr id="131" name="Oval 40"/>
            <p:cNvSpPr>
              <a:spLocks noChangeArrowheads="1"/>
            </p:cNvSpPr>
            <p:nvPr/>
          </p:nvSpPr>
          <p:spPr bwMode="auto">
            <a:xfrm>
              <a:off x="4797" y="806"/>
              <a:ext cx="11" cy="10"/>
            </a:xfrm>
            <a:prstGeom prst="ellipse">
              <a:avLst/>
            </a:prstGeom>
            <a:gradFill rotWithShape="1">
              <a:gsLst>
                <a:gs pos="0">
                  <a:srgbClr val="66FF66"/>
                </a:gs>
                <a:gs pos="50000">
                  <a:srgbClr val="FFFFCC"/>
                </a:gs>
                <a:gs pos="100000">
                  <a:srgbClr val="66FF66"/>
                </a:gs>
              </a:gsLst>
              <a:lin ang="5400000" scaled="1"/>
            </a:gra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132" name="Text Box 42"/>
            <p:cNvSpPr txBox="1">
              <a:spLocks noChangeArrowheads="1"/>
            </p:cNvSpPr>
            <p:nvPr/>
          </p:nvSpPr>
          <p:spPr bwMode="auto">
            <a:xfrm>
              <a:off x="4453" y="431"/>
              <a:ext cx="189" cy="123"/>
            </a:xfrm>
            <a:prstGeom prst="rect">
              <a:avLst/>
            </a:prstGeom>
            <a:noFill/>
            <a:ln w="19050">
              <a:noFill/>
              <a:miter lim="800000"/>
            </a:ln>
          </p:spPr>
          <p:txBody>
            <a:bodyPr lIns="0" tIns="0" rIns="0" bIns="0">
              <a:spAutoFit/>
            </a:bodyPr>
            <a:lstStyle/>
            <a:p>
              <a:pPr marR="0" defTabSz="914400">
                <a:buClrTx/>
                <a:buSzTx/>
                <a:buFontTx/>
                <a:buNone/>
                <a:defRPr/>
              </a:pPr>
              <a:r>
                <a:rPr kumimoji="0" lang="en-US" b="0" kern="1200" cap="none" spc="0" normalizeH="0" baseline="0" noProof="0" dirty="0">
                  <a:solidFill>
                    <a:schemeClr val="accent1">
                      <a:lumMod val="50000"/>
                    </a:schemeClr>
                  </a:solidFill>
                  <a:latin typeface="Times New Roman" panose="02020603050405020304" pitchFamily="18" charset="0"/>
                  <a:ea typeface="+mn-ea"/>
                  <a:cs typeface="Times New Roman" panose="02020603050405020304" pitchFamily="18" charset="0"/>
                </a:rPr>
                <a:t>A</a:t>
              </a:r>
            </a:p>
          </p:txBody>
        </p:sp>
        <p:sp>
          <p:nvSpPr>
            <p:cNvPr id="133" name="Text Box 43"/>
            <p:cNvSpPr txBox="1">
              <a:spLocks noChangeArrowheads="1"/>
            </p:cNvSpPr>
            <p:nvPr/>
          </p:nvSpPr>
          <p:spPr bwMode="auto">
            <a:xfrm>
              <a:off x="4452" y="1063"/>
              <a:ext cx="189" cy="123"/>
            </a:xfrm>
            <a:prstGeom prst="rect">
              <a:avLst/>
            </a:prstGeom>
            <a:noFill/>
            <a:ln w="19050">
              <a:noFill/>
              <a:miter lim="800000"/>
            </a:ln>
          </p:spPr>
          <p:txBody>
            <a:bodyPr lIns="0" tIns="0" rIns="0" bIns="0">
              <a:spAutoFit/>
            </a:bodyPr>
            <a:lstStyle/>
            <a:p>
              <a:pPr marR="0" defTabSz="914400">
                <a:buClrTx/>
                <a:buSzTx/>
                <a:buFontTx/>
                <a:buNone/>
                <a:defRPr/>
              </a:pPr>
              <a:r>
                <a:rPr kumimoji="0" lang="en-US" b="0" kern="1200" cap="none" spc="0" normalizeH="0" baseline="0" noProof="0" dirty="0">
                  <a:solidFill>
                    <a:schemeClr val="accent1">
                      <a:lumMod val="50000"/>
                    </a:schemeClr>
                  </a:solidFill>
                  <a:latin typeface="Times New Roman" panose="02020603050405020304" pitchFamily="18" charset="0"/>
                  <a:ea typeface="+mn-ea"/>
                  <a:cs typeface="Times New Roman" panose="02020603050405020304" pitchFamily="18" charset="0"/>
                </a:rPr>
                <a:t>B</a:t>
              </a:r>
            </a:p>
          </p:txBody>
        </p:sp>
        <p:sp>
          <p:nvSpPr>
            <p:cNvPr id="134" name="Line 45"/>
            <p:cNvSpPr>
              <a:spLocks noChangeShapeType="1"/>
            </p:cNvSpPr>
            <p:nvPr/>
          </p:nvSpPr>
          <p:spPr bwMode="auto">
            <a:xfrm flipH="1">
              <a:off x="4551" y="823"/>
              <a:ext cx="238" cy="210"/>
            </a:xfrm>
            <a:prstGeom prst="line">
              <a:avLst/>
            </a:prstGeom>
            <a:noFill/>
            <a:ln w="9525">
              <a:solidFill>
                <a:srgbClr val="0000CC"/>
              </a:solidFill>
              <a:prstDash val="dash"/>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5" name="Line 46"/>
            <p:cNvSpPr>
              <a:spLocks noChangeShapeType="1"/>
            </p:cNvSpPr>
            <p:nvPr/>
          </p:nvSpPr>
          <p:spPr bwMode="auto">
            <a:xfrm>
              <a:off x="4545" y="595"/>
              <a:ext cx="244" cy="211"/>
            </a:xfrm>
            <a:prstGeom prst="line">
              <a:avLst/>
            </a:prstGeom>
            <a:noFill/>
            <a:ln w="9525">
              <a:solidFill>
                <a:srgbClr val="0000CC"/>
              </a:solidFill>
              <a:prstDash val="dash"/>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6" name="Line 47"/>
            <p:cNvSpPr>
              <a:spLocks noChangeShapeType="1"/>
            </p:cNvSpPr>
            <p:nvPr/>
          </p:nvSpPr>
          <p:spPr bwMode="auto">
            <a:xfrm flipH="1">
              <a:off x="4294" y="593"/>
              <a:ext cx="252" cy="219"/>
            </a:xfrm>
            <a:prstGeom prst="line">
              <a:avLst/>
            </a:prstGeom>
            <a:noFill/>
            <a:ln w="9525">
              <a:solidFill>
                <a:srgbClr val="0000CC"/>
              </a:solidFill>
              <a:prstDash val="dash"/>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7" name="Line 48"/>
            <p:cNvSpPr>
              <a:spLocks noChangeShapeType="1"/>
            </p:cNvSpPr>
            <p:nvPr/>
          </p:nvSpPr>
          <p:spPr bwMode="auto">
            <a:xfrm>
              <a:off x="4294" y="821"/>
              <a:ext cx="252" cy="218"/>
            </a:xfrm>
            <a:prstGeom prst="line">
              <a:avLst/>
            </a:prstGeom>
            <a:noFill/>
            <a:ln w="9525">
              <a:solidFill>
                <a:srgbClr val="0000CC"/>
              </a:solidFill>
              <a:prstDash val="dash"/>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8" name="Line 49"/>
            <p:cNvSpPr>
              <a:spLocks noChangeShapeType="1"/>
            </p:cNvSpPr>
            <p:nvPr/>
          </p:nvSpPr>
          <p:spPr bwMode="auto">
            <a:xfrm>
              <a:off x="4549" y="601"/>
              <a:ext cx="0" cy="428"/>
            </a:xfrm>
            <a:prstGeom prst="line">
              <a:avLst/>
            </a:prstGeom>
            <a:noFill/>
            <a:ln w="9525">
              <a:solidFill>
                <a:srgbClr val="000066"/>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grpSp>
      <p:sp>
        <p:nvSpPr>
          <p:cNvPr id="139" name="Rectangle 138"/>
          <p:cNvSpPr/>
          <p:nvPr/>
        </p:nvSpPr>
        <p:spPr>
          <a:xfrm>
            <a:off x="2170656" y="170904"/>
            <a:ext cx="4338046" cy="769441"/>
          </a:xfrm>
          <a:prstGeom prst="rect">
            <a:avLst/>
          </a:prstGeom>
          <a:noFill/>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4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rPr>
              <a:t>TRẮC NGHIỆM</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200"/>
                                        <p:tgtEl>
                                          <p:spTgt spid="2"/>
                                        </p:tgtEl>
                                      </p:cBhvr>
                                    </p:animEffect>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200" fill="hold"/>
                                        <p:tgtEl>
                                          <p:spTgt spid="12"/>
                                        </p:tgtEl>
                                        <p:attrNameLst>
                                          <p:attrName>ppt_w</p:attrName>
                                        </p:attrNameLst>
                                      </p:cBhvr>
                                      <p:tavLst>
                                        <p:tav tm="0">
                                          <p:val>
                                            <p:fltVal val="0"/>
                                          </p:val>
                                        </p:tav>
                                        <p:tav tm="100000">
                                          <p:val>
                                            <p:strVal val="#ppt_w"/>
                                          </p:val>
                                        </p:tav>
                                      </p:tavLst>
                                    </p:anim>
                                    <p:anim calcmode="lin" valueType="num">
                                      <p:cBhvr>
                                        <p:cTn id="17" dur="200" fill="hold"/>
                                        <p:tgtEl>
                                          <p:spTgt spid="12"/>
                                        </p:tgtEl>
                                        <p:attrNameLst>
                                          <p:attrName>ppt_h</p:attrName>
                                        </p:attrNameLst>
                                      </p:cBhvr>
                                      <p:tavLst>
                                        <p:tav tm="0">
                                          <p:val>
                                            <p:fltVal val="0"/>
                                          </p:val>
                                        </p:tav>
                                        <p:tav tm="100000">
                                          <p:val>
                                            <p:strVal val="#ppt_h"/>
                                          </p:val>
                                        </p:tav>
                                      </p:tavLst>
                                    </p:anim>
                                    <p:anim calcmode="lin" valueType="num">
                                      <p:cBhvr>
                                        <p:cTn id="18" dur="200" fill="hold"/>
                                        <p:tgtEl>
                                          <p:spTgt spid="12"/>
                                        </p:tgtEl>
                                        <p:attrNameLst>
                                          <p:attrName>style.rotation</p:attrName>
                                        </p:attrNameLst>
                                      </p:cBhvr>
                                      <p:tavLst>
                                        <p:tav tm="0">
                                          <p:val>
                                            <p:fltVal val="360"/>
                                          </p:val>
                                        </p:tav>
                                        <p:tav tm="100000">
                                          <p:val>
                                            <p:fltVal val="0"/>
                                          </p:val>
                                        </p:tav>
                                      </p:tavLst>
                                    </p:anim>
                                    <p:animEffect transition="in" filter="fade">
                                      <p:cBhvr>
                                        <p:cTn id="19" dur="200"/>
                                        <p:tgtEl>
                                          <p:spTgt spid="12"/>
                                        </p:tgtEl>
                                      </p:cBhvr>
                                    </p:animEffect>
                                  </p:childTnLst>
                                </p:cTn>
                              </p:par>
                            </p:childTnLst>
                          </p:cTn>
                        </p:par>
                        <p:par>
                          <p:cTn id="20" fill="hold">
                            <p:stCondLst>
                              <p:cond delay="1500"/>
                            </p:stCondLst>
                            <p:childTnLst>
                              <p:par>
                                <p:cTn id="21" presetID="17"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 fill="hold"/>
                                        <p:tgtEl>
                                          <p:spTgt spid="3"/>
                                        </p:tgtEl>
                                        <p:attrNameLst>
                                          <p:attrName>ppt_x</p:attrName>
                                        </p:attrNameLst>
                                      </p:cBhvr>
                                      <p:tavLst>
                                        <p:tav tm="0">
                                          <p:val>
                                            <p:strVal val="#ppt_x-#ppt_w/2"/>
                                          </p:val>
                                        </p:tav>
                                        <p:tav tm="100000">
                                          <p:val>
                                            <p:strVal val="#ppt_x"/>
                                          </p:val>
                                        </p:tav>
                                      </p:tavLst>
                                    </p:anim>
                                    <p:anim calcmode="lin" valueType="num">
                                      <p:cBhvr>
                                        <p:cTn id="24" dur="200" fill="hold"/>
                                        <p:tgtEl>
                                          <p:spTgt spid="3"/>
                                        </p:tgtEl>
                                        <p:attrNameLst>
                                          <p:attrName>ppt_y</p:attrName>
                                        </p:attrNameLst>
                                      </p:cBhvr>
                                      <p:tavLst>
                                        <p:tav tm="0">
                                          <p:val>
                                            <p:strVal val="#ppt_y"/>
                                          </p:val>
                                        </p:tav>
                                        <p:tav tm="100000">
                                          <p:val>
                                            <p:strVal val="#ppt_y"/>
                                          </p:val>
                                        </p:tav>
                                      </p:tavLst>
                                    </p:anim>
                                    <p:anim calcmode="lin" valueType="num">
                                      <p:cBhvr>
                                        <p:cTn id="25" dur="200" fill="hold"/>
                                        <p:tgtEl>
                                          <p:spTgt spid="3"/>
                                        </p:tgtEl>
                                        <p:attrNameLst>
                                          <p:attrName>ppt_w</p:attrName>
                                        </p:attrNameLst>
                                      </p:cBhvr>
                                      <p:tavLst>
                                        <p:tav tm="0">
                                          <p:val>
                                            <p:fltVal val="0"/>
                                          </p:val>
                                        </p:tav>
                                        <p:tav tm="100000">
                                          <p:val>
                                            <p:strVal val="#ppt_w"/>
                                          </p:val>
                                        </p:tav>
                                      </p:tavLst>
                                    </p:anim>
                                    <p:anim calcmode="lin" valueType="num">
                                      <p:cBhvr>
                                        <p:cTn id="26"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breeze.wav"/>
                                        </p:tgtEl>
                                      </p:cMediaNode>
                                    </p:audio>
                                  </p:subTnLst>
                                </p:cTn>
                              </p:par>
                            </p:childTnLst>
                          </p:cTn>
                        </p:par>
                        <p:par>
                          <p:cTn id="27" fill="hold">
                            <p:stCondLst>
                              <p:cond delay="2000"/>
                            </p:stCondLst>
                            <p:childTnLst>
                              <p:par>
                                <p:cTn id="28" presetID="17" presetClass="entr" presetSubtype="1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200" fill="hold"/>
                                        <p:tgtEl>
                                          <p:spTgt spid="4"/>
                                        </p:tgtEl>
                                        <p:attrNameLst>
                                          <p:attrName>ppt_w</p:attrName>
                                        </p:attrNameLst>
                                      </p:cBhvr>
                                      <p:tavLst>
                                        <p:tav tm="0">
                                          <p:val>
                                            <p:fltVal val="0"/>
                                          </p:val>
                                        </p:tav>
                                        <p:tav tm="100000">
                                          <p:val>
                                            <p:strVal val="#ppt_w"/>
                                          </p:val>
                                        </p:tav>
                                      </p:tavLst>
                                    </p:anim>
                                    <p:anim calcmode="lin" valueType="num">
                                      <p:cBhvr>
                                        <p:cTn id="31" dur="200" fill="hold"/>
                                        <p:tgtEl>
                                          <p:spTgt spid="4"/>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200"/>
                                        <p:tgtEl>
                                          <p:spTgt spid="13"/>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200" fill="hold"/>
                                        <p:tgtEl>
                                          <p:spTgt spid="22"/>
                                        </p:tgtEl>
                                        <p:attrNameLst>
                                          <p:attrName>ppt_w</p:attrName>
                                        </p:attrNameLst>
                                      </p:cBhvr>
                                      <p:tavLst>
                                        <p:tav tm="0">
                                          <p:val>
                                            <p:fltVal val="0"/>
                                          </p:val>
                                        </p:tav>
                                        <p:tav tm="100000">
                                          <p:val>
                                            <p:strVal val="#ppt_w"/>
                                          </p:val>
                                        </p:tav>
                                      </p:tavLst>
                                    </p:anim>
                                    <p:anim calcmode="lin" valueType="num">
                                      <p:cBhvr>
                                        <p:cTn id="40" dur="200" fill="hold"/>
                                        <p:tgtEl>
                                          <p:spTgt spid="22"/>
                                        </p:tgtEl>
                                        <p:attrNameLst>
                                          <p:attrName>ppt_h</p:attrName>
                                        </p:attrNameLst>
                                      </p:cBhvr>
                                      <p:tavLst>
                                        <p:tav tm="0">
                                          <p:val>
                                            <p:fltVal val="0"/>
                                          </p:val>
                                        </p:tav>
                                        <p:tav tm="100000">
                                          <p:val>
                                            <p:strVal val="#ppt_h"/>
                                          </p:val>
                                        </p:tav>
                                      </p:tavLst>
                                    </p:anim>
                                    <p:anim calcmode="lin" valueType="num">
                                      <p:cBhvr>
                                        <p:cTn id="41" dur="200" fill="hold"/>
                                        <p:tgtEl>
                                          <p:spTgt spid="22"/>
                                        </p:tgtEl>
                                        <p:attrNameLst>
                                          <p:attrName>style.rotation</p:attrName>
                                        </p:attrNameLst>
                                      </p:cBhvr>
                                      <p:tavLst>
                                        <p:tav tm="0">
                                          <p:val>
                                            <p:fltVal val="360"/>
                                          </p:val>
                                        </p:tav>
                                        <p:tav tm="100000">
                                          <p:val>
                                            <p:fltVal val="0"/>
                                          </p:val>
                                        </p:tav>
                                      </p:tavLst>
                                    </p:anim>
                                    <p:animEffect transition="in" filter="fade">
                                      <p:cBhvr>
                                        <p:cTn id="42" dur="200"/>
                                        <p:tgtEl>
                                          <p:spTgt spid="22"/>
                                        </p:tgtEl>
                                      </p:cBhvr>
                                    </p:animEffect>
                                  </p:childTnLst>
                                </p:cTn>
                              </p:par>
                            </p:childTnLst>
                          </p:cTn>
                        </p:par>
                        <p:par>
                          <p:cTn id="43" fill="hold">
                            <p:stCondLst>
                              <p:cond delay="3500"/>
                            </p:stCondLst>
                            <p:childTnLst>
                              <p:par>
                                <p:cTn id="44" presetID="17"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200" fill="hold"/>
                                        <p:tgtEl>
                                          <p:spTgt spid="21"/>
                                        </p:tgtEl>
                                        <p:attrNameLst>
                                          <p:attrName>ppt_x</p:attrName>
                                        </p:attrNameLst>
                                      </p:cBhvr>
                                      <p:tavLst>
                                        <p:tav tm="0">
                                          <p:val>
                                            <p:strVal val="#ppt_x-#ppt_w/2"/>
                                          </p:val>
                                        </p:tav>
                                        <p:tav tm="100000">
                                          <p:val>
                                            <p:strVal val="#ppt_x"/>
                                          </p:val>
                                        </p:tav>
                                      </p:tavLst>
                                    </p:anim>
                                    <p:anim calcmode="lin" valueType="num">
                                      <p:cBhvr>
                                        <p:cTn id="47" dur="200" fill="hold"/>
                                        <p:tgtEl>
                                          <p:spTgt spid="21"/>
                                        </p:tgtEl>
                                        <p:attrNameLst>
                                          <p:attrName>ppt_y</p:attrName>
                                        </p:attrNameLst>
                                      </p:cBhvr>
                                      <p:tavLst>
                                        <p:tav tm="0">
                                          <p:val>
                                            <p:strVal val="#ppt_y"/>
                                          </p:val>
                                        </p:tav>
                                        <p:tav tm="100000">
                                          <p:val>
                                            <p:strVal val="#ppt_y"/>
                                          </p:val>
                                        </p:tav>
                                      </p:tavLst>
                                    </p:anim>
                                    <p:anim calcmode="lin" valueType="num">
                                      <p:cBhvr>
                                        <p:cTn id="48" dur="200" fill="hold"/>
                                        <p:tgtEl>
                                          <p:spTgt spid="21"/>
                                        </p:tgtEl>
                                        <p:attrNameLst>
                                          <p:attrName>ppt_w</p:attrName>
                                        </p:attrNameLst>
                                      </p:cBhvr>
                                      <p:tavLst>
                                        <p:tav tm="0">
                                          <p:val>
                                            <p:fltVal val="0"/>
                                          </p:val>
                                        </p:tav>
                                        <p:tav tm="100000">
                                          <p:val>
                                            <p:strVal val="#ppt_w"/>
                                          </p:val>
                                        </p:tav>
                                      </p:tavLst>
                                    </p:anim>
                                    <p:anim calcmode="lin" valueType="num">
                                      <p:cBhvr>
                                        <p:cTn id="49" dur="200" fill="hold"/>
                                        <p:tgtEl>
                                          <p:spTgt spid="2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2" name="breeze.wav"/>
                                        </p:tgtEl>
                                      </p:cMediaNode>
                                    </p:audio>
                                  </p:subTnLst>
                                </p:cTn>
                              </p:par>
                            </p:childTnLst>
                          </p:cTn>
                        </p:par>
                        <p:par>
                          <p:cTn id="50" fill="hold">
                            <p:stCondLst>
                              <p:cond delay="4000"/>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00" fill="hold"/>
                                        <p:tgtEl>
                                          <p:spTgt spid="6"/>
                                        </p:tgtEl>
                                        <p:attrNameLst>
                                          <p:attrName>ppt_w</p:attrName>
                                        </p:attrNameLst>
                                      </p:cBhvr>
                                      <p:tavLst>
                                        <p:tav tm="0">
                                          <p:val>
                                            <p:fltVal val="0"/>
                                          </p:val>
                                        </p:tav>
                                        <p:tav tm="100000">
                                          <p:val>
                                            <p:strVal val="#ppt_w"/>
                                          </p:val>
                                        </p:tav>
                                      </p:tavLst>
                                    </p:anim>
                                    <p:anim calcmode="lin" valueType="num">
                                      <p:cBhvr>
                                        <p:cTn id="54" dur="20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4500"/>
                            </p:stCondLst>
                            <p:childTnLst>
                              <p:par>
                                <p:cTn id="56" presetID="4" presetClass="entr" presetSubtype="16"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ox(in)">
                                      <p:cBhvr>
                                        <p:cTn id="58" dur="200"/>
                                        <p:tgtEl>
                                          <p:spTgt spid="15"/>
                                        </p:tgtEl>
                                      </p:cBhvr>
                                    </p:animEffect>
                                  </p:childTnLst>
                                </p:cTn>
                              </p:par>
                            </p:childTnLst>
                          </p:cTn>
                        </p:par>
                        <p:par>
                          <p:cTn id="59" fill="hold">
                            <p:stCondLst>
                              <p:cond delay="5000"/>
                            </p:stCondLst>
                            <p:childTnLst>
                              <p:par>
                                <p:cTn id="60" presetID="49" presetClass="entr" presetSubtype="0" decel="100000"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 fill="hold"/>
                                        <p:tgtEl>
                                          <p:spTgt spid="23"/>
                                        </p:tgtEl>
                                        <p:attrNameLst>
                                          <p:attrName>ppt_w</p:attrName>
                                        </p:attrNameLst>
                                      </p:cBhvr>
                                      <p:tavLst>
                                        <p:tav tm="0">
                                          <p:val>
                                            <p:fltVal val="0"/>
                                          </p:val>
                                        </p:tav>
                                        <p:tav tm="100000">
                                          <p:val>
                                            <p:strVal val="#ppt_w"/>
                                          </p:val>
                                        </p:tav>
                                      </p:tavLst>
                                    </p:anim>
                                    <p:anim calcmode="lin" valueType="num">
                                      <p:cBhvr>
                                        <p:cTn id="63" dur="200" fill="hold"/>
                                        <p:tgtEl>
                                          <p:spTgt spid="23"/>
                                        </p:tgtEl>
                                        <p:attrNameLst>
                                          <p:attrName>ppt_h</p:attrName>
                                        </p:attrNameLst>
                                      </p:cBhvr>
                                      <p:tavLst>
                                        <p:tav tm="0">
                                          <p:val>
                                            <p:fltVal val="0"/>
                                          </p:val>
                                        </p:tav>
                                        <p:tav tm="100000">
                                          <p:val>
                                            <p:strVal val="#ppt_h"/>
                                          </p:val>
                                        </p:tav>
                                      </p:tavLst>
                                    </p:anim>
                                    <p:anim calcmode="lin" valueType="num">
                                      <p:cBhvr>
                                        <p:cTn id="64" dur="200" fill="hold"/>
                                        <p:tgtEl>
                                          <p:spTgt spid="23"/>
                                        </p:tgtEl>
                                        <p:attrNameLst>
                                          <p:attrName>style.rotation</p:attrName>
                                        </p:attrNameLst>
                                      </p:cBhvr>
                                      <p:tavLst>
                                        <p:tav tm="0">
                                          <p:val>
                                            <p:fltVal val="360"/>
                                          </p:val>
                                        </p:tav>
                                        <p:tav tm="100000">
                                          <p:val>
                                            <p:fltVal val="0"/>
                                          </p:val>
                                        </p:tav>
                                      </p:tavLst>
                                    </p:anim>
                                    <p:animEffect transition="in" filter="fade">
                                      <p:cBhvr>
                                        <p:cTn id="65" dur="200"/>
                                        <p:tgtEl>
                                          <p:spTgt spid="23"/>
                                        </p:tgtEl>
                                      </p:cBhvr>
                                    </p:animEffect>
                                  </p:childTnLst>
                                </p:cTn>
                              </p:par>
                            </p:childTnLst>
                          </p:cTn>
                        </p:par>
                        <p:par>
                          <p:cTn id="66" fill="hold">
                            <p:stCondLst>
                              <p:cond delay="5500"/>
                            </p:stCondLst>
                            <p:childTnLst>
                              <p:par>
                                <p:cTn id="67" presetID="17" presetClass="entr" presetSubtype="8"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200" fill="hold"/>
                                        <p:tgtEl>
                                          <p:spTgt spid="32"/>
                                        </p:tgtEl>
                                        <p:attrNameLst>
                                          <p:attrName>ppt_x</p:attrName>
                                        </p:attrNameLst>
                                      </p:cBhvr>
                                      <p:tavLst>
                                        <p:tav tm="0">
                                          <p:val>
                                            <p:strVal val="#ppt_x-#ppt_w/2"/>
                                          </p:val>
                                        </p:tav>
                                        <p:tav tm="100000">
                                          <p:val>
                                            <p:strVal val="#ppt_x"/>
                                          </p:val>
                                        </p:tav>
                                      </p:tavLst>
                                    </p:anim>
                                    <p:anim calcmode="lin" valueType="num">
                                      <p:cBhvr>
                                        <p:cTn id="70" dur="200" fill="hold"/>
                                        <p:tgtEl>
                                          <p:spTgt spid="32"/>
                                        </p:tgtEl>
                                        <p:attrNameLst>
                                          <p:attrName>ppt_y</p:attrName>
                                        </p:attrNameLst>
                                      </p:cBhvr>
                                      <p:tavLst>
                                        <p:tav tm="0">
                                          <p:val>
                                            <p:strVal val="#ppt_y"/>
                                          </p:val>
                                        </p:tav>
                                        <p:tav tm="100000">
                                          <p:val>
                                            <p:strVal val="#ppt_y"/>
                                          </p:val>
                                        </p:tav>
                                      </p:tavLst>
                                    </p:anim>
                                    <p:anim calcmode="lin" valueType="num">
                                      <p:cBhvr>
                                        <p:cTn id="71" dur="200" fill="hold"/>
                                        <p:tgtEl>
                                          <p:spTgt spid="32"/>
                                        </p:tgtEl>
                                        <p:attrNameLst>
                                          <p:attrName>ppt_w</p:attrName>
                                        </p:attrNameLst>
                                      </p:cBhvr>
                                      <p:tavLst>
                                        <p:tav tm="0">
                                          <p:val>
                                            <p:fltVal val="0"/>
                                          </p:val>
                                        </p:tav>
                                        <p:tav tm="100000">
                                          <p:val>
                                            <p:strVal val="#ppt_w"/>
                                          </p:val>
                                        </p:tav>
                                      </p:tavLst>
                                    </p:anim>
                                    <p:anim calcmode="lin" valueType="num">
                                      <p:cBhvr>
                                        <p:cTn id="72" dur="200" fill="hold"/>
                                        <p:tgtEl>
                                          <p:spTgt spid="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2" name="breeze.wav"/>
                                        </p:tgtEl>
                                      </p:cMediaNode>
                                    </p:audio>
                                  </p:subTnLst>
                                </p:cTn>
                              </p:par>
                            </p:childTnLst>
                          </p:cTn>
                        </p:par>
                        <p:par>
                          <p:cTn id="73" fill="hold">
                            <p:stCondLst>
                              <p:cond delay="6000"/>
                            </p:stCondLst>
                            <p:childTnLst>
                              <p:par>
                                <p:cTn id="74" presetID="17" presetClass="entr" presetSubtype="1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200" fill="hold"/>
                                        <p:tgtEl>
                                          <p:spTgt spid="7"/>
                                        </p:tgtEl>
                                        <p:attrNameLst>
                                          <p:attrName>ppt_w</p:attrName>
                                        </p:attrNameLst>
                                      </p:cBhvr>
                                      <p:tavLst>
                                        <p:tav tm="0">
                                          <p:val>
                                            <p:fltVal val="0"/>
                                          </p:val>
                                        </p:tav>
                                        <p:tav tm="100000">
                                          <p:val>
                                            <p:strVal val="#ppt_w"/>
                                          </p:val>
                                        </p:tav>
                                      </p:tavLst>
                                    </p:anim>
                                    <p:anim calcmode="lin" valueType="num">
                                      <p:cBhvr>
                                        <p:cTn id="77" dur="200" fill="hold"/>
                                        <p:tgtEl>
                                          <p:spTgt spid="7"/>
                                        </p:tgtEl>
                                        <p:attrNameLst>
                                          <p:attrName>ppt_h</p:attrName>
                                        </p:attrNameLst>
                                      </p:cBhvr>
                                      <p:tavLst>
                                        <p:tav tm="0">
                                          <p:val>
                                            <p:strVal val="#ppt_h"/>
                                          </p:val>
                                        </p:tav>
                                        <p:tav tm="100000">
                                          <p:val>
                                            <p:strVal val="#ppt_h"/>
                                          </p:val>
                                        </p:tav>
                                      </p:tavLst>
                                    </p:anim>
                                  </p:childTnLst>
                                </p:cTn>
                              </p:par>
                            </p:childTnLst>
                          </p:cTn>
                        </p:par>
                        <p:par>
                          <p:cTn id="78" fill="hold">
                            <p:stCondLst>
                              <p:cond delay="6500"/>
                            </p:stCondLst>
                            <p:childTnLst>
                              <p:par>
                                <p:cTn id="79" presetID="4" presetClass="entr" presetSubtype="16"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box(in)">
                                      <p:cBhvr>
                                        <p:cTn id="81" dur="200"/>
                                        <p:tgtEl>
                                          <p:spTgt spid="17"/>
                                        </p:tgtEl>
                                      </p:cBhvr>
                                    </p:animEffect>
                                  </p:childTnLst>
                                </p:cTn>
                              </p:par>
                            </p:childTnLst>
                          </p:cTn>
                        </p:par>
                        <p:par>
                          <p:cTn id="82" fill="hold">
                            <p:stCondLst>
                              <p:cond delay="7000"/>
                            </p:stCondLst>
                            <p:childTnLst>
                              <p:par>
                                <p:cTn id="83" presetID="49" presetClass="entr" presetSubtype="0" decel="100000" fill="hold"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200" fill="hold"/>
                                        <p:tgtEl>
                                          <p:spTgt spid="28"/>
                                        </p:tgtEl>
                                        <p:attrNameLst>
                                          <p:attrName>ppt_w</p:attrName>
                                        </p:attrNameLst>
                                      </p:cBhvr>
                                      <p:tavLst>
                                        <p:tav tm="0">
                                          <p:val>
                                            <p:fltVal val="0"/>
                                          </p:val>
                                        </p:tav>
                                        <p:tav tm="100000">
                                          <p:val>
                                            <p:strVal val="#ppt_w"/>
                                          </p:val>
                                        </p:tav>
                                      </p:tavLst>
                                    </p:anim>
                                    <p:anim calcmode="lin" valueType="num">
                                      <p:cBhvr>
                                        <p:cTn id="86" dur="200" fill="hold"/>
                                        <p:tgtEl>
                                          <p:spTgt spid="28"/>
                                        </p:tgtEl>
                                        <p:attrNameLst>
                                          <p:attrName>ppt_h</p:attrName>
                                        </p:attrNameLst>
                                      </p:cBhvr>
                                      <p:tavLst>
                                        <p:tav tm="0">
                                          <p:val>
                                            <p:fltVal val="0"/>
                                          </p:val>
                                        </p:tav>
                                        <p:tav tm="100000">
                                          <p:val>
                                            <p:strVal val="#ppt_h"/>
                                          </p:val>
                                        </p:tav>
                                      </p:tavLst>
                                    </p:anim>
                                    <p:anim calcmode="lin" valueType="num">
                                      <p:cBhvr>
                                        <p:cTn id="87" dur="200" fill="hold"/>
                                        <p:tgtEl>
                                          <p:spTgt spid="28"/>
                                        </p:tgtEl>
                                        <p:attrNameLst>
                                          <p:attrName>style.rotation</p:attrName>
                                        </p:attrNameLst>
                                      </p:cBhvr>
                                      <p:tavLst>
                                        <p:tav tm="0">
                                          <p:val>
                                            <p:fltVal val="360"/>
                                          </p:val>
                                        </p:tav>
                                        <p:tav tm="100000">
                                          <p:val>
                                            <p:fltVal val="0"/>
                                          </p:val>
                                        </p:tav>
                                      </p:tavLst>
                                    </p:anim>
                                    <p:animEffect transition="in" filter="fade">
                                      <p:cBhvr>
                                        <p:cTn id="88" dur="200"/>
                                        <p:tgtEl>
                                          <p:spTgt spid="28"/>
                                        </p:tgtEl>
                                      </p:cBhvr>
                                    </p:animEffect>
                                  </p:childTnLst>
                                </p:cTn>
                              </p:par>
                            </p:childTnLst>
                          </p:cTn>
                        </p:par>
                        <p:par>
                          <p:cTn id="89" fill="hold">
                            <p:stCondLst>
                              <p:cond delay="7500"/>
                            </p:stCondLst>
                            <p:childTnLst>
                              <p:par>
                                <p:cTn id="90" presetID="17" presetClass="entr" presetSubtype="8"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200" fill="hold"/>
                                        <p:tgtEl>
                                          <p:spTgt spid="25"/>
                                        </p:tgtEl>
                                        <p:attrNameLst>
                                          <p:attrName>ppt_x</p:attrName>
                                        </p:attrNameLst>
                                      </p:cBhvr>
                                      <p:tavLst>
                                        <p:tav tm="0">
                                          <p:val>
                                            <p:strVal val="#ppt_x-#ppt_w/2"/>
                                          </p:val>
                                        </p:tav>
                                        <p:tav tm="100000">
                                          <p:val>
                                            <p:strVal val="#ppt_x"/>
                                          </p:val>
                                        </p:tav>
                                      </p:tavLst>
                                    </p:anim>
                                    <p:anim calcmode="lin" valueType="num">
                                      <p:cBhvr>
                                        <p:cTn id="93" dur="200" fill="hold"/>
                                        <p:tgtEl>
                                          <p:spTgt spid="25"/>
                                        </p:tgtEl>
                                        <p:attrNameLst>
                                          <p:attrName>ppt_y</p:attrName>
                                        </p:attrNameLst>
                                      </p:cBhvr>
                                      <p:tavLst>
                                        <p:tav tm="0">
                                          <p:val>
                                            <p:strVal val="#ppt_y"/>
                                          </p:val>
                                        </p:tav>
                                        <p:tav tm="100000">
                                          <p:val>
                                            <p:strVal val="#ppt_y"/>
                                          </p:val>
                                        </p:tav>
                                      </p:tavLst>
                                    </p:anim>
                                    <p:anim calcmode="lin" valueType="num">
                                      <p:cBhvr>
                                        <p:cTn id="94" dur="200" fill="hold"/>
                                        <p:tgtEl>
                                          <p:spTgt spid="25"/>
                                        </p:tgtEl>
                                        <p:attrNameLst>
                                          <p:attrName>ppt_w</p:attrName>
                                        </p:attrNameLst>
                                      </p:cBhvr>
                                      <p:tavLst>
                                        <p:tav tm="0">
                                          <p:val>
                                            <p:fltVal val="0"/>
                                          </p:val>
                                        </p:tav>
                                        <p:tav tm="100000">
                                          <p:val>
                                            <p:strVal val="#ppt_w"/>
                                          </p:val>
                                        </p:tav>
                                      </p:tavLst>
                                    </p:anim>
                                    <p:anim calcmode="lin" valueType="num">
                                      <p:cBhvr>
                                        <p:cTn id="95" dur="200" fill="hold"/>
                                        <p:tgtEl>
                                          <p:spTgt spid="2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0"/>
                                            </p:cond>
                                          </p:stCondLst>
                                          <p:endCondLst>
                                            <p:cond evt="onStopAudio" delay="0">
                                              <p:tgtEl>
                                                <p:sldTgt/>
                                              </p:tgtEl>
                                            </p:cond>
                                          </p:endCondLst>
                                        </p:cTn>
                                        <p:tgtEl>
                                          <p:sndTgt r:embed="rId2" name="breeze.wav"/>
                                        </p:tgtEl>
                                      </p:cMediaNode>
                                    </p:audio>
                                  </p:subTnLst>
                                </p:cTn>
                              </p:par>
                            </p:childTnLst>
                          </p:cTn>
                        </p:par>
                        <p:par>
                          <p:cTn id="96" fill="hold">
                            <p:stCondLst>
                              <p:cond delay="8000"/>
                            </p:stCondLst>
                            <p:childTnLst>
                              <p:par>
                                <p:cTn id="97" presetID="4" presetClass="entr" presetSubtype="16" fill="hold" nodeType="after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box(in)">
                                      <p:cBhvr>
                                        <p:cTn id="99" dur="2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21"/>
                    </p:tgtEl>
                  </p:cond>
                </p:stCondLst>
                <p:endSync evt="end" delay="0">
                  <p:rtn val="all"/>
                </p:endSync>
                <p:childTnLst>
                  <p:par>
                    <p:cTn id="101" fill="hold">
                      <p:stCondLst>
                        <p:cond delay="0"/>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blinds(horizontal)">
                                      <p:cBhvr>
                                        <p:cTn id="105" dur="500"/>
                                        <p:tgtEl>
                                          <p:spTgt spid="20"/>
                                        </p:tgtEl>
                                      </p:cBhvr>
                                    </p:animEffect>
                                  </p:childTnLst>
                                  <p:subTnLst>
                                    <p:audio>
                                      <p:cMediaNode>
                                        <p:cTn display="0" masterRel="sameClick">
                                          <p:stCondLst>
                                            <p:cond evt="begin" delay="0">
                                              <p:tn val="103"/>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21"/>
                  </p:tgtEl>
                </p:cond>
              </p:nextCondLst>
            </p:seq>
            <p:seq concurrent="1" nextAc="seek">
              <p:cTn id="106" restart="whenNotActive" fill="hold" evtFilter="cancelBubble" nodeType="interactiveSeq">
                <p:stCondLst>
                  <p:cond evt="onClick" delay="0">
                    <p:tgtEl>
                      <p:spTgt spid="32"/>
                    </p:tgtEl>
                  </p:cond>
                </p:stCondLst>
                <p:endSync evt="end" delay="0">
                  <p:rtn val="all"/>
                </p:endSync>
                <p:childTnLst>
                  <p:par>
                    <p:cTn id="107" fill="hold">
                      <p:stCondLst>
                        <p:cond delay="0"/>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10"/>
                                        </p:tgtEl>
                                        <p:attrNameLst>
                                          <p:attrName>style.visibility</p:attrName>
                                        </p:attrNameLst>
                                      </p:cBhvr>
                                      <p:to>
                                        <p:strVal val="visible"/>
                                      </p:to>
                                    </p:set>
                                    <p:animEffect transition="in" filter="blinds(horizontal)">
                                      <p:cBhvr>
                                        <p:cTn id="111" dur="500"/>
                                        <p:tgtEl>
                                          <p:spTgt spid="110"/>
                                        </p:tgtEl>
                                      </p:cBhvr>
                                    </p:animEffect>
                                  </p:childTnLst>
                                  <p:subTnLst>
                                    <p:audio>
                                      <p:cMediaNode>
                                        <p:cTn display="0" masterRel="sameClick">
                                          <p:stCondLst>
                                            <p:cond evt="begin" delay="0">
                                              <p:tn val="10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2"/>
                  </p:tgtEl>
                </p:cond>
              </p:nextCondLst>
            </p:seq>
            <p:seq concurrent="1" nextAc="seek">
              <p:cTn id="112" restart="whenNotActive" fill="hold" evtFilter="cancelBubble" nodeType="interactiveSeq">
                <p:stCondLst>
                  <p:cond evt="onClick" delay="0">
                    <p:tgtEl>
                      <p:spTgt spid="25"/>
                    </p:tgtEl>
                  </p:cond>
                </p:stCondLst>
                <p:endSync evt="end" delay="0">
                  <p:rtn val="all"/>
                </p:endSync>
                <p:childTnLst>
                  <p:par>
                    <p:cTn id="113" fill="hold">
                      <p:stCondLst>
                        <p:cond delay="0"/>
                      </p:stCondLst>
                      <p:childTnLst>
                        <p:par>
                          <p:cTn id="114" fill="hold">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117"/>
                                        </p:tgtEl>
                                        <p:attrNameLst>
                                          <p:attrName>style.visibility</p:attrName>
                                        </p:attrNameLst>
                                      </p:cBhvr>
                                      <p:to>
                                        <p:strVal val="visible"/>
                                      </p:to>
                                    </p:set>
                                    <p:animEffect transition="in" filter="box(in)">
                                      <p:cBhvr>
                                        <p:cTn id="117" dur="500"/>
                                        <p:tgtEl>
                                          <p:spTgt spid="117"/>
                                        </p:tgtEl>
                                      </p:cBhvr>
                                    </p:animEffect>
                                  </p:childTnLst>
                                </p:cTn>
                              </p:par>
                            </p:childTnLst>
                          </p:cTn>
                        </p:par>
                      </p:childTnLst>
                    </p:cTn>
                  </p:par>
                </p:childTnLst>
              </p:cTn>
              <p:nextCondLst>
                <p:cond evt="onClick" delay="0">
                  <p:tgtEl>
                    <p:spTgt spid="25"/>
                  </p:tgtEl>
                </p:cond>
              </p:nextCondLst>
            </p:seq>
            <p:seq concurrent="1" nextAc="seek">
              <p:cTn id="118" restart="whenNotActive" fill="hold" evtFilter="cancelBubble" nodeType="interactiveSeq">
                <p:stCondLst>
                  <p:cond evt="onClick" delay="0">
                    <p:tgtEl>
                      <p:spTgt spid="3"/>
                    </p:tgtEl>
                  </p:cond>
                </p:stCondLst>
                <p:endSync evt="end" delay="0">
                  <p:rtn val="all"/>
                </p:endSync>
                <p:childTnLst>
                  <p:par>
                    <p:cTn id="119" fill="hold">
                      <p:stCondLst>
                        <p:cond delay="0"/>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blinds(horizontal)">
                                      <p:cBhvr>
                                        <p:cTn id="123" dur="500"/>
                                        <p:tgtEl>
                                          <p:spTgt spid="19"/>
                                        </p:tgtEl>
                                      </p:cBhvr>
                                    </p:animEffect>
                                  </p:childTnLst>
                                  <p:subTnLst>
                                    <p:audio>
                                      <p:cMediaNode>
                                        <p:cTn display="0" masterRel="sameClick">
                                          <p:stCondLst>
                                            <p:cond evt="begin" delay="0">
                                              <p:tn val="12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3"/>
                  </p:tgtEl>
                </p:cond>
              </p:nextCondLst>
            </p:seq>
            <p:seq concurrent="1" nextAc="seek">
              <p:cTn id="124" restart="whenNotActive" fill="hold" evtFilter="cancelBubble" nodeType="interactiveSeq">
                <p:stCondLst>
                  <p:cond evt="onClick" delay="0">
                    <p:tgtEl>
                      <p:spTgt spid="118"/>
                    </p:tgtEl>
                  </p:cond>
                </p:stCondLst>
                <p:endSync evt="end" delay="0">
                  <p:rtn val="all"/>
                </p:endSync>
                <p:childTnLst>
                  <p:par>
                    <p:cTn id="125" fill="hold">
                      <p:stCondLst>
                        <p:cond delay="0"/>
                      </p:stCondLst>
                      <p:childTnLst>
                        <p:par>
                          <p:cTn id="126" fill="hold">
                            <p:stCondLst>
                              <p:cond delay="0"/>
                            </p:stCondLst>
                            <p:childTnLst>
                              <p:par>
                                <p:cTn id="127" presetID="26" presetClass="emph" presetSubtype="0" repeatCount="indefinite" fill="hold" nodeType="clickEffect">
                                  <p:stCondLst>
                                    <p:cond delay="0"/>
                                  </p:stCondLst>
                                  <p:childTnLst>
                                    <p:animEffect transition="out" filter="fade">
                                      <p:cBhvr>
                                        <p:cTn id="128" dur="500" tmFilter="0, 0; .2, .5; .8, .5; 1, 0"/>
                                        <p:tgtEl>
                                          <p:spTgt spid="32"/>
                                        </p:tgtEl>
                                      </p:cBhvr>
                                    </p:animEffect>
                                    <p:animScale>
                                      <p:cBhvr>
                                        <p:cTn id="129" dur="250" autoRev="1" fill="hold"/>
                                        <p:tgtEl>
                                          <p:spTgt spid="32"/>
                                        </p:tgtEl>
                                      </p:cBhvr>
                                      <p:by x="105000" y="105000"/>
                                    </p:animScale>
                                  </p:childTnLst>
                                </p:cTn>
                              </p:par>
                            </p:childTnLst>
                          </p:cTn>
                        </p:par>
                      </p:childTnLst>
                    </p:cTn>
                  </p:par>
                </p:childTnLst>
              </p:cTn>
              <p:nextCondLst>
                <p:cond evt="onClick" delay="0">
                  <p:tgtEl>
                    <p:spTgt spid="118"/>
                  </p:tgtEl>
                </p:cond>
              </p:nextCondLst>
            </p:seq>
          </p:childTnLst>
        </p:cTn>
      </p:par>
    </p:tnLst>
    <p:bldLst>
      <p:bldP spid="4" grpId="0" animBg="1"/>
      <p:bldP spid="5" grpId="0" animBg="1"/>
      <p:bldP spid="6" grpId="0" animBg="1"/>
      <p:bldP spid="7" grpId="0" animBg="1"/>
      <p:bldP spid="19" grpId="0" animBg="1"/>
      <p:bldP spid="20" grpId="0" animBg="1"/>
      <p:bldP spid="110" grpId="0" animBg="1"/>
      <p:bldP spid="1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ph type="sldNum" sz="quarter" idx="4"/>
          </p:nvPr>
        </p:nvSpPr>
        <p:spPr bwMode="auto"/>
        <p:txBody>
          <a:bodyPr wrap="square" lIns="91440" tIns="45720" rIns="91440" bIns="45720" numCol="1" anchor="b" anchorCtr="0" compatLnSpc="1"/>
          <a:lstStyle>
            <a:lvl1pPr marL="0" lvl="0"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defRPr>
            </a:lvl1pPr>
            <a:lvl2pPr marL="457200" lvl="1"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2pPr>
            <a:lvl3pPr marL="914400" lvl="2"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3pPr>
            <a:lvl4pPr marL="1371600" lvl="3"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4pPr>
            <a:lvl5pPr marL="1828800" lvl="4" indent="0" algn="ctr" defTabSz="914400" rtl="0" eaLnBrk="0" fontAlgn="base" latinLnBrk="0" hangingPunct="0">
              <a:lnSpc>
                <a:spcPct val="100000"/>
              </a:lnSpc>
              <a:spcBef>
                <a:spcPct val="50000"/>
              </a:spcBef>
              <a:spcAft>
                <a:spcPct val="0"/>
              </a:spcAft>
              <a:buNone/>
              <a:defRPr sz="2000" b="1" i="0" u="none" kern="1200" baseline="0">
                <a:solidFill>
                  <a:srgbClr val="0000CC"/>
                </a:solidFill>
                <a:latin typeface="Times New Roman" panose="02020603050405020304" pitchFamily="18" charset="0"/>
                <a:ea typeface="+mn-ea"/>
                <a:cs typeface="+mn-cs"/>
              </a:defRPr>
            </a:lvl5pPr>
          </a:lstStyle>
          <a:p>
            <a:pPr lvl="0" algn="r" eaLnBrk="1" hangingPunct="1">
              <a:spcBef>
                <a:spcPct val="0"/>
              </a:spcBef>
            </a:pPr>
            <a:fld id="{9A0DB2DC-4C9A-4742-B13C-FB6460FD3503}" type="slidenum">
              <a:rPr lang="en-US" sz="1200" b="0" dirty="0">
                <a:solidFill>
                  <a:schemeClr val="tx1"/>
                </a:solidFill>
                <a:effectLst>
                  <a:outerShdw blurRad="38100" dist="38100" dir="2700000">
                    <a:srgbClr val="000000"/>
                  </a:outerShdw>
                </a:effectLst>
                <a:latin typeface="Tahoma" panose="020B0604030504040204" pitchFamily="34" charset="0"/>
              </a:rPr>
              <a:t>13</a:t>
            </a:fld>
            <a:endParaRPr lang="en-US" sz="1200" b="0" dirty="0">
              <a:solidFill>
                <a:schemeClr val="tx1"/>
              </a:solidFill>
              <a:effectLst>
                <a:outerShdw blurRad="38100" dist="38100" dir="2700000">
                  <a:srgbClr val="000000"/>
                </a:outerShdw>
              </a:effectLst>
              <a:latin typeface="Tahoma" panose="020B0604030504040204" pitchFamily="34" charset="0"/>
            </a:endParaRPr>
          </a:p>
        </p:txBody>
      </p:sp>
      <p:sp>
        <p:nvSpPr>
          <p:cNvPr id="26627" name="Rectangle 2"/>
          <p:cNvSpPr/>
          <p:nvPr/>
        </p:nvSpPr>
        <p:spPr>
          <a:xfrm>
            <a:off x="1219200" y="152400"/>
            <a:ext cx="6553200" cy="609600"/>
          </a:xfrm>
          <a:prstGeom prst="rect">
            <a:avLst/>
          </a:prstGeom>
          <a:noFill/>
          <a:ln w="9525">
            <a:noFill/>
          </a:ln>
        </p:spPr>
        <p:txBody>
          <a:bodyPr wrap="none" anchor="ctr" anchorCtr="0"/>
          <a:lstStyle/>
          <a:p>
            <a:endParaRPr sz="2200" dirty="0">
              <a:solidFill>
                <a:srgbClr val="BF2600"/>
              </a:solidFill>
              <a:latin typeface="Times New Roman" panose="02020603050405020304" pitchFamily="18" charset="0"/>
              <a:cs typeface="Times New Roman" panose="02020603050405020304" pitchFamily="18" charset="0"/>
            </a:endParaRPr>
          </a:p>
          <a:p>
            <a:r>
              <a:rPr dirty="0">
                <a:solidFill>
                  <a:srgbClr val="660066"/>
                </a:solidFill>
                <a:latin typeface="Times New Roman" panose="02020603050405020304" pitchFamily="18" charset="0"/>
                <a:cs typeface="Times New Roman" panose="02020603050405020304" pitchFamily="18" charset="0"/>
              </a:rPr>
              <a:t>Điền “Đ” nếu mệnh đề đúng, “S” nếu mệnh đề sai </a:t>
            </a:r>
            <a:r>
              <a:rPr dirty="0">
                <a:solidFill>
                  <a:srgbClr val="660066"/>
                </a:solidFill>
                <a:latin typeface="Times New Roman" panose="02020603050405020304" pitchFamily="18" charset="0"/>
              </a:rPr>
              <a:t>vào cuối</a:t>
            </a:r>
            <a:r>
              <a:rPr dirty="0">
                <a:latin typeface="Times New Roman" panose="02020603050405020304" pitchFamily="18" charset="0"/>
              </a:rPr>
              <a:t> </a:t>
            </a:r>
            <a:r>
              <a:rPr dirty="0">
                <a:solidFill>
                  <a:srgbClr val="660066"/>
                </a:solidFill>
                <a:latin typeface="Times New Roman" panose="02020603050405020304" pitchFamily="18" charset="0"/>
              </a:rPr>
              <a:t>mệnh đề</a:t>
            </a:r>
          </a:p>
        </p:txBody>
      </p:sp>
      <p:graphicFrame>
        <p:nvGraphicFramePr>
          <p:cNvPr id="26628" name="Table 26627"/>
          <p:cNvGraphicFramePr/>
          <p:nvPr/>
        </p:nvGraphicFramePr>
        <p:xfrm>
          <a:off x="107950" y="139700"/>
          <a:ext cx="8610600" cy="6566281"/>
        </p:xfrm>
        <a:graphic>
          <a:graphicData uri="http://schemas.openxmlformats.org/drawingml/2006/table">
            <a:tbl>
              <a:tblPr/>
              <a:tblGrid>
                <a:gridCol w="530225">
                  <a:extLst>
                    <a:ext uri="{9D8B030D-6E8A-4147-A177-3AD203B41FA5}">
                      <a16:colId xmlns:a16="http://schemas.microsoft.com/office/drawing/2014/main" val="20000"/>
                    </a:ext>
                  </a:extLst>
                </a:gridCol>
                <a:gridCol w="7021513">
                  <a:extLst>
                    <a:ext uri="{9D8B030D-6E8A-4147-A177-3AD203B41FA5}">
                      <a16:colId xmlns:a16="http://schemas.microsoft.com/office/drawing/2014/main" val="20001"/>
                    </a:ext>
                  </a:extLst>
                </a:gridCol>
                <a:gridCol w="1058862">
                  <a:extLst>
                    <a:ext uri="{9D8B030D-6E8A-4147-A177-3AD203B41FA5}">
                      <a16:colId xmlns:a16="http://schemas.microsoft.com/office/drawing/2014/main" val="20002"/>
                    </a:ext>
                  </a:extLst>
                </a:gridCol>
              </a:tblGrid>
              <a:tr h="828675">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endParaRPr sz="2200" dirty="0">
                        <a:latin typeface="Times New Roman" panose="02020603050405020304" pitchFamily="18" charset="0"/>
                        <a:cs typeface="Times New Roman" panose="02020603050405020304" pitchFamily="18" charset="0"/>
                      </a:endParaRPr>
                    </a:p>
                    <a:p>
                      <a:pPr marL="0" lvl="0" indent="0" eaLnBrk="1" hangingPunct="1">
                        <a:buClrTx/>
                        <a:buSzTx/>
                        <a:buFontTx/>
                        <a:buNone/>
                      </a:pPr>
                      <a:r>
                        <a:rPr sz="2200" dirty="0">
                          <a:latin typeface="Times New Roman" panose="02020603050405020304" pitchFamily="18" charset="0"/>
                          <a:cs typeface="Times New Roman" panose="02020603050405020304" pitchFamily="18" charset="0"/>
                        </a:rPr>
                        <a:t>TT</a:t>
                      </a:r>
                      <a:endParaRPr lang="en-US" sz="2200" dirty="0">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algn="ctr" eaLnBrk="1" hangingPunct="1">
                        <a:buClrTx/>
                        <a:buSzTx/>
                        <a:buFontTx/>
                        <a:buNone/>
                      </a:pPr>
                      <a:r>
                        <a:rPr sz="2200" dirty="0">
                          <a:latin typeface="Times New Roman" panose="02020603050405020304" pitchFamily="18" charset="0"/>
                          <a:cs typeface="Times New Roman" panose="02020603050405020304" pitchFamily="18" charset="0"/>
                        </a:rPr>
                        <a:t>     Mệnh đề</a:t>
                      </a:r>
                      <a:endParaRPr lang="en-US" sz="2200"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latin typeface="Times New Roman" panose="02020603050405020304" pitchFamily="18" charset="0"/>
                          <a:cs typeface="Times New Roman" panose="02020603050405020304" pitchFamily="18" charset="0"/>
                        </a:rPr>
                        <a:t>Đáp án</a:t>
                      </a:r>
                      <a:endParaRPr lang="en-US" sz="2200" dirty="0">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0263">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1.</a:t>
                      </a:r>
                      <a:endParaRPr lang="en-US" sz="2200" dirty="0">
                        <a:solidFill>
                          <a:srgbClr val="00206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Hai đường tròn chỉ có một điểm chung thì tiếp xúc  nhau</a:t>
                      </a:r>
                      <a:endParaRPr lang="en-US" sz="2200" dirty="0">
                        <a:solidFill>
                          <a:srgbClr val="00206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endParaRPr lang="en-US" sz="2200" dirty="0">
                        <a:latin typeface=".VnArial Narrow" panose="020B7200000000000000"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1187">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2.</a:t>
                      </a:r>
                      <a:endParaRPr lang="en-US" sz="2200" dirty="0">
                        <a:solidFill>
                          <a:srgbClr val="00206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Hai đường tròn không cắt nhau thì không có điểm chung</a:t>
                      </a:r>
                      <a:endParaRPr lang="en-US" sz="2200" dirty="0">
                        <a:solidFill>
                          <a:srgbClr val="00206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endParaRPr lang="en-US" sz="2200" dirty="0">
                        <a:latin typeface=".VnArial Narrow" panose="020B7200000000000000"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0263">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3.</a:t>
                      </a:r>
                      <a:endParaRPr lang="en-US" sz="2200" dirty="0">
                        <a:solidFill>
                          <a:srgbClr val="00206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Hai đường tròn không có điểm chung thì không giao nhau.</a:t>
                      </a:r>
                      <a:endParaRPr lang="en-US" sz="2200" dirty="0">
                        <a:solidFill>
                          <a:srgbClr val="00206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endParaRPr lang="en-US" sz="2200" dirty="0">
                        <a:latin typeface=".VnArial Narrow" panose="020B7200000000000000"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1187">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4.</a:t>
                      </a:r>
                      <a:endParaRPr lang="en-US" sz="2200" dirty="0">
                        <a:solidFill>
                          <a:srgbClr val="00206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Hai đường tròn có quá một điểm chung thì cắt nhau.  </a:t>
                      </a:r>
                      <a:endParaRPr lang="en-US" sz="2200" dirty="0">
                        <a:solidFill>
                          <a:srgbClr val="00206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endParaRPr lang="en-US" sz="2200" dirty="0">
                        <a:latin typeface=".VnArial Narrow" panose="020B7200000000000000"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8675">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5.</a:t>
                      </a:r>
                      <a:endParaRPr lang="en-US" sz="2200" dirty="0">
                        <a:solidFill>
                          <a:srgbClr val="00206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Đường nối tâm của hai đường tròn cắt nhau thì vuông góc v</a:t>
                      </a:r>
                      <a:r>
                        <a:rPr sz="2200" dirty="0">
                          <a:solidFill>
                            <a:srgbClr val="002060"/>
                          </a:solidFill>
                          <a:latin typeface="Times New Roman" panose="02020603050405020304" pitchFamily="18" charset="0"/>
                          <a:ea typeface="Times New Roman" panose="02020603050405020304" pitchFamily="18" charset="0"/>
                        </a:rPr>
                        <a:t>à</a:t>
                      </a:r>
                      <a:r>
                        <a:rPr sz="2200" dirty="0">
                          <a:solidFill>
                            <a:srgbClr val="002060"/>
                          </a:solidFill>
                          <a:latin typeface="Times New Roman" panose="02020603050405020304" pitchFamily="18" charset="0"/>
                          <a:cs typeface="Times New Roman" panose="02020603050405020304" pitchFamily="18" charset="0"/>
                        </a:rPr>
                        <a:t> chia đôi dây chung</a:t>
                      </a:r>
                      <a:endParaRPr lang="en-US" sz="2200" dirty="0">
                        <a:solidFill>
                          <a:srgbClr val="00206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endParaRPr lang="en-US" sz="2200" dirty="0">
                        <a:latin typeface=".VnArial Narrow" panose="020B7200000000000000"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0263">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6.</a:t>
                      </a:r>
                      <a:endParaRPr lang="en-US" sz="2200" dirty="0">
                        <a:solidFill>
                          <a:srgbClr val="00206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Nếu hai đường tròn tiếp xúc nhau thì tiếp điểm nằm trên đoạn nối tâm</a:t>
                      </a:r>
                      <a:endParaRPr lang="en-US" sz="2200" dirty="0">
                        <a:solidFill>
                          <a:srgbClr val="00206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endParaRPr lang="en-US" sz="2200" dirty="0">
                        <a:latin typeface=".VnArial Narrow" panose="020B7200000000000000"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195387">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7.</a:t>
                      </a:r>
                      <a:endParaRPr lang="en-US" sz="2200" dirty="0">
                        <a:solidFill>
                          <a:srgbClr val="00206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r>
                        <a:rPr sz="2200" dirty="0">
                          <a:solidFill>
                            <a:srgbClr val="002060"/>
                          </a:solidFill>
                          <a:latin typeface="Times New Roman" panose="02020603050405020304" pitchFamily="18" charset="0"/>
                          <a:cs typeface="Times New Roman" panose="02020603050405020304" pitchFamily="18" charset="0"/>
                        </a:rPr>
                        <a:t>Đường thẳng vuông góc với đường nối tâm của hai đường tròn tiếp xúc nhau l</a:t>
                      </a:r>
                      <a:r>
                        <a:rPr sz="2200" dirty="0">
                          <a:solidFill>
                            <a:srgbClr val="002060"/>
                          </a:solidFill>
                          <a:latin typeface="Times New Roman" panose="02020603050405020304" pitchFamily="18" charset="0"/>
                          <a:ea typeface="Times New Roman" panose="02020603050405020304" pitchFamily="18" charset="0"/>
                        </a:rPr>
                        <a:t>à</a:t>
                      </a:r>
                      <a:r>
                        <a:rPr sz="2200" dirty="0">
                          <a:solidFill>
                            <a:srgbClr val="002060"/>
                          </a:solidFill>
                          <a:latin typeface="Times New Roman" panose="02020603050405020304" pitchFamily="18" charset="0"/>
                          <a:cs typeface="Times New Roman" panose="02020603050405020304" pitchFamily="18" charset="0"/>
                        </a:rPr>
                        <a:t> tiếp tuyến của cả hai đường tròn.</a:t>
                      </a:r>
                      <a:endParaRPr lang="en-US" sz="2200" dirty="0">
                        <a:solidFill>
                          <a:srgbClr val="002060"/>
                        </a:solidFill>
                        <a:latin typeface="Times New Roman" panose="02020603050405020304" pitchFamily="18" charset="0"/>
                        <a:ea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80000"/>
                        <a:buFont typeface="Wingdings" panose="05000000000000000000" pitchFamily="2" charset="2"/>
                        <a:buChar char="n"/>
                        <a:defRPr sz="2800" b="0">
                          <a:solidFill>
                            <a:schemeClr val="tx1"/>
                          </a:solidFill>
                          <a:effectLst>
                            <a:outerShdw blurRad="38100" dist="38100" dir="2700000" algn="tl">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SzTx/>
                        <a:buFontTx/>
                        <a:buChar char="–"/>
                        <a:defRPr sz="2400">
                          <a:solidFill>
                            <a:schemeClr val="tx1"/>
                          </a:solidFill>
                          <a:effectLst>
                            <a:outerShdw blurRad="38100" dist="38100" dir="2700000" algn="tl">
                              <a:srgbClr val="C0C0C0"/>
                            </a:outerShdw>
                          </a:effectLst>
                          <a:latin typeface="+mn-lt"/>
                        </a:defRPr>
                      </a:lvl2pPr>
                      <a:lvl3pPr marL="1143000" lvl="2" indent="-228600" algn="l" rtl="0" eaLnBrk="0" fontAlgn="base" hangingPunct="0">
                        <a:spcBef>
                          <a:spcPct val="20000"/>
                        </a:spcBef>
                        <a:spcAft>
                          <a:spcPct val="0"/>
                        </a:spcAft>
                        <a:buClr>
                          <a:schemeClr val="hlink"/>
                        </a:buClr>
                        <a:buSzTx/>
                        <a:buFont typeface="Wingdings" panose="05000000000000000000" pitchFamily="2" charset="2"/>
                        <a:buChar char="§"/>
                        <a:defRPr sz="2000">
                          <a:solidFill>
                            <a:schemeClr val="tx1"/>
                          </a:solidFill>
                          <a:effectLst>
                            <a:outerShdw blurRad="38100" dist="38100" dir="2700000" algn="tl">
                              <a:srgbClr val="C0C0C0"/>
                            </a:outerShdw>
                          </a:effectLst>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effectLst>
                            <a:outerShdw blurRad="38100" dist="38100" dir="2700000" algn="tl">
                              <a:srgbClr val="C0C0C0"/>
                            </a:outerShdw>
                          </a:effectLst>
                          <a:latin typeface="+mn-lt"/>
                        </a:defRPr>
                      </a:lvl4pPr>
                      <a:lvl5pPr marL="2057400" lvl="4" indent="-228600" algn="l" rtl="0" eaLnBrk="0" fontAlgn="base" hangingPunct="0">
                        <a:spcBef>
                          <a:spcPct val="20000"/>
                        </a:spcBef>
                        <a:spcAft>
                          <a:spcPct val="0"/>
                        </a:spcAft>
                        <a:buClr>
                          <a:schemeClr val="hlink"/>
                        </a:buClr>
                        <a:buSzTx/>
                        <a:buFont typeface="Wingdings" panose="05000000000000000000" pitchFamily="2" charset="2"/>
                        <a:buChar char="§"/>
                        <a:defRPr sz="1800">
                          <a:solidFill>
                            <a:schemeClr val="tx1"/>
                          </a:solidFill>
                          <a:effectLst>
                            <a:outerShdw blurRad="38100" dist="38100" dir="2700000" algn="tl">
                              <a:srgbClr val="C0C0C0"/>
                            </a:outerShdw>
                          </a:effectLst>
                          <a:latin typeface="+mn-lt"/>
                        </a:defRPr>
                      </a:lvl5pPr>
                    </a:lstStyle>
                    <a:p>
                      <a:pPr marL="0" lvl="0" indent="0" eaLnBrk="1" hangingPunct="1">
                        <a:buClrTx/>
                        <a:buSzTx/>
                        <a:buFontTx/>
                        <a:buNone/>
                      </a:pPr>
                      <a:endParaRPr lang="en-US" sz="2200" dirty="0">
                        <a:latin typeface=".VnArial Narrow" panose="020B7200000000000000"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 name="Rectangle 97"/>
          <p:cNvSpPr/>
          <p:nvPr/>
        </p:nvSpPr>
        <p:spPr>
          <a:xfrm>
            <a:off x="7910513" y="1019175"/>
            <a:ext cx="257175" cy="427038"/>
          </a:xfrm>
          <a:prstGeom prst="rect">
            <a:avLst/>
          </a:prstGeom>
          <a:noFill/>
          <a:ln w="9525">
            <a:noFill/>
          </a:ln>
        </p:spPr>
        <p:txBody>
          <a:bodyPr wrap="none" lIns="0" tIns="0" rIns="0" bIns="0" anchor="ctr" anchorCtr="0">
            <a:spAutoFit/>
          </a:bodyPr>
          <a:lstStyle/>
          <a:p>
            <a:r>
              <a:rPr dirty="0">
                <a:solidFill>
                  <a:srgbClr val="FF6600"/>
                </a:solidFill>
                <a:latin typeface="Times New Roman" panose="02020603050405020304" pitchFamily="18" charset="0"/>
                <a:cs typeface="Times New Roman" panose="02020603050405020304" pitchFamily="18" charset="0"/>
              </a:rPr>
              <a:t>Đ</a:t>
            </a:r>
            <a:endParaRPr dirty="0">
              <a:solidFill>
                <a:srgbClr val="FF6600"/>
              </a:solidFill>
              <a:latin typeface="Times New Roman" panose="02020603050405020304" pitchFamily="18" charset="0"/>
              <a:ea typeface="Times New Roman" panose="02020603050405020304" pitchFamily="18" charset="0"/>
            </a:endParaRPr>
          </a:p>
        </p:txBody>
      </p:sp>
      <p:sp>
        <p:nvSpPr>
          <p:cNvPr id="12" name="Rectangle 98"/>
          <p:cNvSpPr/>
          <p:nvPr/>
        </p:nvSpPr>
        <p:spPr>
          <a:xfrm>
            <a:off x="7929563" y="2454275"/>
            <a:ext cx="257175" cy="427038"/>
          </a:xfrm>
          <a:prstGeom prst="rect">
            <a:avLst/>
          </a:prstGeom>
          <a:noFill/>
          <a:ln w="9525">
            <a:noFill/>
          </a:ln>
        </p:spPr>
        <p:txBody>
          <a:bodyPr wrap="none" lIns="0" tIns="0" rIns="0" bIns="0" anchor="ctr" anchorCtr="0">
            <a:spAutoFit/>
          </a:bodyPr>
          <a:lstStyle/>
          <a:p>
            <a:r>
              <a:rPr dirty="0">
                <a:solidFill>
                  <a:srgbClr val="FF6600"/>
                </a:solidFill>
                <a:latin typeface="Times New Roman" panose="02020603050405020304" pitchFamily="18" charset="0"/>
                <a:cs typeface="Times New Roman" panose="02020603050405020304" pitchFamily="18" charset="0"/>
              </a:rPr>
              <a:t>Đ</a:t>
            </a:r>
            <a:endParaRPr dirty="0">
              <a:solidFill>
                <a:srgbClr val="FF6600"/>
              </a:solidFill>
              <a:latin typeface="Times New Roman" panose="02020603050405020304" pitchFamily="18" charset="0"/>
              <a:ea typeface="Times New Roman" panose="02020603050405020304" pitchFamily="18" charset="0"/>
            </a:endParaRPr>
          </a:p>
        </p:txBody>
      </p:sp>
      <p:sp>
        <p:nvSpPr>
          <p:cNvPr id="13" name="Rectangle 99"/>
          <p:cNvSpPr/>
          <p:nvPr/>
        </p:nvSpPr>
        <p:spPr>
          <a:xfrm>
            <a:off x="7929563" y="3878263"/>
            <a:ext cx="257175" cy="427037"/>
          </a:xfrm>
          <a:prstGeom prst="rect">
            <a:avLst/>
          </a:prstGeom>
          <a:noFill/>
          <a:ln w="9525">
            <a:noFill/>
          </a:ln>
        </p:spPr>
        <p:txBody>
          <a:bodyPr wrap="none" lIns="0" tIns="0" rIns="0" bIns="0" anchor="ctr" anchorCtr="0">
            <a:spAutoFit/>
          </a:bodyPr>
          <a:lstStyle/>
          <a:p>
            <a:r>
              <a:rPr dirty="0">
                <a:solidFill>
                  <a:srgbClr val="FF6600"/>
                </a:solidFill>
                <a:latin typeface="Times New Roman" panose="02020603050405020304" pitchFamily="18" charset="0"/>
                <a:cs typeface="Times New Roman" panose="02020603050405020304" pitchFamily="18" charset="0"/>
              </a:rPr>
              <a:t>Đ</a:t>
            </a:r>
            <a:endParaRPr dirty="0">
              <a:solidFill>
                <a:srgbClr val="FF6600"/>
              </a:solidFill>
              <a:latin typeface="Times New Roman" panose="02020603050405020304" pitchFamily="18" charset="0"/>
              <a:ea typeface="Times New Roman" panose="02020603050405020304" pitchFamily="18" charset="0"/>
            </a:endParaRPr>
          </a:p>
        </p:txBody>
      </p:sp>
      <p:sp>
        <p:nvSpPr>
          <p:cNvPr id="14" name="Rectangle 100"/>
          <p:cNvSpPr/>
          <p:nvPr/>
        </p:nvSpPr>
        <p:spPr>
          <a:xfrm>
            <a:off x="7970838" y="1901825"/>
            <a:ext cx="142875" cy="307975"/>
          </a:xfrm>
          <a:prstGeom prst="rect">
            <a:avLst/>
          </a:prstGeom>
          <a:noFill/>
          <a:ln w="9525">
            <a:noFill/>
          </a:ln>
        </p:spPr>
        <p:txBody>
          <a:bodyPr wrap="none" lIns="0" tIns="0" rIns="0" bIns="0" anchor="ctr" anchorCtr="0">
            <a:spAutoFit/>
          </a:bodyPr>
          <a:lstStyle/>
          <a:p>
            <a:r>
              <a:rPr dirty="0">
                <a:solidFill>
                  <a:srgbClr val="002060"/>
                </a:solidFill>
                <a:latin typeface="Times New Roman" panose="02020603050405020304" pitchFamily="18" charset="0"/>
                <a:cs typeface="Times New Roman" panose="02020603050405020304" pitchFamily="18" charset="0"/>
              </a:rPr>
              <a:t>S</a:t>
            </a:r>
            <a:endParaRPr dirty="0">
              <a:solidFill>
                <a:srgbClr val="002060"/>
              </a:solidFill>
              <a:latin typeface="Times New Roman" panose="02020603050405020304" pitchFamily="18" charset="0"/>
              <a:ea typeface="Times New Roman" panose="02020603050405020304" pitchFamily="18" charset="0"/>
            </a:endParaRPr>
          </a:p>
        </p:txBody>
      </p:sp>
      <p:sp>
        <p:nvSpPr>
          <p:cNvPr id="15" name="Rectangle 101"/>
          <p:cNvSpPr/>
          <p:nvPr/>
        </p:nvSpPr>
        <p:spPr>
          <a:xfrm>
            <a:off x="7924800" y="3267075"/>
            <a:ext cx="142875" cy="307975"/>
          </a:xfrm>
          <a:prstGeom prst="rect">
            <a:avLst/>
          </a:prstGeom>
          <a:noFill/>
          <a:ln w="9525">
            <a:noFill/>
          </a:ln>
        </p:spPr>
        <p:txBody>
          <a:bodyPr wrap="none" lIns="0" tIns="0" rIns="0" bIns="0" anchor="ctr" anchorCtr="0">
            <a:spAutoFit/>
          </a:bodyPr>
          <a:lstStyle/>
          <a:p>
            <a:r>
              <a:rPr dirty="0">
                <a:solidFill>
                  <a:srgbClr val="002060"/>
                </a:solidFill>
                <a:latin typeface="Times New Roman" panose="02020603050405020304" pitchFamily="18" charset="0"/>
                <a:cs typeface="Times New Roman" panose="02020603050405020304" pitchFamily="18" charset="0"/>
              </a:rPr>
              <a:t>S</a:t>
            </a:r>
            <a:endParaRPr dirty="0">
              <a:solidFill>
                <a:srgbClr val="002060"/>
              </a:solidFill>
              <a:latin typeface="Times New Roman" panose="02020603050405020304" pitchFamily="18" charset="0"/>
              <a:ea typeface="Times New Roman" panose="02020603050405020304" pitchFamily="18" charset="0"/>
            </a:endParaRPr>
          </a:p>
        </p:txBody>
      </p:sp>
      <p:sp>
        <p:nvSpPr>
          <p:cNvPr id="16" name="Rectangle 102"/>
          <p:cNvSpPr/>
          <p:nvPr/>
        </p:nvSpPr>
        <p:spPr>
          <a:xfrm>
            <a:off x="7970838" y="4764088"/>
            <a:ext cx="142875" cy="307975"/>
          </a:xfrm>
          <a:prstGeom prst="rect">
            <a:avLst/>
          </a:prstGeom>
          <a:noFill/>
          <a:ln w="9525">
            <a:noFill/>
          </a:ln>
        </p:spPr>
        <p:txBody>
          <a:bodyPr wrap="none" lIns="0" tIns="0" rIns="0" bIns="0" anchor="ctr" anchorCtr="0">
            <a:spAutoFit/>
          </a:bodyPr>
          <a:lstStyle/>
          <a:p>
            <a:r>
              <a:rPr dirty="0">
                <a:solidFill>
                  <a:srgbClr val="002060"/>
                </a:solidFill>
                <a:latin typeface="Times New Roman" panose="02020603050405020304" pitchFamily="18" charset="0"/>
                <a:cs typeface="Times New Roman" panose="02020603050405020304" pitchFamily="18" charset="0"/>
              </a:rPr>
              <a:t>S</a:t>
            </a:r>
            <a:endParaRPr dirty="0">
              <a:solidFill>
                <a:srgbClr val="002060"/>
              </a:solidFill>
              <a:latin typeface="Times New Roman" panose="02020603050405020304" pitchFamily="18" charset="0"/>
              <a:ea typeface="Times New Roman" panose="02020603050405020304" pitchFamily="18" charset="0"/>
            </a:endParaRPr>
          </a:p>
        </p:txBody>
      </p:sp>
      <p:sp>
        <p:nvSpPr>
          <p:cNvPr id="17" name="Rectangle 103"/>
          <p:cNvSpPr/>
          <p:nvPr/>
        </p:nvSpPr>
        <p:spPr>
          <a:xfrm>
            <a:off x="8007350" y="5603875"/>
            <a:ext cx="142875" cy="307975"/>
          </a:xfrm>
          <a:prstGeom prst="rect">
            <a:avLst/>
          </a:prstGeom>
          <a:noFill/>
          <a:ln w="9525">
            <a:noFill/>
          </a:ln>
        </p:spPr>
        <p:txBody>
          <a:bodyPr wrap="none" lIns="0" tIns="0" rIns="0" bIns="0" anchor="ctr" anchorCtr="0">
            <a:spAutoFit/>
          </a:bodyPr>
          <a:lstStyle/>
          <a:p>
            <a:r>
              <a:rPr dirty="0">
                <a:solidFill>
                  <a:srgbClr val="002060"/>
                </a:solidFill>
                <a:latin typeface="Times New Roman" panose="02020603050405020304" pitchFamily="18" charset="0"/>
                <a:cs typeface="Times New Roman" panose="02020603050405020304" pitchFamily="18" charset="0"/>
              </a:rPr>
              <a:t>S</a:t>
            </a:r>
            <a:endParaRPr dirty="0">
              <a:solidFill>
                <a:srgbClr val="002060"/>
              </a:solidFill>
              <a:latin typeface="Times New Roman" panose="02020603050405020304" pitchFamily="18" charset="0"/>
              <a:ea typeface="Times New Roman" panose="02020603050405020304" pitchFamily="18" charset="0"/>
            </a:endParaRPr>
          </a:p>
        </p:txBody>
      </p:sp>
      <p:sp>
        <p:nvSpPr>
          <p:cNvPr id="18" name="Rectangle 17"/>
          <p:cNvSpPr/>
          <p:nvPr/>
        </p:nvSpPr>
        <p:spPr>
          <a:xfrm>
            <a:off x="1833525" y="-20536"/>
            <a:ext cx="5133457" cy="707886"/>
          </a:xfrm>
          <a:prstGeom prst="rect">
            <a:avLst/>
          </a:prstGeom>
          <a:noFill/>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Times New Roman" panose="02020603050405020304" pitchFamily="18" charset="0"/>
              </a:rPr>
              <a:t>HOẠT ĐỘNG NHÓM</a:t>
            </a:r>
            <a:endParaRPr kumimoji="0" lang="en-U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500"/>
                                        <p:tgtEl>
                                          <p:spTgt spid="15"/>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1b.jpg"/>
          <p:cNvPicPr>
            <a:picLocks noChangeAspect="1"/>
          </p:cNvPicPr>
          <p:nvPr/>
        </p:nvPicPr>
        <p:blipFill>
          <a:blip r:embed="rId2"/>
          <a:stretch>
            <a:fillRect/>
          </a:stretch>
        </p:blipFill>
        <p:spPr>
          <a:xfrm>
            <a:off x="3732213" y="6313488"/>
            <a:ext cx="1993900" cy="298450"/>
          </a:xfrm>
          <a:prstGeom prst="rect">
            <a:avLst/>
          </a:prstGeom>
          <a:noFill/>
          <a:ln w="9525">
            <a:noFill/>
          </a:ln>
        </p:spPr>
      </p:pic>
      <p:pic>
        <p:nvPicPr>
          <p:cNvPr id="18" name="Picture 18" descr="Cover"/>
          <p:cNvPicPr>
            <a:picLocks noChangeAspect="1"/>
          </p:cNvPicPr>
          <p:nvPr/>
        </p:nvPicPr>
        <p:blipFill>
          <a:blip r:embed="rId3"/>
          <a:stretch>
            <a:fillRect/>
          </a:stretch>
        </p:blipFill>
        <p:spPr>
          <a:xfrm>
            <a:off x="3544888" y="5735638"/>
            <a:ext cx="2195512" cy="1057275"/>
          </a:xfrm>
          <a:prstGeom prst="rect">
            <a:avLst/>
          </a:prstGeom>
          <a:noFill/>
          <a:ln w="9525">
            <a:noFill/>
          </a:ln>
        </p:spPr>
      </p:pic>
      <p:pic>
        <p:nvPicPr>
          <p:cNvPr id="19" name="Picture 17" descr="Cover"/>
          <p:cNvPicPr>
            <a:picLocks noChangeAspect="1"/>
          </p:cNvPicPr>
          <p:nvPr/>
        </p:nvPicPr>
        <p:blipFill>
          <a:blip r:embed="rId4"/>
          <a:stretch>
            <a:fillRect/>
          </a:stretch>
        </p:blipFill>
        <p:spPr>
          <a:xfrm>
            <a:off x="3554413" y="5324475"/>
            <a:ext cx="3211512" cy="712788"/>
          </a:xfrm>
          <a:prstGeom prst="rect">
            <a:avLst/>
          </a:prstGeom>
          <a:noFill/>
          <a:ln w="9525">
            <a:noFill/>
          </a:ln>
        </p:spPr>
      </p:pic>
      <p:pic>
        <p:nvPicPr>
          <p:cNvPr id="20" name="Picture 16" descr="Cover"/>
          <p:cNvPicPr>
            <a:picLocks noChangeAspect="1"/>
          </p:cNvPicPr>
          <p:nvPr/>
        </p:nvPicPr>
        <p:blipFill>
          <a:blip r:embed="rId5"/>
          <a:stretch>
            <a:fillRect/>
          </a:stretch>
        </p:blipFill>
        <p:spPr>
          <a:xfrm>
            <a:off x="3532188" y="5110163"/>
            <a:ext cx="1689100" cy="660400"/>
          </a:xfrm>
          <a:prstGeom prst="rect">
            <a:avLst/>
          </a:prstGeom>
          <a:noFill/>
          <a:ln w="9525">
            <a:noFill/>
          </a:ln>
        </p:spPr>
      </p:pic>
      <p:pic>
        <p:nvPicPr>
          <p:cNvPr id="21" name="Picture 15" descr="Cover"/>
          <p:cNvPicPr>
            <a:picLocks noChangeAspect="1"/>
          </p:cNvPicPr>
          <p:nvPr/>
        </p:nvPicPr>
        <p:blipFill>
          <a:blip r:embed="rId6"/>
          <a:stretch>
            <a:fillRect/>
          </a:stretch>
        </p:blipFill>
        <p:spPr>
          <a:xfrm>
            <a:off x="1541463" y="3078163"/>
            <a:ext cx="2190750" cy="2840037"/>
          </a:xfrm>
          <a:prstGeom prst="rect">
            <a:avLst/>
          </a:prstGeom>
          <a:noFill/>
          <a:ln w="9525">
            <a:noFill/>
          </a:ln>
        </p:spPr>
      </p:pic>
      <p:pic>
        <p:nvPicPr>
          <p:cNvPr id="22" name="Picture 14" descr="Cover"/>
          <p:cNvPicPr>
            <a:picLocks noChangeAspect="1"/>
          </p:cNvPicPr>
          <p:nvPr/>
        </p:nvPicPr>
        <p:blipFill>
          <a:blip r:embed="rId7"/>
          <a:stretch>
            <a:fillRect/>
          </a:stretch>
        </p:blipFill>
        <p:spPr>
          <a:xfrm>
            <a:off x="5140325" y="4779963"/>
            <a:ext cx="2425700" cy="442912"/>
          </a:xfrm>
          <a:prstGeom prst="rect">
            <a:avLst/>
          </a:prstGeom>
          <a:noFill/>
          <a:ln w="9525">
            <a:noFill/>
          </a:ln>
        </p:spPr>
      </p:pic>
      <p:pic>
        <p:nvPicPr>
          <p:cNvPr id="23" name="Picture 13" descr="Cover"/>
          <p:cNvPicPr>
            <a:picLocks noChangeAspect="1"/>
          </p:cNvPicPr>
          <p:nvPr/>
        </p:nvPicPr>
        <p:blipFill>
          <a:blip r:embed="rId8"/>
          <a:stretch>
            <a:fillRect/>
          </a:stretch>
        </p:blipFill>
        <p:spPr>
          <a:xfrm>
            <a:off x="3868738" y="3592513"/>
            <a:ext cx="1344612" cy="1379537"/>
          </a:xfrm>
          <a:prstGeom prst="rect">
            <a:avLst/>
          </a:prstGeom>
          <a:noFill/>
          <a:ln w="9525">
            <a:noFill/>
          </a:ln>
        </p:spPr>
      </p:pic>
      <p:pic>
        <p:nvPicPr>
          <p:cNvPr id="24" name="Picture 12" descr="Cover"/>
          <p:cNvPicPr>
            <a:picLocks noChangeAspect="1"/>
          </p:cNvPicPr>
          <p:nvPr/>
        </p:nvPicPr>
        <p:blipFill>
          <a:blip r:embed="rId9"/>
          <a:stretch>
            <a:fillRect/>
          </a:stretch>
        </p:blipFill>
        <p:spPr>
          <a:xfrm>
            <a:off x="3868738" y="3495675"/>
            <a:ext cx="2563812" cy="1287463"/>
          </a:xfrm>
          <a:prstGeom prst="rect">
            <a:avLst/>
          </a:prstGeom>
          <a:noFill/>
          <a:ln w="9525">
            <a:noFill/>
          </a:ln>
        </p:spPr>
      </p:pic>
      <p:pic>
        <p:nvPicPr>
          <p:cNvPr id="25" name="Picture 11" descr="Cover"/>
          <p:cNvPicPr>
            <a:picLocks noChangeAspect="1"/>
          </p:cNvPicPr>
          <p:nvPr/>
        </p:nvPicPr>
        <p:blipFill>
          <a:blip r:embed="rId10"/>
          <a:stretch>
            <a:fillRect/>
          </a:stretch>
        </p:blipFill>
        <p:spPr>
          <a:xfrm>
            <a:off x="3835400" y="2208213"/>
            <a:ext cx="4059238" cy="1477962"/>
          </a:xfrm>
          <a:prstGeom prst="rect">
            <a:avLst/>
          </a:prstGeom>
          <a:noFill/>
          <a:ln w="9525">
            <a:noFill/>
          </a:ln>
        </p:spPr>
      </p:pic>
      <p:pic>
        <p:nvPicPr>
          <p:cNvPr id="26" name="Picture 10" descr="Cover"/>
          <p:cNvPicPr>
            <a:picLocks noChangeAspect="1"/>
          </p:cNvPicPr>
          <p:nvPr/>
        </p:nvPicPr>
        <p:blipFill>
          <a:blip r:embed="rId11"/>
          <a:stretch>
            <a:fillRect/>
          </a:stretch>
        </p:blipFill>
        <p:spPr>
          <a:xfrm>
            <a:off x="3829050" y="2287588"/>
            <a:ext cx="2201863" cy="1397000"/>
          </a:xfrm>
          <a:prstGeom prst="rect">
            <a:avLst/>
          </a:prstGeom>
          <a:noFill/>
          <a:ln w="9525">
            <a:noFill/>
          </a:ln>
        </p:spPr>
      </p:pic>
      <p:pic>
        <p:nvPicPr>
          <p:cNvPr id="27" name="Picture 9" descr="Cover"/>
          <p:cNvPicPr>
            <a:picLocks noChangeAspect="1"/>
          </p:cNvPicPr>
          <p:nvPr/>
        </p:nvPicPr>
        <p:blipFill>
          <a:blip r:embed="rId12"/>
          <a:stretch>
            <a:fillRect/>
          </a:stretch>
        </p:blipFill>
        <p:spPr>
          <a:xfrm>
            <a:off x="1627188" y="2212975"/>
            <a:ext cx="2411412" cy="1557338"/>
          </a:xfrm>
          <a:prstGeom prst="rect">
            <a:avLst/>
          </a:prstGeom>
          <a:noFill/>
          <a:ln w="9525">
            <a:noFill/>
          </a:ln>
        </p:spPr>
      </p:pic>
      <p:pic>
        <p:nvPicPr>
          <p:cNvPr id="28" name="Picture 8" descr="Cover"/>
          <p:cNvPicPr>
            <a:picLocks noChangeAspect="1"/>
          </p:cNvPicPr>
          <p:nvPr/>
        </p:nvPicPr>
        <p:blipFill>
          <a:blip r:embed="rId13"/>
          <a:stretch>
            <a:fillRect/>
          </a:stretch>
        </p:blipFill>
        <p:spPr>
          <a:xfrm>
            <a:off x="5024438" y="1803400"/>
            <a:ext cx="2227262" cy="442913"/>
          </a:xfrm>
          <a:prstGeom prst="rect">
            <a:avLst/>
          </a:prstGeom>
          <a:noFill/>
          <a:ln w="9525">
            <a:noFill/>
          </a:ln>
        </p:spPr>
      </p:pic>
      <p:pic>
        <p:nvPicPr>
          <p:cNvPr id="29" name="Picture 7" descr="Cover"/>
          <p:cNvPicPr>
            <a:picLocks noChangeAspect="1"/>
          </p:cNvPicPr>
          <p:nvPr/>
        </p:nvPicPr>
        <p:blipFill>
          <a:blip r:embed="rId14"/>
          <a:stretch>
            <a:fillRect/>
          </a:stretch>
        </p:blipFill>
        <p:spPr>
          <a:xfrm>
            <a:off x="3822700" y="927100"/>
            <a:ext cx="1270000" cy="1114425"/>
          </a:xfrm>
          <a:prstGeom prst="rect">
            <a:avLst/>
          </a:prstGeom>
          <a:noFill/>
          <a:ln w="9525">
            <a:noFill/>
          </a:ln>
        </p:spPr>
      </p:pic>
      <p:pic>
        <p:nvPicPr>
          <p:cNvPr id="30" name="Picture 6" descr="Cover"/>
          <p:cNvPicPr>
            <a:picLocks noChangeAspect="1"/>
          </p:cNvPicPr>
          <p:nvPr/>
        </p:nvPicPr>
        <p:blipFill>
          <a:blip r:embed="rId15"/>
          <a:srcRect b="2863"/>
          <a:stretch>
            <a:fillRect/>
          </a:stretch>
        </p:blipFill>
        <p:spPr>
          <a:xfrm>
            <a:off x="3798888" y="85725"/>
            <a:ext cx="4051300" cy="1700213"/>
          </a:xfrm>
          <a:prstGeom prst="rect">
            <a:avLst/>
          </a:prstGeom>
          <a:noFill/>
          <a:ln w="9525">
            <a:noFill/>
          </a:ln>
        </p:spPr>
      </p:pic>
      <p:pic>
        <p:nvPicPr>
          <p:cNvPr id="31" name="Picture 5" descr="Cover"/>
          <p:cNvPicPr>
            <a:picLocks noChangeAspect="1"/>
          </p:cNvPicPr>
          <p:nvPr/>
        </p:nvPicPr>
        <p:blipFill>
          <a:blip r:embed="rId16"/>
          <a:stretch>
            <a:fillRect/>
          </a:stretch>
        </p:blipFill>
        <p:spPr>
          <a:xfrm>
            <a:off x="1509713" y="547688"/>
            <a:ext cx="2514600" cy="2762250"/>
          </a:xfrm>
          <a:prstGeom prst="rect">
            <a:avLst/>
          </a:prstGeom>
          <a:noFill/>
          <a:ln w="9525">
            <a:noFill/>
          </a:ln>
        </p:spPr>
      </p:pic>
      <p:pic>
        <p:nvPicPr>
          <p:cNvPr id="32" name="Picture 4" descr="Cover"/>
          <p:cNvPicPr>
            <a:picLocks noChangeAspect="1"/>
          </p:cNvPicPr>
          <p:nvPr/>
        </p:nvPicPr>
        <p:blipFill>
          <a:blip r:embed="rId17"/>
          <a:stretch>
            <a:fillRect/>
          </a:stretch>
        </p:blipFill>
        <p:spPr>
          <a:xfrm>
            <a:off x="1395413" y="2063750"/>
            <a:ext cx="673100" cy="2454275"/>
          </a:xfrm>
          <a:prstGeom prst="rect">
            <a:avLst/>
          </a:prstGeom>
          <a:noFill/>
          <a:ln w="9525">
            <a:noFill/>
          </a:ln>
        </p:spPr>
      </p:pic>
      <p:sp>
        <p:nvSpPr>
          <p:cNvPr id="33" name="Rectangle 32"/>
          <p:cNvSpPr/>
          <p:nvPr/>
        </p:nvSpPr>
        <p:spPr>
          <a:xfrm>
            <a:off x="62298" y="201859"/>
            <a:ext cx="1479123" cy="46166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400" b="1" i="0" u="none" strike="noStrike" kern="1200" cap="all" spc="0" normalizeH="0" baseline="0" noProof="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anose="02020603050405020304" pitchFamily="18" charset="0"/>
                <a:ea typeface="+mn-ea"/>
                <a:cs typeface="+mn-cs"/>
              </a:rPr>
              <a:t>TiẾT</a:t>
            </a:r>
            <a:r>
              <a:rPr kumimoji="0" lang="en-US" sz="24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anose="02020603050405020304" pitchFamily="18" charset="0"/>
                <a:ea typeface="+mn-ea"/>
                <a:cs typeface="+mn-cs"/>
              </a:rPr>
              <a:t> </a:t>
            </a:r>
            <a:r>
              <a:rPr kumimoji="0" lang="en-US" sz="24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anose="02020603050405020304" pitchFamily="18" charset="0"/>
                <a:ea typeface="+mn-ea"/>
                <a:cs typeface="+mn-cs"/>
              </a:rPr>
              <a:t>26: </a:t>
            </a:r>
            <a:endParaRPr kumimoji="0" lang="en-US" sz="24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anose="02020603050405020304" pitchFamily="18" charset="0"/>
              <a:ea typeface="+mn-ea"/>
              <a:cs typeface="+mn-cs"/>
            </a:endParaRPr>
          </a:p>
        </p:txBody>
      </p:sp>
      <p:sp>
        <p:nvSpPr>
          <p:cNvPr id="34" name="Rectangle 33"/>
          <p:cNvSpPr/>
          <p:nvPr/>
        </p:nvSpPr>
        <p:spPr>
          <a:xfrm>
            <a:off x="-34986" y="1287914"/>
            <a:ext cx="1330813" cy="36317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VỊ </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TRÍ</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TƯƠNG</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ĐỐI</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CỦA</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HAI</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ĐƯỜNG </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TRÒN</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ou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5"/>
          <p:cNvSpPr txBox="1">
            <a:spLocks noChangeArrowheads="1"/>
          </p:cNvSpPr>
          <p:nvPr/>
        </p:nvSpPr>
        <p:spPr bwMode="auto">
          <a:xfrm>
            <a:off x="642938" y="763588"/>
            <a:ext cx="8237538" cy="3565525"/>
          </a:xfrm>
          <a:prstGeom prst="rect">
            <a:avLst/>
          </a:prstGeom>
          <a:noFill/>
          <a:ln w="9525">
            <a:noFill/>
            <a:miter lim="800000"/>
          </a:ln>
        </p:spPr>
        <p:txBody>
          <a:bodyPr>
            <a:spAutoFit/>
          </a:bodyPr>
          <a:lstStyle/>
          <a:p>
            <a:pPr algn="l">
              <a:buFont typeface="Arial" panose="020B0604020202020204" pitchFamily="34" charset="0"/>
              <a:buChar char="•"/>
            </a:pPr>
            <a:r>
              <a:rPr sz="2400" dirty="0">
                <a:solidFill>
                  <a:srgbClr val="002060"/>
                </a:solidFill>
                <a:latin typeface="Times New Roman" panose="02020603050405020304" pitchFamily="18" charset="0"/>
              </a:rPr>
              <a:t>Nắm vững 3 vị trí t</a:t>
            </a:r>
            <a:r>
              <a:rPr lang="vi-VN" altLang="x-none" sz="2400" dirty="0">
                <a:solidFill>
                  <a:srgbClr val="002060"/>
                </a:solidFill>
                <a:latin typeface="Times New Roman" panose="02020603050405020304" pitchFamily="18" charset="0"/>
              </a:rPr>
              <a:t>ươ</a:t>
            </a:r>
            <a:r>
              <a:rPr sz="2400" dirty="0">
                <a:solidFill>
                  <a:srgbClr val="002060"/>
                </a:solidFill>
                <a:latin typeface="Times New Roman" panose="02020603050405020304" pitchFamily="18" charset="0"/>
              </a:rPr>
              <a:t>ng </a:t>
            </a:r>
            <a:r>
              <a:rPr lang="vi-VN" altLang="x-none" sz="2400" dirty="0">
                <a:solidFill>
                  <a:srgbClr val="002060"/>
                </a:solidFill>
                <a:latin typeface="Times New Roman" panose="02020603050405020304" pitchFamily="18" charset="0"/>
              </a:rPr>
              <a:t>đ</a:t>
            </a:r>
            <a:r>
              <a:rPr sz="2400" dirty="0">
                <a:solidFill>
                  <a:srgbClr val="002060"/>
                </a:solidFill>
                <a:latin typeface="Times New Roman" panose="02020603050405020304" pitchFamily="18" charset="0"/>
              </a:rPr>
              <a:t>ối của 2 </a:t>
            </a:r>
            <a:r>
              <a:rPr lang="vi-VN" altLang="x-none" sz="2400" dirty="0">
                <a:solidFill>
                  <a:srgbClr val="002060"/>
                </a:solidFill>
                <a:latin typeface="Times New Roman" panose="02020603050405020304" pitchFamily="18" charset="0"/>
              </a:rPr>
              <a:t>đư</a:t>
            </a:r>
            <a:r>
              <a:rPr sz="2400" dirty="0">
                <a:solidFill>
                  <a:srgbClr val="002060"/>
                </a:solidFill>
                <a:latin typeface="Times New Roman" panose="02020603050405020304" pitchFamily="18" charset="0"/>
              </a:rPr>
              <a:t>ờng tròn, </a:t>
            </a:r>
          </a:p>
          <a:p>
            <a:pPr algn="l">
              <a:buFont typeface="Arial" panose="020B0604020202020204" pitchFamily="34" charset="0"/>
              <a:buChar char="•"/>
            </a:pPr>
            <a:r>
              <a:rPr sz="2400" dirty="0">
                <a:solidFill>
                  <a:srgbClr val="002060"/>
                </a:solidFill>
                <a:latin typeface="Times New Roman" panose="02020603050405020304" pitchFamily="18" charset="0"/>
              </a:rPr>
              <a:t> Làm bài tập: 34 SGK, 64, 67 tr.137 SBT</a:t>
            </a:r>
          </a:p>
          <a:p>
            <a:pPr algn="just" eaLnBrk="1" hangingPunct="1">
              <a:spcBef>
                <a:spcPct val="20000"/>
              </a:spcBef>
              <a:buFont typeface="Arial" panose="020B0604020202020204" pitchFamily="34" charset="0"/>
              <a:buChar char="•"/>
            </a:pPr>
            <a:r>
              <a:rPr sz="2800" dirty="0">
                <a:solidFill>
                  <a:srgbClr val="002060"/>
                </a:solidFill>
                <a:latin typeface="Times New Roman" panose="02020603050405020304" pitchFamily="18" charset="0"/>
              </a:rPr>
              <a:t>T</a:t>
            </a:r>
            <a:r>
              <a:rPr sz="2400" dirty="0">
                <a:solidFill>
                  <a:srgbClr val="002060"/>
                </a:solidFill>
                <a:latin typeface="Times New Roman" panose="02020603050405020304" pitchFamily="18" charset="0"/>
              </a:rPr>
              <a:t>ìm hiểu :</a:t>
            </a:r>
          </a:p>
          <a:p>
            <a:pPr algn="just" eaLnBrk="1" hangingPunct="1">
              <a:spcBef>
                <a:spcPct val="20000"/>
              </a:spcBef>
              <a:buChar char="-"/>
            </a:pPr>
            <a:r>
              <a:rPr sz="2400" dirty="0">
                <a:solidFill>
                  <a:srgbClr val="002060"/>
                </a:solidFill>
                <a:latin typeface="Times New Roman" panose="02020603050405020304" pitchFamily="18" charset="0"/>
              </a:rPr>
              <a:t>Hệ thức liên hệ giữa khoảng cách hai tâm của hai đường tròn và hai bán kính của hai đường tròn.</a:t>
            </a:r>
          </a:p>
          <a:p>
            <a:pPr algn="just" eaLnBrk="1" hangingPunct="1">
              <a:spcBef>
                <a:spcPct val="20000"/>
              </a:spcBef>
            </a:pPr>
            <a:r>
              <a:rPr sz="2400" dirty="0">
                <a:solidFill>
                  <a:srgbClr val="002060"/>
                </a:solidFill>
                <a:latin typeface="VNI-Times" pitchFamily="2" charset="0"/>
              </a:rPr>
              <a:t>- Kh</a:t>
            </a:r>
            <a:r>
              <a:rPr sz="2400" dirty="0">
                <a:solidFill>
                  <a:srgbClr val="002060"/>
                </a:solidFill>
                <a:latin typeface="Times New Roman" panose="02020603050405020304" pitchFamily="18" charset="0"/>
              </a:rPr>
              <a:t>ái niệm về tiếp tuyến chung của hai đường tròn.</a:t>
            </a:r>
            <a:r>
              <a:rPr sz="2400" dirty="0">
                <a:solidFill>
                  <a:srgbClr val="002060"/>
                </a:solidFill>
                <a:latin typeface="VNI-Times" pitchFamily="2" charset="0"/>
              </a:rPr>
              <a:t> </a:t>
            </a:r>
            <a:r>
              <a:rPr sz="3600" dirty="0">
                <a:solidFill>
                  <a:srgbClr val="002060"/>
                </a:solidFill>
                <a:latin typeface="VNI-Times" pitchFamily="2" charset="0"/>
              </a:rPr>
              <a:t>   </a:t>
            </a:r>
            <a:endParaRPr sz="2400" dirty="0">
              <a:solidFill>
                <a:srgbClr val="002060"/>
              </a:solidFill>
              <a:latin typeface="VNI-Times" pitchFamily="2" charset="0"/>
            </a:endParaRPr>
          </a:p>
          <a:p>
            <a:pPr algn="l">
              <a:buFont typeface="Arial" panose="020B0604020202020204" pitchFamily="34" charset="0"/>
              <a:buChar char="•"/>
            </a:pPr>
            <a:endParaRPr sz="2400" dirty="0">
              <a:solidFill>
                <a:srgbClr val="002060"/>
              </a:solidFill>
              <a:latin typeface="Times New Roman" panose="02020603050405020304" pitchFamily="18" charset="0"/>
              <a:sym typeface="Wingdings 3" panose="05040102010807070707" pitchFamily="18" charset="2"/>
            </a:endParaRPr>
          </a:p>
        </p:txBody>
      </p:sp>
      <p:sp>
        <p:nvSpPr>
          <p:cNvPr id="4" name="Text Box 33"/>
          <p:cNvSpPr txBox="1">
            <a:spLocks noChangeArrowheads="1"/>
          </p:cNvSpPr>
          <p:nvPr/>
        </p:nvSpPr>
        <p:spPr bwMode="auto">
          <a:xfrm>
            <a:off x="434975" y="3829050"/>
            <a:ext cx="4538663" cy="461963"/>
          </a:xfrm>
          <a:prstGeom prst="rect">
            <a:avLst/>
          </a:prstGeom>
          <a:noFill/>
          <a:ln w="9525">
            <a:noFill/>
            <a:miter lim="800000"/>
          </a:ln>
        </p:spPr>
        <p:txBody>
          <a:bodyPr>
            <a:spAutoFit/>
          </a:bodyPr>
          <a:lstStyle/>
          <a:p>
            <a:pPr marR="0" defTabSz="914400">
              <a:buClrTx/>
              <a:buSzTx/>
              <a:buFontTx/>
              <a:buNone/>
              <a:defRPr/>
            </a:pPr>
            <a:r>
              <a:rPr kumimoji="0" lang="en-US" sz="2400" kern="1200" cap="none" spc="0" normalizeH="0" baseline="0" noProof="0" dirty="0" err="1">
                <a:solidFill>
                  <a:schemeClr val="accent1">
                    <a:lumMod val="75000"/>
                  </a:schemeClr>
                </a:solidFill>
                <a:latin typeface="Times New Roman" panose="02020603050405020304" pitchFamily="18" charset="0"/>
                <a:ea typeface="+mn-ea"/>
                <a:cs typeface="+mn-cs"/>
                <a:sym typeface="Symbol" panose="05050102010706020507" pitchFamily="18" charset="2"/>
              </a:rPr>
              <a:t>Hướng</a:t>
            </a:r>
            <a:r>
              <a:rPr kumimoji="0" lang="en-US" sz="2400" kern="1200" cap="none" spc="0" normalizeH="0" baseline="0" noProof="0" dirty="0">
                <a:solidFill>
                  <a:schemeClr val="accent1">
                    <a:lumMod val="75000"/>
                  </a:schemeClr>
                </a:solidFill>
                <a:latin typeface="Times New Roman" panose="02020603050405020304" pitchFamily="18" charset="0"/>
                <a:ea typeface="+mn-ea"/>
                <a:cs typeface="+mn-cs"/>
                <a:sym typeface="Symbol" panose="05050102010706020507" pitchFamily="18" charset="2"/>
              </a:rPr>
              <a:t> </a:t>
            </a:r>
            <a:r>
              <a:rPr kumimoji="0" lang="en-US" sz="2400" kern="1200" cap="none" spc="0" normalizeH="0" baseline="0" noProof="0" dirty="0" err="1">
                <a:solidFill>
                  <a:schemeClr val="accent1">
                    <a:lumMod val="75000"/>
                  </a:schemeClr>
                </a:solidFill>
                <a:latin typeface="Times New Roman" panose="02020603050405020304" pitchFamily="18" charset="0"/>
                <a:ea typeface="+mn-ea"/>
                <a:cs typeface="+mn-cs"/>
                <a:sym typeface="Symbol" panose="05050102010706020507" pitchFamily="18" charset="2"/>
              </a:rPr>
              <a:t>dẫn</a:t>
            </a:r>
            <a:r>
              <a:rPr kumimoji="0" lang="en-US" sz="2400" kern="1200" cap="none" spc="0" normalizeH="0" baseline="0" noProof="0" dirty="0">
                <a:solidFill>
                  <a:schemeClr val="accent1">
                    <a:lumMod val="75000"/>
                  </a:schemeClr>
                </a:solidFill>
                <a:latin typeface="Times New Roman" panose="02020603050405020304" pitchFamily="18" charset="0"/>
                <a:ea typeface="+mn-ea"/>
                <a:cs typeface="+mn-cs"/>
                <a:sym typeface="Symbol" panose="05050102010706020507" pitchFamily="18" charset="2"/>
              </a:rPr>
              <a:t> </a:t>
            </a:r>
            <a:r>
              <a:rPr kumimoji="0" lang="en-US" sz="2400" kern="1200" cap="none" spc="0" normalizeH="0" baseline="0" noProof="0" dirty="0" err="1">
                <a:solidFill>
                  <a:schemeClr val="accent1">
                    <a:lumMod val="75000"/>
                  </a:schemeClr>
                </a:solidFill>
                <a:latin typeface="Times New Roman" panose="02020603050405020304" pitchFamily="18" charset="0"/>
                <a:ea typeface="+mn-ea"/>
                <a:cs typeface="+mn-cs"/>
                <a:sym typeface="Symbol" panose="05050102010706020507" pitchFamily="18" charset="2"/>
              </a:rPr>
              <a:t>bài</a:t>
            </a:r>
            <a:r>
              <a:rPr kumimoji="0" lang="en-US" sz="2400" kern="1200" cap="none" spc="0" normalizeH="0" baseline="0" noProof="0" dirty="0">
                <a:solidFill>
                  <a:schemeClr val="accent1">
                    <a:lumMod val="75000"/>
                  </a:schemeClr>
                </a:solidFill>
                <a:latin typeface="Times New Roman" panose="02020603050405020304" pitchFamily="18" charset="0"/>
                <a:ea typeface="+mn-ea"/>
                <a:cs typeface="+mn-cs"/>
                <a:sym typeface="Symbol" panose="05050102010706020507" pitchFamily="18" charset="2"/>
              </a:rPr>
              <a:t> </a:t>
            </a:r>
            <a:r>
              <a:rPr kumimoji="0" lang="en-US" sz="2400" kern="1200" cap="none" spc="0" normalizeH="0" baseline="0" noProof="0" dirty="0" err="1">
                <a:solidFill>
                  <a:schemeClr val="accent1">
                    <a:lumMod val="75000"/>
                  </a:schemeClr>
                </a:solidFill>
                <a:latin typeface="Times New Roman" panose="02020603050405020304" pitchFamily="18" charset="0"/>
                <a:ea typeface="+mn-ea"/>
                <a:cs typeface="+mn-cs"/>
                <a:sym typeface="Symbol" panose="05050102010706020507" pitchFamily="18" charset="2"/>
              </a:rPr>
              <a:t>tập</a:t>
            </a:r>
            <a:r>
              <a:rPr kumimoji="0" lang="en-US" sz="2400" kern="1200" cap="none" spc="0" normalizeH="0" baseline="0" noProof="0" dirty="0">
                <a:solidFill>
                  <a:schemeClr val="accent1">
                    <a:lumMod val="75000"/>
                  </a:schemeClr>
                </a:solidFill>
                <a:latin typeface="Times New Roman" panose="02020603050405020304" pitchFamily="18" charset="0"/>
                <a:ea typeface="+mn-ea"/>
                <a:cs typeface="+mn-cs"/>
                <a:sym typeface="Symbol" panose="05050102010706020507" pitchFamily="18" charset="2"/>
              </a:rPr>
              <a:t> 34 SGK</a:t>
            </a:r>
            <a:endParaRPr kumimoji="0" lang="en-US" sz="2400" kern="1200" cap="none" spc="0" normalizeH="0" baseline="0" noProof="0" dirty="0">
              <a:solidFill>
                <a:schemeClr val="accent1">
                  <a:lumMod val="75000"/>
                </a:schemeClr>
              </a:solidFill>
              <a:latin typeface="Times New Roman" panose="02020603050405020304" pitchFamily="18" charset="0"/>
              <a:ea typeface="+mn-ea"/>
              <a:cs typeface="+mn-cs"/>
            </a:endParaRPr>
          </a:p>
        </p:txBody>
      </p:sp>
      <p:pic>
        <p:nvPicPr>
          <p:cNvPr id="5" name="Picture 5"/>
          <p:cNvPicPr>
            <a:picLocks noChangeAspect="1"/>
          </p:cNvPicPr>
          <p:nvPr/>
        </p:nvPicPr>
        <p:blipFill>
          <a:blip r:embed="rId3"/>
          <a:srcRect r="23219" b="27699"/>
          <a:stretch>
            <a:fillRect/>
          </a:stretch>
        </p:blipFill>
        <p:spPr>
          <a:xfrm>
            <a:off x="2782888" y="4329113"/>
            <a:ext cx="2957512" cy="2057400"/>
          </a:xfrm>
          <a:prstGeom prst="rect">
            <a:avLst/>
          </a:prstGeom>
          <a:noFill/>
          <a:ln w="9525">
            <a:noFill/>
          </a:ln>
        </p:spPr>
      </p:pic>
      <p:pic>
        <p:nvPicPr>
          <p:cNvPr id="6" name="Picture 3"/>
          <p:cNvPicPr>
            <a:picLocks noChangeAspect="1"/>
          </p:cNvPicPr>
          <p:nvPr/>
        </p:nvPicPr>
        <p:blipFill>
          <a:blip r:embed="rId4"/>
          <a:srcRect l="29922" t="6114" r="25290" b="25314"/>
          <a:stretch>
            <a:fillRect/>
          </a:stretch>
        </p:blipFill>
        <p:spPr>
          <a:xfrm>
            <a:off x="6142038" y="4291013"/>
            <a:ext cx="2082800" cy="1795462"/>
          </a:xfrm>
          <a:prstGeom prst="rect">
            <a:avLst/>
          </a:prstGeom>
          <a:noFill/>
          <a:ln w="9525">
            <a:noFill/>
          </a:ln>
        </p:spPr>
      </p:pic>
      <p:sp>
        <p:nvSpPr>
          <p:cNvPr id="7" name="Text Box 33"/>
          <p:cNvSpPr txBox="1">
            <a:spLocks noChangeArrowheads="1"/>
          </p:cNvSpPr>
          <p:nvPr/>
        </p:nvSpPr>
        <p:spPr bwMode="auto">
          <a:xfrm>
            <a:off x="949325" y="4291013"/>
            <a:ext cx="1651000" cy="461963"/>
          </a:xfrm>
          <a:prstGeom prst="rect">
            <a:avLst/>
          </a:prstGeom>
          <a:noFill/>
          <a:ln w="9525">
            <a:noFill/>
            <a:miter lim="800000"/>
          </a:ln>
        </p:spPr>
        <p:txBody>
          <a:bodyPr>
            <a:spAutoFit/>
          </a:bodyPr>
          <a:lstStyle/>
          <a:p>
            <a:pPr marR="0" defTabSz="914400">
              <a:buClrTx/>
              <a:buSzTx/>
              <a:buFontTx/>
              <a:buNone/>
              <a:defRPr/>
            </a:pPr>
            <a:r>
              <a:rPr kumimoji="0" lang="en-US" sz="2400" kern="1200" cap="none" spc="0" normalizeH="0" baseline="0" noProof="0" dirty="0">
                <a:solidFill>
                  <a:schemeClr val="accent6">
                    <a:lumMod val="75000"/>
                  </a:schemeClr>
                </a:solidFill>
                <a:latin typeface="Times New Roman" panose="02020603050405020304" pitchFamily="18" charset="0"/>
                <a:ea typeface="+mn-ea"/>
                <a:cs typeface="+mn-cs"/>
                <a:sym typeface="Symbol" panose="05050102010706020507" pitchFamily="18" charset="2"/>
              </a:rPr>
              <a:t>OO’=?</a:t>
            </a:r>
          </a:p>
        </p:txBody>
      </p:sp>
      <p:sp>
        <p:nvSpPr>
          <p:cNvPr id="8" name="Rectangle 7"/>
          <p:cNvSpPr>
            <a:spLocks noChangeArrowheads="1"/>
          </p:cNvSpPr>
          <p:nvPr/>
        </p:nvSpPr>
        <p:spPr bwMode="auto">
          <a:xfrm>
            <a:off x="-80962" y="4816475"/>
            <a:ext cx="3448050" cy="1016000"/>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mn-cs"/>
                <a:sym typeface="Symbol" panose="05050102010706020507" pitchFamily="18" charset="2"/>
              </a:rPr>
              <a:t></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mn-cs"/>
                <a:sym typeface="Symbol" panose="05050102010706020507" pitchFamily="18" charset="2"/>
              </a:rPr>
              <a:t>OH=?; O’H=?</a:t>
            </a:r>
          </a:p>
        </p:txBody>
      </p:sp>
      <p:sp>
        <p:nvSpPr>
          <p:cNvPr id="9" name="Rectangle 8"/>
          <p:cNvSpPr>
            <a:spLocks noChangeArrowheads="1"/>
          </p:cNvSpPr>
          <p:nvPr/>
        </p:nvSpPr>
        <p:spPr bwMode="auto">
          <a:xfrm>
            <a:off x="715963" y="5842000"/>
            <a:ext cx="1957388" cy="1016000"/>
          </a:xfrm>
          <a:prstGeom prst="rect">
            <a:avLst/>
          </a:prstGeom>
          <a:noFill/>
          <a:ln w="9525">
            <a:noFill/>
            <a:miter lim="800000"/>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mn-cs"/>
                <a:sym typeface="Symbol" panose="05050102010706020507" pitchFamily="18" charset="2"/>
              </a:rPr>
              <a:t></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mn-cs"/>
              </a:rPr>
              <a:t>AH=?</a:t>
            </a:r>
          </a:p>
        </p:txBody>
      </p:sp>
      <p:sp>
        <p:nvSpPr>
          <p:cNvPr id="12" name="Rectangle 11"/>
          <p:cNvSpPr/>
          <p:nvPr/>
        </p:nvSpPr>
        <p:spPr>
          <a:xfrm>
            <a:off x="2209800" y="67136"/>
            <a:ext cx="4750018"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4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H</a:t>
            </a:r>
            <a:r>
              <a:rPr kumimoji="0" lang="vi-VN" sz="4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ư</a:t>
            </a:r>
            <a:r>
              <a:rPr kumimoji="0" lang="en-US" sz="4400" b="1" i="0" u="none" strike="noStrike" kern="1200" cap="none" spc="50" normalizeH="0" baseline="0" noProof="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ớng</a:t>
            </a:r>
            <a:r>
              <a:rPr kumimoji="0" lang="en-US" sz="4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a:t>
            </a:r>
            <a:r>
              <a:rPr kumimoji="0" lang="en-US" sz="4400" b="1" i="0" u="none" strike="noStrike" kern="1200" cap="none" spc="50" normalizeH="0" baseline="0" noProof="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dẫn</a:t>
            </a:r>
            <a:r>
              <a:rPr kumimoji="0" lang="en-US" sz="4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a:t>
            </a:r>
            <a:r>
              <a:rPr kumimoji="0" lang="en-US" sz="4400" b="1" i="0" u="none" strike="noStrike" kern="1200" cap="none" spc="50" normalizeH="0" baseline="0" noProof="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về</a:t>
            </a:r>
            <a:r>
              <a:rPr kumimoji="0" lang="en-US" sz="4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a:t>
            </a:r>
            <a:r>
              <a:rPr kumimoji="0" lang="en-US" sz="4400" b="1" i="0" u="none" strike="noStrike" kern="1200" cap="none" spc="50" normalizeH="0" baseline="0" noProof="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nhà</a:t>
            </a:r>
            <a:endParaRPr kumimoji="0" lang="en-US" sz="4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500"/>
                                        <p:tgtEl>
                                          <p:spTgt spid="163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par>
                                <p:cTn id="18" presetID="21"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4)">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4"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3" name="Text Box 15"/>
          <p:cNvSpPr txBox="1"/>
          <p:nvPr/>
        </p:nvSpPr>
        <p:spPr>
          <a:xfrm>
            <a:off x="153988" y="1068388"/>
            <a:ext cx="8797925" cy="822325"/>
          </a:xfrm>
          <a:prstGeom prst="rect">
            <a:avLst/>
          </a:prstGeom>
          <a:noFill/>
          <a:ln w="9525">
            <a:noFill/>
          </a:ln>
        </p:spPr>
        <p:txBody>
          <a:bodyPr>
            <a:spAutoFit/>
          </a:bodyPr>
          <a:lstStyle/>
          <a:p>
            <a:pPr algn="just"/>
            <a:r>
              <a:rPr sz="2400" dirty="0">
                <a:latin typeface="Times New Roman" panose="02020603050405020304" pitchFamily="18" charset="0"/>
              </a:rPr>
              <a:t>Trong bảng sau ( R là bán kính đường tròn, d là khoảng cách từ  tâm đến đường thẳng). Hãy điền vào ô trống cho thích hợp: </a:t>
            </a:r>
          </a:p>
        </p:txBody>
      </p:sp>
      <p:graphicFrame>
        <p:nvGraphicFramePr>
          <p:cNvPr id="14378" name="Group 42"/>
          <p:cNvGraphicFramePr>
            <a:graphicFrameLocks noGrp="1"/>
          </p:cNvGraphicFramePr>
          <p:nvPr>
            <p:ph idx="1"/>
          </p:nvPr>
        </p:nvGraphicFramePr>
        <p:xfrm>
          <a:off x="850900" y="2241550"/>
          <a:ext cx="7335838" cy="3925889"/>
        </p:xfrm>
        <a:graphic>
          <a:graphicData uri="http://schemas.openxmlformats.org/drawingml/2006/table">
            <a:tbl>
              <a:tblPr/>
              <a:tblGrid>
                <a:gridCol w="1493838">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4349750">
                  <a:extLst>
                    <a:ext uri="{9D8B030D-6E8A-4147-A177-3AD203B41FA5}">
                      <a16:colId xmlns:a16="http://schemas.microsoft.com/office/drawing/2014/main" val="20002"/>
                    </a:ext>
                  </a:extLst>
                </a:gridCol>
              </a:tblGrid>
              <a:tr h="1101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660066"/>
                          </a:solidFill>
                          <a:effectLst/>
                          <a:latin typeface="Times New Roman" panose="02020603050405020304" pitchFamily="18" charset="0"/>
                        </a:rPr>
                        <a:t>R</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660066"/>
                          </a:solidFill>
                          <a:effectLst/>
                          <a:latin typeface="Times New Roman" panose="02020603050405020304" pitchFamily="18" charset="0"/>
                        </a:rPr>
                        <a:t>d</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660066"/>
                          </a:solidFill>
                          <a:effectLst/>
                          <a:latin typeface="Times New Roman" panose="02020603050405020304" pitchFamily="18" charset="0"/>
                        </a:rPr>
                        <a:t>Vị trí tương đối</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extLst>
                  <a:ext uri="{0D108BD9-81ED-4DB2-BD59-A6C34878D82A}">
                    <a16:rowId xmlns:a16="http://schemas.microsoft.com/office/drawing/2014/main" val="10000"/>
                  </a:ext>
                </a:extLst>
              </a:tr>
              <a:tr h="588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5cm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4cm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000" b="1" i="0" u="none" strike="noStrike" cap="none" normalizeH="0" baseline="0" smtClean="0">
                        <a:ln>
                          <a:noFill/>
                        </a:ln>
                        <a:solidFill>
                          <a:srgbClr val="0000CC"/>
                        </a:solidFill>
                        <a:effectLst/>
                        <a:latin typeface="Times New Roman" panose="02020603050405020304"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extLst>
                  <a:ext uri="{0D108BD9-81ED-4DB2-BD59-A6C34878D82A}">
                    <a16:rowId xmlns:a16="http://schemas.microsoft.com/office/drawing/2014/main" val="10001"/>
                  </a:ext>
                </a:extLst>
              </a:tr>
              <a:tr h="590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3cm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6cm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000" b="1" i="0" u="none" strike="noStrike" cap="none" normalizeH="0" baseline="0" smtClean="0">
                        <a:ln>
                          <a:noFill/>
                        </a:ln>
                        <a:solidFill>
                          <a:srgbClr val="0000CC"/>
                        </a:solidFill>
                        <a:effectLst/>
                        <a:latin typeface="Times New Roman" panose="02020603050405020304"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extLst>
                  <a:ext uri="{0D108BD9-81ED-4DB2-BD59-A6C34878D82A}">
                    <a16:rowId xmlns:a16="http://schemas.microsoft.com/office/drawing/2014/main" val="10002"/>
                  </a:ext>
                </a:extLst>
              </a:tr>
              <a:tr h="547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6cm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6cm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000" b="1" i="0" u="none" strike="noStrike" cap="none" normalizeH="0" baseline="0" smtClean="0">
                        <a:ln>
                          <a:noFill/>
                        </a:ln>
                        <a:solidFill>
                          <a:srgbClr val="0000CC"/>
                        </a:solidFill>
                        <a:effectLst/>
                        <a:latin typeface="Times New Roman" panose="02020603050405020304"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extLst>
                  <a:ext uri="{0D108BD9-81ED-4DB2-BD59-A6C34878D82A}">
                    <a16:rowId xmlns:a16="http://schemas.microsoft.com/office/drawing/2014/main" val="10003"/>
                  </a:ext>
                </a:extLst>
              </a:tr>
              <a:tr h="590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7cm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4cm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000" b="1" i="0" u="none" strike="noStrike" cap="none" normalizeH="0" baseline="0" smtClean="0">
                        <a:ln>
                          <a:noFill/>
                        </a:ln>
                        <a:solidFill>
                          <a:srgbClr val="0000CC"/>
                        </a:solidFill>
                        <a:effectLst/>
                        <a:latin typeface="Times New Roman" panose="02020603050405020304"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extLst>
                  <a:ext uri="{0D108BD9-81ED-4DB2-BD59-A6C34878D82A}">
                    <a16:rowId xmlns:a16="http://schemas.microsoft.com/office/drawing/2014/main" val="10004"/>
                  </a:ext>
                </a:extLst>
              </a:tr>
              <a:tr h="506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5cm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1" i="0" u="none" strike="noStrike" cap="none" normalizeH="0" baseline="0" smtClean="0">
                          <a:ln>
                            <a:noFill/>
                          </a:ln>
                          <a:solidFill>
                            <a:srgbClr val="0000CC"/>
                          </a:solidFill>
                          <a:effectLst/>
                          <a:latin typeface="Times New Roman" panose="02020603050405020304" pitchFamily="18" charset="0"/>
                        </a:rPr>
                        <a:t>7cm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000" b="1" i="0" u="none" strike="noStrike" cap="none" normalizeH="0" baseline="0" smtClean="0">
                        <a:ln>
                          <a:noFill/>
                        </a:ln>
                        <a:solidFill>
                          <a:srgbClr val="0000CC"/>
                        </a:solidFill>
                        <a:effectLst/>
                        <a:latin typeface="Times New Roman" panose="02020603050405020304" pitchFamily="18" charset="0"/>
                      </a:endParaRP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gradFill rotWithShape="1">
                      <a:gsLst>
                        <a:gs pos="0">
                          <a:srgbClr val="FFFFFF"/>
                        </a:gs>
                        <a:gs pos="100000">
                          <a:srgbClr val="767676"/>
                        </a:gs>
                      </a:gsLst>
                      <a:lin ang="5400000" scaled="1"/>
                    </a:gradFill>
                  </a:tcPr>
                </a:tc>
                <a:extLst>
                  <a:ext uri="{0D108BD9-81ED-4DB2-BD59-A6C34878D82A}">
                    <a16:rowId xmlns:a16="http://schemas.microsoft.com/office/drawing/2014/main" val="10005"/>
                  </a:ext>
                </a:extLst>
              </a:tr>
            </a:tbl>
          </a:graphicData>
        </a:graphic>
      </p:graphicFrame>
      <p:sp>
        <p:nvSpPr>
          <p:cNvPr id="11" name="TextBox 10"/>
          <p:cNvSpPr txBox="1"/>
          <p:nvPr/>
        </p:nvSpPr>
        <p:spPr>
          <a:xfrm>
            <a:off x="4498975" y="3381375"/>
            <a:ext cx="3030538" cy="396875"/>
          </a:xfrm>
          <a:prstGeom prst="rect">
            <a:avLst/>
          </a:prstGeom>
          <a:noFill/>
          <a:ln w="9525">
            <a:noFill/>
          </a:ln>
        </p:spPr>
        <p:txBody>
          <a:bodyPr>
            <a:spAutoFit/>
          </a:bodyPr>
          <a:lstStyle/>
          <a:p>
            <a:r>
              <a:rPr dirty="0">
                <a:latin typeface="Times New Roman" panose="02020603050405020304" pitchFamily="18" charset="0"/>
              </a:rPr>
              <a:t>Cắt nhau</a:t>
            </a:r>
          </a:p>
        </p:txBody>
      </p:sp>
      <p:sp>
        <p:nvSpPr>
          <p:cNvPr id="12" name="TextBox 11"/>
          <p:cNvSpPr txBox="1"/>
          <p:nvPr/>
        </p:nvSpPr>
        <p:spPr>
          <a:xfrm>
            <a:off x="4498975" y="3978275"/>
            <a:ext cx="3286125" cy="396875"/>
          </a:xfrm>
          <a:prstGeom prst="rect">
            <a:avLst/>
          </a:prstGeom>
          <a:noFill/>
          <a:ln w="9525">
            <a:noFill/>
          </a:ln>
        </p:spPr>
        <p:txBody>
          <a:bodyPr>
            <a:spAutoFit/>
          </a:bodyPr>
          <a:lstStyle/>
          <a:p>
            <a:r>
              <a:rPr dirty="0">
                <a:latin typeface="Times New Roman" panose="02020603050405020304" pitchFamily="18" charset="0"/>
              </a:rPr>
              <a:t>Không giao nhau</a:t>
            </a:r>
          </a:p>
        </p:txBody>
      </p:sp>
      <p:sp>
        <p:nvSpPr>
          <p:cNvPr id="13" name="TextBox 12"/>
          <p:cNvSpPr txBox="1"/>
          <p:nvPr/>
        </p:nvSpPr>
        <p:spPr>
          <a:xfrm>
            <a:off x="4316413" y="4670425"/>
            <a:ext cx="3468687" cy="396875"/>
          </a:xfrm>
          <a:prstGeom prst="rect">
            <a:avLst/>
          </a:prstGeom>
          <a:noFill/>
          <a:ln w="9525">
            <a:noFill/>
          </a:ln>
        </p:spPr>
        <p:txBody>
          <a:bodyPr>
            <a:spAutoFit/>
          </a:bodyPr>
          <a:lstStyle/>
          <a:p>
            <a:r>
              <a:rPr dirty="0">
                <a:latin typeface="Times New Roman" panose="02020603050405020304" pitchFamily="18" charset="0"/>
              </a:rPr>
              <a:t>Tiếp xúc nhau</a:t>
            </a:r>
          </a:p>
        </p:txBody>
      </p:sp>
      <p:sp>
        <p:nvSpPr>
          <p:cNvPr id="14" name="TextBox 13"/>
          <p:cNvSpPr txBox="1"/>
          <p:nvPr/>
        </p:nvSpPr>
        <p:spPr>
          <a:xfrm>
            <a:off x="4498975" y="5146675"/>
            <a:ext cx="3030538" cy="396875"/>
          </a:xfrm>
          <a:prstGeom prst="rect">
            <a:avLst/>
          </a:prstGeom>
          <a:noFill/>
          <a:ln w="9525">
            <a:noFill/>
          </a:ln>
        </p:spPr>
        <p:txBody>
          <a:bodyPr>
            <a:spAutoFit/>
          </a:bodyPr>
          <a:lstStyle/>
          <a:p>
            <a:r>
              <a:rPr dirty="0">
                <a:latin typeface="Times New Roman" panose="02020603050405020304" pitchFamily="18" charset="0"/>
              </a:rPr>
              <a:t>Cắt nhau</a:t>
            </a:r>
          </a:p>
        </p:txBody>
      </p:sp>
      <p:sp>
        <p:nvSpPr>
          <p:cNvPr id="15" name="TextBox 14"/>
          <p:cNvSpPr txBox="1"/>
          <p:nvPr/>
        </p:nvSpPr>
        <p:spPr>
          <a:xfrm>
            <a:off x="4498975" y="5694363"/>
            <a:ext cx="3286125" cy="396875"/>
          </a:xfrm>
          <a:prstGeom prst="rect">
            <a:avLst/>
          </a:prstGeom>
          <a:noFill/>
          <a:ln w="9525">
            <a:noFill/>
          </a:ln>
        </p:spPr>
        <p:txBody>
          <a:bodyPr>
            <a:spAutoFit/>
          </a:bodyPr>
          <a:lstStyle/>
          <a:p>
            <a:r>
              <a:rPr dirty="0">
                <a:latin typeface="Times New Roman" panose="02020603050405020304" pitchFamily="18" charset="0"/>
              </a:rPr>
              <a:t>Không giao nhau</a:t>
            </a:r>
          </a:p>
        </p:txBody>
      </p:sp>
      <p:sp>
        <p:nvSpPr>
          <p:cNvPr id="17" name="Rectangle 16"/>
          <p:cNvSpPr/>
          <p:nvPr/>
        </p:nvSpPr>
        <p:spPr>
          <a:xfrm>
            <a:off x="2316266" y="237133"/>
            <a:ext cx="4514377" cy="830997"/>
          </a:xfrm>
          <a:prstGeom prst="rect">
            <a:avLst/>
          </a:prstGeom>
          <a:noFill/>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4800" b="1" i="0" u="none" strike="noStrike" kern="1200" cap="none"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Times New Roman" panose="02020603050405020304" pitchFamily="18" charset="0"/>
                <a:ea typeface="+mn-ea"/>
                <a:cs typeface="+mn-cs"/>
              </a:rPr>
              <a:t>HĐ</a:t>
            </a:r>
            <a:r>
              <a:rPr kumimoji="0" lang="en-US" sz="4800" b="1" i="0" u="none" strike="noStrike" kern="1200" cap="none" spc="300" normalizeH="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Times New Roman" panose="02020603050405020304" pitchFamily="18" charset="0"/>
                <a:ea typeface="+mn-ea"/>
                <a:cs typeface="+mn-cs"/>
              </a:rPr>
              <a:t> </a:t>
            </a:r>
            <a:r>
              <a:rPr kumimoji="0" lang="en-US" sz="4800" b="1" i="0" u="none" strike="noStrike" kern="1200" cap="none" spc="300" normalizeH="0" noProof="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Times New Roman" panose="02020603050405020304" pitchFamily="18" charset="0"/>
                <a:ea typeface="+mn-ea"/>
                <a:cs typeface="+mn-cs"/>
              </a:rPr>
              <a:t>Khởi</a:t>
            </a:r>
            <a:r>
              <a:rPr kumimoji="0" lang="en-US" sz="4800" b="1" i="0" u="none" strike="noStrike" kern="1200" cap="none" spc="300" normalizeH="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Times New Roman" panose="02020603050405020304" pitchFamily="18" charset="0"/>
                <a:ea typeface="+mn-ea"/>
                <a:cs typeface="+mn-cs"/>
              </a:rPr>
              <a:t> </a:t>
            </a:r>
            <a:r>
              <a:rPr kumimoji="0" lang="en-US" sz="4800" b="1" i="0" u="none" strike="noStrike" kern="1200" cap="none" spc="300" normalizeH="0" noProof="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Times New Roman" panose="02020603050405020304" pitchFamily="18" charset="0"/>
                <a:ea typeface="+mn-ea"/>
                <a:cs typeface="+mn-cs"/>
              </a:rPr>
              <a:t>động</a:t>
            </a:r>
            <a:endParaRPr kumimoji="0" lang="en-US" sz="4800" b="1" i="0" u="none" strike="noStrike" kern="1200" cap="none" spc="300" normalizeH="0" baseline="0" noProof="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uLnTx/>
              <a:uFillTx/>
              <a:latin typeface="Times New Roman" panose="02020603050405020304" pitchFamily="18" charset="0"/>
              <a:ea typeface="+mn-ea"/>
              <a:cs typeface="+mn-cs"/>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3743"/>
                                        </p:tgtEl>
                                        <p:attrNameLst>
                                          <p:attrName>style.visibility</p:attrName>
                                        </p:attrNameLst>
                                      </p:cBhvr>
                                      <p:to>
                                        <p:strVal val="visible"/>
                                      </p:to>
                                    </p:set>
                                    <p:animEffect transition="in" filter="blinds(horizontal)">
                                      <p:cBhvr>
                                        <p:cTn id="7" dur="500"/>
                                        <p:tgtEl>
                                          <p:spTgt spid="73743"/>
                                        </p:tgtEl>
                                      </p:cBhvr>
                                    </p:animEffect>
                                  </p:childTnLst>
                                </p:cTn>
                              </p:par>
                              <p:par>
                                <p:cTn id="8" presetID="3" presetClass="entr" presetSubtype="10" fill="hold" nodeType="withEffect">
                                  <p:stCondLst>
                                    <p:cond delay="0"/>
                                  </p:stCondLst>
                                  <p:childTnLst>
                                    <p:set>
                                      <p:cBhvr>
                                        <p:cTn id="9" dur="1" fill="hold">
                                          <p:stCondLst>
                                            <p:cond delay="0"/>
                                          </p:stCondLst>
                                        </p:cTn>
                                        <p:tgtEl>
                                          <p:spTgt spid="14378"/>
                                        </p:tgtEl>
                                        <p:attrNameLst>
                                          <p:attrName>style.visibility</p:attrName>
                                        </p:attrNameLst>
                                      </p:cBhvr>
                                      <p:to>
                                        <p:strVal val="visible"/>
                                      </p:to>
                                    </p:set>
                                    <p:animEffect transition="in" filter="blinds(horizontal)">
                                      <p:cBhvr>
                                        <p:cTn id="10" dur="500"/>
                                        <p:tgtEl>
                                          <p:spTgt spid="143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3"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p:nvPr/>
        </p:nvSpPr>
        <p:spPr>
          <a:xfrm>
            <a:off x="0" y="3479800"/>
            <a:ext cx="8534400" cy="0"/>
          </a:xfrm>
          <a:prstGeom prst="line">
            <a:avLst/>
          </a:prstGeom>
          <a:ln w="9525" cap="flat" cmpd="sng">
            <a:solidFill>
              <a:srgbClr val="A50021"/>
            </a:solidFill>
            <a:prstDash val="solid"/>
            <a:headEnd type="none" w="med" len="med"/>
            <a:tailEnd type="none" w="med" len="med"/>
          </a:ln>
        </p:spPr>
      </p:sp>
      <p:grpSp>
        <p:nvGrpSpPr>
          <p:cNvPr id="16387" name="Group 4"/>
          <p:cNvGrpSpPr/>
          <p:nvPr/>
        </p:nvGrpSpPr>
        <p:grpSpPr>
          <a:xfrm>
            <a:off x="3548063" y="2422525"/>
            <a:ext cx="2217737" cy="2133600"/>
            <a:chOff x="2235" y="1526"/>
            <a:chExt cx="1397" cy="1344"/>
          </a:xfrm>
        </p:grpSpPr>
        <p:sp>
          <p:nvSpPr>
            <p:cNvPr id="799749" name="Oval 5"/>
            <p:cNvSpPr>
              <a:spLocks noChangeArrowheads="1"/>
            </p:cNvSpPr>
            <p:nvPr/>
          </p:nvSpPr>
          <p:spPr bwMode="auto">
            <a:xfrm>
              <a:off x="2901" y="2168"/>
              <a:ext cx="48" cy="48"/>
            </a:xfrm>
            <a:prstGeom prst="ellipse">
              <a:avLst/>
            </a:prstGeom>
            <a:solidFill>
              <a:schemeClr val="folHlink"/>
            </a:solidFill>
            <a:ln w="9525">
              <a:solidFill>
                <a:schemeClr val="accent2">
                  <a:lumMod val="50000"/>
                </a:schemeClr>
              </a:solidFill>
              <a:round/>
            </a:ln>
            <a:effectLst/>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grpSp>
          <p:nvGrpSpPr>
            <p:cNvPr id="16401" name="Group 6"/>
            <p:cNvGrpSpPr/>
            <p:nvPr/>
          </p:nvGrpSpPr>
          <p:grpSpPr>
            <a:xfrm>
              <a:off x="2259" y="1526"/>
              <a:ext cx="1344" cy="1344"/>
              <a:chOff x="2259" y="1536"/>
              <a:chExt cx="1344" cy="1344"/>
            </a:xfrm>
          </p:grpSpPr>
          <p:sp>
            <p:nvSpPr>
              <p:cNvPr id="799751" name="Oval 7"/>
              <p:cNvSpPr>
                <a:spLocks noChangeArrowheads="1"/>
              </p:cNvSpPr>
              <p:nvPr/>
            </p:nvSpPr>
            <p:spPr bwMode="auto">
              <a:xfrm>
                <a:off x="2259" y="1536"/>
                <a:ext cx="1344" cy="1344"/>
              </a:xfrm>
              <a:prstGeom prst="ellipse">
                <a:avLst/>
              </a:prstGeom>
              <a:noFill/>
              <a:ln w="28575">
                <a:solidFill>
                  <a:schemeClr val="accent2">
                    <a:lumMod val="50000"/>
                  </a:schemeClr>
                </a:solidFill>
                <a:round/>
              </a:ln>
              <a:effectLst/>
            </p:spPr>
            <p:txBody>
              <a:bodyPr wrap="none"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sp>
            <p:nvSpPr>
              <p:cNvPr id="16405" name="Rectangle 8"/>
              <p:cNvSpPr/>
              <p:nvPr/>
            </p:nvSpPr>
            <p:spPr>
              <a:xfrm>
                <a:off x="2909" y="2224"/>
                <a:ext cx="127" cy="211"/>
              </a:xfrm>
              <a:prstGeom prst="rect">
                <a:avLst/>
              </a:prstGeom>
              <a:noFill/>
              <a:ln w="9525">
                <a:noFill/>
              </a:ln>
            </p:spPr>
            <p:txBody>
              <a:bodyPr wrap="none" lIns="0" tIns="0" rIns="0" bIns="0" anchor="ctr" anchorCtr="0">
                <a:spAutoFit/>
              </a:bodyPr>
              <a:lstStyle/>
              <a:p>
                <a:r>
                  <a:rPr sz="2200" dirty="0">
                    <a:latin typeface="Times New Roman" panose="02020603050405020304" pitchFamily="18" charset="0"/>
                    <a:cs typeface="Times New Roman" panose="02020603050405020304" pitchFamily="18" charset="0"/>
                  </a:rPr>
                  <a:t>O</a:t>
                </a:r>
                <a:endParaRPr sz="2200" dirty="0">
                  <a:latin typeface="Times New Roman" panose="02020603050405020304" pitchFamily="18" charset="0"/>
                  <a:ea typeface="Times New Roman" panose="02020603050405020304" pitchFamily="18" charset="0"/>
                </a:endParaRPr>
              </a:p>
            </p:txBody>
          </p:sp>
        </p:grpSp>
        <p:sp>
          <p:nvSpPr>
            <p:cNvPr id="799753" name="Oval 9"/>
            <p:cNvSpPr>
              <a:spLocks noChangeArrowheads="1"/>
            </p:cNvSpPr>
            <p:nvPr/>
          </p:nvSpPr>
          <p:spPr bwMode="auto">
            <a:xfrm>
              <a:off x="2235" y="2171"/>
              <a:ext cx="48" cy="48"/>
            </a:xfrm>
            <a:prstGeom prst="ellipse">
              <a:avLst/>
            </a:prstGeom>
            <a:solidFill>
              <a:srgbClr val="FF0066"/>
            </a:solidFill>
            <a:ln w="9525">
              <a:solidFill>
                <a:schemeClr val="accent2">
                  <a:lumMod val="50000"/>
                </a:schemeClr>
              </a:solidFill>
              <a:round/>
            </a:ln>
            <a:effectLst/>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sp>
          <p:nvSpPr>
            <p:cNvPr id="799754" name="Oval 10"/>
            <p:cNvSpPr>
              <a:spLocks noChangeArrowheads="1"/>
            </p:cNvSpPr>
            <p:nvPr/>
          </p:nvSpPr>
          <p:spPr bwMode="auto">
            <a:xfrm>
              <a:off x="3584" y="2173"/>
              <a:ext cx="48" cy="48"/>
            </a:xfrm>
            <a:prstGeom prst="ellipse">
              <a:avLst/>
            </a:prstGeom>
            <a:solidFill>
              <a:srgbClr val="FF0066"/>
            </a:solidFill>
            <a:ln w="9525">
              <a:solidFill>
                <a:schemeClr val="accent2">
                  <a:lumMod val="50000"/>
                </a:schemeClr>
              </a:solidFill>
              <a:round/>
            </a:ln>
            <a:effectLst/>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grpSp>
      <p:grpSp>
        <p:nvGrpSpPr>
          <p:cNvPr id="4" name="Group 11"/>
          <p:cNvGrpSpPr/>
          <p:nvPr/>
        </p:nvGrpSpPr>
        <p:grpSpPr>
          <a:xfrm>
            <a:off x="457200" y="2633663"/>
            <a:ext cx="1752600" cy="1676400"/>
            <a:chOff x="264" y="1665"/>
            <a:chExt cx="1104" cy="1056"/>
          </a:xfrm>
        </p:grpSpPr>
        <p:grpSp>
          <p:nvGrpSpPr>
            <p:cNvPr id="16393" name="Group 12"/>
            <p:cNvGrpSpPr/>
            <p:nvPr/>
          </p:nvGrpSpPr>
          <p:grpSpPr>
            <a:xfrm>
              <a:off x="288" y="1665"/>
              <a:ext cx="1056" cy="1056"/>
              <a:chOff x="288" y="1008"/>
              <a:chExt cx="1056" cy="1056"/>
            </a:xfrm>
          </p:grpSpPr>
          <p:grpSp>
            <p:nvGrpSpPr>
              <p:cNvPr id="16396" name="Group 13"/>
              <p:cNvGrpSpPr/>
              <p:nvPr/>
            </p:nvGrpSpPr>
            <p:grpSpPr>
              <a:xfrm>
                <a:off x="288" y="1008"/>
                <a:ext cx="1056" cy="1056"/>
                <a:chOff x="336" y="528"/>
                <a:chExt cx="1344" cy="1344"/>
              </a:xfrm>
            </p:grpSpPr>
            <p:sp>
              <p:nvSpPr>
                <p:cNvPr id="16398" name="Oval 14"/>
                <p:cNvSpPr/>
                <p:nvPr/>
              </p:nvSpPr>
              <p:spPr>
                <a:xfrm>
                  <a:off x="336" y="528"/>
                  <a:ext cx="1344" cy="1344"/>
                </a:xfrm>
                <a:prstGeom prst="ellipse">
                  <a:avLst/>
                </a:prstGeom>
                <a:noFill/>
                <a:ln w="28575" cap="flat" cmpd="sng">
                  <a:solidFill>
                    <a:srgbClr val="FF0066"/>
                  </a:solidFill>
                  <a:prstDash val="solid"/>
                  <a:headEnd type="none" w="med" len="med"/>
                  <a:tailEnd type="none" w="med" len="med"/>
                </a:ln>
              </p:spPr>
              <p:txBody>
                <a:bodyPr wrap="none" lIns="0" tIns="0" rIns="0" bIns="0" anchor="ctr" anchorCtr="0">
                  <a:spAutoFit/>
                </a:bodyPr>
                <a:lstStyle/>
                <a:p>
                  <a:endParaRPr dirty="0">
                    <a:latin typeface="Times New Roman" panose="02020603050405020304" pitchFamily="18" charset="0"/>
                  </a:endParaRPr>
                </a:p>
              </p:txBody>
            </p:sp>
            <p:sp>
              <p:nvSpPr>
                <p:cNvPr id="16399" name="Oval 15"/>
                <p:cNvSpPr/>
                <p:nvPr/>
              </p:nvSpPr>
              <p:spPr>
                <a:xfrm>
                  <a:off x="978" y="1170"/>
                  <a:ext cx="48" cy="48"/>
                </a:xfrm>
                <a:prstGeom prst="ellipse">
                  <a:avLst/>
                </a:prstGeom>
                <a:solidFill>
                  <a:schemeClr val="folHlink"/>
                </a:solidFill>
                <a:ln w="9525" cap="flat" cmpd="sng">
                  <a:solidFill>
                    <a:srgbClr val="FF0066"/>
                  </a:solidFill>
                  <a:prstDash val="solid"/>
                  <a:headEnd type="none" w="med" len="med"/>
                  <a:tailEnd type="none" w="med" len="med"/>
                </a:ln>
              </p:spPr>
              <p:txBody>
                <a:bodyPr lIns="0" tIns="0" rIns="0" bIns="0" anchor="ctr" anchorCtr="0">
                  <a:spAutoFit/>
                </a:bodyPr>
                <a:lstStyle/>
                <a:p>
                  <a:endParaRPr dirty="0">
                    <a:latin typeface="Times New Roman" panose="02020603050405020304" pitchFamily="18" charset="0"/>
                  </a:endParaRPr>
                </a:p>
              </p:txBody>
            </p:sp>
          </p:grpSp>
          <p:sp>
            <p:nvSpPr>
              <p:cNvPr id="16397" name="Rectangle 16"/>
              <p:cNvSpPr/>
              <p:nvPr/>
            </p:nvSpPr>
            <p:spPr>
              <a:xfrm>
                <a:off x="702" y="1551"/>
                <a:ext cx="186" cy="211"/>
              </a:xfrm>
              <a:prstGeom prst="rect">
                <a:avLst/>
              </a:prstGeom>
              <a:noFill/>
              <a:ln w="9525">
                <a:noFill/>
              </a:ln>
            </p:spPr>
            <p:txBody>
              <a:bodyPr wrap="none" lIns="0" tIns="0" rIns="0" bIns="0" anchor="ctr" anchorCtr="0">
                <a:spAutoFit/>
              </a:bodyPr>
              <a:lstStyle/>
              <a:p>
                <a:r>
                  <a:rPr sz="2200" dirty="0">
                    <a:latin typeface="Times New Roman" panose="02020603050405020304" pitchFamily="18" charset="0"/>
                    <a:cs typeface="Times New Roman" panose="02020603050405020304" pitchFamily="18" charset="0"/>
                  </a:rPr>
                  <a:t>O’</a:t>
                </a:r>
                <a:endParaRPr sz="2200" dirty="0">
                  <a:latin typeface="Times New Roman" panose="02020603050405020304" pitchFamily="18" charset="0"/>
                  <a:ea typeface="Times New Roman" panose="02020603050405020304" pitchFamily="18" charset="0"/>
                </a:endParaRPr>
              </a:p>
            </p:txBody>
          </p:sp>
        </p:grpSp>
        <p:sp>
          <p:nvSpPr>
            <p:cNvPr id="16394" name="Oval 17"/>
            <p:cNvSpPr/>
            <p:nvPr/>
          </p:nvSpPr>
          <p:spPr>
            <a:xfrm>
              <a:off x="1320" y="2176"/>
              <a:ext cx="48" cy="48"/>
            </a:xfrm>
            <a:prstGeom prst="ellipse">
              <a:avLst/>
            </a:prstGeom>
            <a:solidFill>
              <a:srgbClr val="66FFFF"/>
            </a:solidFill>
            <a:ln w="9525" cap="flat" cmpd="sng">
              <a:solidFill>
                <a:srgbClr val="66FFFF"/>
              </a:solidFill>
              <a:prstDash val="solid"/>
              <a:headEnd type="none" w="med" len="med"/>
              <a:tailEnd type="none" w="med" len="med"/>
            </a:ln>
          </p:spPr>
          <p:txBody>
            <a:bodyPr lIns="0" tIns="0" rIns="0" bIns="0" anchor="ctr" anchorCtr="0">
              <a:spAutoFit/>
            </a:bodyPr>
            <a:lstStyle/>
            <a:p>
              <a:endParaRPr dirty="0">
                <a:latin typeface="Times New Roman" panose="02020603050405020304" pitchFamily="18" charset="0"/>
              </a:endParaRPr>
            </a:p>
          </p:txBody>
        </p:sp>
        <p:sp>
          <p:nvSpPr>
            <p:cNvPr id="16395" name="Oval 18"/>
            <p:cNvSpPr/>
            <p:nvPr/>
          </p:nvSpPr>
          <p:spPr>
            <a:xfrm>
              <a:off x="264" y="2168"/>
              <a:ext cx="48" cy="48"/>
            </a:xfrm>
            <a:prstGeom prst="ellipse">
              <a:avLst/>
            </a:prstGeom>
            <a:solidFill>
              <a:srgbClr val="66FFFF"/>
            </a:solidFill>
            <a:ln w="9525" cap="flat" cmpd="sng">
              <a:solidFill>
                <a:srgbClr val="66FFFF"/>
              </a:solidFill>
              <a:prstDash val="solid"/>
              <a:headEnd type="none" w="med" len="med"/>
              <a:tailEnd type="none" w="med" len="med"/>
            </a:ln>
          </p:spPr>
          <p:txBody>
            <a:bodyPr lIns="0" tIns="0" rIns="0" bIns="0" anchor="ctr" anchorCtr="0">
              <a:spAutoFit/>
            </a:bodyPr>
            <a:lstStyle/>
            <a:p>
              <a:endParaRPr dirty="0">
                <a:latin typeface="Times New Roman" panose="02020603050405020304" pitchFamily="18" charset="0"/>
              </a:endParaRPr>
            </a:p>
          </p:txBody>
        </p:sp>
      </p:grpSp>
      <p:sp>
        <p:nvSpPr>
          <p:cNvPr id="21" name="TextBox 20"/>
          <p:cNvSpPr txBox="1"/>
          <p:nvPr/>
        </p:nvSpPr>
        <p:spPr>
          <a:xfrm>
            <a:off x="228600" y="298450"/>
            <a:ext cx="8610600" cy="830263"/>
          </a:xfrm>
          <a:prstGeom prst="rect">
            <a:avLst/>
          </a:prstGeom>
          <a:noFill/>
        </p:spPr>
        <p:txBody>
          <a:bodyPr>
            <a:spAutoFit/>
          </a:bodyPr>
          <a:lstStyle/>
          <a:p>
            <a:r>
              <a:rPr sz="2400" dirty="0">
                <a:solidFill>
                  <a:srgbClr val="560000"/>
                </a:solidFill>
                <a:latin typeface="Times New Roman" panose="02020603050405020304" pitchFamily="18" charset="0"/>
                <a:cs typeface="Times New Roman" panose="02020603050405020304" pitchFamily="18" charset="0"/>
              </a:rPr>
              <a:t>Có 3 vị trí tương đối giữa đường thẳng v</a:t>
            </a:r>
            <a:r>
              <a:rPr sz="2400" dirty="0">
                <a:solidFill>
                  <a:srgbClr val="560000"/>
                </a:solidFill>
                <a:latin typeface="Times New Roman" panose="02020603050405020304" pitchFamily="18" charset="0"/>
                <a:ea typeface="Times New Roman" panose="02020603050405020304" pitchFamily="18" charset="0"/>
              </a:rPr>
              <a:t>à</a:t>
            </a:r>
            <a:r>
              <a:rPr sz="2400" dirty="0">
                <a:solidFill>
                  <a:srgbClr val="560000"/>
                </a:solidFill>
                <a:latin typeface="Times New Roman" panose="02020603050405020304" pitchFamily="18" charset="0"/>
                <a:cs typeface="Times New Roman" panose="02020603050405020304" pitchFamily="18" charset="0"/>
              </a:rPr>
              <a:t> đường tròn.</a:t>
            </a:r>
          </a:p>
          <a:p>
            <a:r>
              <a:rPr sz="2400" dirty="0">
                <a:solidFill>
                  <a:srgbClr val="560000"/>
                </a:solidFill>
                <a:latin typeface="Times New Roman" panose="02020603050405020304" pitchFamily="18" charset="0"/>
                <a:cs typeface="Times New Roman" panose="02020603050405020304" pitchFamily="18" charset="0"/>
              </a:rPr>
              <a:t>Vậy với hai đường tròn có những vị trí tương đối như thế n</a:t>
            </a:r>
            <a:r>
              <a:rPr sz="2400" dirty="0">
                <a:solidFill>
                  <a:srgbClr val="560000"/>
                </a:solidFill>
                <a:latin typeface="Times New Roman" panose="02020603050405020304" pitchFamily="18" charset="0"/>
                <a:ea typeface="Times New Roman" panose="02020603050405020304" pitchFamily="18" charset="0"/>
              </a:rPr>
              <a:t>à</a:t>
            </a:r>
            <a:r>
              <a:rPr sz="2400" dirty="0">
                <a:solidFill>
                  <a:srgbClr val="560000"/>
                </a:solidFill>
                <a:latin typeface="Times New Roman" panose="02020603050405020304" pitchFamily="18" charset="0"/>
                <a:cs typeface="Times New Roman" panose="02020603050405020304" pitchFamily="18" charset="0"/>
              </a:rPr>
              <a:t>o? </a:t>
            </a:r>
            <a:endParaRPr sz="2400" dirty="0">
              <a:solidFill>
                <a:srgbClr val="560000"/>
              </a:solidFill>
              <a:latin typeface="Times New Roman" panose="02020603050405020304" pitchFamily="18" charset="0"/>
              <a:ea typeface="Times New Roman" panose="02020603050405020304" pitchFamily="18" charset="0"/>
            </a:endParaRPr>
          </a:p>
        </p:txBody>
      </p:sp>
      <p:grpSp>
        <p:nvGrpSpPr>
          <p:cNvPr id="7" name="Hộp_Văn_Bản 5"/>
          <p:cNvGrpSpPr/>
          <p:nvPr/>
        </p:nvGrpSpPr>
        <p:grpSpPr>
          <a:xfrm>
            <a:off x="-60325" y="1249363"/>
            <a:ext cx="9228138" cy="1335087"/>
            <a:chOff x="-38" y="787"/>
            <a:chExt cx="5813" cy="841"/>
          </a:xfrm>
        </p:grpSpPr>
        <p:pic>
          <p:nvPicPr>
            <p:cNvPr id="16391" name="Hộp_Văn_Bản 5">
              <a:hlinkClick r:id="rId3" action="ppaction://hlinkfile"/>
            </p:cNvPr>
            <p:cNvPicPr/>
            <p:nvPr/>
          </p:nvPicPr>
          <p:blipFill>
            <a:blip r:embed="rId4"/>
            <a:stretch>
              <a:fillRect/>
            </a:stretch>
          </p:blipFill>
          <p:spPr>
            <a:xfrm>
              <a:off x="-38" y="787"/>
              <a:ext cx="5813" cy="841"/>
            </a:xfrm>
            <a:prstGeom prst="rect">
              <a:avLst/>
            </a:prstGeom>
            <a:noFill/>
            <a:ln w="9525">
              <a:noFill/>
            </a:ln>
          </p:spPr>
        </p:pic>
        <p:sp>
          <p:nvSpPr>
            <p:cNvPr id="16392" name="Text Box 7"/>
            <p:cNvSpPr txBox="1"/>
            <p:nvPr/>
          </p:nvSpPr>
          <p:spPr>
            <a:xfrm>
              <a:off x="118" y="947"/>
              <a:ext cx="5499" cy="518"/>
            </a:xfrm>
            <a:prstGeom prst="rect">
              <a:avLst/>
            </a:prstGeom>
            <a:solidFill>
              <a:srgbClr val="660066"/>
            </a:solidFill>
            <a:ln w="9525">
              <a:noFill/>
            </a:ln>
          </p:spPr>
          <p:txBody>
            <a:bodyPr>
              <a:spAutoFit/>
            </a:bodyPr>
            <a:lstStyle/>
            <a:p>
              <a:r>
                <a:rPr sz="2400" dirty="0">
                  <a:solidFill>
                    <a:srgbClr val="FFFFFF"/>
                  </a:solidFill>
                  <a:latin typeface="Times New Roman" panose="02020603050405020304" pitchFamily="18" charset="0"/>
                  <a:cs typeface="Times New Roman" panose="02020603050405020304" pitchFamily="18" charset="0"/>
                </a:rPr>
                <a:t>Xem hình minh họa em hãy dự đoán hai đường tròn có thể có bao nhiêu điểm chung?</a:t>
              </a:r>
              <a:endParaRPr sz="2400" dirty="0">
                <a:solidFill>
                  <a:srgbClr val="FFFFFF"/>
                </a:solidFill>
                <a:latin typeface="Times New Roman" panose="02020603050405020304" pitchFamily="18" charset="0"/>
                <a:ea typeface="Times New Roman" panose="02020603050405020304" pitchFamily="18" charset="0"/>
              </a:endParaRPr>
            </a:p>
          </p:txBody>
        </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fill="hold" nodeType="clickEffect">
                                  <p:stCondLst>
                                    <p:cond delay="0"/>
                                  </p:stCondLst>
                                  <p:childTnLst>
                                    <p:animMotion origin="layout" path="M -3.33333E-6 4.44444E-6 L 0.15417 0.00092 " pathEditMode="relative" rAng="0" ptsTypes="AA">
                                      <p:cBhvr>
                                        <p:cTn id="11" dur="1000" fill="hold"/>
                                        <p:tgtEl>
                                          <p:spTgt spid="4"/>
                                        </p:tgtEl>
                                        <p:attrNameLst>
                                          <p:attrName>ppt_x</p:attrName>
                                          <p:attrName>ppt_y</p:attrName>
                                        </p:attrNameLst>
                                      </p:cBhvr>
                                      <p:rCtr x="7700" y="0"/>
                                    </p:animMotion>
                                  </p:childTnLst>
                                </p:cTn>
                              </p:par>
                            </p:childTnLst>
                          </p:cTn>
                        </p:par>
                        <p:par>
                          <p:cTn id="12" fill="hold">
                            <p:stCondLst>
                              <p:cond delay="1000"/>
                            </p:stCondLst>
                            <p:childTnLst>
                              <p:par>
                                <p:cTn id="13" presetID="63" presetClass="path" presetSubtype="0" accel="50000" fill="hold" nodeType="afterEffect">
                                  <p:stCondLst>
                                    <p:cond delay="0"/>
                                  </p:stCondLst>
                                  <p:childTnLst>
                                    <p:animMotion origin="layout" path="M 0.15417 0.00092 L 0.2125 0.00092 " pathEditMode="relative" rAng="0" ptsTypes="AA">
                                      <p:cBhvr>
                                        <p:cTn id="14" dur="1300" fill="hold"/>
                                        <p:tgtEl>
                                          <p:spTgt spid="4"/>
                                        </p:tgtEl>
                                        <p:attrNameLst>
                                          <p:attrName>ppt_x</p:attrName>
                                          <p:attrName>ppt_y</p:attrName>
                                        </p:attrNameLst>
                                      </p:cBhvr>
                                      <p:rCtr x="2900" y="0"/>
                                    </p:animMotion>
                                  </p:childTnLst>
                                </p:cTn>
                              </p:par>
                            </p:childTnLst>
                          </p:cTn>
                        </p:par>
                        <p:par>
                          <p:cTn id="15" fill="hold">
                            <p:stCondLst>
                              <p:cond delay="2500"/>
                            </p:stCondLst>
                            <p:childTnLst>
                              <p:par>
                                <p:cTn id="16" presetID="63" presetClass="path" presetSubtype="0" accel="50000" fill="hold" nodeType="afterEffect">
                                  <p:stCondLst>
                                    <p:cond delay="0"/>
                                  </p:stCondLst>
                                  <p:childTnLst>
                                    <p:animMotion origin="layout" path="M 0.21493 0.00185 L 0.33993 0.00185 " pathEditMode="relative" rAng="0" ptsTypes="AA">
                                      <p:cBhvr>
                                        <p:cTn id="17" dur="1300" fill="hold"/>
                                        <p:tgtEl>
                                          <p:spTgt spid="4"/>
                                        </p:tgtEl>
                                        <p:attrNameLst>
                                          <p:attrName>ppt_x</p:attrName>
                                          <p:attrName>ppt_y</p:attrName>
                                        </p:attrNameLst>
                                      </p:cBhvr>
                                      <p:rCtr x="6300" y="0"/>
                                    </p:animMotion>
                                  </p:childTnLst>
                                </p:cTn>
                              </p:par>
                            </p:childTnLst>
                          </p:cTn>
                        </p:par>
                        <p:par>
                          <p:cTn id="18" fill="hold">
                            <p:stCondLst>
                              <p:cond delay="4000"/>
                            </p:stCondLst>
                            <p:childTnLst>
                              <p:par>
                                <p:cTn id="19" presetID="63" presetClass="path" presetSubtype="0" accel="50000" fill="hold" nodeType="afterEffect">
                                  <p:stCondLst>
                                    <p:cond delay="0"/>
                                  </p:stCondLst>
                                  <p:childTnLst>
                                    <p:animMotion origin="layout" path="M 0.33993 0.00185 L 0.35417 0.00185 " pathEditMode="relative" rAng="0" ptsTypes="AA">
                                      <p:cBhvr>
                                        <p:cTn id="20" dur="1300" fill="hold"/>
                                        <p:tgtEl>
                                          <p:spTgt spid="4"/>
                                        </p:tgtEl>
                                        <p:attrNameLst>
                                          <p:attrName>ppt_x</p:attrName>
                                          <p:attrName>ppt_y</p:attrName>
                                        </p:attrNameLst>
                                      </p:cBhvr>
                                      <p:rCtr x="700" y="0"/>
                                    </p:animMotion>
                                  </p:childTnLst>
                                </p:cTn>
                              </p:par>
                            </p:childTnLst>
                          </p:cTn>
                        </p:par>
                        <p:par>
                          <p:cTn id="21" fill="hold">
                            <p:stCondLst>
                              <p:cond delay="5500"/>
                            </p:stCondLst>
                            <p:childTnLst>
                              <p:par>
                                <p:cTn id="22" presetID="63" presetClass="path" presetSubtype="0" accel="50000" fill="hold" nodeType="afterEffect">
                                  <p:stCondLst>
                                    <p:cond delay="0"/>
                                  </p:stCondLst>
                                  <p:childTnLst>
                                    <p:animMotion origin="layout" path="M 0.35452 0.00185 L 0.38542 0.00185 " pathEditMode="relative" rAng="0" ptsTypes="AA">
                                      <p:cBhvr>
                                        <p:cTn id="23" dur="1300" fill="hold"/>
                                        <p:tgtEl>
                                          <p:spTgt spid="4"/>
                                        </p:tgtEl>
                                        <p:attrNameLst>
                                          <p:attrName>ppt_x</p:attrName>
                                          <p:attrName>ppt_y</p:attrName>
                                        </p:attrNameLst>
                                      </p:cBhvr>
                                      <p:rCtr x="1500" y="0"/>
                                    </p:animMotion>
                                  </p:childTnLst>
                                </p:cTn>
                              </p:par>
                            </p:childTnLst>
                          </p:cTn>
                        </p:par>
                        <p:par>
                          <p:cTn id="24" fill="hold">
                            <p:stCondLst>
                              <p:cond delay="7000"/>
                            </p:stCondLst>
                            <p:childTnLst>
                              <p:par>
                                <p:cTn id="25" presetID="63" presetClass="path" presetSubtype="0" accel="50000" fill="hold" nodeType="afterEffect">
                                  <p:stCondLst>
                                    <p:cond delay="0"/>
                                  </p:stCondLst>
                                  <p:childTnLst>
                                    <p:animMotion origin="layout" path="M 0.38542 0.00185 L 0.42917 0.00185 " pathEditMode="relative" rAng="0" ptsTypes="AA">
                                      <p:cBhvr>
                                        <p:cTn id="26" dur="1300" fill="hold"/>
                                        <p:tgtEl>
                                          <p:spTgt spid="4"/>
                                        </p:tgtEl>
                                        <p:attrNameLst>
                                          <p:attrName>ppt_x</p:attrName>
                                          <p:attrName>ppt_y</p:attrName>
                                        </p:attrNameLst>
                                      </p:cBhvr>
                                      <p:rCtr x="2200" y="0"/>
                                    </p:animMotion>
                                  </p:childTnLst>
                                </p:cTn>
                              </p:par>
                            </p:childTnLst>
                          </p:cTn>
                        </p:par>
                        <p:par>
                          <p:cTn id="27" fill="hold">
                            <p:stCondLst>
                              <p:cond delay="8500"/>
                            </p:stCondLst>
                            <p:childTnLst>
                              <p:par>
                                <p:cTn id="28" presetID="63" presetClass="path" presetSubtype="0" accel="50000" fill="hold" nodeType="afterEffect">
                                  <p:stCondLst>
                                    <p:cond delay="0"/>
                                  </p:stCondLst>
                                  <p:childTnLst>
                                    <p:animMotion origin="layout" path="M 0.42917 0.00185 L 0.57084 0.00185 " pathEditMode="relative" rAng="0" ptsTypes="AA">
                                      <p:cBhvr>
                                        <p:cTn id="29" dur="1300" fill="hold"/>
                                        <p:tgtEl>
                                          <p:spTgt spid="4"/>
                                        </p:tgtEl>
                                        <p:attrNameLst>
                                          <p:attrName>ppt_x</p:attrName>
                                          <p:attrName>ppt_y</p:attrName>
                                        </p:attrNameLst>
                                      </p:cBhvr>
                                      <p:rCtr x="7100" y="0"/>
                                    </p:animMotion>
                                  </p:childTnLst>
                                </p:cTn>
                              </p:par>
                            </p:childTnLst>
                          </p:cTn>
                        </p:par>
                        <p:par>
                          <p:cTn id="30" fill="hold">
                            <p:stCondLst>
                              <p:cond delay="10000"/>
                            </p:stCondLst>
                            <p:childTnLst>
                              <p:par>
                                <p:cTn id="31" presetID="63" presetClass="path" presetSubtype="0" accel="50000" fill="hold" nodeType="afterEffect">
                                  <p:stCondLst>
                                    <p:cond delay="0"/>
                                  </p:stCondLst>
                                  <p:childTnLst>
                                    <p:animMotion origin="layout" path="M 0.57084 0.00185 L 0.67084 0.00185 " pathEditMode="relative" rAng="0" ptsTypes="AA">
                                      <p:cBhvr>
                                        <p:cTn id="32" dur="1300" fill="hold"/>
                                        <p:tgtEl>
                                          <p:spTgt spid="4"/>
                                        </p:tgtEl>
                                        <p:attrNameLst>
                                          <p:attrName>ppt_x</p:attrName>
                                          <p:attrName>ppt_y</p:attrName>
                                        </p:attrNameLst>
                                      </p:cBhvr>
                                      <p:rCtr x="5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p:nvPr/>
        </p:nvSpPr>
        <p:spPr>
          <a:xfrm>
            <a:off x="0" y="1522413"/>
            <a:ext cx="9144000" cy="25400"/>
          </a:xfrm>
          <a:prstGeom prst="line">
            <a:avLst/>
          </a:prstGeom>
          <a:ln w="9525" cap="flat" cmpd="sng">
            <a:solidFill>
              <a:srgbClr val="A50021"/>
            </a:solidFill>
            <a:prstDash val="solid"/>
            <a:headEnd type="none" w="med" len="med"/>
            <a:tailEnd type="none" w="med" len="med"/>
          </a:ln>
        </p:spPr>
      </p:sp>
      <p:sp>
        <p:nvSpPr>
          <p:cNvPr id="17411" name="Rectangle 3"/>
          <p:cNvSpPr/>
          <p:nvPr/>
        </p:nvSpPr>
        <p:spPr>
          <a:xfrm>
            <a:off x="846138" y="106363"/>
            <a:ext cx="7518400" cy="369887"/>
          </a:xfrm>
          <a:prstGeom prst="rect">
            <a:avLst/>
          </a:prstGeom>
          <a:noFill/>
          <a:ln w="9525">
            <a:noFill/>
          </a:ln>
        </p:spPr>
        <p:txBody>
          <a:bodyPr lIns="0" tIns="0" rIns="0" bIns="0" anchor="ctr" anchorCtr="0">
            <a:spAutoFit/>
          </a:bodyPr>
          <a:lstStyle/>
          <a:p>
            <a:r>
              <a:rPr sz="2400" dirty="0">
                <a:solidFill>
                  <a:srgbClr val="002060"/>
                </a:solidFill>
                <a:latin typeface="Times New Roman" panose="02020603050405020304" pitchFamily="18" charset="0"/>
                <a:cs typeface="Times New Roman" panose="02020603050405020304" pitchFamily="18" charset="0"/>
              </a:rPr>
              <a:t>Nhận xét về số điểm chung của hai đường tròn phân biệt</a:t>
            </a:r>
            <a:endParaRPr sz="2400" dirty="0">
              <a:solidFill>
                <a:srgbClr val="002060"/>
              </a:solidFill>
              <a:latin typeface="Times New Roman" panose="02020603050405020304" pitchFamily="18" charset="0"/>
              <a:ea typeface="Times New Roman" panose="02020603050405020304" pitchFamily="18" charset="0"/>
            </a:endParaRPr>
          </a:p>
        </p:txBody>
      </p:sp>
      <p:grpSp>
        <p:nvGrpSpPr>
          <p:cNvPr id="17412" name="Group 4"/>
          <p:cNvGrpSpPr/>
          <p:nvPr/>
        </p:nvGrpSpPr>
        <p:grpSpPr>
          <a:xfrm>
            <a:off x="3548063" y="471488"/>
            <a:ext cx="2217737" cy="2133600"/>
            <a:chOff x="2235" y="1526"/>
            <a:chExt cx="1397" cy="1344"/>
          </a:xfrm>
        </p:grpSpPr>
        <p:sp>
          <p:nvSpPr>
            <p:cNvPr id="794629" name="Oval 5"/>
            <p:cNvSpPr>
              <a:spLocks noChangeArrowheads="1"/>
            </p:cNvSpPr>
            <p:nvPr/>
          </p:nvSpPr>
          <p:spPr bwMode="auto">
            <a:xfrm>
              <a:off x="2901" y="2168"/>
              <a:ext cx="48" cy="48"/>
            </a:xfrm>
            <a:prstGeom prst="ellipse">
              <a:avLst/>
            </a:prstGeom>
            <a:solidFill>
              <a:schemeClr val="folHlink"/>
            </a:solidFill>
            <a:ln w="9525">
              <a:solidFill>
                <a:schemeClr val="accent2">
                  <a:lumMod val="50000"/>
                </a:schemeClr>
              </a:solidFill>
              <a:round/>
            </a:ln>
            <a:effectLst/>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grpSp>
          <p:nvGrpSpPr>
            <p:cNvPr id="17430" name="Group 6"/>
            <p:cNvGrpSpPr/>
            <p:nvPr/>
          </p:nvGrpSpPr>
          <p:grpSpPr>
            <a:xfrm>
              <a:off x="2259" y="1526"/>
              <a:ext cx="1344" cy="1344"/>
              <a:chOff x="2259" y="1536"/>
              <a:chExt cx="1344" cy="1344"/>
            </a:xfrm>
          </p:grpSpPr>
          <p:sp>
            <p:nvSpPr>
              <p:cNvPr id="794631" name="Oval 7"/>
              <p:cNvSpPr>
                <a:spLocks noChangeArrowheads="1"/>
              </p:cNvSpPr>
              <p:nvPr/>
            </p:nvSpPr>
            <p:spPr bwMode="auto">
              <a:xfrm>
                <a:off x="2259" y="1536"/>
                <a:ext cx="1344" cy="1344"/>
              </a:xfrm>
              <a:prstGeom prst="ellipse">
                <a:avLst/>
              </a:prstGeom>
              <a:noFill/>
              <a:ln w="28575">
                <a:solidFill>
                  <a:schemeClr val="accent2">
                    <a:lumMod val="50000"/>
                  </a:schemeClr>
                </a:solidFill>
                <a:round/>
              </a:ln>
              <a:effectLst/>
            </p:spPr>
            <p:txBody>
              <a:bodyPr wrap="none"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sp>
            <p:nvSpPr>
              <p:cNvPr id="17434" name="Rectangle 8"/>
              <p:cNvSpPr/>
              <p:nvPr/>
            </p:nvSpPr>
            <p:spPr>
              <a:xfrm>
                <a:off x="2909" y="2224"/>
                <a:ext cx="127" cy="211"/>
              </a:xfrm>
              <a:prstGeom prst="rect">
                <a:avLst/>
              </a:prstGeom>
              <a:noFill/>
              <a:ln w="9525">
                <a:noFill/>
              </a:ln>
            </p:spPr>
            <p:txBody>
              <a:bodyPr wrap="none" lIns="0" tIns="0" rIns="0" bIns="0" anchor="ctr" anchorCtr="0">
                <a:spAutoFit/>
              </a:bodyPr>
              <a:lstStyle/>
              <a:p>
                <a:r>
                  <a:rPr sz="2200" dirty="0">
                    <a:latin typeface="Times New Roman" panose="02020603050405020304" pitchFamily="18" charset="0"/>
                    <a:cs typeface="Times New Roman" panose="02020603050405020304" pitchFamily="18" charset="0"/>
                  </a:rPr>
                  <a:t>O</a:t>
                </a:r>
                <a:endParaRPr sz="2200" dirty="0">
                  <a:latin typeface="Times New Roman" panose="02020603050405020304" pitchFamily="18" charset="0"/>
                  <a:ea typeface="Times New Roman" panose="02020603050405020304" pitchFamily="18" charset="0"/>
                </a:endParaRPr>
              </a:p>
            </p:txBody>
          </p:sp>
        </p:grpSp>
        <p:sp>
          <p:nvSpPr>
            <p:cNvPr id="794633" name="Oval 9"/>
            <p:cNvSpPr>
              <a:spLocks noChangeArrowheads="1"/>
            </p:cNvSpPr>
            <p:nvPr/>
          </p:nvSpPr>
          <p:spPr bwMode="auto">
            <a:xfrm>
              <a:off x="2235" y="2171"/>
              <a:ext cx="48" cy="48"/>
            </a:xfrm>
            <a:prstGeom prst="ellipse">
              <a:avLst/>
            </a:prstGeom>
            <a:solidFill>
              <a:srgbClr val="FF0066"/>
            </a:solidFill>
            <a:ln w="9525">
              <a:solidFill>
                <a:schemeClr val="accent2">
                  <a:lumMod val="50000"/>
                </a:schemeClr>
              </a:solidFill>
              <a:round/>
            </a:ln>
            <a:effectLst/>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sp>
          <p:nvSpPr>
            <p:cNvPr id="794634" name="Oval 10"/>
            <p:cNvSpPr>
              <a:spLocks noChangeArrowheads="1"/>
            </p:cNvSpPr>
            <p:nvPr/>
          </p:nvSpPr>
          <p:spPr bwMode="auto">
            <a:xfrm>
              <a:off x="3584" y="2173"/>
              <a:ext cx="48" cy="48"/>
            </a:xfrm>
            <a:prstGeom prst="ellipse">
              <a:avLst/>
            </a:prstGeom>
            <a:solidFill>
              <a:srgbClr val="FF0066"/>
            </a:solidFill>
            <a:ln w="9525">
              <a:solidFill>
                <a:schemeClr val="accent2">
                  <a:lumMod val="50000"/>
                </a:schemeClr>
              </a:solidFill>
              <a:round/>
            </a:ln>
            <a:effectLst/>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grpSp>
      <p:grpSp>
        <p:nvGrpSpPr>
          <p:cNvPr id="4" name="Group 11"/>
          <p:cNvGrpSpPr/>
          <p:nvPr/>
        </p:nvGrpSpPr>
        <p:grpSpPr>
          <a:xfrm>
            <a:off x="471488" y="682625"/>
            <a:ext cx="1752600" cy="1676400"/>
            <a:chOff x="264" y="1665"/>
            <a:chExt cx="1104" cy="1056"/>
          </a:xfrm>
        </p:grpSpPr>
        <p:grpSp>
          <p:nvGrpSpPr>
            <p:cNvPr id="17422" name="Group 12"/>
            <p:cNvGrpSpPr/>
            <p:nvPr/>
          </p:nvGrpSpPr>
          <p:grpSpPr>
            <a:xfrm>
              <a:off x="288" y="1665"/>
              <a:ext cx="1056" cy="1056"/>
              <a:chOff x="288" y="1008"/>
              <a:chExt cx="1056" cy="1056"/>
            </a:xfrm>
          </p:grpSpPr>
          <p:grpSp>
            <p:nvGrpSpPr>
              <p:cNvPr id="17425" name="Group 13"/>
              <p:cNvGrpSpPr/>
              <p:nvPr/>
            </p:nvGrpSpPr>
            <p:grpSpPr>
              <a:xfrm>
                <a:off x="288" y="1008"/>
                <a:ext cx="1056" cy="1056"/>
                <a:chOff x="336" y="528"/>
                <a:chExt cx="1344" cy="1344"/>
              </a:xfrm>
            </p:grpSpPr>
            <p:sp>
              <p:nvSpPr>
                <p:cNvPr id="17427" name="Oval 14"/>
                <p:cNvSpPr/>
                <p:nvPr/>
              </p:nvSpPr>
              <p:spPr>
                <a:xfrm>
                  <a:off x="336" y="528"/>
                  <a:ext cx="1344" cy="1344"/>
                </a:xfrm>
                <a:prstGeom prst="ellipse">
                  <a:avLst/>
                </a:prstGeom>
                <a:noFill/>
                <a:ln w="28575" cap="flat" cmpd="sng">
                  <a:solidFill>
                    <a:srgbClr val="FF0066"/>
                  </a:solidFill>
                  <a:prstDash val="solid"/>
                  <a:headEnd type="none" w="med" len="med"/>
                  <a:tailEnd type="none" w="med" len="med"/>
                </a:ln>
              </p:spPr>
              <p:txBody>
                <a:bodyPr wrap="none" lIns="0" tIns="0" rIns="0" bIns="0" anchor="ctr" anchorCtr="0">
                  <a:spAutoFit/>
                </a:bodyPr>
                <a:lstStyle/>
                <a:p>
                  <a:endParaRPr dirty="0">
                    <a:latin typeface="Times New Roman" panose="02020603050405020304" pitchFamily="18" charset="0"/>
                  </a:endParaRPr>
                </a:p>
              </p:txBody>
            </p:sp>
            <p:sp>
              <p:nvSpPr>
                <p:cNvPr id="17428" name="Oval 15"/>
                <p:cNvSpPr/>
                <p:nvPr/>
              </p:nvSpPr>
              <p:spPr>
                <a:xfrm>
                  <a:off x="978" y="1170"/>
                  <a:ext cx="48" cy="48"/>
                </a:xfrm>
                <a:prstGeom prst="ellipse">
                  <a:avLst/>
                </a:prstGeom>
                <a:solidFill>
                  <a:schemeClr val="folHlink"/>
                </a:solidFill>
                <a:ln w="9525" cap="flat" cmpd="sng">
                  <a:solidFill>
                    <a:srgbClr val="FF0066"/>
                  </a:solidFill>
                  <a:prstDash val="solid"/>
                  <a:headEnd type="none" w="med" len="med"/>
                  <a:tailEnd type="none" w="med" len="med"/>
                </a:ln>
              </p:spPr>
              <p:txBody>
                <a:bodyPr lIns="0" tIns="0" rIns="0" bIns="0" anchor="ctr" anchorCtr="0">
                  <a:spAutoFit/>
                </a:bodyPr>
                <a:lstStyle/>
                <a:p>
                  <a:endParaRPr dirty="0">
                    <a:latin typeface="Times New Roman" panose="02020603050405020304" pitchFamily="18" charset="0"/>
                  </a:endParaRPr>
                </a:p>
              </p:txBody>
            </p:sp>
          </p:grpSp>
          <p:sp>
            <p:nvSpPr>
              <p:cNvPr id="17426" name="Rectangle 16"/>
              <p:cNvSpPr/>
              <p:nvPr/>
            </p:nvSpPr>
            <p:spPr>
              <a:xfrm>
                <a:off x="702" y="1551"/>
                <a:ext cx="186" cy="211"/>
              </a:xfrm>
              <a:prstGeom prst="rect">
                <a:avLst/>
              </a:prstGeom>
              <a:noFill/>
              <a:ln w="9525">
                <a:noFill/>
              </a:ln>
            </p:spPr>
            <p:txBody>
              <a:bodyPr wrap="none" lIns="0" tIns="0" rIns="0" bIns="0" anchor="ctr" anchorCtr="0">
                <a:spAutoFit/>
              </a:bodyPr>
              <a:lstStyle/>
              <a:p>
                <a:r>
                  <a:rPr sz="2200" dirty="0">
                    <a:latin typeface="Times New Roman" panose="02020603050405020304" pitchFamily="18" charset="0"/>
                    <a:cs typeface="Times New Roman" panose="02020603050405020304" pitchFamily="18" charset="0"/>
                  </a:rPr>
                  <a:t>O’</a:t>
                </a:r>
                <a:endParaRPr sz="2200" dirty="0">
                  <a:latin typeface="Times New Roman" panose="02020603050405020304" pitchFamily="18" charset="0"/>
                  <a:ea typeface="Times New Roman" panose="02020603050405020304" pitchFamily="18" charset="0"/>
                </a:endParaRPr>
              </a:p>
            </p:txBody>
          </p:sp>
        </p:grpSp>
        <p:sp>
          <p:nvSpPr>
            <p:cNvPr id="17423" name="Oval 17"/>
            <p:cNvSpPr/>
            <p:nvPr/>
          </p:nvSpPr>
          <p:spPr>
            <a:xfrm>
              <a:off x="1320" y="2176"/>
              <a:ext cx="48" cy="48"/>
            </a:xfrm>
            <a:prstGeom prst="ellipse">
              <a:avLst/>
            </a:prstGeom>
            <a:solidFill>
              <a:srgbClr val="7030A0"/>
            </a:solidFill>
            <a:ln w="9525" cap="flat" cmpd="sng">
              <a:solidFill>
                <a:srgbClr val="66FFFF"/>
              </a:solidFill>
              <a:prstDash val="solid"/>
              <a:headEnd type="none" w="med" len="med"/>
              <a:tailEnd type="none" w="med" len="med"/>
            </a:ln>
          </p:spPr>
          <p:txBody>
            <a:bodyPr lIns="0" tIns="0" rIns="0" bIns="0" anchor="ctr" anchorCtr="0">
              <a:spAutoFit/>
            </a:bodyPr>
            <a:lstStyle/>
            <a:p>
              <a:endParaRPr dirty="0">
                <a:latin typeface="Times New Roman" panose="02020603050405020304" pitchFamily="18" charset="0"/>
              </a:endParaRPr>
            </a:p>
          </p:txBody>
        </p:sp>
        <p:sp>
          <p:nvSpPr>
            <p:cNvPr id="17424" name="Oval 18"/>
            <p:cNvSpPr/>
            <p:nvPr/>
          </p:nvSpPr>
          <p:spPr>
            <a:xfrm>
              <a:off x="264" y="2168"/>
              <a:ext cx="48" cy="48"/>
            </a:xfrm>
            <a:prstGeom prst="ellipse">
              <a:avLst/>
            </a:prstGeom>
            <a:solidFill>
              <a:srgbClr val="7030A0"/>
            </a:solidFill>
            <a:ln w="9525" cap="flat" cmpd="sng">
              <a:solidFill>
                <a:srgbClr val="66FFFF"/>
              </a:solidFill>
              <a:prstDash val="solid"/>
              <a:headEnd type="none" w="med" len="med"/>
              <a:tailEnd type="none" w="med" len="med"/>
            </a:ln>
          </p:spPr>
          <p:txBody>
            <a:bodyPr lIns="0" tIns="0" rIns="0" bIns="0" anchor="ctr" anchorCtr="0">
              <a:spAutoFit/>
            </a:bodyPr>
            <a:lstStyle/>
            <a:p>
              <a:endParaRPr dirty="0">
                <a:latin typeface="Times New Roman" panose="02020603050405020304" pitchFamily="18" charset="0"/>
              </a:endParaRPr>
            </a:p>
          </p:txBody>
        </p:sp>
      </p:grpSp>
      <p:grpSp>
        <p:nvGrpSpPr>
          <p:cNvPr id="7" name="Group 19"/>
          <p:cNvGrpSpPr/>
          <p:nvPr/>
        </p:nvGrpSpPr>
        <p:grpSpPr bwMode="auto">
          <a:xfrm>
            <a:off x="3776663" y="830222"/>
            <a:ext cx="80962" cy="1400175"/>
            <a:chOff x="2379" y="1752"/>
            <a:chExt cx="51" cy="882"/>
          </a:xfrm>
          <a:solidFill>
            <a:srgbClr val="7030A0"/>
          </a:solidFill>
        </p:grpSpPr>
        <p:sp>
          <p:nvSpPr>
            <p:cNvPr id="20496" name="Oval 20"/>
            <p:cNvSpPr>
              <a:spLocks noChangeArrowheads="1"/>
            </p:cNvSpPr>
            <p:nvPr/>
          </p:nvSpPr>
          <p:spPr bwMode="auto">
            <a:xfrm>
              <a:off x="2382" y="1752"/>
              <a:ext cx="48" cy="48"/>
            </a:xfrm>
            <a:prstGeom prst="ellipse">
              <a:avLst/>
            </a:prstGeom>
            <a:grpFill/>
            <a:ln w="9525">
              <a:solidFill>
                <a:srgbClr val="66FFFF"/>
              </a:solidFill>
              <a:round/>
            </a:ln>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sp>
          <p:nvSpPr>
            <p:cNvPr id="20497" name="Oval 21"/>
            <p:cNvSpPr>
              <a:spLocks noChangeArrowheads="1"/>
            </p:cNvSpPr>
            <p:nvPr/>
          </p:nvSpPr>
          <p:spPr bwMode="auto">
            <a:xfrm>
              <a:off x="2379" y="2586"/>
              <a:ext cx="48" cy="48"/>
            </a:xfrm>
            <a:prstGeom prst="ellipse">
              <a:avLst/>
            </a:prstGeom>
            <a:grpFill/>
            <a:ln w="9525">
              <a:solidFill>
                <a:srgbClr val="66FFFF"/>
              </a:solidFill>
              <a:round/>
            </a:ln>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grpSp>
      <p:grpSp>
        <p:nvGrpSpPr>
          <p:cNvPr id="8" name="Group 22"/>
          <p:cNvGrpSpPr/>
          <p:nvPr/>
        </p:nvGrpSpPr>
        <p:grpSpPr bwMode="auto">
          <a:xfrm>
            <a:off x="5267325" y="658772"/>
            <a:ext cx="85725" cy="1743075"/>
            <a:chOff x="3318" y="1644"/>
            <a:chExt cx="54" cy="1098"/>
          </a:xfrm>
          <a:solidFill>
            <a:srgbClr val="7030A0"/>
          </a:solidFill>
        </p:grpSpPr>
        <p:sp>
          <p:nvSpPr>
            <p:cNvPr id="20494" name="Oval 23"/>
            <p:cNvSpPr>
              <a:spLocks noChangeArrowheads="1"/>
            </p:cNvSpPr>
            <p:nvPr/>
          </p:nvSpPr>
          <p:spPr bwMode="auto">
            <a:xfrm>
              <a:off x="3318" y="1644"/>
              <a:ext cx="48" cy="48"/>
            </a:xfrm>
            <a:prstGeom prst="ellipse">
              <a:avLst/>
            </a:prstGeom>
            <a:grpFill/>
            <a:ln w="9525">
              <a:solidFill>
                <a:srgbClr val="66FFFF"/>
              </a:solidFill>
              <a:round/>
            </a:ln>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sp>
          <p:nvSpPr>
            <p:cNvPr id="20495" name="Oval 24"/>
            <p:cNvSpPr>
              <a:spLocks noChangeArrowheads="1"/>
            </p:cNvSpPr>
            <p:nvPr/>
          </p:nvSpPr>
          <p:spPr bwMode="auto">
            <a:xfrm>
              <a:off x="3324" y="2694"/>
              <a:ext cx="48" cy="48"/>
            </a:xfrm>
            <a:prstGeom prst="ellipse">
              <a:avLst/>
            </a:prstGeom>
            <a:grpFill/>
            <a:ln w="9525">
              <a:solidFill>
                <a:srgbClr val="66FFFF"/>
              </a:solidFill>
              <a:round/>
            </a:ln>
          </p:spPr>
          <p:txBody>
            <a:bodyPr lIns="0" tIns="0" rIns="0" bIns="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uLnTx/>
                <a:uFillTx/>
                <a:latin typeface="Times New Roman" panose="02020603050405020304" pitchFamily="18" charset="0"/>
                <a:ea typeface="+mn-ea"/>
                <a:cs typeface="+mn-cs"/>
              </a:endParaRPr>
            </a:p>
          </p:txBody>
        </p:sp>
      </p:grpSp>
      <p:sp>
        <p:nvSpPr>
          <p:cNvPr id="794659" name="Oval 35"/>
          <p:cNvSpPr/>
          <p:nvPr/>
        </p:nvSpPr>
        <p:spPr>
          <a:xfrm>
            <a:off x="5691188" y="1497013"/>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lIns="0" tIns="0" rIns="0" bIns="0" anchor="ctr" anchorCtr="0">
            <a:spAutoFit/>
          </a:bodyPr>
          <a:lstStyle/>
          <a:p>
            <a:endParaRPr dirty="0">
              <a:latin typeface="Times New Roman" panose="02020603050405020304" pitchFamily="18" charset="0"/>
            </a:endParaRPr>
          </a:p>
        </p:txBody>
      </p:sp>
      <p:sp>
        <p:nvSpPr>
          <p:cNvPr id="794658" name="Oval 34"/>
          <p:cNvSpPr/>
          <p:nvPr/>
        </p:nvSpPr>
        <p:spPr>
          <a:xfrm>
            <a:off x="3543300" y="1497013"/>
            <a:ext cx="76200" cy="76200"/>
          </a:xfrm>
          <a:prstGeom prst="ellipse">
            <a:avLst/>
          </a:prstGeom>
          <a:solidFill>
            <a:srgbClr val="FF0000"/>
          </a:solidFill>
          <a:ln w="9525" cap="flat" cmpd="sng">
            <a:solidFill>
              <a:srgbClr val="FF0000"/>
            </a:solidFill>
            <a:prstDash val="solid"/>
            <a:headEnd type="none" w="med" len="med"/>
            <a:tailEnd type="none" w="med" len="med"/>
          </a:ln>
        </p:spPr>
        <p:txBody>
          <a:bodyPr lIns="0" tIns="0" rIns="0" bIns="0" anchor="ctr" anchorCtr="0">
            <a:spAutoFit/>
          </a:bodyPr>
          <a:lstStyle/>
          <a:p>
            <a:endParaRPr dirty="0">
              <a:latin typeface="Times New Roman" panose="02020603050405020304" pitchFamily="18" charset="0"/>
            </a:endParaRPr>
          </a:p>
        </p:txBody>
      </p:sp>
      <p:sp>
        <p:nvSpPr>
          <p:cNvPr id="794663" name="Rectangle 39"/>
          <p:cNvSpPr/>
          <p:nvPr/>
        </p:nvSpPr>
        <p:spPr>
          <a:xfrm>
            <a:off x="55563" y="2589213"/>
            <a:ext cx="9099550" cy="1477962"/>
          </a:xfrm>
          <a:prstGeom prst="rect">
            <a:avLst/>
          </a:prstGeom>
          <a:noFill/>
          <a:ln w="9525">
            <a:noFill/>
          </a:ln>
        </p:spPr>
        <p:txBody>
          <a:bodyPr lIns="0" tIns="0" rIns="0" bIns="0" anchor="ctr" anchorCtr="0">
            <a:spAutoFit/>
          </a:bodyPr>
          <a:lstStyle/>
          <a:p>
            <a:pPr algn="l"/>
            <a:r>
              <a:rPr sz="2400" dirty="0">
                <a:solidFill>
                  <a:srgbClr val="006600"/>
                </a:solidFill>
                <a:latin typeface="Times New Roman" panose="02020603050405020304" pitchFamily="18" charset="0"/>
                <a:cs typeface="Times New Roman" panose="02020603050405020304" pitchFamily="18" charset="0"/>
              </a:rPr>
              <a:t>     Hai đường tròn phân biệt có thể có:  1 điểm chung</a:t>
            </a:r>
          </a:p>
          <a:p>
            <a:r>
              <a:rPr sz="2400" dirty="0">
                <a:solidFill>
                  <a:srgbClr val="006600"/>
                </a:solidFill>
                <a:latin typeface="Times New Roman" panose="02020603050405020304" pitchFamily="18" charset="0"/>
                <a:cs typeface="Times New Roman" panose="02020603050405020304" pitchFamily="18" charset="0"/>
              </a:rPr>
              <a:t>                                       2 điểm chung </a:t>
            </a:r>
          </a:p>
          <a:p>
            <a:r>
              <a:rPr sz="2400" dirty="0">
                <a:solidFill>
                  <a:srgbClr val="006600"/>
                </a:solidFill>
                <a:latin typeface="Times New Roman" panose="02020603050405020304" pitchFamily="18" charset="0"/>
                <a:cs typeface="Times New Roman" panose="02020603050405020304" pitchFamily="18" charset="0"/>
              </a:rPr>
              <a:t>                                                            hoặc không có điểm chung n</a:t>
            </a:r>
            <a:r>
              <a:rPr sz="2400" dirty="0">
                <a:solidFill>
                  <a:srgbClr val="006600"/>
                </a:solidFill>
                <a:latin typeface="Times New Roman" panose="02020603050405020304" pitchFamily="18" charset="0"/>
                <a:ea typeface="Times New Roman" panose="02020603050405020304" pitchFamily="18" charset="0"/>
              </a:rPr>
              <a:t>à</a:t>
            </a:r>
            <a:r>
              <a:rPr sz="2400" dirty="0">
                <a:solidFill>
                  <a:srgbClr val="006600"/>
                </a:solidFill>
                <a:latin typeface="Times New Roman" panose="02020603050405020304" pitchFamily="18" charset="0"/>
                <a:cs typeface="Times New Roman" panose="02020603050405020304" pitchFamily="18" charset="0"/>
              </a:rPr>
              <a:t>o</a:t>
            </a:r>
            <a:endParaRPr sz="2400" dirty="0">
              <a:solidFill>
                <a:srgbClr val="006600"/>
              </a:solidFill>
              <a:latin typeface="Times New Roman" panose="02020603050405020304" pitchFamily="18" charset="0"/>
              <a:ea typeface="Times New Roman" panose="02020603050405020304" pitchFamily="18" charset="0"/>
            </a:endParaRPr>
          </a:p>
        </p:txBody>
      </p:sp>
      <p:sp>
        <p:nvSpPr>
          <p:cNvPr id="28" name="Text Box 20"/>
          <p:cNvSpPr txBox="1">
            <a:spLocks noChangeArrowheads="1"/>
          </p:cNvSpPr>
          <p:nvPr/>
        </p:nvSpPr>
        <p:spPr bwMode="auto">
          <a:xfrm>
            <a:off x="61913" y="4013200"/>
            <a:ext cx="8928100" cy="461963"/>
          </a:xfrm>
          <a:prstGeom prst="rect">
            <a:avLst/>
          </a:prstGeom>
          <a:noFill/>
          <a:ln w="9525">
            <a:noFill/>
            <a:miter lim="800000"/>
          </a:ln>
        </p:spPr>
        <p:txBody>
          <a:bodyPr>
            <a:spAutoFit/>
          </a:bodyPr>
          <a:lstStyle/>
          <a:p>
            <a:pPr marR="0" defTabSz="914400">
              <a:buClrTx/>
              <a:buSzTx/>
              <a:buFontTx/>
              <a:buNone/>
              <a:defRPr/>
            </a:pP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Hai</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đường</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tròn</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không</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trùng</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nhau</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gọi</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là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hai</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đường</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tròn</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phân</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2400" kern="1200" cap="none" spc="0" normalizeH="0" baseline="0" noProof="0" dirty="0" err="1">
                <a:solidFill>
                  <a:schemeClr val="accent5">
                    <a:lumMod val="25000"/>
                  </a:schemeClr>
                </a:solidFill>
                <a:latin typeface="Times New Roman" panose="02020603050405020304" pitchFamily="18" charset="0"/>
                <a:ea typeface="+mn-ea"/>
                <a:cs typeface="+mn-cs"/>
              </a:rPr>
              <a:t>biệt</a:t>
            </a:r>
            <a:r>
              <a:rPr kumimoji="0" lang="en-US" sz="2400" kern="1200" cap="none" spc="0" normalizeH="0" baseline="0" noProof="0" dirty="0">
                <a:solidFill>
                  <a:schemeClr val="accent5">
                    <a:lumMod val="25000"/>
                  </a:schemeClr>
                </a:solidFill>
                <a:latin typeface="Times New Roman" panose="02020603050405020304" pitchFamily="18" charset="0"/>
                <a:ea typeface="+mn-ea"/>
                <a:cs typeface="+mn-cs"/>
                <a:hlinkClick r:id="rId3" action="ppaction://hlinkfile"/>
              </a:rPr>
              <a:t> </a:t>
            </a:r>
            <a:endParaRPr kumimoji="0" lang="en-US" sz="2400" kern="1200" cap="none" spc="0" normalizeH="0" baseline="0" noProof="0" dirty="0">
              <a:solidFill>
                <a:schemeClr val="accent5">
                  <a:lumMod val="25000"/>
                </a:schemeClr>
              </a:solidFill>
              <a:latin typeface="Times New Roman" panose="02020603050405020304" pitchFamily="18" charset="0"/>
              <a:ea typeface="+mn-ea"/>
              <a:cs typeface="+mn-cs"/>
            </a:endParaRPr>
          </a:p>
        </p:txBody>
      </p:sp>
      <p:sp>
        <p:nvSpPr>
          <p:cNvPr id="29" name="Text Box 20"/>
          <p:cNvSpPr txBox="1"/>
          <p:nvPr/>
        </p:nvSpPr>
        <p:spPr>
          <a:xfrm>
            <a:off x="0" y="4414838"/>
            <a:ext cx="9144000" cy="461962"/>
          </a:xfrm>
          <a:prstGeom prst="rect">
            <a:avLst/>
          </a:prstGeom>
          <a:noFill/>
          <a:ln w="9525">
            <a:noFill/>
          </a:ln>
        </p:spPr>
        <p:txBody>
          <a:bodyPr>
            <a:spAutoFit/>
          </a:bodyPr>
          <a:lstStyle/>
          <a:p>
            <a:r>
              <a:rPr sz="2400" dirty="0">
                <a:solidFill>
                  <a:srgbClr val="7030A0"/>
                </a:solidFill>
                <a:latin typeface="Times New Roman" panose="02020603050405020304" pitchFamily="18" charset="0"/>
              </a:rPr>
              <a:t>Vì sao hai đường tròn phân biệt không thể có quá hai điểm chung?</a:t>
            </a:r>
          </a:p>
        </p:txBody>
      </p:sp>
      <p:sp>
        <p:nvSpPr>
          <p:cNvPr id="30" name="Text Box 20"/>
          <p:cNvSpPr txBox="1"/>
          <p:nvPr/>
        </p:nvSpPr>
        <p:spPr>
          <a:xfrm>
            <a:off x="215900" y="4829175"/>
            <a:ext cx="8623300" cy="1570038"/>
          </a:xfrm>
          <a:prstGeom prst="rect">
            <a:avLst/>
          </a:prstGeom>
          <a:noFill/>
          <a:ln w="9525">
            <a:noFill/>
          </a:ln>
        </p:spPr>
        <p:txBody>
          <a:bodyPr>
            <a:spAutoFit/>
          </a:bodyPr>
          <a:lstStyle/>
          <a:p>
            <a:pPr algn="just"/>
            <a:r>
              <a:rPr sz="2400" dirty="0">
                <a:solidFill>
                  <a:srgbClr val="C00000"/>
                </a:solidFill>
                <a:latin typeface="Times New Roman" panose="02020603050405020304" pitchFamily="18" charset="0"/>
              </a:rPr>
              <a:t>Qua ba điểm không thẳng hàng, ta vẽ được một và chỉ một đường tròn. Do đó nếu hai đường tròn có từ ba điểm chung trở lên thì chúng trùng nhau. Vậy hai đường tròn phân biệt không thể có quá hai điểm chung.</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3.33333E-6 4.44444E-6 L 0.15417 0.00092 " pathEditMode="relative" rAng="0" ptsTypes="AA">
                                      <p:cBhvr>
                                        <p:cTn id="6" dur="500" fill="hold"/>
                                        <p:tgtEl>
                                          <p:spTgt spid="4"/>
                                        </p:tgtEl>
                                        <p:attrNameLst>
                                          <p:attrName>ppt_x</p:attrName>
                                          <p:attrName>ppt_y</p:attrName>
                                        </p:attrNameLst>
                                      </p:cBhvr>
                                      <p:rCtr x="7700" y="0"/>
                                    </p:animMotion>
                                  </p:childTnLst>
                                </p:cTn>
                              </p:par>
                            </p:childTnLst>
                          </p:cTn>
                        </p:par>
                        <p:par>
                          <p:cTn id="7" fill="hold">
                            <p:stCondLst>
                              <p:cond delay="500"/>
                            </p:stCondLst>
                            <p:childTnLst>
                              <p:par>
                                <p:cTn id="8" presetID="5" presetClass="entr" presetSubtype="10" fill="hold" grpId="0" nodeType="afterEffect">
                                  <p:stCondLst>
                                    <p:cond delay="0"/>
                                  </p:stCondLst>
                                  <p:childTnLst>
                                    <p:set>
                                      <p:cBhvr>
                                        <p:cTn id="9" dur="1" fill="hold">
                                          <p:stCondLst>
                                            <p:cond delay="0"/>
                                          </p:stCondLst>
                                        </p:cTn>
                                        <p:tgtEl>
                                          <p:spTgt spid="794658"/>
                                        </p:tgtEl>
                                        <p:attrNameLst>
                                          <p:attrName>style.visibility</p:attrName>
                                        </p:attrNameLst>
                                      </p:cBhvr>
                                      <p:to>
                                        <p:strVal val="visible"/>
                                      </p:to>
                                    </p:set>
                                    <p:animEffect transition="in" filter="checkerboard(across)">
                                      <p:cBhvr>
                                        <p:cTn id="10" dur="500"/>
                                        <p:tgtEl>
                                          <p:spTgt spid="794658"/>
                                        </p:tgtEl>
                                      </p:cBhvr>
                                    </p:animEffect>
                                  </p:childTnLst>
                                </p:cTn>
                              </p:par>
                            </p:childTnLst>
                          </p:cTn>
                        </p:par>
                        <p:par>
                          <p:cTn id="11" fill="hold">
                            <p:stCondLst>
                              <p:cond delay="1000"/>
                            </p:stCondLst>
                            <p:childTnLst>
                              <p:par>
                                <p:cTn id="12" presetID="35" presetClass="emph" presetSubtype="0" repeatCount="3000" fill="hold" grpId="1" nodeType="afterEffect">
                                  <p:stCondLst>
                                    <p:cond delay="0"/>
                                  </p:stCondLst>
                                  <p:childTnLst>
                                    <p:anim calcmode="discrete" valueType="str">
                                      <p:cBhvr>
                                        <p:cTn id="13" dur="500" fill="hold"/>
                                        <p:tgtEl>
                                          <p:spTgt spid="794658"/>
                                        </p:tgtEl>
                                        <p:attrNameLst>
                                          <p:attrName>style.visibility</p:attrName>
                                        </p:attrNameLst>
                                      </p:cBhvr>
                                      <p:tavLst>
                                        <p:tav tm="0">
                                          <p:val>
                                            <p:strVal val="hidden"/>
                                          </p:val>
                                        </p:tav>
                                        <p:tav tm="50000">
                                          <p:val>
                                            <p:strVal val="visible"/>
                                          </p:val>
                                        </p:tav>
                                      </p:tavLst>
                                    </p:anim>
                                  </p:childTnLst>
                                </p:cTn>
                              </p:par>
                            </p:childTnLst>
                          </p:cTn>
                        </p:par>
                        <p:par>
                          <p:cTn id="14" fill="hold">
                            <p:stCondLst>
                              <p:cond delay="1500"/>
                            </p:stCondLst>
                            <p:childTnLst>
                              <p:par>
                                <p:cTn id="15" presetID="5" presetClass="exit" presetSubtype="10" fill="hold" grpId="2" nodeType="afterEffect">
                                  <p:stCondLst>
                                    <p:cond delay="0"/>
                                  </p:stCondLst>
                                  <p:childTnLst>
                                    <p:animEffect transition="out" filter="checkerboard(across)">
                                      <p:cBhvr>
                                        <p:cTn id="16" dur="500"/>
                                        <p:tgtEl>
                                          <p:spTgt spid="794658"/>
                                        </p:tgtEl>
                                      </p:cBhvr>
                                    </p:animEffect>
                                    <p:set>
                                      <p:cBhvr>
                                        <p:cTn id="17" dur="1" fill="hold">
                                          <p:stCondLst>
                                            <p:cond delay="499"/>
                                          </p:stCondLst>
                                        </p:cTn>
                                        <p:tgtEl>
                                          <p:spTgt spid="794658"/>
                                        </p:tgtEl>
                                        <p:attrNameLst>
                                          <p:attrName>style.visibility</p:attrName>
                                        </p:attrNameLst>
                                      </p:cBhvr>
                                      <p:to>
                                        <p:strVal val="hidden"/>
                                      </p:to>
                                    </p:set>
                                  </p:childTnLst>
                                </p:cTn>
                              </p:par>
                            </p:childTnLst>
                          </p:cTn>
                        </p:par>
                        <p:par>
                          <p:cTn id="18" fill="hold">
                            <p:stCondLst>
                              <p:cond delay="2000"/>
                            </p:stCondLst>
                            <p:childTnLst>
                              <p:par>
                                <p:cTn id="19" presetID="63" presetClass="path" presetSubtype="0" accel="50000" fill="hold" nodeType="afterEffect">
                                  <p:stCondLst>
                                    <p:cond delay="200"/>
                                  </p:stCondLst>
                                  <p:childTnLst>
                                    <p:animMotion origin="layout" path="M 0.15417 0.00092 L 0.2125 0.00092 " pathEditMode="relative" rAng="0" ptsTypes="AA">
                                      <p:cBhvr>
                                        <p:cTn id="20" dur="500" fill="hold"/>
                                        <p:tgtEl>
                                          <p:spTgt spid="4"/>
                                        </p:tgtEl>
                                        <p:attrNameLst>
                                          <p:attrName>ppt_x</p:attrName>
                                          <p:attrName>ppt_y</p:attrName>
                                        </p:attrNameLst>
                                      </p:cBhvr>
                                      <p:rCtr x="2900" y="0"/>
                                    </p:animMotion>
                                  </p:childTnLst>
                                </p:cTn>
                              </p:par>
                            </p:childTnLst>
                          </p:cTn>
                        </p:par>
                        <p:par>
                          <p:cTn id="21" fill="hold">
                            <p:stCondLst>
                              <p:cond delay="2700"/>
                            </p:stCondLst>
                            <p:childTnLst>
                              <p:par>
                                <p:cTn id="22" presetID="5"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par>
                          <p:cTn id="25" fill="hold">
                            <p:stCondLst>
                              <p:cond delay="3200"/>
                            </p:stCondLst>
                            <p:childTnLst>
                              <p:par>
                                <p:cTn id="26" presetID="35" presetClass="emph" presetSubtype="0" repeatCount="3000" fill="hold" nodeType="afterEffect">
                                  <p:stCondLst>
                                    <p:cond delay="0"/>
                                  </p:stCondLst>
                                  <p:childTnLst>
                                    <p:anim calcmode="discrete" valueType="str">
                                      <p:cBhvr>
                                        <p:cTn id="27" dur="500" fill="hold"/>
                                        <p:tgtEl>
                                          <p:spTgt spid="7"/>
                                        </p:tgtEl>
                                        <p:attrNameLst>
                                          <p:attrName>style.visibility</p:attrName>
                                        </p:attrNameLst>
                                      </p:cBhvr>
                                      <p:tavLst>
                                        <p:tav tm="0">
                                          <p:val>
                                            <p:strVal val="hidden"/>
                                          </p:val>
                                        </p:tav>
                                        <p:tav tm="50000">
                                          <p:val>
                                            <p:strVal val="visible"/>
                                          </p:val>
                                        </p:tav>
                                      </p:tavLst>
                                    </p:anim>
                                  </p:childTnLst>
                                </p:cTn>
                              </p:par>
                            </p:childTnLst>
                          </p:cTn>
                        </p:par>
                        <p:par>
                          <p:cTn id="28" fill="hold">
                            <p:stCondLst>
                              <p:cond delay="3700"/>
                            </p:stCondLst>
                            <p:childTnLst>
                              <p:par>
                                <p:cTn id="29" presetID="4" presetClass="exit" presetSubtype="16" fill="hold" nodeType="afterEffect">
                                  <p:stCondLst>
                                    <p:cond delay="500"/>
                                  </p:stCondLst>
                                  <p:childTnLst>
                                    <p:animEffect transition="out" filter="box(in)">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par>
                          <p:cTn id="32" fill="hold">
                            <p:stCondLst>
                              <p:cond delay="4700"/>
                            </p:stCondLst>
                            <p:childTnLst>
                              <p:par>
                                <p:cTn id="33" presetID="63" presetClass="path" presetSubtype="0" accel="50000" fill="hold" nodeType="afterEffect">
                                  <p:stCondLst>
                                    <p:cond delay="0"/>
                                  </p:stCondLst>
                                  <p:childTnLst>
                                    <p:animMotion origin="layout" path="M 0.21493 0.00185 L 0.33993 0.00185 " pathEditMode="relative" rAng="0" ptsTypes="AA">
                                      <p:cBhvr>
                                        <p:cTn id="34" dur="500" fill="hold"/>
                                        <p:tgtEl>
                                          <p:spTgt spid="4"/>
                                        </p:tgtEl>
                                        <p:attrNameLst>
                                          <p:attrName>ppt_x</p:attrName>
                                          <p:attrName>ppt_y</p:attrName>
                                        </p:attrNameLst>
                                      </p:cBhvr>
                                      <p:rCtr x="6300" y="0"/>
                                    </p:animMotion>
                                  </p:childTnLst>
                                </p:cTn>
                              </p:par>
                            </p:childTnLst>
                          </p:cTn>
                        </p:par>
                        <p:par>
                          <p:cTn id="35" fill="hold">
                            <p:stCondLst>
                              <p:cond delay="5200"/>
                            </p:stCondLst>
                            <p:childTnLst>
                              <p:par>
                                <p:cTn id="36" presetID="5" presetClass="entr" presetSubtype="10" fill="hold" grpId="3" nodeType="afterEffect">
                                  <p:stCondLst>
                                    <p:cond delay="0"/>
                                  </p:stCondLst>
                                  <p:childTnLst>
                                    <p:set>
                                      <p:cBhvr>
                                        <p:cTn id="37" dur="1" fill="hold">
                                          <p:stCondLst>
                                            <p:cond delay="0"/>
                                          </p:stCondLst>
                                        </p:cTn>
                                        <p:tgtEl>
                                          <p:spTgt spid="794658"/>
                                        </p:tgtEl>
                                        <p:attrNameLst>
                                          <p:attrName>style.visibility</p:attrName>
                                        </p:attrNameLst>
                                      </p:cBhvr>
                                      <p:to>
                                        <p:strVal val="visible"/>
                                      </p:to>
                                    </p:set>
                                    <p:animEffect transition="in" filter="checkerboard(across)">
                                      <p:cBhvr>
                                        <p:cTn id="38" dur="500"/>
                                        <p:tgtEl>
                                          <p:spTgt spid="794658"/>
                                        </p:tgtEl>
                                      </p:cBhvr>
                                    </p:animEffect>
                                  </p:childTnLst>
                                </p:cTn>
                              </p:par>
                            </p:childTnLst>
                          </p:cTn>
                        </p:par>
                        <p:par>
                          <p:cTn id="39" fill="hold">
                            <p:stCondLst>
                              <p:cond delay="5700"/>
                            </p:stCondLst>
                            <p:childTnLst>
                              <p:par>
                                <p:cTn id="40" presetID="35" presetClass="emph" presetSubtype="0" repeatCount="3000" fill="hold" grpId="4" nodeType="afterEffect">
                                  <p:stCondLst>
                                    <p:cond delay="0"/>
                                  </p:stCondLst>
                                  <p:childTnLst>
                                    <p:anim calcmode="discrete" valueType="str">
                                      <p:cBhvr>
                                        <p:cTn id="41" dur="500" fill="hold"/>
                                        <p:tgtEl>
                                          <p:spTgt spid="794658"/>
                                        </p:tgtEl>
                                        <p:attrNameLst>
                                          <p:attrName>style.visibility</p:attrName>
                                        </p:attrNameLst>
                                      </p:cBhvr>
                                      <p:tavLst>
                                        <p:tav tm="0">
                                          <p:val>
                                            <p:strVal val="hidden"/>
                                          </p:val>
                                        </p:tav>
                                        <p:tav tm="50000">
                                          <p:val>
                                            <p:strVal val="visible"/>
                                          </p:val>
                                        </p:tav>
                                      </p:tavLst>
                                    </p:anim>
                                  </p:childTnLst>
                                </p:cTn>
                              </p:par>
                            </p:childTnLst>
                          </p:cTn>
                        </p:par>
                        <p:par>
                          <p:cTn id="42" fill="hold">
                            <p:stCondLst>
                              <p:cond delay="6200"/>
                            </p:stCondLst>
                            <p:childTnLst>
                              <p:par>
                                <p:cTn id="43" presetID="3" presetClass="exit" presetSubtype="10" fill="hold" grpId="5" nodeType="afterEffect">
                                  <p:stCondLst>
                                    <p:cond delay="0"/>
                                  </p:stCondLst>
                                  <p:childTnLst>
                                    <p:animEffect transition="out" filter="blinds(horizontal)">
                                      <p:cBhvr>
                                        <p:cTn id="44" dur="500"/>
                                        <p:tgtEl>
                                          <p:spTgt spid="794658"/>
                                        </p:tgtEl>
                                      </p:cBhvr>
                                    </p:animEffect>
                                    <p:set>
                                      <p:cBhvr>
                                        <p:cTn id="45" dur="1" fill="hold">
                                          <p:stCondLst>
                                            <p:cond delay="499"/>
                                          </p:stCondLst>
                                        </p:cTn>
                                        <p:tgtEl>
                                          <p:spTgt spid="794658"/>
                                        </p:tgtEl>
                                        <p:attrNameLst>
                                          <p:attrName>style.visibility</p:attrName>
                                        </p:attrNameLst>
                                      </p:cBhvr>
                                      <p:to>
                                        <p:strVal val="hidden"/>
                                      </p:to>
                                    </p:set>
                                  </p:childTnLst>
                                </p:cTn>
                              </p:par>
                            </p:childTnLst>
                          </p:cTn>
                        </p:par>
                        <p:par>
                          <p:cTn id="46" fill="hold">
                            <p:stCondLst>
                              <p:cond delay="6700"/>
                            </p:stCondLst>
                            <p:childTnLst>
                              <p:par>
                                <p:cTn id="47" presetID="63" presetClass="path" presetSubtype="0" accel="50000" fill="hold" nodeType="afterEffect">
                                  <p:stCondLst>
                                    <p:cond delay="500"/>
                                  </p:stCondLst>
                                  <p:childTnLst>
                                    <p:animMotion origin="layout" path="M 0.33993 0.00185 L 0.35417 0.00185 " pathEditMode="relative" rAng="0" ptsTypes="AA">
                                      <p:cBhvr>
                                        <p:cTn id="48" dur="500" fill="hold"/>
                                        <p:tgtEl>
                                          <p:spTgt spid="4"/>
                                        </p:tgtEl>
                                        <p:attrNameLst>
                                          <p:attrName>ppt_x</p:attrName>
                                          <p:attrName>ppt_y</p:attrName>
                                        </p:attrNameLst>
                                      </p:cBhvr>
                                      <p:rCtr x="700" y="0"/>
                                    </p:animMotion>
                                  </p:childTnLst>
                                </p:cTn>
                              </p:par>
                            </p:childTnLst>
                          </p:cTn>
                        </p:par>
                        <p:par>
                          <p:cTn id="49" fill="hold">
                            <p:stCondLst>
                              <p:cond delay="7700"/>
                            </p:stCondLst>
                            <p:childTnLst>
                              <p:par>
                                <p:cTn id="50" presetID="63" presetClass="path" presetSubtype="0" accel="50000" fill="hold" nodeType="afterEffect">
                                  <p:stCondLst>
                                    <p:cond delay="500"/>
                                  </p:stCondLst>
                                  <p:childTnLst>
                                    <p:animMotion origin="layout" path="M 0.35452 0.00185 L 0.38542 0.00185 " pathEditMode="relative" rAng="0" ptsTypes="AA">
                                      <p:cBhvr>
                                        <p:cTn id="51" dur="500" fill="hold"/>
                                        <p:tgtEl>
                                          <p:spTgt spid="4"/>
                                        </p:tgtEl>
                                        <p:attrNameLst>
                                          <p:attrName>ppt_x</p:attrName>
                                          <p:attrName>ppt_y</p:attrName>
                                        </p:attrNameLst>
                                      </p:cBhvr>
                                      <p:rCtr x="1500" y="0"/>
                                    </p:animMotion>
                                  </p:childTnLst>
                                </p:cTn>
                              </p:par>
                            </p:childTnLst>
                          </p:cTn>
                        </p:par>
                        <p:par>
                          <p:cTn id="52" fill="hold">
                            <p:stCondLst>
                              <p:cond delay="8700"/>
                            </p:stCondLst>
                            <p:childTnLst>
                              <p:par>
                                <p:cTn id="53" presetID="3" presetClass="entr" presetSubtype="10" fill="hold" grpId="0" nodeType="afterEffect">
                                  <p:stCondLst>
                                    <p:cond delay="0"/>
                                  </p:stCondLst>
                                  <p:childTnLst>
                                    <p:set>
                                      <p:cBhvr>
                                        <p:cTn id="54" dur="1" fill="hold">
                                          <p:stCondLst>
                                            <p:cond delay="0"/>
                                          </p:stCondLst>
                                        </p:cTn>
                                        <p:tgtEl>
                                          <p:spTgt spid="794659"/>
                                        </p:tgtEl>
                                        <p:attrNameLst>
                                          <p:attrName>style.visibility</p:attrName>
                                        </p:attrNameLst>
                                      </p:cBhvr>
                                      <p:to>
                                        <p:strVal val="visible"/>
                                      </p:to>
                                    </p:set>
                                    <p:animEffect transition="in" filter="blinds(horizontal)">
                                      <p:cBhvr>
                                        <p:cTn id="55" dur="500"/>
                                        <p:tgtEl>
                                          <p:spTgt spid="794659"/>
                                        </p:tgtEl>
                                      </p:cBhvr>
                                    </p:animEffect>
                                  </p:childTnLst>
                                </p:cTn>
                              </p:par>
                            </p:childTnLst>
                          </p:cTn>
                        </p:par>
                        <p:par>
                          <p:cTn id="56" fill="hold">
                            <p:stCondLst>
                              <p:cond delay="9200"/>
                            </p:stCondLst>
                            <p:childTnLst>
                              <p:par>
                                <p:cTn id="57" presetID="35" presetClass="emph" presetSubtype="0" repeatCount="3000" fill="hold" grpId="1" nodeType="afterEffect">
                                  <p:stCondLst>
                                    <p:cond delay="0"/>
                                  </p:stCondLst>
                                  <p:childTnLst>
                                    <p:anim calcmode="discrete" valueType="str">
                                      <p:cBhvr>
                                        <p:cTn id="58" dur="500" fill="hold"/>
                                        <p:tgtEl>
                                          <p:spTgt spid="794659"/>
                                        </p:tgtEl>
                                        <p:attrNameLst>
                                          <p:attrName>style.visibility</p:attrName>
                                        </p:attrNameLst>
                                      </p:cBhvr>
                                      <p:tavLst>
                                        <p:tav tm="0">
                                          <p:val>
                                            <p:strVal val="hidden"/>
                                          </p:val>
                                        </p:tav>
                                        <p:tav tm="50000">
                                          <p:val>
                                            <p:strVal val="visible"/>
                                          </p:val>
                                        </p:tav>
                                      </p:tavLst>
                                    </p:anim>
                                  </p:childTnLst>
                                </p:cTn>
                              </p:par>
                            </p:childTnLst>
                          </p:cTn>
                        </p:par>
                        <p:par>
                          <p:cTn id="59" fill="hold">
                            <p:stCondLst>
                              <p:cond delay="9700"/>
                            </p:stCondLst>
                            <p:childTnLst>
                              <p:par>
                                <p:cTn id="60" presetID="3" presetClass="exit" presetSubtype="10" fill="hold" grpId="2" nodeType="afterEffect">
                                  <p:stCondLst>
                                    <p:cond delay="0"/>
                                  </p:stCondLst>
                                  <p:childTnLst>
                                    <p:animEffect transition="out" filter="blinds(horizontal)">
                                      <p:cBhvr>
                                        <p:cTn id="61" dur="500"/>
                                        <p:tgtEl>
                                          <p:spTgt spid="794659"/>
                                        </p:tgtEl>
                                      </p:cBhvr>
                                    </p:animEffect>
                                    <p:set>
                                      <p:cBhvr>
                                        <p:cTn id="62" dur="1" fill="hold">
                                          <p:stCondLst>
                                            <p:cond delay="499"/>
                                          </p:stCondLst>
                                        </p:cTn>
                                        <p:tgtEl>
                                          <p:spTgt spid="794659"/>
                                        </p:tgtEl>
                                        <p:attrNameLst>
                                          <p:attrName>style.visibility</p:attrName>
                                        </p:attrNameLst>
                                      </p:cBhvr>
                                      <p:to>
                                        <p:strVal val="hidden"/>
                                      </p:to>
                                    </p:set>
                                  </p:childTnLst>
                                </p:cTn>
                              </p:par>
                            </p:childTnLst>
                          </p:cTn>
                        </p:par>
                        <p:par>
                          <p:cTn id="63" fill="hold">
                            <p:stCondLst>
                              <p:cond delay="10200"/>
                            </p:stCondLst>
                            <p:childTnLst>
                              <p:par>
                                <p:cTn id="64" presetID="63" presetClass="path" presetSubtype="0" accel="50000" fill="hold" nodeType="afterEffect">
                                  <p:stCondLst>
                                    <p:cond delay="500"/>
                                  </p:stCondLst>
                                  <p:childTnLst>
                                    <p:animMotion origin="layout" path="M 0.38542 0.00185 L 0.42917 0.00185 " pathEditMode="relative" rAng="0" ptsTypes="AA">
                                      <p:cBhvr>
                                        <p:cTn id="65" dur="500" fill="hold"/>
                                        <p:tgtEl>
                                          <p:spTgt spid="4"/>
                                        </p:tgtEl>
                                        <p:attrNameLst>
                                          <p:attrName>ppt_x</p:attrName>
                                          <p:attrName>ppt_y</p:attrName>
                                        </p:attrNameLst>
                                      </p:cBhvr>
                                      <p:rCtr x="2200" y="0"/>
                                    </p:animMotion>
                                  </p:childTnLst>
                                </p:cTn>
                              </p:par>
                            </p:childTnLst>
                          </p:cTn>
                        </p:par>
                        <p:par>
                          <p:cTn id="66" fill="hold">
                            <p:stCondLst>
                              <p:cond delay="11200"/>
                            </p:stCondLst>
                            <p:childTnLst>
                              <p:par>
                                <p:cTn id="67" presetID="5" presetClass="entr" presetSubtype="10"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checkerboard(across)">
                                      <p:cBhvr>
                                        <p:cTn id="69" dur="500"/>
                                        <p:tgtEl>
                                          <p:spTgt spid="8"/>
                                        </p:tgtEl>
                                      </p:cBhvr>
                                    </p:animEffect>
                                  </p:childTnLst>
                                </p:cTn>
                              </p:par>
                            </p:childTnLst>
                          </p:cTn>
                        </p:par>
                        <p:par>
                          <p:cTn id="70" fill="hold">
                            <p:stCondLst>
                              <p:cond delay="11700"/>
                            </p:stCondLst>
                            <p:childTnLst>
                              <p:par>
                                <p:cTn id="71" presetID="35" presetClass="emph" presetSubtype="0" repeatCount="3000" fill="hold" nodeType="afterEffect">
                                  <p:stCondLst>
                                    <p:cond delay="0"/>
                                  </p:stCondLst>
                                  <p:childTnLst>
                                    <p:anim calcmode="discrete" valueType="str">
                                      <p:cBhvr>
                                        <p:cTn id="72" dur="500" fill="hold"/>
                                        <p:tgtEl>
                                          <p:spTgt spid="8"/>
                                        </p:tgtEl>
                                        <p:attrNameLst>
                                          <p:attrName>style.visibility</p:attrName>
                                        </p:attrNameLst>
                                      </p:cBhvr>
                                      <p:tavLst>
                                        <p:tav tm="0">
                                          <p:val>
                                            <p:strVal val="hidden"/>
                                          </p:val>
                                        </p:tav>
                                        <p:tav tm="50000">
                                          <p:val>
                                            <p:strVal val="visible"/>
                                          </p:val>
                                        </p:tav>
                                      </p:tavLst>
                                    </p:anim>
                                  </p:childTnLst>
                                </p:cTn>
                              </p:par>
                            </p:childTnLst>
                          </p:cTn>
                        </p:par>
                        <p:par>
                          <p:cTn id="73" fill="hold">
                            <p:stCondLst>
                              <p:cond delay="12200"/>
                            </p:stCondLst>
                            <p:childTnLst>
                              <p:par>
                                <p:cTn id="74" presetID="4" presetClass="exit" presetSubtype="16" fill="hold" nodeType="afterEffect">
                                  <p:stCondLst>
                                    <p:cond delay="500"/>
                                  </p:stCondLst>
                                  <p:childTnLst>
                                    <p:animEffect transition="out" filter="box(in)">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childTnLst>
                          </p:cTn>
                        </p:par>
                        <p:par>
                          <p:cTn id="77" fill="hold">
                            <p:stCondLst>
                              <p:cond delay="13200"/>
                            </p:stCondLst>
                            <p:childTnLst>
                              <p:par>
                                <p:cTn id="78" presetID="63" presetClass="path" presetSubtype="0" accel="50000" fill="hold" nodeType="afterEffect">
                                  <p:stCondLst>
                                    <p:cond delay="0"/>
                                  </p:stCondLst>
                                  <p:childTnLst>
                                    <p:animMotion origin="layout" path="M 0.42917 0.00185 L 0.57084 0.00185 " pathEditMode="relative" rAng="0" ptsTypes="AA">
                                      <p:cBhvr>
                                        <p:cTn id="79" dur="500" fill="hold"/>
                                        <p:tgtEl>
                                          <p:spTgt spid="4"/>
                                        </p:tgtEl>
                                        <p:attrNameLst>
                                          <p:attrName>ppt_x</p:attrName>
                                          <p:attrName>ppt_y</p:attrName>
                                        </p:attrNameLst>
                                      </p:cBhvr>
                                      <p:rCtr x="7100" y="0"/>
                                    </p:animMotion>
                                  </p:childTnLst>
                                </p:cTn>
                              </p:par>
                            </p:childTnLst>
                          </p:cTn>
                        </p:par>
                        <p:par>
                          <p:cTn id="80" fill="hold">
                            <p:stCondLst>
                              <p:cond delay="13700"/>
                            </p:stCondLst>
                            <p:childTnLst>
                              <p:par>
                                <p:cTn id="81" presetID="3" presetClass="entr" presetSubtype="10" fill="hold" grpId="3" nodeType="afterEffect">
                                  <p:stCondLst>
                                    <p:cond delay="0"/>
                                  </p:stCondLst>
                                  <p:childTnLst>
                                    <p:set>
                                      <p:cBhvr>
                                        <p:cTn id="82" dur="1" fill="hold">
                                          <p:stCondLst>
                                            <p:cond delay="0"/>
                                          </p:stCondLst>
                                        </p:cTn>
                                        <p:tgtEl>
                                          <p:spTgt spid="794659"/>
                                        </p:tgtEl>
                                        <p:attrNameLst>
                                          <p:attrName>style.visibility</p:attrName>
                                        </p:attrNameLst>
                                      </p:cBhvr>
                                      <p:to>
                                        <p:strVal val="visible"/>
                                      </p:to>
                                    </p:set>
                                    <p:animEffect transition="in" filter="blinds(horizontal)">
                                      <p:cBhvr>
                                        <p:cTn id="83" dur="500"/>
                                        <p:tgtEl>
                                          <p:spTgt spid="794659"/>
                                        </p:tgtEl>
                                      </p:cBhvr>
                                    </p:animEffect>
                                  </p:childTnLst>
                                </p:cTn>
                              </p:par>
                            </p:childTnLst>
                          </p:cTn>
                        </p:par>
                        <p:par>
                          <p:cTn id="84" fill="hold">
                            <p:stCondLst>
                              <p:cond delay="14200"/>
                            </p:stCondLst>
                            <p:childTnLst>
                              <p:par>
                                <p:cTn id="85" presetID="35" presetClass="emph" presetSubtype="0" repeatCount="3000" fill="hold" grpId="4" nodeType="afterEffect">
                                  <p:stCondLst>
                                    <p:cond delay="0"/>
                                  </p:stCondLst>
                                  <p:childTnLst>
                                    <p:anim calcmode="discrete" valueType="str">
                                      <p:cBhvr>
                                        <p:cTn id="86" dur="500" fill="hold"/>
                                        <p:tgtEl>
                                          <p:spTgt spid="794659"/>
                                        </p:tgtEl>
                                        <p:attrNameLst>
                                          <p:attrName>style.visibility</p:attrName>
                                        </p:attrNameLst>
                                      </p:cBhvr>
                                      <p:tavLst>
                                        <p:tav tm="0">
                                          <p:val>
                                            <p:strVal val="hidden"/>
                                          </p:val>
                                        </p:tav>
                                        <p:tav tm="50000">
                                          <p:val>
                                            <p:strVal val="visible"/>
                                          </p:val>
                                        </p:tav>
                                      </p:tavLst>
                                    </p:anim>
                                  </p:childTnLst>
                                </p:cTn>
                              </p:par>
                            </p:childTnLst>
                          </p:cTn>
                        </p:par>
                        <p:par>
                          <p:cTn id="87" fill="hold">
                            <p:stCondLst>
                              <p:cond delay="14700"/>
                            </p:stCondLst>
                            <p:childTnLst>
                              <p:par>
                                <p:cTn id="88" presetID="3" presetClass="exit" presetSubtype="10" fill="hold" grpId="5" nodeType="afterEffect">
                                  <p:stCondLst>
                                    <p:cond delay="0"/>
                                  </p:stCondLst>
                                  <p:childTnLst>
                                    <p:animEffect transition="out" filter="blinds(horizontal)">
                                      <p:cBhvr>
                                        <p:cTn id="89" dur="500"/>
                                        <p:tgtEl>
                                          <p:spTgt spid="794659"/>
                                        </p:tgtEl>
                                      </p:cBhvr>
                                    </p:animEffect>
                                    <p:set>
                                      <p:cBhvr>
                                        <p:cTn id="90" dur="1" fill="hold">
                                          <p:stCondLst>
                                            <p:cond delay="499"/>
                                          </p:stCondLst>
                                        </p:cTn>
                                        <p:tgtEl>
                                          <p:spTgt spid="794659"/>
                                        </p:tgtEl>
                                        <p:attrNameLst>
                                          <p:attrName>style.visibility</p:attrName>
                                        </p:attrNameLst>
                                      </p:cBhvr>
                                      <p:to>
                                        <p:strVal val="hidden"/>
                                      </p:to>
                                    </p:set>
                                  </p:childTnLst>
                                </p:cTn>
                              </p:par>
                            </p:childTnLst>
                          </p:cTn>
                        </p:par>
                        <p:par>
                          <p:cTn id="91" fill="hold">
                            <p:stCondLst>
                              <p:cond delay="15200"/>
                            </p:stCondLst>
                            <p:childTnLst>
                              <p:par>
                                <p:cTn id="92" presetID="63" presetClass="path" presetSubtype="0" accel="50000" fill="hold" nodeType="afterEffect">
                                  <p:stCondLst>
                                    <p:cond delay="500"/>
                                  </p:stCondLst>
                                  <p:childTnLst>
                                    <p:animMotion origin="layout" path="M 0.57084 0.00185 L 0.67084 0.00185 " pathEditMode="relative" rAng="0" ptsTypes="AA">
                                      <p:cBhvr>
                                        <p:cTn id="93" dur="500" fill="hold"/>
                                        <p:tgtEl>
                                          <p:spTgt spid="4"/>
                                        </p:tgtEl>
                                        <p:attrNameLst>
                                          <p:attrName>ppt_x</p:attrName>
                                          <p:attrName>ppt_y</p:attrName>
                                        </p:attrNameLst>
                                      </p:cBhvr>
                                      <p:rCtr x="5000" y="0"/>
                                    </p:animMotion>
                                  </p:childTnLst>
                                </p:cTn>
                              </p:par>
                            </p:childTnLst>
                          </p:cTn>
                        </p:par>
                      </p:childTnLst>
                    </p:cTn>
                  </p:par>
                  <p:par>
                    <p:cTn id="94" fill="hold">
                      <p:stCondLst>
                        <p:cond delay="indefinite"/>
                      </p:stCondLst>
                      <p:childTnLst>
                        <p:par>
                          <p:cTn id="95" fill="hold">
                            <p:stCondLst>
                              <p:cond delay="0"/>
                            </p:stCondLst>
                            <p:childTnLst>
                              <p:par>
                                <p:cTn id="96" presetID="24" presetClass="entr" presetSubtype="0" fill="hold" grpId="0" nodeType="clickEffect">
                                  <p:stCondLst>
                                    <p:cond delay="0"/>
                                  </p:stCondLst>
                                  <p:childTnLst>
                                    <p:set>
                                      <p:cBhvr>
                                        <p:cTn id="97" dur="1" fill="hold">
                                          <p:stCondLst>
                                            <p:cond delay="0"/>
                                          </p:stCondLst>
                                        </p:cTn>
                                        <p:tgtEl>
                                          <p:spTgt spid="794663"/>
                                        </p:tgtEl>
                                        <p:attrNameLst>
                                          <p:attrName>style.visibility</p:attrName>
                                        </p:attrNameLst>
                                      </p:cBhvr>
                                      <p:to>
                                        <p:strVal val="visible"/>
                                      </p:to>
                                    </p:set>
                                    <p:anim to="" calcmode="lin" valueType="num">
                                      <p:cBhvr>
                                        <p:cTn id="98" dur="1" fill="hold"/>
                                        <p:tgtEl>
                                          <p:spTgt spid="794663"/>
                                        </p:tgtEl>
                                        <p:attrNameLst>
                                          <p:attrName>style.visibility</p:attrName>
                                        </p:attrNameLst>
                                      </p:cBhvr>
                                    </p:anim>
                                  </p:childTnLst>
                                </p:cTn>
                              </p:par>
                            </p:childTnLst>
                          </p:cTn>
                        </p:par>
                      </p:childTnLst>
                    </p:cTn>
                  </p:par>
                  <p:par>
                    <p:cTn id="99" fill="hold">
                      <p:stCondLst>
                        <p:cond delay="indefinite"/>
                      </p:stCondLst>
                      <p:childTnLst>
                        <p:par>
                          <p:cTn id="100" fill="hold">
                            <p:stCondLst>
                              <p:cond delay="0"/>
                            </p:stCondLst>
                            <p:childTnLst>
                              <p:par>
                                <p:cTn id="101" presetID="3" presetClass="entr" presetSubtype="5"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blinds(vertical)">
                                      <p:cBhvr>
                                        <p:cTn id="103" dur="1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04" fill="hold">
                      <p:stCondLst>
                        <p:cond delay="indefinite"/>
                      </p:stCondLst>
                      <p:childTnLst>
                        <p:par>
                          <p:cTn id="105" fill="hold">
                            <p:stCondLst>
                              <p:cond delay="0"/>
                            </p:stCondLst>
                            <p:childTnLst>
                              <p:par>
                                <p:cTn id="106" presetID="3" presetClass="entr" presetSubtype="5" fill="hold" grpId="0"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blinds(vertical)">
                                      <p:cBhvr>
                                        <p:cTn id="108" dur="10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5" fill="hold" grpId="0"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blinds(vertical)">
                                      <p:cBhvr>
                                        <p:cTn id="1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59" grpId="0" animBg="1"/>
      <p:bldP spid="794659" grpId="1" animBg="1"/>
      <p:bldP spid="794659" grpId="2" animBg="1"/>
      <p:bldP spid="794659" grpId="3" animBg="1"/>
      <p:bldP spid="794659" grpId="4" animBg="1"/>
      <p:bldP spid="794659" grpId="5" animBg="1"/>
      <p:bldP spid="794658" grpId="0" animBg="1"/>
      <p:bldP spid="794658" grpId="1" animBg="1"/>
      <p:bldP spid="794658" grpId="2" animBg="1"/>
      <p:bldP spid="794658" grpId="3" animBg="1"/>
      <p:bldP spid="794658" grpId="4" animBg="1"/>
      <p:bldP spid="794658" grpId="5" animBg="1"/>
      <p:bldP spid="794663"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1b.jpg"/>
          <p:cNvPicPr>
            <a:picLocks noChangeAspect="1"/>
          </p:cNvPicPr>
          <p:nvPr/>
        </p:nvPicPr>
        <p:blipFill>
          <a:blip r:embed="rId2"/>
          <a:stretch>
            <a:fillRect/>
          </a:stretch>
        </p:blipFill>
        <p:spPr>
          <a:xfrm>
            <a:off x="3732213" y="6313488"/>
            <a:ext cx="1993900" cy="298450"/>
          </a:xfrm>
          <a:prstGeom prst="rect">
            <a:avLst/>
          </a:prstGeom>
          <a:noFill/>
          <a:ln w="9525">
            <a:noFill/>
          </a:ln>
        </p:spPr>
      </p:pic>
      <p:pic>
        <p:nvPicPr>
          <p:cNvPr id="18" name="Picture 18" descr="Cover"/>
          <p:cNvPicPr>
            <a:picLocks noChangeAspect="1"/>
          </p:cNvPicPr>
          <p:nvPr/>
        </p:nvPicPr>
        <p:blipFill>
          <a:blip r:embed="rId3"/>
          <a:stretch>
            <a:fillRect/>
          </a:stretch>
        </p:blipFill>
        <p:spPr>
          <a:xfrm>
            <a:off x="3544888" y="5735638"/>
            <a:ext cx="2195512" cy="1057275"/>
          </a:xfrm>
          <a:prstGeom prst="rect">
            <a:avLst/>
          </a:prstGeom>
          <a:noFill/>
          <a:ln w="9525">
            <a:noFill/>
          </a:ln>
        </p:spPr>
      </p:pic>
      <p:pic>
        <p:nvPicPr>
          <p:cNvPr id="19" name="Picture 17" descr="Cover"/>
          <p:cNvPicPr>
            <a:picLocks noChangeAspect="1"/>
          </p:cNvPicPr>
          <p:nvPr/>
        </p:nvPicPr>
        <p:blipFill>
          <a:blip r:embed="rId4"/>
          <a:stretch>
            <a:fillRect/>
          </a:stretch>
        </p:blipFill>
        <p:spPr>
          <a:xfrm>
            <a:off x="3554413" y="5324475"/>
            <a:ext cx="3211512" cy="712788"/>
          </a:xfrm>
          <a:prstGeom prst="rect">
            <a:avLst/>
          </a:prstGeom>
          <a:noFill/>
          <a:ln w="9525">
            <a:noFill/>
          </a:ln>
        </p:spPr>
      </p:pic>
      <p:pic>
        <p:nvPicPr>
          <p:cNvPr id="20" name="Picture 16" descr="Cover"/>
          <p:cNvPicPr>
            <a:picLocks noChangeAspect="1"/>
          </p:cNvPicPr>
          <p:nvPr/>
        </p:nvPicPr>
        <p:blipFill>
          <a:blip r:embed="rId5"/>
          <a:stretch>
            <a:fillRect/>
          </a:stretch>
        </p:blipFill>
        <p:spPr>
          <a:xfrm>
            <a:off x="3532188" y="5110163"/>
            <a:ext cx="1689100" cy="660400"/>
          </a:xfrm>
          <a:prstGeom prst="rect">
            <a:avLst/>
          </a:prstGeom>
          <a:noFill/>
          <a:ln w="9525">
            <a:noFill/>
          </a:ln>
        </p:spPr>
      </p:pic>
      <p:pic>
        <p:nvPicPr>
          <p:cNvPr id="21" name="Picture 15" descr="Cover"/>
          <p:cNvPicPr>
            <a:picLocks noChangeAspect="1"/>
          </p:cNvPicPr>
          <p:nvPr/>
        </p:nvPicPr>
        <p:blipFill>
          <a:blip r:embed="rId6"/>
          <a:stretch>
            <a:fillRect/>
          </a:stretch>
        </p:blipFill>
        <p:spPr>
          <a:xfrm>
            <a:off x="1541463" y="3078163"/>
            <a:ext cx="2190750" cy="2840037"/>
          </a:xfrm>
          <a:prstGeom prst="rect">
            <a:avLst/>
          </a:prstGeom>
          <a:noFill/>
          <a:ln w="9525">
            <a:noFill/>
          </a:ln>
        </p:spPr>
      </p:pic>
      <p:pic>
        <p:nvPicPr>
          <p:cNvPr id="24" name="Picture 12" descr="Cover"/>
          <p:cNvPicPr>
            <a:picLocks noChangeAspect="1"/>
          </p:cNvPicPr>
          <p:nvPr/>
        </p:nvPicPr>
        <p:blipFill>
          <a:blip r:embed="rId7"/>
          <a:stretch>
            <a:fillRect/>
          </a:stretch>
        </p:blipFill>
        <p:spPr>
          <a:xfrm>
            <a:off x="3868738" y="3509963"/>
            <a:ext cx="2563812" cy="1287462"/>
          </a:xfrm>
          <a:prstGeom prst="rect">
            <a:avLst/>
          </a:prstGeom>
          <a:noFill/>
          <a:ln w="9525">
            <a:noFill/>
          </a:ln>
        </p:spPr>
      </p:pic>
      <p:pic>
        <p:nvPicPr>
          <p:cNvPr id="25" name="Picture 11" descr="Cover"/>
          <p:cNvPicPr>
            <a:picLocks noChangeAspect="1"/>
          </p:cNvPicPr>
          <p:nvPr/>
        </p:nvPicPr>
        <p:blipFill>
          <a:blip r:embed="rId8"/>
          <a:stretch>
            <a:fillRect/>
          </a:stretch>
        </p:blipFill>
        <p:spPr>
          <a:xfrm>
            <a:off x="3835400" y="2208213"/>
            <a:ext cx="4059238" cy="1477962"/>
          </a:xfrm>
          <a:prstGeom prst="rect">
            <a:avLst/>
          </a:prstGeom>
          <a:noFill/>
          <a:ln w="9525">
            <a:noFill/>
          </a:ln>
        </p:spPr>
      </p:pic>
      <p:pic>
        <p:nvPicPr>
          <p:cNvPr id="26" name="Picture 10" descr="Cover"/>
          <p:cNvPicPr>
            <a:picLocks noChangeAspect="1"/>
          </p:cNvPicPr>
          <p:nvPr/>
        </p:nvPicPr>
        <p:blipFill>
          <a:blip r:embed="rId9"/>
          <a:stretch>
            <a:fillRect/>
          </a:stretch>
        </p:blipFill>
        <p:spPr>
          <a:xfrm>
            <a:off x="3814763" y="2287588"/>
            <a:ext cx="2201862" cy="1397000"/>
          </a:xfrm>
          <a:prstGeom prst="rect">
            <a:avLst/>
          </a:prstGeom>
          <a:noFill/>
          <a:ln w="9525">
            <a:noFill/>
          </a:ln>
        </p:spPr>
      </p:pic>
      <p:pic>
        <p:nvPicPr>
          <p:cNvPr id="27" name="Picture 9" descr="Cover"/>
          <p:cNvPicPr>
            <a:picLocks noChangeAspect="1"/>
          </p:cNvPicPr>
          <p:nvPr/>
        </p:nvPicPr>
        <p:blipFill>
          <a:blip r:embed="rId10"/>
          <a:stretch>
            <a:fillRect/>
          </a:stretch>
        </p:blipFill>
        <p:spPr>
          <a:xfrm>
            <a:off x="1627188" y="2212975"/>
            <a:ext cx="2411412" cy="1557338"/>
          </a:xfrm>
          <a:prstGeom prst="rect">
            <a:avLst/>
          </a:prstGeom>
          <a:noFill/>
          <a:ln w="9525">
            <a:noFill/>
          </a:ln>
        </p:spPr>
      </p:pic>
      <p:pic>
        <p:nvPicPr>
          <p:cNvPr id="30" name="Picture 6" descr="Cover"/>
          <p:cNvPicPr>
            <a:picLocks noChangeAspect="1"/>
          </p:cNvPicPr>
          <p:nvPr/>
        </p:nvPicPr>
        <p:blipFill>
          <a:blip r:embed="rId11"/>
          <a:srcRect b="2863"/>
          <a:stretch>
            <a:fillRect/>
          </a:stretch>
        </p:blipFill>
        <p:spPr>
          <a:xfrm>
            <a:off x="3811588" y="85725"/>
            <a:ext cx="4051300" cy="1700213"/>
          </a:xfrm>
          <a:prstGeom prst="rect">
            <a:avLst/>
          </a:prstGeom>
          <a:noFill/>
          <a:ln w="9525">
            <a:noFill/>
          </a:ln>
        </p:spPr>
      </p:pic>
      <p:pic>
        <p:nvPicPr>
          <p:cNvPr id="31" name="Picture 5" descr="Cover"/>
          <p:cNvPicPr>
            <a:picLocks noChangeAspect="1"/>
          </p:cNvPicPr>
          <p:nvPr/>
        </p:nvPicPr>
        <p:blipFill>
          <a:blip r:embed="rId12"/>
          <a:stretch>
            <a:fillRect/>
          </a:stretch>
        </p:blipFill>
        <p:spPr>
          <a:xfrm>
            <a:off x="1509713" y="547688"/>
            <a:ext cx="2514600" cy="2762250"/>
          </a:xfrm>
          <a:prstGeom prst="rect">
            <a:avLst/>
          </a:prstGeom>
          <a:noFill/>
          <a:ln w="9525">
            <a:noFill/>
          </a:ln>
        </p:spPr>
      </p:pic>
      <p:pic>
        <p:nvPicPr>
          <p:cNvPr id="32" name="Picture 4" descr="Cover"/>
          <p:cNvPicPr>
            <a:picLocks noChangeAspect="1"/>
          </p:cNvPicPr>
          <p:nvPr/>
        </p:nvPicPr>
        <p:blipFill>
          <a:blip r:embed="rId13"/>
          <a:stretch>
            <a:fillRect/>
          </a:stretch>
        </p:blipFill>
        <p:spPr>
          <a:xfrm>
            <a:off x="1395413" y="2063750"/>
            <a:ext cx="673100" cy="2454275"/>
          </a:xfrm>
          <a:prstGeom prst="rect">
            <a:avLst/>
          </a:prstGeom>
          <a:noFill/>
          <a:ln w="9525">
            <a:noFill/>
          </a:ln>
        </p:spPr>
      </p:pic>
      <p:sp>
        <p:nvSpPr>
          <p:cNvPr id="33" name="Rectangle 32"/>
          <p:cNvSpPr/>
          <p:nvPr/>
        </p:nvSpPr>
        <p:spPr>
          <a:xfrm>
            <a:off x="62298" y="201859"/>
            <a:ext cx="1479123" cy="46166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400" b="1" i="0" u="none" strike="noStrike" kern="1200" cap="all" spc="0" normalizeH="0" baseline="0" noProof="0"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anose="02020603050405020304" pitchFamily="18" charset="0"/>
                <a:ea typeface="+mn-ea"/>
                <a:cs typeface="+mn-cs"/>
              </a:rPr>
              <a:t>TiẾT</a:t>
            </a:r>
            <a:r>
              <a:rPr kumimoji="0" lang="en-US" sz="24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anose="02020603050405020304" pitchFamily="18" charset="0"/>
                <a:ea typeface="+mn-ea"/>
                <a:cs typeface="+mn-cs"/>
              </a:rPr>
              <a:t> </a:t>
            </a:r>
            <a:r>
              <a:rPr lang="en-US"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26</a:t>
            </a:r>
            <a:r>
              <a:rPr kumimoji="0" lang="en-US" sz="24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anose="02020603050405020304" pitchFamily="18" charset="0"/>
                <a:ea typeface="+mn-ea"/>
                <a:cs typeface="+mn-cs"/>
              </a:rPr>
              <a:t>: </a:t>
            </a:r>
            <a:endParaRPr kumimoji="0" lang="en-US" sz="24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anose="02020603050405020304" pitchFamily="18" charset="0"/>
              <a:ea typeface="+mn-ea"/>
              <a:cs typeface="+mn-cs"/>
            </a:endParaRPr>
          </a:p>
        </p:txBody>
      </p:sp>
      <p:sp>
        <p:nvSpPr>
          <p:cNvPr id="34" name="Rectangle 33"/>
          <p:cNvSpPr/>
          <p:nvPr/>
        </p:nvSpPr>
        <p:spPr>
          <a:xfrm>
            <a:off x="117414" y="856114"/>
            <a:ext cx="1330813" cy="36317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VỊ </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TRÍ</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TƯƠNG</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ĐỐI</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CỦA</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HAI</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 ĐƯỜNG </a:t>
            </a:r>
          </a:p>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20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anose="02020603050405020304" pitchFamily="18" charset="0"/>
                <a:ea typeface="+mn-ea"/>
                <a:cs typeface="+mn-cs"/>
              </a:rPr>
              <a:t>TRÒN</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ou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p:nvPr/>
        </p:nvSpPr>
        <p:spPr>
          <a:xfrm>
            <a:off x="0" y="152400"/>
            <a:ext cx="8839200" cy="457200"/>
          </a:xfrm>
          <a:prstGeom prst="rect">
            <a:avLst/>
          </a:prstGeom>
          <a:noFill/>
          <a:ln w="9525">
            <a:noFill/>
          </a:ln>
        </p:spPr>
        <p:txBody>
          <a:bodyPr>
            <a:spAutoFit/>
          </a:bodyPr>
          <a:lstStyle/>
          <a:p>
            <a:pPr algn="l"/>
            <a:endParaRPr lang="vi-VN" altLang="x-none" sz="2400" dirty="0">
              <a:solidFill>
                <a:schemeClr val="tx1"/>
              </a:solidFill>
              <a:latin typeface=".VnArial Narrow" panose="020B7200000000000000" pitchFamily="34" charset="0"/>
            </a:endParaRPr>
          </a:p>
        </p:txBody>
      </p:sp>
      <p:sp>
        <p:nvSpPr>
          <p:cNvPr id="74848" name="Line 96"/>
          <p:cNvSpPr>
            <a:spLocks noChangeShapeType="1"/>
          </p:cNvSpPr>
          <p:nvPr/>
        </p:nvSpPr>
        <p:spPr bwMode="auto">
          <a:xfrm>
            <a:off x="9144000" y="639763"/>
            <a:ext cx="0" cy="6218238"/>
          </a:xfrm>
          <a:prstGeom prst="line">
            <a:avLst/>
          </a:prstGeom>
          <a:noFill/>
          <a:ln w="38100">
            <a:solidFill>
              <a:srgbClr val="CC00FF"/>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grpSp>
        <p:nvGrpSpPr>
          <p:cNvPr id="19460" name="Group 73"/>
          <p:cNvGrpSpPr/>
          <p:nvPr/>
        </p:nvGrpSpPr>
        <p:grpSpPr>
          <a:xfrm>
            <a:off x="1573213" y="1458913"/>
            <a:ext cx="1084262" cy="838200"/>
            <a:chOff x="4357" y="3024"/>
            <a:chExt cx="683" cy="528"/>
          </a:xfrm>
        </p:grpSpPr>
        <p:grpSp>
          <p:nvGrpSpPr>
            <p:cNvPr id="19521" name="Group 74"/>
            <p:cNvGrpSpPr/>
            <p:nvPr/>
          </p:nvGrpSpPr>
          <p:grpSpPr>
            <a:xfrm>
              <a:off x="4357" y="3090"/>
              <a:ext cx="395" cy="395"/>
              <a:chOff x="3600" y="2400"/>
              <a:chExt cx="480" cy="480"/>
            </a:xfrm>
          </p:grpSpPr>
          <p:sp>
            <p:nvSpPr>
              <p:cNvPr id="92" name="Oval 75"/>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93" name="Oval 76"/>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9528" name="Text Box 77"/>
              <p:cNvSpPr txBox="1"/>
              <p:nvPr/>
            </p:nvSpPr>
            <p:spPr>
              <a:xfrm>
                <a:off x="3807" y="2641"/>
                <a:ext cx="192" cy="116"/>
              </a:xfrm>
              <a:prstGeom prst="rect">
                <a:avLst/>
              </a:prstGeom>
              <a:noFill/>
              <a:ln w="19050">
                <a:noFill/>
              </a:ln>
            </p:spPr>
            <p:txBody>
              <a:bodyPr lIns="0" tIns="0" rIns="0" bIns="0">
                <a:spAutoFit/>
              </a:bodyPr>
              <a:lstStyle/>
              <a:p>
                <a:r>
                  <a:rPr sz="1000" b="0" dirty="0">
                    <a:latin typeface=".VnArial Narrow" panose="020B7200000000000000" pitchFamily="34" charset="0"/>
                  </a:rPr>
                  <a:t>O</a:t>
                </a:r>
              </a:p>
            </p:txBody>
          </p:sp>
        </p:grpSp>
        <p:grpSp>
          <p:nvGrpSpPr>
            <p:cNvPr id="19522" name="Group 78"/>
            <p:cNvGrpSpPr/>
            <p:nvPr/>
          </p:nvGrpSpPr>
          <p:grpSpPr>
            <a:xfrm>
              <a:off x="4512" y="3024"/>
              <a:ext cx="528" cy="528"/>
              <a:chOff x="4368" y="2304"/>
              <a:chExt cx="672" cy="672"/>
            </a:xfrm>
          </p:grpSpPr>
          <p:sp>
            <p:nvSpPr>
              <p:cNvPr id="19523" name="Oval 79"/>
              <p:cNvSpPr/>
              <p:nvPr/>
            </p:nvSpPr>
            <p:spPr>
              <a:xfrm>
                <a:off x="4368" y="2304"/>
                <a:ext cx="672" cy="672"/>
              </a:xfrm>
              <a:prstGeom prst="ellipse">
                <a:avLst/>
              </a:prstGeom>
              <a:noFill/>
              <a:ln w="19050" cap="flat" cmpd="sng">
                <a:solidFill>
                  <a:schemeClr val="accent1"/>
                </a:solidFill>
                <a:prstDash val="solid"/>
                <a:headEnd type="none" w="med" len="med"/>
                <a:tailEnd type="none" w="med" len="med"/>
              </a:ln>
            </p:spPr>
            <p:txBody>
              <a:bodyPr wrap="none" anchor="ctr" anchorCtr="0"/>
              <a:lstStyle/>
              <a:p>
                <a:pPr>
                  <a:spcBef>
                    <a:spcPct val="0"/>
                  </a:spcBef>
                </a:pPr>
                <a:endParaRPr lang="vi-VN" altLang="x-none" sz="2400" dirty="0">
                  <a:solidFill>
                    <a:schemeClr val="accent1"/>
                  </a:solidFill>
                  <a:latin typeface=".VnArial Narrow" panose="020B7200000000000000" pitchFamily="34" charset="0"/>
                </a:endParaRPr>
              </a:p>
            </p:txBody>
          </p:sp>
          <p:sp>
            <p:nvSpPr>
              <p:cNvPr id="90" name="Oval 80"/>
              <p:cNvSpPr>
                <a:spLocks noChangeArrowheads="1"/>
              </p:cNvSpPr>
              <p:nvPr/>
            </p:nvSpPr>
            <p:spPr bwMode="auto">
              <a:xfrm>
                <a:off x="4707" y="2632"/>
                <a:ext cx="11" cy="10"/>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9525" name="Text Box 81"/>
              <p:cNvSpPr txBox="1"/>
              <p:nvPr/>
            </p:nvSpPr>
            <p:spPr>
              <a:xfrm>
                <a:off x="4705" y="2641"/>
                <a:ext cx="192" cy="122"/>
              </a:xfrm>
              <a:prstGeom prst="rect">
                <a:avLst/>
              </a:prstGeom>
              <a:noFill/>
              <a:ln w="19050">
                <a:noFill/>
              </a:ln>
            </p:spPr>
            <p:txBody>
              <a:bodyPr lIns="0" tIns="0" rIns="0" bIns="0">
                <a:spAutoFit/>
              </a:bodyPr>
              <a:lstStyle/>
              <a:p>
                <a:r>
                  <a:rPr sz="1000" b="0" dirty="0">
                    <a:solidFill>
                      <a:schemeClr val="accent1"/>
                    </a:solidFill>
                    <a:latin typeface=".VnArial Narrow" panose="020B7200000000000000" pitchFamily="34" charset="0"/>
                  </a:rPr>
                  <a:t>O’</a:t>
                </a:r>
              </a:p>
            </p:txBody>
          </p:sp>
        </p:grpSp>
      </p:grpSp>
      <p:grpSp>
        <p:nvGrpSpPr>
          <p:cNvPr id="19461" name="Group 91"/>
          <p:cNvGrpSpPr/>
          <p:nvPr/>
        </p:nvGrpSpPr>
        <p:grpSpPr>
          <a:xfrm>
            <a:off x="3395663" y="3446463"/>
            <a:ext cx="1466850" cy="838200"/>
            <a:chOff x="4608" y="3024"/>
            <a:chExt cx="924" cy="528"/>
          </a:xfrm>
        </p:grpSpPr>
        <p:sp>
          <p:nvSpPr>
            <p:cNvPr id="96" name="Oval 92"/>
            <p:cNvSpPr>
              <a:spLocks noChangeArrowheads="1"/>
            </p:cNvSpPr>
            <p:nvPr/>
          </p:nvSpPr>
          <p:spPr bwMode="auto">
            <a:xfrm>
              <a:off x="5137" y="3093"/>
              <a:ext cx="395" cy="395"/>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97" name="Oval 93"/>
            <p:cNvSpPr>
              <a:spLocks noChangeArrowheads="1"/>
            </p:cNvSpPr>
            <p:nvPr/>
          </p:nvSpPr>
          <p:spPr bwMode="auto">
            <a:xfrm>
              <a:off x="5325" y="3284"/>
              <a:ext cx="10" cy="9"/>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9517" name="Text Box 94"/>
            <p:cNvSpPr txBox="1"/>
            <p:nvPr/>
          </p:nvSpPr>
          <p:spPr>
            <a:xfrm>
              <a:off x="5307" y="3291"/>
              <a:ext cx="158" cy="96"/>
            </a:xfrm>
            <a:prstGeom prst="rect">
              <a:avLst/>
            </a:prstGeom>
            <a:noFill/>
            <a:ln w="19050">
              <a:noFill/>
            </a:ln>
          </p:spPr>
          <p:txBody>
            <a:bodyPr lIns="0" tIns="0" rIns="0" bIns="0">
              <a:spAutoFit/>
            </a:bodyPr>
            <a:lstStyle/>
            <a:p>
              <a:r>
                <a:rPr sz="1000" b="0" dirty="0">
                  <a:latin typeface=".VnArial Narrow" panose="020B7200000000000000" pitchFamily="34" charset="0"/>
                </a:rPr>
                <a:t>O</a:t>
              </a:r>
            </a:p>
          </p:txBody>
        </p:sp>
        <p:sp>
          <p:nvSpPr>
            <p:cNvPr id="19518" name="Oval 95"/>
            <p:cNvSpPr/>
            <p:nvPr/>
          </p:nvSpPr>
          <p:spPr>
            <a:xfrm>
              <a:off x="4608" y="3024"/>
              <a:ext cx="528" cy="528"/>
            </a:xfrm>
            <a:prstGeom prst="ellipse">
              <a:avLst/>
            </a:prstGeom>
            <a:noFill/>
            <a:ln w="19050" cap="flat" cmpd="sng">
              <a:solidFill>
                <a:schemeClr val="accent1"/>
              </a:solidFill>
              <a:prstDash val="solid"/>
              <a:headEnd type="none" w="med" len="med"/>
              <a:tailEnd type="none" w="med" len="med"/>
            </a:ln>
          </p:spPr>
          <p:txBody>
            <a:bodyPr wrap="none" anchor="ctr" anchorCtr="0"/>
            <a:lstStyle/>
            <a:p>
              <a:pPr>
                <a:spcBef>
                  <a:spcPct val="0"/>
                </a:spcBef>
              </a:pPr>
              <a:endParaRPr lang="vi-VN" altLang="x-none" sz="2400" dirty="0">
                <a:solidFill>
                  <a:schemeClr val="accent1"/>
                </a:solidFill>
                <a:latin typeface=".VnArial Narrow" panose="020B7200000000000000" pitchFamily="34" charset="0"/>
              </a:endParaRPr>
            </a:p>
          </p:txBody>
        </p:sp>
        <p:sp>
          <p:nvSpPr>
            <p:cNvPr id="100" name="Oval 96"/>
            <p:cNvSpPr>
              <a:spLocks noChangeArrowheads="1"/>
            </p:cNvSpPr>
            <p:nvPr/>
          </p:nvSpPr>
          <p:spPr bwMode="auto">
            <a:xfrm>
              <a:off x="4874" y="3282"/>
              <a:ext cx="9" cy="8"/>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9520" name="Text Box 97"/>
            <p:cNvSpPr txBox="1"/>
            <p:nvPr/>
          </p:nvSpPr>
          <p:spPr>
            <a:xfrm>
              <a:off x="4873" y="3289"/>
              <a:ext cx="151" cy="96"/>
            </a:xfrm>
            <a:prstGeom prst="rect">
              <a:avLst/>
            </a:prstGeom>
            <a:noFill/>
            <a:ln w="19050">
              <a:noFill/>
            </a:ln>
          </p:spPr>
          <p:txBody>
            <a:bodyPr lIns="0" tIns="0" rIns="0" bIns="0">
              <a:spAutoFit/>
            </a:bodyPr>
            <a:lstStyle/>
            <a:p>
              <a:r>
                <a:rPr sz="1000" b="0" dirty="0">
                  <a:solidFill>
                    <a:schemeClr val="accent1"/>
                  </a:solidFill>
                  <a:latin typeface=".VnArial Narrow" panose="020B7200000000000000" pitchFamily="34" charset="0"/>
                </a:rPr>
                <a:t>O’</a:t>
              </a:r>
            </a:p>
          </p:txBody>
        </p:sp>
      </p:grpSp>
      <p:sp>
        <p:nvSpPr>
          <p:cNvPr id="102" name="Rectangle 26"/>
          <p:cNvSpPr/>
          <p:nvPr/>
        </p:nvSpPr>
        <p:spPr>
          <a:xfrm>
            <a:off x="225425" y="944563"/>
            <a:ext cx="4419600" cy="366712"/>
          </a:xfrm>
          <a:prstGeom prst="rect">
            <a:avLst/>
          </a:prstGeom>
          <a:noFill/>
          <a:ln w="9525">
            <a:noFill/>
          </a:ln>
        </p:spPr>
        <p:txBody>
          <a:bodyPr>
            <a:spAutoFit/>
          </a:bodyPr>
          <a:lstStyle/>
          <a:p>
            <a:pPr algn="l" eaLnBrk="1" hangingPunct="1">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 H</a:t>
            </a:r>
            <a:r>
              <a:rPr sz="1800" dirty="0">
                <a:latin typeface="Times New Roman" panose="02020603050405020304" pitchFamily="18" charset="0"/>
                <a:sym typeface="Symbol" panose="05050102010706020507" pitchFamily="18" charset="2"/>
              </a:rPr>
              <a:t>ai đường tròn có hai điểm chung </a:t>
            </a:r>
          </a:p>
        </p:txBody>
      </p:sp>
      <p:sp>
        <p:nvSpPr>
          <p:cNvPr id="103" name="Rectangle 27"/>
          <p:cNvSpPr/>
          <p:nvPr/>
        </p:nvSpPr>
        <p:spPr>
          <a:xfrm>
            <a:off x="263525" y="2459038"/>
            <a:ext cx="4419600" cy="400050"/>
          </a:xfrm>
          <a:prstGeom prst="rect">
            <a:avLst/>
          </a:prstGeom>
          <a:noFill/>
          <a:ln w="9525">
            <a:noFill/>
          </a:ln>
        </p:spPr>
        <p:txBody>
          <a:bodyPr>
            <a:spAutoFit/>
          </a:bodyPr>
          <a:lstStyle/>
          <a:p>
            <a:pPr algn="l" eaLnBrk="1" hangingPunct="1">
              <a:spcBef>
                <a:spcPct val="0"/>
              </a:spcBef>
            </a:pPr>
            <a:r>
              <a:rPr dirty="0">
                <a:latin typeface="Times New Roman" panose="02020603050405020304" pitchFamily="18" charset="0"/>
                <a:cs typeface="Times New Roman" panose="02020603050405020304" pitchFamily="18" charset="0"/>
                <a:sym typeface="Symbol" panose="05050102010706020507" pitchFamily="18" charset="2"/>
              </a:rPr>
              <a:t>- Hai </a:t>
            </a:r>
            <a:r>
              <a:rPr dirty="0">
                <a:latin typeface="Times New Roman" panose="02020603050405020304" pitchFamily="18" charset="0"/>
                <a:sym typeface="Symbol" panose="05050102010706020507" pitchFamily="18" charset="2"/>
              </a:rPr>
              <a:t>đường tròn có một điểm chung</a:t>
            </a:r>
            <a:r>
              <a:rPr dirty="0">
                <a:latin typeface=".VnArial Narrow" panose="020B7200000000000000" pitchFamily="34" charset="0"/>
                <a:sym typeface="Symbol" panose="05050102010706020507" pitchFamily="18" charset="2"/>
              </a:rPr>
              <a:t>:</a:t>
            </a:r>
          </a:p>
        </p:txBody>
      </p:sp>
      <p:sp>
        <p:nvSpPr>
          <p:cNvPr id="104" name="Rectangle 28"/>
          <p:cNvSpPr/>
          <p:nvPr/>
        </p:nvSpPr>
        <p:spPr>
          <a:xfrm>
            <a:off x="287338" y="4391025"/>
            <a:ext cx="4419600" cy="400050"/>
          </a:xfrm>
          <a:prstGeom prst="rect">
            <a:avLst/>
          </a:prstGeom>
          <a:noFill/>
          <a:ln w="9525">
            <a:noFill/>
          </a:ln>
        </p:spPr>
        <p:txBody>
          <a:bodyPr>
            <a:spAutoFit/>
          </a:bodyPr>
          <a:lstStyle/>
          <a:p>
            <a:pPr algn="l" eaLnBrk="1" hangingPunct="1">
              <a:spcBef>
                <a:spcPct val="0"/>
              </a:spcBef>
            </a:pPr>
            <a:r>
              <a:rPr dirty="0">
                <a:latin typeface="Times New Roman" panose="02020603050405020304" pitchFamily="18" charset="0"/>
                <a:cs typeface="Times New Roman" panose="02020603050405020304" pitchFamily="18" charset="0"/>
                <a:sym typeface="Symbol" panose="05050102010706020507" pitchFamily="18" charset="2"/>
              </a:rPr>
              <a:t>-H</a:t>
            </a:r>
            <a:r>
              <a:rPr dirty="0">
                <a:latin typeface="Times New Roman" panose="02020603050405020304" pitchFamily="18" charset="0"/>
                <a:sym typeface="Symbol" panose="05050102010706020507" pitchFamily="18" charset="2"/>
              </a:rPr>
              <a:t>ai đường tròn không có điểm chung</a:t>
            </a:r>
          </a:p>
        </p:txBody>
      </p:sp>
      <p:sp>
        <p:nvSpPr>
          <p:cNvPr id="105" name="Rectangle 6"/>
          <p:cNvSpPr/>
          <p:nvPr/>
        </p:nvSpPr>
        <p:spPr>
          <a:xfrm>
            <a:off x="57150" y="623888"/>
            <a:ext cx="5851525" cy="400050"/>
          </a:xfrm>
          <a:prstGeom prst="rect">
            <a:avLst/>
          </a:prstGeom>
          <a:noFill/>
          <a:ln w="9525">
            <a:noFill/>
          </a:ln>
        </p:spPr>
        <p:txBody>
          <a:bodyPr>
            <a:spAutoFit/>
          </a:bodyPr>
          <a:lstStyle/>
          <a:p>
            <a:pPr algn="l" eaLnBrk="1" hangingPunct="1">
              <a:spcBef>
                <a:spcPct val="0"/>
              </a:spcBef>
            </a:pPr>
            <a:r>
              <a:rPr u="sng" dirty="0">
                <a:solidFill>
                  <a:schemeClr val="bg1"/>
                </a:solidFill>
                <a:latin typeface="Times New Roman" panose="02020603050405020304" pitchFamily="18" charset="0"/>
                <a:sym typeface="Symbol" panose="05050102010706020507" pitchFamily="18" charset="2"/>
              </a:rPr>
              <a:t>I. Ba vị trí tương đối của hai đường tròn</a:t>
            </a:r>
            <a:endParaRPr dirty="0">
              <a:solidFill>
                <a:schemeClr val="bg1"/>
              </a:solidFill>
              <a:latin typeface="Times New Roman" panose="02020603050405020304" pitchFamily="18" charset="0"/>
              <a:sym typeface="Symbol" panose="05050102010706020507" pitchFamily="18" charset="2"/>
            </a:endParaRPr>
          </a:p>
        </p:txBody>
      </p:sp>
      <p:sp>
        <p:nvSpPr>
          <p:cNvPr id="106" name="Rectangle 10"/>
          <p:cNvSpPr/>
          <p:nvPr/>
        </p:nvSpPr>
        <p:spPr>
          <a:xfrm>
            <a:off x="334963" y="911225"/>
            <a:ext cx="4419600" cy="400050"/>
          </a:xfrm>
          <a:prstGeom prst="rect">
            <a:avLst/>
          </a:prstGeom>
          <a:noFill/>
          <a:ln w="9525">
            <a:noFill/>
          </a:ln>
        </p:spPr>
        <p:txBody>
          <a:bodyPr>
            <a:spAutoFit/>
          </a:bodyPr>
          <a:lstStyle/>
          <a:p>
            <a:pPr algn="l" eaLnBrk="1" hangingPunct="1">
              <a:spcBef>
                <a:spcPct val="0"/>
              </a:spcBef>
            </a:pPr>
            <a:r>
              <a:rPr dirty="0">
                <a:latin typeface="Times New Roman" panose="02020603050405020304" pitchFamily="18" charset="0"/>
                <a:cs typeface="Times New Roman" panose="02020603050405020304" pitchFamily="18" charset="0"/>
                <a:sym typeface="Symbol" panose="05050102010706020507" pitchFamily="18" charset="2"/>
              </a:rPr>
              <a:t>1. H</a:t>
            </a:r>
            <a:r>
              <a:rPr dirty="0">
                <a:latin typeface="Times New Roman" panose="02020603050405020304" pitchFamily="18" charset="0"/>
                <a:sym typeface="Symbol" panose="05050102010706020507" pitchFamily="18" charset="2"/>
              </a:rPr>
              <a:t>ai đường tròn cắt nhau</a:t>
            </a:r>
            <a:r>
              <a:rPr dirty="0">
                <a:latin typeface=".VnTime" panose="020B7200000000000000" pitchFamily="34" charset="0"/>
                <a:sym typeface="Symbol" panose="05050102010706020507" pitchFamily="18" charset="2"/>
              </a:rPr>
              <a:t>:</a:t>
            </a:r>
          </a:p>
        </p:txBody>
      </p:sp>
      <p:sp>
        <p:nvSpPr>
          <p:cNvPr id="107" name="Rectangle 11"/>
          <p:cNvSpPr/>
          <p:nvPr/>
        </p:nvSpPr>
        <p:spPr>
          <a:xfrm>
            <a:off x="3606800" y="911225"/>
            <a:ext cx="4376738" cy="398780"/>
          </a:xfrm>
          <a:prstGeom prst="rect">
            <a:avLst/>
          </a:prstGeom>
          <a:noFill/>
          <a:ln w="9525">
            <a:noFill/>
          </a:ln>
        </p:spPr>
        <p:txBody>
          <a:bodyPr>
            <a:spAutoFit/>
          </a:bodyPr>
          <a:lstStyle/>
          <a:p>
            <a:pPr algn="l" eaLnBrk="1" hangingPunct="1">
              <a:spcBef>
                <a:spcPct val="0"/>
              </a:spcBef>
            </a:pPr>
            <a:r>
              <a:rPr lang="en-US" dirty="0">
                <a:latin typeface="Times New Roman" panose="02020603050405020304" pitchFamily="18" charset="0"/>
                <a:sym typeface="Symbol" panose="05050102010706020507" pitchFamily="18" charset="2"/>
              </a:rPr>
              <a:t> </a:t>
            </a:r>
            <a:r>
              <a:rPr dirty="0">
                <a:latin typeface="Times New Roman" panose="02020603050405020304" pitchFamily="18" charset="0"/>
                <a:sym typeface="Symbol" panose="05050102010706020507" pitchFamily="18" charset="2"/>
              </a:rPr>
              <a:t> có 2 điểm chung</a:t>
            </a:r>
          </a:p>
        </p:txBody>
      </p:sp>
      <p:sp>
        <p:nvSpPr>
          <p:cNvPr id="108" name="Text Box 12"/>
          <p:cNvSpPr txBox="1"/>
          <p:nvPr/>
        </p:nvSpPr>
        <p:spPr>
          <a:xfrm>
            <a:off x="1828800" y="1311275"/>
            <a:ext cx="228600" cy="246063"/>
          </a:xfrm>
          <a:prstGeom prst="rect">
            <a:avLst/>
          </a:prstGeom>
          <a:noFill/>
          <a:ln w="9525">
            <a:noFill/>
          </a:ln>
        </p:spPr>
        <p:txBody>
          <a:bodyPr lIns="0" tIns="0" rIns="0" bIns="0">
            <a:spAutoFit/>
          </a:bodyPr>
          <a:lstStyle/>
          <a:p>
            <a:r>
              <a:rPr sz="1600" dirty="0">
                <a:latin typeface=".VnArial Narrow" panose="020B7200000000000000" pitchFamily="34" charset="0"/>
              </a:rPr>
              <a:t>A</a:t>
            </a:r>
          </a:p>
        </p:txBody>
      </p:sp>
      <p:sp>
        <p:nvSpPr>
          <p:cNvPr id="109" name="Text Box 13"/>
          <p:cNvSpPr txBox="1"/>
          <p:nvPr/>
        </p:nvSpPr>
        <p:spPr>
          <a:xfrm>
            <a:off x="1760538" y="2151063"/>
            <a:ext cx="228600" cy="246062"/>
          </a:xfrm>
          <a:prstGeom prst="rect">
            <a:avLst/>
          </a:prstGeom>
          <a:noFill/>
          <a:ln w="9525">
            <a:noFill/>
          </a:ln>
        </p:spPr>
        <p:txBody>
          <a:bodyPr lIns="0" tIns="0" rIns="0" bIns="0">
            <a:spAutoFit/>
          </a:bodyPr>
          <a:lstStyle/>
          <a:p>
            <a:r>
              <a:rPr sz="1600" dirty="0">
                <a:latin typeface=".VnArial Narrow" panose="020B7200000000000000" pitchFamily="34" charset="0"/>
              </a:rPr>
              <a:t>B</a:t>
            </a:r>
          </a:p>
        </p:txBody>
      </p:sp>
      <p:sp>
        <p:nvSpPr>
          <p:cNvPr id="110" name="Text Box 14"/>
          <p:cNvSpPr txBox="1">
            <a:spLocks noChangeArrowheads="1"/>
          </p:cNvSpPr>
          <p:nvPr/>
        </p:nvSpPr>
        <p:spPr bwMode="auto">
          <a:xfrm>
            <a:off x="2813050" y="1384300"/>
            <a:ext cx="3154363" cy="784225"/>
          </a:xfrm>
          <a:prstGeom prst="rect">
            <a:avLst/>
          </a:prstGeom>
          <a:noFill/>
          <a:ln w="9525">
            <a:noFill/>
            <a:miter lim="800000"/>
          </a:ln>
        </p:spPr>
        <p:txBody>
          <a:bodyPr>
            <a:spAutoFit/>
          </a:bodyPr>
          <a:lstStyle/>
          <a:p>
            <a:pPr marR="0" algn="just" defTabSz="914400">
              <a:buClrTx/>
              <a:buSzTx/>
              <a:buFontTx/>
              <a:buNone/>
              <a:defRPr/>
            </a:pP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A;B: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là</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2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giao</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điểm</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p>
          <a:p>
            <a:pPr marR="0" algn="just" defTabSz="914400">
              <a:buClrTx/>
              <a:buSzTx/>
              <a:buFontTx/>
              <a:buNone/>
              <a:defRPr/>
            </a:pP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AB: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là</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dây</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chung</a:t>
            </a:r>
            <a:endParaRPr kumimoji="0" lang="en-US" sz="1800" kern="1200" cap="none" spc="0" normalizeH="0" baseline="0" noProof="0" dirty="0">
              <a:solidFill>
                <a:schemeClr val="accent5">
                  <a:lumMod val="25000"/>
                </a:schemeClr>
              </a:solidFill>
              <a:latin typeface="Times New Roman" panose="02020603050405020304" pitchFamily="18" charset="0"/>
              <a:ea typeface="+mn-ea"/>
              <a:cs typeface="+mn-cs"/>
            </a:endParaRPr>
          </a:p>
        </p:txBody>
      </p:sp>
      <p:sp>
        <p:nvSpPr>
          <p:cNvPr id="111" name="Line 15"/>
          <p:cNvSpPr>
            <a:spLocks noChangeShapeType="1"/>
          </p:cNvSpPr>
          <p:nvPr/>
        </p:nvSpPr>
        <p:spPr bwMode="auto">
          <a:xfrm>
            <a:off x="1962150" y="1568450"/>
            <a:ext cx="0" cy="609600"/>
          </a:xfrm>
          <a:prstGeom prst="line">
            <a:avLst/>
          </a:prstGeom>
          <a:noFill/>
          <a:ln w="9525">
            <a:solidFill>
              <a:schemeClr val="accent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12" name="Rectangle 16"/>
          <p:cNvSpPr/>
          <p:nvPr/>
        </p:nvSpPr>
        <p:spPr>
          <a:xfrm>
            <a:off x="276225" y="2443163"/>
            <a:ext cx="4419600" cy="400050"/>
          </a:xfrm>
          <a:prstGeom prst="rect">
            <a:avLst/>
          </a:prstGeom>
          <a:noFill/>
          <a:ln w="9525">
            <a:noFill/>
          </a:ln>
        </p:spPr>
        <p:txBody>
          <a:bodyPr>
            <a:spAutoFit/>
          </a:bodyPr>
          <a:lstStyle/>
          <a:p>
            <a:pPr algn="l" eaLnBrk="1" hangingPunct="1">
              <a:spcBef>
                <a:spcPct val="0"/>
              </a:spcBef>
            </a:pPr>
            <a:r>
              <a:rPr dirty="0">
                <a:latin typeface="Times New Roman" panose="02020603050405020304" pitchFamily="18" charset="0"/>
                <a:cs typeface="Times New Roman" panose="02020603050405020304" pitchFamily="18" charset="0"/>
                <a:sym typeface="Symbol" panose="05050102010706020507" pitchFamily="18" charset="2"/>
              </a:rPr>
              <a:t>2.Hai</a:t>
            </a:r>
            <a:r>
              <a:rPr dirty="0">
                <a:latin typeface="Times New Roman" panose="02020603050405020304" pitchFamily="18" charset="0"/>
                <a:sym typeface="Symbol" panose="05050102010706020507" pitchFamily="18" charset="2"/>
              </a:rPr>
              <a:t> đường tròn tiếp xúc nhau:</a:t>
            </a:r>
          </a:p>
        </p:txBody>
      </p:sp>
      <p:sp>
        <p:nvSpPr>
          <p:cNvPr id="113" name="Text Box 17"/>
          <p:cNvSpPr txBox="1"/>
          <p:nvPr/>
        </p:nvSpPr>
        <p:spPr>
          <a:xfrm>
            <a:off x="1368425" y="3763963"/>
            <a:ext cx="228600" cy="182562"/>
          </a:xfrm>
          <a:prstGeom prst="rect">
            <a:avLst/>
          </a:prstGeom>
          <a:noFill/>
          <a:ln w="9525">
            <a:noFill/>
          </a:ln>
        </p:spPr>
        <p:txBody>
          <a:bodyPr lIns="0" tIns="0" rIns="0" bIns="0">
            <a:spAutoFit/>
          </a:bodyPr>
          <a:lstStyle/>
          <a:p>
            <a:r>
              <a:rPr sz="1200" dirty="0">
                <a:latin typeface=".VnArial Narrow" panose="020B7200000000000000" pitchFamily="34" charset="0"/>
              </a:rPr>
              <a:t>M</a:t>
            </a:r>
          </a:p>
        </p:txBody>
      </p:sp>
      <p:sp>
        <p:nvSpPr>
          <p:cNvPr id="114" name="Text Box 18"/>
          <p:cNvSpPr txBox="1"/>
          <p:nvPr/>
        </p:nvSpPr>
        <p:spPr>
          <a:xfrm>
            <a:off x="4016375" y="3890963"/>
            <a:ext cx="228600" cy="182562"/>
          </a:xfrm>
          <a:prstGeom prst="rect">
            <a:avLst/>
          </a:prstGeom>
          <a:noFill/>
          <a:ln w="9525">
            <a:noFill/>
          </a:ln>
        </p:spPr>
        <p:txBody>
          <a:bodyPr lIns="0" tIns="0" rIns="0" bIns="0">
            <a:spAutoFit/>
          </a:bodyPr>
          <a:lstStyle/>
          <a:p>
            <a:r>
              <a:rPr sz="1200" dirty="0">
                <a:latin typeface=".VnArial Narrow" panose="020B7200000000000000" pitchFamily="34" charset="0"/>
              </a:rPr>
              <a:t>M</a:t>
            </a:r>
          </a:p>
        </p:txBody>
      </p:sp>
      <p:sp>
        <p:nvSpPr>
          <p:cNvPr id="115" name="Text Box 19"/>
          <p:cNvSpPr txBox="1">
            <a:spLocks noChangeArrowheads="1"/>
          </p:cNvSpPr>
          <p:nvPr/>
        </p:nvSpPr>
        <p:spPr bwMode="auto">
          <a:xfrm>
            <a:off x="1552575" y="3946525"/>
            <a:ext cx="1885950" cy="369888"/>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M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là</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tiếp</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điểm</a:t>
            </a:r>
            <a:endParaRPr kumimoji="0" lang="en-US" sz="1800" kern="1200" cap="none" spc="0" normalizeH="0" baseline="0" noProof="0" dirty="0">
              <a:solidFill>
                <a:schemeClr val="accent5">
                  <a:lumMod val="25000"/>
                </a:schemeClr>
              </a:solidFill>
              <a:latin typeface="Times New Roman" panose="02020603050405020304" pitchFamily="18" charset="0"/>
              <a:ea typeface="+mn-ea"/>
              <a:cs typeface="+mn-cs"/>
            </a:endParaRPr>
          </a:p>
        </p:txBody>
      </p:sp>
      <p:sp>
        <p:nvSpPr>
          <p:cNvPr id="116" name="Text Box 20"/>
          <p:cNvSpPr txBox="1">
            <a:spLocks noChangeArrowheads="1"/>
          </p:cNvSpPr>
          <p:nvPr/>
        </p:nvSpPr>
        <p:spPr bwMode="auto">
          <a:xfrm>
            <a:off x="-138112" y="2844800"/>
            <a:ext cx="3227388" cy="369888"/>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a.Tiếp</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xúc</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trong</a:t>
            </a:r>
            <a:endParaRPr kumimoji="0" lang="en-US" sz="1800" kern="1200" cap="none" spc="0" normalizeH="0" baseline="0" noProof="0" dirty="0">
              <a:solidFill>
                <a:schemeClr val="accent5">
                  <a:lumMod val="25000"/>
                </a:schemeClr>
              </a:solidFill>
              <a:latin typeface="Times New Roman" panose="02020603050405020304" pitchFamily="18" charset="0"/>
              <a:ea typeface="+mn-ea"/>
              <a:cs typeface="+mn-cs"/>
            </a:endParaRPr>
          </a:p>
        </p:txBody>
      </p:sp>
      <p:sp>
        <p:nvSpPr>
          <p:cNvPr id="117" name="Text Box 21"/>
          <p:cNvSpPr txBox="1">
            <a:spLocks noChangeArrowheads="1"/>
          </p:cNvSpPr>
          <p:nvPr/>
        </p:nvSpPr>
        <p:spPr bwMode="auto">
          <a:xfrm>
            <a:off x="2746375" y="2855913"/>
            <a:ext cx="3406775" cy="369888"/>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b.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Tiếp</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xúc</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ngoài</a:t>
            </a:r>
            <a:endParaRPr kumimoji="0" lang="en-US" sz="1800" kern="1200" cap="none" spc="0" normalizeH="0" baseline="0" noProof="0" dirty="0">
              <a:solidFill>
                <a:schemeClr val="accent5">
                  <a:lumMod val="25000"/>
                </a:schemeClr>
              </a:solidFill>
              <a:latin typeface="Times New Roman" panose="02020603050405020304" pitchFamily="18" charset="0"/>
              <a:ea typeface="+mn-ea"/>
              <a:cs typeface="+mn-cs"/>
            </a:endParaRPr>
          </a:p>
        </p:txBody>
      </p:sp>
      <p:sp>
        <p:nvSpPr>
          <p:cNvPr id="118" name="Rectangle 22"/>
          <p:cNvSpPr/>
          <p:nvPr/>
        </p:nvSpPr>
        <p:spPr>
          <a:xfrm>
            <a:off x="298450" y="4378325"/>
            <a:ext cx="4419600" cy="400050"/>
          </a:xfrm>
          <a:prstGeom prst="rect">
            <a:avLst/>
          </a:prstGeom>
          <a:noFill/>
          <a:ln w="9525">
            <a:noFill/>
          </a:ln>
        </p:spPr>
        <p:txBody>
          <a:bodyPr>
            <a:spAutoFit/>
          </a:bodyPr>
          <a:lstStyle/>
          <a:p>
            <a:pPr algn="l" eaLnBrk="1" hangingPunct="1">
              <a:spcBef>
                <a:spcPct val="0"/>
              </a:spcBef>
            </a:pPr>
            <a:r>
              <a:rPr dirty="0">
                <a:latin typeface="Times New Roman" panose="02020603050405020304" pitchFamily="18" charset="0"/>
                <a:sym typeface="Symbol" panose="05050102010706020507" pitchFamily="18" charset="2"/>
              </a:rPr>
              <a:t>3. Hai đường tròn không giao nhau</a:t>
            </a:r>
            <a:r>
              <a:rPr dirty="0">
                <a:latin typeface=".VnTime" panose="020B7200000000000000" pitchFamily="34" charset="0"/>
                <a:sym typeface="Symbol" panose="05050102010706020507" pitchFamily="18" charset="2"/>
              </a:rPr>
              <a:t>:</a:t>
            </a:r>
          </a:p>
        </p:txBody>
      </p:sp>
      <p:sp>
        <p:nvSpPr>
          <p:cNvPr id="119" name="Rectangle 23"/>
          <p:cNvSpPr/>
          <p:nvPr/>
        </p:nvSpPr>
        <p:spPr>
          <a:xfrm>
            <a:off x="373063" y="4714875"/>
            <a:ext cx="5673725" cy="398780"/>
          </a:xfrm>
          <a:prstGeom prst="rect">
            <a:avLst/>
          </a:prstGeom>
          <a:noFill/>
          <a:ln w="9525">
            <a:noFill/>
          </a:ln>
        </p:spPr>
        <p:txBody>
          <a:bodyPr>
            <a:spAutoFit/>
          </a:bodyPr>
          <a:lstStyle/>
          <a:p>
            <a:pPr algn="l" eaLnBrk="1" hangingPunct="1">
              <a:spcBef>
                <a:spcPct val="0"/>
              </a:spcBef>
            </a:pPr>
            <a:r>
              <a:rPr dirty="0">
                <a:latin typeface="Times New Roman" panose="02020603050405020304" pitchFamily="18" charset="0"/>
                <a:sym typeface="Symbol" panose="05050102010706020507" pitchFamily="18" charset="2"/>
              </a:rPr>
              <a:t> không có điểm chung nào</a:t>
            </a:r>
          </a:p>
        </p:txBody>
      </p:sp>
      <p:sp>
        <p:nvSpPr>
          <p:cNvPr id="120" name="Text Box 24"/>
          <p:cNvSpPr txBox="1">
            <a:spLocks noChangeArrowheads="1"/>
          </p:cNvSpPr>
          <p:nvPr/>
        </p:nvSpPr>
        <p:spPr bwMode="auto">
          <a:xfrm>
            <a:off x="592138" y="5127625"/>
            <a:ext cx="2154238" cy="369888"/>
          </a:xfrm>
          <a:prstGeom prst="rect">
            <a:avLst/>
          </a:prstGeom>
          <a:noFill/>
          <a:ln w="9525">
            <a:noFill/>
            <a:miter lim="800000"/>
          </a:ln>
        </p:spPr>
        <p:txBody>
          <a:bodyPr>
            <a:spAutoFit/>
          </a:bodyPr>
          <a:lstStyle/>
          <a:p>
            <a:pPr marR="0" defTabSz="914400">
              <a:buClrTx/>
              <a:buSzTx/>
              <a:buFontTx/>
              <a:buNone/>
              <a:defRPr/>
            </a:pP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a.Đựng</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nhau</a:t>
            </a:r>
            <a:endParaRPr kumimoji="0" lang="en-US" sz="1800" kern="1200" cap="none" spc="0" normalizeH="0" baseline="0" noProof="0" dirty="0">
              <a:solidFill>
                <a:schemeClr val="accent5">
                  <a:lumMod val="25000"/>
                </a:schemeClr>
              </a:solidFill>
              <a:latin typeface="Times New Roman" panose="02020603050405020304" pitchFamily="18" charset="0"/>
              <a:ea typeface="+mn-ea"/>
              <a:cs typeface="+mn-cs"/>
            </a:endParaRPr>
          </a:p>
        </p:txBody>
      </p:sp>
      <p:sp>
        <p:nvSpPr>
          <p:cNvPr id="121" name="Text Box 25"/>
          <p:cNvSpPr txBox="1">
            <a:spLocks noChangeArrowheads="1"/>
          </p:cNvSpPr>
          <p:nvPr/>
        </p:nvSpPr>
        <p:spPr bwMode="auto">
          <a:xfrm>
            <a:off x="3559175" y="5103813"/>
            <a:ext cx="2139950" cy="369888"/>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b.Ngoài</a:t>
            </a:r>
            <a:r>
              <a:rPr kumimoji="0" lang="en-US" sz="1800" kern="1200" cap="none" spc="0" normalizeH="0" baseline="0" noProof="0" dirty="0">
                <a:solidFill>
                  <a:schemeClr val="accent5">
                    <a:lumMod val="2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5">
                    <a:lumMod val="25000"/>
                  </a:schemeClr>
                </a:solidFill>
                <a:latin typeface="Times New Roman" panose="02020603050405020304" pitchFamily="18" charset="0"/>
                <a:ea typeface="+mn-ea"/>
                <a:cs typeface="+mn-cs"/>
              </a:rPr>
              <a:t>nhau</a:t>
            </a:r>
            <a:endParaRPr kumimoji="0" lang="en-US" sz="1800" kern="1200" cap="none" spc="0" normalizeH="0" baseline="0" noProof="0" dirty="0">
              <a:solidFill>
                <a:schemeClr val="accent5">
                  <a:lumMod val="25000"/>
                </a:schemeClr>
              </a:solidFill>
              <a:latin typeface="Times New Roman" panose="02020603050405020304" pitchFamily="18" charset="0"/>
              <a:ea typeface="+mn-ea"/>
              <a:cs typeface="+mn-cs"/>
            </a:endParaRPr>
          </a:p>
        </p:txBody>
      </p:sp>
      <p:sp>
        <p:nvSpPr>
          <p:cNvPr id="122" name="Rectangle 29"/>
          <p:cNvSpPr/>
          <p:nvPr/>
        </p:nvSpPr>
        <p:spPr>
          <a:xfrm>
            <a:off x="3983038" y="2443163"/>
            <a:ext cx="5405437" cy="398780"/>
          </a:xfrm>
          <a:prstGeom prst="rect">
            <a:avLst/>
          </a:prstGeom>
          <a:noFill/>
          <a:ln w="9525">
            <a:noFill/>
          </a:ln>
        </p:spPr>
        <p:txBody>
          <a:bodyPr>
            <a:spAutoFit/>
          </a:bodyPr>
          <a:lstStyle/>
          <a:p>
            <a:pPr algn="l" eaLnBrk="1" hangingPunct="1">
              <a:spcBef>
                <a:spcPct val="0"/>
              </a:spcBef>
            </a:pPr>
            <a:r>
              <a:rPr lang="en-US" dirty="0">
                <a:latin typeface="Times New Roman" panose="02020603050405020304" pitchFamily="18" charset="0"/>
                <a:sym typeface="Symbol" panose="05050102010706020507" pitchFamily="18" charset="2"/>
              </a:rPr>
              <a:t>  </a:t>
            </a:r>
            <a:r>
              <a:rPr dirty="0">
                <a:latin typeface="Times New Roman" panose="02020603050405020304" pitchFamily="18" charset="0"/>
                <a:sym typeface="Symbol" panose="05050102010706020507" pitchFamily="18" charset="2"/>
              </a:rPr>
              <a:t>có 1 điểm chung</a:t>
            </a:r>
          </a:p>
        </p:txBody>
      </p:sp>
      <p:grpSp>
        <p:nvGrpSpPr>
          <p:cNvPr id="19483" name="Group 82"/>
          <p:cNvGrpSpPr/>
          <p:nvPr/>
        </p:nvGrpSpPr>
        <p:grpSpPr>
          <a:xfrm>
            <a:off x="555625" y="3373438"/>
            <a:ext cx="838200" cy="838200"/>
            <a:chOff x="4512" y="2784"/>
            <a:chExt cx="528" cy="528"/>
          </a:xfrm>
        </p:grpSpPr>
        <p:grpSp>
          <p:nvGrpSpPr>
            <p:cNvPr id="19507" name="Group 83"/>
            <p:cNvGrpSpPr/>
            <p:nvPr/>
          </p:nvGrpSpPr>
          <p:grpSpPr>
            <a:xfrm>
              <a:off x="4644" y="2850"/>
              <a:ext cx="395" cy="395"/>
              <a:chOff x="3600" y="2400"/>
              <a:chExt cx="480" cy="480"/>
            </a:xfrm>
          </p:grpSpPr>
          <p:sp>
            <p:nvSpPr>
              <p:cNvPr id="129" name="Oval 84"/>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0" name="Oval 85"/>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9514" name="Text Box 86"/>
              <p:cNvSpPr txBox="1"/>
              <p:nvPr/>
            </p:nvSpPr>
            <p:spPr>
              <a:xfrm>
                <a:off x="3807" y="2641"/>
                <a:ext cx="192" cy="116"/>
              </a:xfrm>
              <a:prstGeom prst="rect">
                <a:avLst/>
              </a:prstGeom>
              <a:noFill/>
              <a:ln w="19050">
                <a:noFill/>
              </a:ln>
            </p:spPr>
            <p:txBody>
              <a:bodyPr lIns="0" tIns="0" rIns="0" bIns="0">
                <a:spAutoFit/>
              </a:bodyPr>
              <a:lstStyle/>
              <a:p>
                <a:r>
                  <a:rPr sz="1000" b="0" dirty="0">
                    <a:latin typeface=".VnArial Narrow" panose="020B7200000000000000" pitchFamily="34" charset="0"/>
                  </a:rPr>
                  <a:t>O</a:t>
                </a:r>
              </a:p>
            </p:txBody>
          </p:sp>
        </p:grpSp>
        <p:grpSp>
          <p:nvGrpSpPr>
            <p:cNvPr id="19508" name="Group 87"/>
            <p:cNvGrpSpPr/>
            <p:nvPr/>
          </p:nvGrpSpPr>
          <p:grpSpPr>
            <a:xfrm>
              <a:off x="4512" y="2784"/>
              <a:ext cx="528" cy="528"/>
              <a:chOff x="4368" y="2304"/>
              <a:chExt cx="672" cy="672"/>
            </a:xfrm>
          </p:grpSpPr>
          <p:sp>
            <p:nvSpPr>
              <p:cNvPr id="19509" name="Oval 88"/>
              <p:cNvSpPr/>
              <p:nvPr/>
            </p:nvSpPr>
            <p:spPr>
              <a:xfrm>
                <a:off x="4368" y="2304"/>
                <a:ext cx="672" cy="672"/>
              </a:xfrm>
              <a:prstGeom prst="ellipse">
                <a:avLst/>
              </a:prstGeom>
              <a:noFill/>
              <a:ln w="19050" cap="flat" cmpd="sng">
                <a:solidFill>
                  <a:schemeClr val="accent1"/>
                </a:solidFill>
                <a:prstDash val="solid"/>
                <a:headEnd type="none" w="med" len="med"/>
                <a:tailEnd type="none" w="med" len="med"/>
              </a:ln>
            </p:spPr>
            <p:txBody>
              <a:bodyPr wrap="none" anchor="ctr" anchorCtr="0"/>
              <a:lstStyle/>
              <a:p>
                <a:pPr>
                  <a:spcBef>
                    <a:spcPct val="0"/>
                  </a:spcBef>
                </a:pPr>
                <a:endParaRPr lang="vi-VN" altLang="x-none" sz="2400" dirty="0">
                  <a:solidFill>
                    <a:schemeClr val="accent1"/>
                  </a:solidFill>
                  <a:latin typeface=".VnArial Narrow" panose="020B7200000000000000" pitchFamily="34" charset="0"/>
                </a:endParaRPr>
              </a:p>
            </p:txBody>
          </p:sp>
          <p:sp>
            <p:nvSpPr>
              <p:cNvPr id="127" name="Oval 89"/>
              <p:cNvSpPr>
                <a:spLocks noChangeArrowheads="1"/>
              </p:cNvSpPr>
              <p:nvPr/>
            </p:nvSpPr>
            <p:spPr bwMode="auto">
              <a:xfrm>
                <a:off x="4707" y="2632"/>
                <a:ext cx="11" cy="10"/>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9511" name="Text Box 90"/>
              <p:cNvSpPr txBox="1"/>
              <p:nvPr/>
            </p:nvSpPr>
            <p:spPr>
              <a:xfrm>
                <a:off x="4705" y="2641"/>
                <a:ext cx="192" cy="122"/>
              </a:xfrm>
              <a:prstGeom prst="rect">
                <a:avLst/>
              </a:prstGeom>
              <a:noFill/>
              <a:ln w="19050">
                <a:noFill/>
              </a:ln>
            </p:spPr>
            <p:txBody>
              <a:bodyPr lIns="0" tIns="0" rIns="0" bIns="0">
                <a:spAutoFit/>
              </a:bodyPr>
              <a:lstStyle/>
              <a:p>
                <a:pPr algn="just"/>
                <a:r>
                  <a:rPr sz="1000" b="0" dirty="0">
                    <a:solidFill>
                      <a:schemeClr val="accent1"/>
                    </a:solidFill>
                    <a:latin typeface=".VnArial Narrow" panose="020B7200000000000000" pitchFamily="34" charset="0"/>
                  </a:rPr>
                  <a:t>O’</a:t>
                </a:r>
              </a:p>
            </p:txBody>
          </p:sp>
        </p:grpSp>
      </p:grpSp>
      <p:grpSp>
        <p:nvGrpSpPr>
          <p:cNvPr id="19484" name="Group 98"/>
          <p:cNvGrpSpPr/>
          <p:nvPr/>
        </p:nvGrpSpPr>
        <p:grpSpPr>
          <a:xfrm>
            <a:off x="1541463" y="5522913"/>
            <a:ext cx="838200" cy="838200"/>
            <a:chOff x="3600" y="3120"/>
            <a:chExt cx="528" cy="528"/>
          </a:xfrm>
        </p:grpSpPr>
        <p:grpSp>
          <p:nvGrpSpPr>
            <p:cNvPr id="19499" name="Group 99"/>
            <p:cNvGrpSpPr/>
            <p:nvPr/>
          </p:nvGrpSpPr>
          <p:grpSpPr>
            <a:xfrm>
              <a:off x="3637" y="3180"/>
              <a:ext cx="395" cy="395"/>
              <a:chOff x="3600" y="2400"/>
              <a:chExt cx="480" cy="480"/>
            </a:xfrm>
          </p:grpSpPr>
          <p:sp>
            <p:nvSpPr>
              <p:cNvPr id="138" name="Oval 100"/>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9" name="Oval 101"/>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0" name="Text Box 102"/>
              <p:cNvSpPr txBox="1">
                <a:spLocks noChangeArrowheads="1"/>
              </p:cNvSpPr>
              <p:nvPr/>
            </p:nvSpPr>
            <p:spPr bwMode="auto">
              <a:xfrm>
                <a:off x="3807" y="2641"/>
                <a:ext cx="192" cy="124"/>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chemeClr val="accent1"/>
                    </a:solidFill>
                    <a:latin typeface=".VnArial Narrow" panose="020B7200000000000000" pitchFamily="34" charset="0"/>
                    <a:ea typeface="+mn-ea"/>
                    <a:cs typeface="+mn-cs"/>
                  </a:rPr>
                  <a:t>O’</a:t>
                </a:r>
              </a:p>
            </p:txBody>
          </p:sp>
        </p:grpSp>
        <p:grpSp>
          <p:nvGrpSpPr>
            <p:cNvPr id="19500" name="Group 103"/>
            <p:cNvGrpSpPr/>
            <p:nvPr/>
          </p:nvGrpSpPr>
          <p:grpSpPr>
            <a:xfrm>
              <a:off x="3600" y="3120"/>
              <a:ext cx="528" cy="528"/>
              <a:chOff x="3600" y="3120"/>
              <a:chExt cx="528" cy="528"/>
            </a:xfrm>
          </p:grpSpPr>
          <p:sp>
            <p:nvSpPr>
              <p:cNvPr id="19501" name="Oval 104"/>
              <p:cNvSpPr/>
              <p:nvPr/>
            </p:nvSpPr>
            <p:spPr>
              <a:xfrm>
                <a:off x="3600" y="3120"/>
                <a:ext cx="528" cy="528"/>
              </a:xfrm>
              <a:prstGeom prst="ellipse">
                <a:avLst/>
              </a:prstGeom>
              <a:noFill/>
              <a:ln w="19050" cap="flat" cmpd="sng">
                <a:solidFill>
                  <a:schemeClr val="accent1"/>
                </a:solidFill>
                <a:prstDash val="solid"/>
                <a:headEnd type="none" w="med" len="med"/>
                <a:tailEnd type="none" w="med" len="med"/>
              </a:ln>
            </p:spPr>
            <p:txBody>
              <a:bodyPr wrap="none" anchor="ctr" anchorCtr="0"/>
              <a:lstStyle/>
              <a:p>
                <a:pPr>
                  <a:spcBef>
                    <a:spcPct val="0"/>
                  </a:spcBef>
                </a:pPr>
                <a:endParaRPr lang="vi-VN" altLang="x-none" sz="2800" dirty="0">
                  <a:solidFill>
                    <a:schemeClr val="accent1"/>
                  </a:solidFill>
                  <a:latin typeface=".VnArial Narrow" panose="020B7200000000000000" pitchFamily="34" charset="0"/>
                </a:endParaRPr>
              </a:p>
            </p:txBody>
          </p:sp>
          <p:sp>
            <p:nvSpPr>
              <p:cNvPr id="136" name="Oval 105"/>
              <p:cNvSpPr>
                <a:spLocks noChangeArrowheads="1"/>
              </p:cNvSpPr>
              <p:nvPr/>
            </p:nvSpPr>
            <p:spPr bwMode="auto">
              <a:xfrm>
                <a:off x="3866" y="3378"/>
                <a:ext cx="9" cy="8"/>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7" name="Text Box 106"/>
              <p:cNvSpPr txBox="1">
                <a:spLocks noChangeArrowheads="1"/>
              </p:cNvSpPr>
              <p:nvPr/>
            </p:nvSpPr>
            <p:spPr bwMode="auto">
              <a:xfrm>
                <a:off x="3744" y="3372"/>
                <a:ext cx="151" cy="102"/>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rgbClr val="0000CC"/>
                    </a:solidFill>
                    <a:latin typeface=".VnArial Narrow" panose="020B7200000000000000" pitchFamily="34" charset="0"/>
                    <a:ea typeface="+mn-ea"/>
                    <a:cs typeface="+mn-cs"/>
                  </a:rPr>
                  <a:t>O</a:t>
                </a:r>
              </a:p>
            </p:txBody>
          </p:sp>
        </p:grpSp>
      </p:grpSp>
      <p:grpSp>
        <p:nvGrpSpPr>
          <p:cNvPr id="19485" name="Group 107"/>
          <p:cNvGrpSpPr/>
          <p:nvPr/>
        </p:nvGrpSpPr>
        <p:grpSpPr>
          <a:xfrm>
            <a:off x="3038475" y="5483225"/>
            <a:ext cx="1998663" cy="838200"/>
            <a:chOff x="3781" y="2352"/>
            <a:chExt cx="1259" cy="528"/>
          </a:xfrm>
        </p:grpSpPr>
        <p:grpSp>
          <p:nvGrpSpPr>
            <p:cNvPr id="19491" name="Group 108"/>
            <p:cNvGrpSpPr/>
            <p:nvPr/>
          </p:nvGrpSpPr>
          <p:grpSpPr>
            <a:xfrm>
              <a:off x="3781" y="2448"/>
              <a:ext cx="395" cy="395"/>
              <a:chOff x="3600" y="2400"/>
              <a:chExt cx="480" cy="480"/>
            </a:xfrm>
          </p:grpSpPr>
          <p:sp>
            <p:nvSpPr>
              <p:cNvPr id="147" name="Oval 109"/>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8" name="Oval 110"/>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9" name="Text Box 111"/>
              <p:cNvSpPr txBox="1">
                <a:spLocks noChangeArrowheads="1"/>
              </p:cNvSpPr>
              <p:nvPr/>
            </p:nvSpPr>
            <p:spPr bwMode="auto">
              <a:xfrm>
                <a:off x="3807" y="2641"/>
                <a:ext cx="192" cy="124"/>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rgbClr val="0000CC"/>
                    </a:solidFill>
                    <a:latin typeface=".VnArial Narrow" panose="020B7200000000000000" pitchFamily="34" charset="0"/>
                    <a:ea typeface="+mn-ea"/>
                    <a:cs typeface="+mn-cs"/>
                  </a:rPr>
                  <a:t>O</a:t>
                </a:r>
              </a:p>
            </p:txBody>
          </p:sp>
        </p:grpSp>
        <p:grpSp>
          <p:nvGrpSpPr>
            <p:cNvPr id="19492" name="Group 112"/>
            <p:cNvGrpSpPr/>
            <p:nvPr/>
          </p:nvGrpSpPr>
          <p:grpSpPr>
            <a:xfrm>
              <a:off x="4512" y="2352"/>
              <a:ext cx="528" cy="528"/>
              <a:chOff x="4368" y="2304"/>
              <a:chExt cx="672" cy="672"/>
            </a:xfrm>
          </p:grpSpPr>
          <p:sp>
            <p:nvSpPr>
              <p:cNvPr id="19493" name="Oval 113"/>
              <p:cNvSpPr/>
              <p:nvPr/>
            </p:nvSpPr>
            <p:spPr>
              <a:xfrm>
                <a:off x="4368" y="2304"/>
                <a:ext cx="672" cy="672"/>
              </a:xfrm>
              <a:prstGeom prst="ellipse">
                <a:avLst/>
              </a:prstGeom>
              <a:noFill/>
              <a:ln w="19050" cap="flat" cmpd="sng">
                <a:solidFill>
                  <a:schemeClr val="accent1"/>
                </a:solidFill>
                <a:prstDash val="solid"/>
                <a:headEnd type="none" w="med" len="med"/>
                <a:tailEnd type="none" w="med" len="med"/>
              </a:ln>
            </p:spPr>
            <p:txBody>
              <a:bodyPr wrap="none" anchor="ctr" anchorCtr="0"/>
              <a:lstStyle/>
              <a:p>
                <a:pPr>
                  <a:spcBef>
                    <a:spcPct val="0"/>
                  </a:spcBef>
                </a:pPr>
                <a:endParaRPr lang="vi-VN" altLang="x-none" sz="2800" dirty="0">
                  <a:solidFill>
                    <a:schemeClr val="tx1"/>
                  </a:solidFill>
                  <a:latin typeface=".VnArial Narrow" panose="020B7200000000000000" pitchFamily="34" charset="0"/>
                </a:endParaRPr>
              </a:p>
            </p:txBody>
          </p:sp>
          <p:sp>
            <p:nvSpPr>
              <p:cNvPr id="145" name="Oval 114"/>
              <p:cNvSpPr>
                <a:spLocks noChangeArrowheads="1"/>
              </p:cNvSpPr>
              <p:nvPr/>
            </p:nvSpPr>
            <p:spPr bwMode="auto">
              <a:xfrm>
                <a:off x="4707" y="2632"/>
                <a:ext cx="11" cy="10"/>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6" name="Text Box 115"/>
              <p:cNvSpPr txBox="1">
                <a:spLocks noChangeArrowheads="1"/>
              </p:cNvSpPr>
              <p:nvPr/>
            </p:nvSpPr>
            <p:spPr bwMode="auto">
              <a:xfrm>
                <a:off x="4705" y="2641"/>
                <a:ext cx="192" cy="173"/>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chemeClr val="accent1"/>
                    </a:solidFill>
                    <a:latin typeface=".VnArial Narrow" panose="020B7200000000000000" pitchFamily="34" charset="0"/>
                    <a:ea typeface="+mn-ea"/>
                    <a:cs typeface="+mn-cs"/>
                  </a:rPr>
                  <a:t>O</a:t>
                </a:r>
                <a:r>
                  <a:rPr kumimoji="0" lang="en-US" sz="1400" b="0" kern="1200" cap="none" spc="0" normalizeH="0" baseline="0" noProof="0">
                    <a:solidFill>
                      <a:schemeClr val="accent1"/>
                    </a:solidFill>
                    <a:latin typeface=".VnArial Narrow" panose="020B7200000000000000" pitchFamily="34" charset="0"/>
                    <a:ea typeface="+mn-ea"/>
                    <a:cs typeface="+mn-cs"/>
                  </a:rPr>
                  <a:t>’</a:t>
                </a:r>
              </a:p>
            </p:txBody>
          </p:sp>
        </p:grpSp>
      </p:grpSp>
      <p:cxnSp>
        <p:nvCxnSpPr>
          <p:cNvPr id="153" name="Straight Connector 152"/>
          <p:cNvCxnSpPr/>
          <p:nvPr/>
        </p:nvCxnSpPr>
        <p:spPr>
          <a:xfrm>
            <a:off x="3249613" y="3862388"/>
            <a:ext cx="1735137" cy="1587"/>
          </a:xfrm>
          <a:prstGeom prst="line">
            <a:avLst/>
          </a:prstGeom>
          <a:ln w="9525" cap="flat" cmpd="sng">
            <a:solidFill>
              <a:schemeClr val="accent1"/>
            </a:solidFill>
            <a:prstDash val="solid"/>
            <a:headEnd type="none" w="med" len="med"/>
            <a:tailEnd type="none" w="med" len="med"/>
          </a:ln>
        </p:spPr>
      </p:cxnSp>
      <p:sp>
        <p:nvSpPr>
          <p:cNvPr id="156" name="Rectangle 8"/>
          <p:cNvSpPr/>
          <p:nvPr/>
        </p:nvSpPr>
        <p:spPr>
          <a:xfrm>
            <a:off x="5046663" y="3371850"/>
            <a:ext cx="3979862" cy="1006475"/>
          </a:xfrm>
          <a:prstGeom prst="rect">
            <a:avLst/>
          </a:prstGeom>
          <a:noFill/>
          <a:ln w="9525">
            <a:noFill/>
          </a:ln>
        </p:spPr>
        <p:txBody>
          <a:bodyPr>
            <a:spAutoFit/>
          </a:bodyPr>
          <a:lstStyle/>
          <a:p>
            <a:pPr algn="l" eaLnBrk="1" hangingPunct="1">
              <a:spcBef>
                <a:spcPct val="0"/>
              </a:spcBef>
            </a:pPr>
            <a:r>
              <a:rPr dirty="0">
                <a:latin typeface="Times New Roman" panose="02020603050405020304" pitchFamily="18" charset="0"/>
                <a:sym typeface="Symbol" panose="05050102010706020507" pitchFamily="18" charset="2"/>
              </a:rPr>
              <a:t>- Đoạn thẳng OO’ là đoạn nối tâm</a:t>
            </a:r>
          </a:p>
          <a:p>
            <a:pPr algn="l" eaLnBrk="1" hangingPunct="1">
              <a:spcBef>
                <a:spcPct val="0"/>
              </a:spcBef>
            </a:pPr>
            <a:r>
              <a:rPr dirty="0">
                <a:latin typeface="Times New Roman" panose="02020603050405020304" pitchFamily="18" charset="0"/>
                <a:sym typeface="Symbol" panose="05050102010706020507" pitchFamily="18" charset="2"/>
              </a:rPr>
              <a:t>- Đường thẳng OO’ là đường nối   tâm</a:t>
            </a:r>
          </a:p>
        </p:txBody>
      </p:sp>
      <p:cxnSp>
        <p:nvCxnSpPr>
          <p:cNvPr id="74" name="Straight Connector 73"/>
          <p:cNvCxnSpPr/>
          <p:nvPr/>
        </p:nvCxnSpPr>
        <p:spPr>
          <a:xfrm>
            <a:off x="373063" y="3783013"/>
            <a:ext cx="1735137" cy="1587"/>
          </a:xfrm>
          <a:prstGeom prst="line">
            <a:avLst/>
          </a:prstGeom>
          <a:ln w="9525" cap="flat" cmpd="sng">
            <a:solidFill>
              <a:schemeClr val="accent1"/>
            </a:solidFill>
            <a:prstDash val="solid"/>
            <a:headEnd type="none" w="med" len="med"/>
            <a:tailEnd type="none" w="med" len="med"/>
          </a:ln>
        </p:spPr>
      </p:cxnSp>
      <p:sp>
        <p:nvSpPr>
          <p:cNvPr id="19489" name="WordArt 85"/>
          <p:cNvSpPr>
            <a:spLocks noTextEdit="1"/>
          </p:cNvSpPr>
          <p:nvPr/>
        </p:nvSpPr>
        <p:spPr>
          <a:xfrm>
            <a:off x="1760538" y="139700"/>
            <a:ext cx="7078662" cy="434975"/>
          </a:xfrm>
          <a:prstGeom prst="rect">
            <a:avLst/>
          </a:prstGeom>
        </p:spPr>
        <p:txBody>
          <a:bodyPr wrap="none" fromWordArt="1">
            <a:prstTxWarp prst="textPlain">
              <a:avLst>
                <a:gd name="adj" fmla="val 50000"/>
              </a:avLst>
            </a:prstTxWarp>
            <a:normAutofit fontScale="77500" lnSpcReduction="20000"/>
          </a:bodyPr>
          <a:lstStyle/>
          <a:p>
            <a:pPr algn="ctr"/>
            <a:r>
              <a:rPr 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VỊ TRÍ TƯƠNG ĐỐI CỦA HAI ĐƯỜNG TRÒN</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linds(horizontal)">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iterate type="wd">
                                    <p:tmPct val="0"/>
                                  </p:iterate>
                                  <p:childTnLst>
                                    <p:animEffect transition="out" filter="diamond(in)">
                                      <p:cBhvr>
                                        <p:cTn id="11" dur="2000"/>
                                        <p:tgtEl>
                                          <p:spTgt spid="102"/>
                                        </p:tgtEl>
                                      </p:cBhvr>
                                    </p:animEffect>
                                    <p:set>
                                      <p:cBhvr>
                                        <p:cTn id="12" dur="1" fill="hold">
                                          <p:stCondLst>
                                            <p:cond delay="1999"/>
                                          </p:stCondLst>
                                        </p:cTn>
                                        <p:tgtEl>
                                          <p:spTgt spid="102"/>
                                        </p:tgtEl>
                                        <p:attrNameLst>
                                          <p:attrName>style.visibility</p:attrName>
                                        </p:attrNameLst>
                                      </p:cBhvr>
                                      <p:to>
                                        <p:strVal val="hidden"/>
                                      </p:to>
                                    </p:set>
                                  </p:childTnLst>
                                </p:cTn>
                              </p:par>
                            </p:childTnLst>
                          </p:cTn>
                        </p:par>
                        <p:par>
                          <p:cTn id="13" fill="hold">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blinds(horizontal)">
                                      <p:cBhvr>
                                        <p:cTn id="16" dur="500"/>
                                        <p:tgtEl>
                                          <p:spTgt spid="10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blinds(horizontal)">
                                      <p:cBhvr>
                                        <p:cTn id="21" dur="500"/>
                                        <p:tgtEl>
                                          <p:spTgt spid="107"/>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blinds(horizontal)">
                                      <p:cBhvr>
                                        <p:cTn id="25" dur="500"/>
                                        <p:tgtEl>
                                          <p:spTgt spid="10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blinds(horizontal)">
                                      <p:cBhvr>
                                        <p:cTn id="28" dur="500"/>
                                        <p:tgtEl>
                                          <p:spTgt spid="10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checkerboard(across)">
                                      <p:cBhvr>
                                        <p:cTn id="33" dur="500"/>
                                        <p:tgtEl>
                                          <p:spTgt spid="111"/>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checkerboard(across)">
                                      <p:cBhvr>
                                        <p:cTn id="38" dur="500"/>
                                        <p:tgtEl>
                                          <p:spTgt spid="1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xit" presetSubtype="16" fill="hold" grpId="0" nodeType="clickEffect">
                                  <p:stCondLst>
                                    <p:cond delay="0"/>
                                  </p:stCondLst>
                                  <p:childTnLst>
                                    <p:animEffect transition="out" filter="diamond(in)">
                                      <p:cBhvr>
                                        <p:cTn id="42" dur="2000"/>
                                        <p:tgtEl>
                                          <p:spTgt spid="103"/>
                                        </p:tgtEl>
                                      </p:cBhvr>
                                    </p:animEffect>
                                    <p:set>
                                      <p:cBhvr>
                                        <p:cTn id="43" dur="1" fill="hold">
                                          <p:stCondLst>
                                            <p:cond delay="1999"/>
                                          </p:stCondLst>
                                        </p:cTn>
                                        <p:tgtEl>
                                          <p:spTgt spid="103"/>
                                        </p:tgtEl>
                                        <p:attrNameLst>
                                          <p:attrName>style.visibility</p:attrName>
                                        </p:attrNameLst>
                                      </p:cBhvr>
                                      <p:to>
                                        <p:strVal val="hidden"/>
                                      </p:to>
                                    </p:set>
                                  </p:childTnLst>
                                </p:cTn>
                              </p:par>
                            </p:childTnLst>
                          </p:cTn>
                        </p:par>
                        <p:par>
                          <p:cTn id="44" fill="hold">
                            <p:stCondLst>
                              <p:cond delay="2000"/>
                            </p:stCondLst>
                            <p:childTnLst>
                              <p:par>
                                <p:cTn id="45" presetID="3" presetClass="entr" presetSubtype="10"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blinds(horizontal)">
                                      <p:cBhvr>
                                        <p:cTn id="47" dur="500"/>
                                        <p:tgtEl>
                                          <p:spTgt spid="1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blinds(horizontal)">
                                      <p:cBhvr>
                                        <p:cTn id="52" dur="500"/>
                                        <p:tgtEl>
                                          <p:spTgt spid="1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blinds(horizontal)">
                                      <p:cBhvr>
                                        <p:cTn id="57" dur="500"/>
                                        <p:tgtEl>
                                          <p:spTgt spid="11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blinds(horizontal)">
                                      <p:cBhvr>
                                        <p:cTn id="60" dur="500"/>
                                        <p:tgtEl>
                                          <p:spTgt spid="113"/>
                                        </p:tgtEl>
                                      </p:cBhvr>
                                    </p:animEffect>
                                  </p:childTnLst>
                                </p:cTn>
                              </p:par>
                            </p:childTnLst>
                          </p:cTn>
                        </p:par>
                        <p:par>
                          <p:cTn id="61" fill="hold">
                            <p:stCondLst>
                              <p:cond delay="500"/>
                            </p:stCondLst>
                            <p:childTnLst>
                              <p:par>
                                <p:cTn id="62" presetID="5" presetClass="entr" presetSubtype="10"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checkerboard(across)">
                                      <p:cBhvr>
                                        <p:cTn id="64" dur="500"/>
                                        <p:tgtEl>
                                          <p:spTgt spid="115"/>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checkerboard(across)">
                                      <p:cBhvr>
                                        <p:cTn id="67" dur="500"/>
                                        <p:tgtEl>
                                          <p:spTgt spid="11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17"/>
                                        </p:tgtEl>
                                        <p:attrNameLst>
                                          <p:attrName>style.visibility</p:attrName>
                                        </p:attrNameLst>
                                      </p:cBhvr>
                                      <p:to>
                                        <p:strVal val="visible"/>
                                      </p:to>
                                    </p:set>
                                    <p:animEffect transition="in" filter="blinds(horizontal)">
                                      <p:cBhvr>
                                        <p:cTn id="70" dur="500"/>
                                        <p:tgtEl>
                                          <p:spTgt spid="11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blinds(horizontal)">
                                      <p:cBhvr>
                                        <p:cTn id="75" dur="500"/>
                                        <p:tgtEl>
                                          <p:spTgt spid="74"/>
                                        </p:tgtEl>
                                      </p:cBhvr>
                                    </p:animEffect>
                                  </p:childTnLst>
                                </p:cTn>
                              </p:par>
                              <p:par>
                                <p:cTn id="76" presetID="3" presetClass="entr" presetSubtype="10" fill="hold" nodeType="withEffect">
                                  <p:stCondLst>
                                    <p:cond delay="0"/>
                                  </p:stCondLst>
                                  <p:childTnLst>
                                    <p:set>
                                      <p:cBhvr>
                                        <p:cTn id="77" dur="1" fill="hold">
                                          <p:stCondLst>
                                            <p:cond delay="0"/>
                                          </p:stCondLst>
                                        </p:cTn>
                                        <p:tgtEl>
                                          <p:spTgt spid="153"/>
                                        </p:tgtEl>
                                        <p:attrNameLst>
                                          <p:attrName>style.visibility</p:attrName>
                                        </p:attrNameLst>
                                      </p:cBhvr>
                                      <p:to>
                                        <p:strVal val="visible"/>
                                      </p:to>
                                    </p:set>
                                    <p:animEffect transition="in" filter="blinds(horizontal)">
                                      <p:cBhvr>
                                        <p:cTn id="78" dur="500"/>
                                        <p:tgtEl>
                                          <p:spTgt spid="153"/>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xit" presetSubtype="16" fill="hold" grpId="0" nodeType="clickEffect">
                                  <p:stCondLst>
                                    <p:cond delay="0"/>
                                  </p:stCondLst>
                                  <p:childTnLst>
                                    <p:animEffect transition="out" filter="diamond(in)">
                                      <p:cBhvr>
                                        <p:cTn id="82" dur="2000"/>
                                        <p:tgtEl>
                                          <p:spTgt spid="104"/>
                                        </p:tgtEl>
                                      </p:cBhvr>
                                    </p:animEffect>
                                    <p:set>
                                      <p:cBhvr>
                                        <p:cTn id="83" dur="1" fill="hold">
                                          <p:stCondLst>
                                            <p:cond delay="1999"/>
                                          </p:stCondLst>
                                        </p:cTn>
                                        <p:tgtEl>
                                          <p:spTgt spid="104"/>
                                        </p:tgtEl>
                                        <p:attrNameLst>
                                          <p:attrName>style.visibility</p:attrName>
                                        </p:attrNameLst>
                                      </p:cBhvr>
                                      <p:to>
                                        <p:strVal val="hidden"/>
                                      </p:to>
                                    </p:set>
                                  </p:childTnLst>
                                </p:cTn>
                              </p:par>
                            </p:childTnLst>
                          </p:cTn>
                        </p:par>
                        <p:par>
                          <p:cTn id="84" fill="hold">
                            <p:stCondLst>
                              <p:cond delay="2000"/>
                            </p:stCondLst>
                            <p:childTnLst>
                              <p:par>
                                <p:cTn id="85" presetID="3" presetClass="entr" presetSubtype="10" fill="hold" grpId="0" nodeType="after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blinds(horizontal)">
                                      <p:cBhvr>
                                        <p:cTn id="87" dur="500"/>
                                        <p:tgtEl>
                                          <p:spTgt spid="118"/>
                                        </p:tgtEl>
                                      </p:cBhvr>
                                    </p:animEffect>
                                  </p:childTnLst>
                                </p:cTn>
                              </p:par>
                            </p:childTnLst>
                          </p:cTn>
                        </p:par>
                        <p:par>
                          <p:cTn id="88" fill="hold">
                            <p:stCondLst>
                              <p:cond delay="2500"/>
                            </p:stCondLst>
                            <p:childTnLst>
                              <p:par>
                                <p:cTn id="89" presetID="3" presetClass="entr" presetSubtype="10" fill="hold" grpId="0" nodeType="afterEffect">
                                  <p:stCondLst>
                                    <p:cond delay="0"/>
                                  </p:stCondLst>
                                  <p:childTnLst>
                                    <p:set>
                                      <p:cBhvr>
                                        <p:cTn id="90" dur="1" fill="hold">
                                          <p:stCondLst>
                                            <p:cond delay="0"/>
                                          </p:stCondLst>
                                        </p:cTn>
                                        <p:tgtEl>
                                          <p:spTgt spid="156"/>
                                        </p:tgtEl>
                                        <p:attrNameLst>
                                          <p:attrName>style.visibility</p:attrName>
                                        </p:attrNameLst>
                                      </p:cBhvr>
                                      <p:to>
                                        <p:strVal val="visible"/>
                                      </p:to>
                                    </p:set>
                                    <p:animEffect transition="in" filter="blinds(horizontal)">
                                      <p:cBhvr>
                                        <p:cTn id="91" dur="500"/>
                                        <p:tgtEl>
                                          <p:spTgt spid="156"/>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blinds(horizontal)">
                                      <p:cBhvr>
                                        <p:cTn id="96" dur="500"/>
                                        <p:tgtEl>
                                          <p:spTgt spid="119"/>
                                        </p:tgtEl>
                                      </p:cBhvr>
                                    </p:animEffect>
                                  </p:childTnLst>
                                </p:cTn>
                              </p:par>
                              <p:par>
                                <p:cTn id="97" presetID="29" presetClass="entr" presetSubtype="0" fill="hold" grpId="0" nodeType="withEffect">
                                  <p:stCondLst>
                                    <p:cond delay="0"/>
                                  </p:stCondLst>
                                  <p:childTnLst>
                                    <p:set>
                                      <p:cBhvr>
                                        <p:cTn id="98" dur="1" fill="hold">
                                          <p:stCondLst>
                                            <p:cond delay="0"/>
                                          </p:stCondLst>
                                        </p:cTn>
                                        <p:tgtEl>
                                          <p:spTgt spid="120"/>
                                        </p:tgtEl>
                                        <p:attrNameLst>
                                          <p:attrName>style.visibility</p:attrName>
                                        </p:attrNameLst>
                                      </p:cBhvr>
                                      <p:to>
                                        <p:strVal val="visible"/>
                                      </p:to>
                                    </p:set>
                                    <p:anim calcmode="lin" valueType="num">
                                      <p:cBhvr>
                                        <p:cTn id="99" dur="1000" fill="hold"/>
                                        <p:tgtEl>
                                          <p:spTgt spid="120"/>
                                        </p:tgtEl>
                                        <p:attrNameLst>
                                          <p:attrName>ppt_x</p:attrName>
                                        </p:attrNameLst>
                                      </p:cBhvr>
                                      <p:tavLst>
                                        <p:tav tm="0">
                                          <p:val>
                                            <p:strVal val="#ppt_x-.2"/>
                                          </p:val>
                                        </p:tav>
                                        <p:tav tm="100000">
                                          <p:val>
                                            <p:strVal val="#ppt_x"/>
                                          </p:val>
                                        </p:tav>
                                      </p:tavLst>
                                    </p:anim>
                                    <p:anim calcmode="lin" valueType="num">
                                      <p:cBhvr>
                                        <p:cTn id="100" dur="10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120"/>
                                        </p:tgtEl>
                                      </p:cBhvr>
                                    </p:animEffect>
                                  </p:childTnLst>
                                </p:cTn>
                              </p:par>
                              <p:par>
                                <p:cTn id="102" presetID="29" presetClass="entr" presetSubtype="0" fill="hold" grpId="0" nodeType="with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p:cTn id="104" dur="1000" fill="hold"/>
                                        <p:tgtEl>
                                          <p:spTgt spid="121"/>
                                        </p:tgtEl>
                                        <p:attrNameLst>
                                          <p:attrName>ppt_x</p:attrName>
                                        </p:attrNameLst>
                                      </p:cBhvr>
                                      <p:tavLst>
                                        <p:tav tm="0">
                                          <p:val>
                                            <p:strVal val="#ppt_x-.2"/>
                                          </p:val>
                                        </p:tav>
                                        <p:tav tm="100000">
                                          <p:val>
                                            <p:strVal val="#ppt_x"/>
                                          </p:val>
                                        </p:tav>
                                      </p:tavLst>
                                    </p:anim>
                                    <p:anim calcmode="lin" valueType="num">
                                      <p:cBhvr>
                                        <p:cTn id="105" dur="1000" fill="hold"/>
                                        <p:tgtEl>
                                          <p:spTgt spid="121"/>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6" grpId="0"/>
      <p:bldP spid="107" grpId="0"/>
      <p:bldP spid="108" grpId="0"/>
      <p:bldP spid="109" grpId="0"/>
      <p:bldP spid="110" grpId="0"/>
      <p:bldP spid="112" grpId="0"/>
      <p:bldP spid="113" grpId="0"/>
      <p:bldP spid="114" grpId="0"/>
      <p:bldP spid="115" grpId="0"/>
      <p:bldP spid="116" grpId="0"/>
      <p:bldP spid="117" grpId="0"/>
      <p:bldP spid="118" grpId="0"/>
      <p:bldP spid="119" grpId="0"/>
      <p:bldP spid="120" grpId="0"/>
      <p:bldP spid="121" grpId="0"/>
      <p:bldP spid="122" grpId="0"/>
      <p:bldP spid="1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ounded Rectangle 142"/>
          <p:cNvSpPr/>
          <p:nvPr/>
        </p:nvSpPr>
        <p:spPr>
          <a:xfrm>
            <a:off x="1116017" y="2017699"/>
            <a:ext cx="5756302" cy="3268676"/>
          </a:xfrm>
          <a:prstGeom prst="round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lt1"/>
              </a:solidFill>
              <a:effectLst/>
              <a:uLnTx/>
              <a:uFillTx/>
              <a:latin typeface="+mn-lt"/>
              <a:ea typeface="+mn-ea"/>
              <a:cs typeface="+mn-cs"/>
            </a:endParaRPr>
          </a:p>
        </p:txBody>
      </p:sp>
      <p:grpSp>
        <p:nvGrpSpPr>
          <p:cNvPr id="2" name="Group 59"/>
          <p:cNvGrpSpPr/>
          <p:nvPr/>
        </p:nvGrpSpPr>
        <p:grpSpPr>
          <a:xfrm>
            <a:off x="685800" y="785813"/>
            <a:ext cx="1571625" cy="4500562"/>
            <a:chOff x="357188" y="785813"/>
            <a:chExt cx="1571625" cy="4500577"/>
          </a:xfrm>
        </p:grpSpPr>
        <p:sp>
          <p:nvSpPr>
            <p:cNvPr id="144" name="Rectangle 63"/>
            <p:cNvSpPr>
              <a:spLocks noChangeArrowheads="1"/>
            </p:cNvSpPr>
            <p:nvPr/>
          </p:nvSpPr>
          <p:spPr bwMode="gray">
            <a:xfrm>
              <a:off x="357188" y="785813"/>
              <a:ext cx="1571625" cy="214312"/>
            </a:xfrm>
            <a:prstGeom prst="rect">
              <a:avLst/>
            </a:prstGeom>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lt1"/>
                </a:solidFill>
                <a:effectLst/>
                <a:uLnTx/>
                <a:uFillTx/>
                <a:latin typeface="+mn-lt"/>
                <a:ea typeface="+mn-ea"/>
                <a:cs typeface="+mn-cs"/>
              </a:endParaRPr>
            </a:p>
          </p:txBody>
        </p:sp>
        <p:sp>
          <p:nvSpPr>
            <p:cNvPr id="5" name="Rectangle 63"/>
            <p:cNvSpPr>
              <a:spLocks noChangeArrowheads="1"/>
            </p:cNvSpPr>
            <p:nvPr/>
          </p:nvSpPr>
          <p:spPr bwMode="gray">
            <a:xfrm rot="5400000">
              <a:off x="-1678799" y="3036119"/>
              <a:ext cx="4286260" cy="214282"/>
            </a:xfrm>
            <a:prstGeom prst="rect">
              <a:avLst/>
            </a:prstGeom>
          </p:spPr>
          <p:style>
            <a:lnRef idx="0">
              <a:schemeClr val="accent3"/>
            </a:lnRef>
            <a:fillRef idx="3">
              <a:schemeClr val="accent3"/>
            </a:fillRef>
            <a:effectRef idx="3">
              <a:schemeClr val="accent3"/>
            </a:effectRef>
            <a:fontRef idx="minor">
              <a:schemeClr val="lt1"/>
            </a:fontRef>
          </p:style>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lt1"/>
                </a:solidFill>
                <a:effectLst/>
                <a:uLnTx/>
                <a:uFillTx/>
                <a:latin typeface="+mn-lt"/>
                <a:ea typeface="+mn-ea"/>
                <a:cs typeface="+mn-cs"/>
              </a:endParaRPr>
            </a:p>
          </p:txBody>
        </p:sp>
      </p:grpSp>
      <p:grpSp>
        <p:nvGrpSpPr>
          <p:cNvPr id="3" name="Group 74"/>
          <p:cNvGrpSpPr/>
          <p:nvPr/>
        </p:nvGrpSpPr>
        <p:grpSpPr>
          <a:xfrm rot="5400000">
            <a:off x="517525" y="3182938"/>
            <a:ext cx="446088" cy="392112"/>
            <a:chOff x="1872" y="1824"/>
            <a:chExt cx="2014" cy="1821"/>
          </a:xfrm>
        </p:grpSpPr>
        <p:sp>
          <p:nvSpPr>
            <p:cNvPr id="9" name="AutoShape 75"/>
            <p:cNvSpPr>
              <a:spLocks noChangeArrowheads="1"/>
            </p:cNvSpPr>
            <p:nvPr/>
          </p:nvSpPr>
          <p:spPr bwMode="gray">
            <a:xfrm rot="16200000" flipH="1">
              <a:off x="1821" y="244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0" name="AutoShape 76"/>
            <p:cNvSpPr>
              <a:spLocks noChangeArrowheads="1"/>
            </p:cNvSpPr>
            <p:nvPr/>
          </p:nvSpPr>
          <p:spPr bwMode="gray">
            <a:xfrm rot="5400000" flipH="1">
              <a:off x="3627" y="2413"/>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1" name="AutoShape 77"/>
            <p:cNvSpPr>
              <a:spLocks noChangeArrowheads="1"/>
            </p:cNvSpPr>
            <p:nvPr/>
          </p:nvSpPr>
          <p:spPr bwMode="gray">
            <a:xfrm rot="10800000" flipH="1">
              <a:off x="2725" y="335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57" name="Oval 78"/>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558" name="Oval 79"/>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14" name="Oval 80"/>
            <p:cNvSpPr>
              <a:spLocks noChangeArrowheads="1"/>
            </p:cNvSpPr>
            <p:nvPr/>
          </p:nvSpPr>
          <p:spPr bwMode="gray">
            <a:xfrm>
              <a:off x="2252" y="2001"/>
              <a:ext cx="1261" cy="126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60" name="Oval 81"/>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16" name="Oval 82"/>
            <p:cNvSpPr>
              <a:spLocks noChangeArrowheads="1"/>
            </p:cNvSpPr>
            <p:nvPr/>
          </p:nvSpPr>
          <p:spPr bwMode="gray">
            <a:xfrm>
              <a:off x="2338" y="2082"/>
              <a:ext cx="1097" cy="109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62" name="Oval 83"/>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sp>
        <p:nvSpPr>
          <p:cNvPr id="18" name="AutoShape 17"/>
          <p:cNvSpPr>
            <a:spLocks noChangeArrowheads="1"/>
          </p:cNvSpPr>
          <p:nvPr/>
        </p:nvSpPr>
        <p:spPr bwMode="gray">
          <a:xfrm>
            <a:off x="482544" y="214313"/>
            <a:ext cx="8201025" cy="1357313"/>
          </a:xfrm>
          <a:prstGeom prst="roundRect">
            <a:avLst>
              <a:gd name="adj" fmla="val 50000"/>
            </a:avLst>
          </a:prstGeom>
          <a:gradFill flip="none" rotWithShape="1">
            <a:gsLst>
              <a:gs pos="0">
                <a:schemeClr val="bg1">
                  <a:lumMod val="60000"/>
                  <a:lumOff val="40000"/>
                  <a:tint val="66000"/>
                  <a:satMod val="160000"/>
                </a:schemeClr>
              </a:gs>
              <a:gs pos="50000">
                <a:schemeClr val="bg1">
                  <a:lumMod val="60000"/>
                  <a:lumOff val="40000"/>
                  <a:tint val="44500"/>
                  <a:satMod val="160000"/>
                </a:schemeClr>
              </a:gs>
              <a:gs pos="100000">
                <a:schemeClr val="bg1">
                  <a:lumMod val="60000"/>
                  <a:lumOff val="40000"/>
                  <a:tint val="23500"/>
                  <a:satMod val="160000"/>
                </a:schemeClr>
              </a:gs>
            </a:gsLst>
            <a:path path="circle">
              <a:fillToRect t="100000" r="100000"/>
            </a:path>
            <a:tileRect l="-100000" b="-100000"/>
          </a:gradFill>
          <a:ln w="38100" algn="ctr">
            <a:solidFill>
              <a:srgbClr val="FFFFFF"/>
            </a:solidFill>
            <a:round/>
          </a:ln>
          <a:effectLst>
            <a:outerShdw dist="63500" dir="3187806" algn="ctr" rotWithShape="0">
              <a:srgbClr val="001D3A"/>
            </a:outerShdw>
          </a:effectLst>
        </p:spPr>
        <p:txBody>
          <a:bodyPr wrap="none" anchor="ctr"/>
          <a:lstStyle/>
          <a:p>
            <a:pPr marL="457200" marR="0" lvl="0" indent="-45720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FFFF66"/>
              </a:solidFill>
              <a:effectLst/>
              <a:uLnTx/>
              <a:uFillTx/>
              <a:latin typeface="Times New Roman" panose="02020603050405020304" pitchFamily="18" charset="0"/>
              <a:ea typeface="+mn-ea"/>
              <a:cs typeface="+mn-cs"/>
            </a:endParaRPr>
          </a:p>
        </p:txBody>
      </p:sp>
      <p:sp>
        <p:nvSpPr>
          <p:cNvPr id="19" name="Rectangle 18"/>
          <p:cNvSpPr/>
          <p:nvPr/>
        </p:nvSpPr>
        <p:spPr>
          <a:xfrm>
            <a:off x="1311275" y="2173288"/>
            <a:ext cx="5341938" cy="571500"/>
          </a:xfrm>
          <a:prstGeom prst="rect">
            <a:avLst/>
          </a:prstGeom>
          <a:noFill/>
          <a:ln w="38100" cap="flat" cmpd="dbl">
            <a:solidFill>
              <a:srgbClr val="0000FF"/>
            </a:solidFill>
            <a:prstDash val="solid"/>
            <a:miter/>
            <a:headEnd type="none" w="med" len="med"/>
            <a:tailEnd type="none" w="med" len="med"/>
          </a:ln>
        </p:spPr>
        <p:txBody>
          <a:bodyPr wrap="none" anchor="ctr" anchorCtr="0"/>
          <a:lstStyle/>
          <a:p>
            <a:endParaRPr dirty="0">
              <a:solidFill>
                <a:srgbClr val="0000FF"/>
              </a:solidFill>
              <a:latin typeface="Times New Roman" panose="02020603050405020304" pitchFamily="18" charset="0"/>
            </a:endParaRPr>
          </a:p>
        </p:txBody>
      </p:sp>
      <p:grpSp>
        <p:nvGrpSpPr>
          <p:cNvPr id="4" name="Group 20"/>
          <p:cNvGrpSpPr/>
          <p:nvPr/>
        </p:nvGrpSpPr>
        <p:grpSpPr>
          <a:xfrm>
            <a:off x="1392238" y="2149475"/>
            <a:ext cx="5224462" cy="557213"/>
            <a:chOff x="881063" y="2152645"/>
            <a:chExt cx="7366027" cy="786131"/>
          </a:xfrm>
        </p:grpSpPr>
        <p:grpSp>
          <p:nvGrpSpPr>
            <p:cNvPr id="20548" name="Group 5"/>
            <p:cNvGrpSpPr/>
            <p:nvPr/>
          </p:nvGrpSpPr>
          <p:grpSpPr>
            <a:xfrm>
              <a:off x="881063" y="2152645"/>
              <a:ext cx="7296150" cy="758822"/>
              <a:chOff x="384" y="1323"/>
              <a:chExt cx="3072" cy="478"/>
            </a:xfrm>
          </p:grpSpPr>
          <p:sp>
            <p:nvSpPr>
              <p:cNvPr id="24" name="AutoShape 6"/>
              <p:cNvSpPr>
                <a:spLocks noChangeArrowheads="1"/>
              </p:cNvSpPr>
              <p:nvPr/>
            </p:nvSpPr>
            <p:spPr bwMode="gray">
              <a:xfrm>
                <a:off x="384" y="1422"/>
                <a:ext cx="3072" cy="3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51" name="AutoShape 7"/>
              <p:cNvSpPr/>
              <p:nvPr/>
            </p:nvSpPr>
            <p:spPr>
              <a:xfrm>
                <a:off x="448" y="1379"/>
                <a:ext cx="271" cy="331"/>
              </a:xfrm>
              <a:prstGeom prst="roundRect">
                <a:avLst>
                  <a:gd name="adj" fmla="val 11921"/>
                </a:avLst>
              </a:prstGeom>
              <a:solidFill>
                <a:srgbClr val="0000CC"/>
              </a:solidFill>
              <a:ln w="3810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6" name="Freeform 8"/>
              <p:cNvSpPr/>
              <p:nvPr/>
            </p:nvSpPr>
            <p:spPr bwMode="gray">
              <a:xfrm>
                <a:off x="488" y="1399"/>
                <a:ext cx="295" cy="15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ln>
            </p:spPr>
            <p:txBody>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7" name="Text Box 9"/>
              <p:cNvSpPr txBox="1">
                <a:spLocks noChangeArrowheads="1"/>
              </p:cNvSpPr>
              <p:nvPr/>
            </p:nvSpPr>
            <p:spPr bwMode="gray">
              <a:xfrm>
                <a:off x="478" y="1323"/>
                <a:ext cx="211" cy="466"/>
              </a:xfrm>
              <a:prstGeom prst="rect">
                <a:avLst/>
              </a:prstGeom>
              <a:noFill/>
              <a:ln w="9525" algn="ctr">
                <a:noFill/>
                <a:miter lim="800000"/>
              </a:ln>
              <a:effectLst>
                <a:outerShdw dist="35921" dir="2700000" algn="ctr" rotWithShape="0">
                  <a:schemeClr val="tx1"/>
                </a:outerShdw>
              </a:effectLst>
            </p:spPr>
            <p:txBody>
              <a:bodyPr>
                <a:spAutoFit/>
              </a:bodyPr>
              <a:lstStyle/>
              <a:p>
                <a:pPr marR="0" defTabSz="914400" fontAlgn="auto">
                  <a:spcBef>
                    <a:spcPts val="0"/>
                  </a:spcBef>
                  <a:spcAft>
                    <a:spcPts val="0"/>
                  </a:spcAft>
                  <a:buClrTx/>
                  <a:buSzTx/>
                  <a:buFontTx/>
                  <a:buNone/>
                  <a:defRPr/>
                </a:pPr>
                <a:r>
                  <a:rPr kumimoji="0" lang="en-US" sz="2800" kern="1200" cap="none" spc="0" normalizeH="0" baseline="0" noProof="0">
                    <a:solidFill>
                      <a:srgbClr val="FF0000"/>
                    </a:solidFill>
                    <a:latin typeface="+mn-lt"/>
                    <a:ea typeface="+mn-ea"/>
                    <a:cs typeface="+mn-cs"/>
                  </a:rPr>
                  <a:t>A</a:t>
                </a:r>
              </a:p>
            </p:txBody>
          </p:sp>
        </p:grpSp>
        <p:sp>
          <p:nvSpPr>
            <p:cNvPr id="20549" name="Text Box 26"/>
            <p:cNvSpPr txBox="1"/>
            <p:nvPr/>
          </p:nvSpPr>
          <p:spPr>
            <a:xfrm>
              <a:off x="1747175" y="2288250"/>
              <a:ext cx="6499915" cy="650526"/>
            </a:xfrm>
            <a:prstGeom prst="rect">
              <a:avLst/>
            </a:prstGeom>
            <a:noFill/>
            <a:ln w="9525">
              <a:noFill/>
            </a:ln>
          </p:spPr>
          <p:txBody>
            <a:bodyPr>
              <a:spAutoFit/>
            </a:bodyPr>
            <a:lstStyle/>
            <a:p>
              <a:pPr algn="l"/>
              <a:r>
                <a:rPr sz="2400" dirty="0">
                  <a:solidFill>
                    <a:srgbClr val="BF2600"/>
                  </a:solidFill>
                  <a:latin typeface="Times New Roman" panose="02020603050405020304" pitchFamily="18" charset="0"/>
                </a:rPr>
                <a:t>      ( O</a:t>
              </a:r>
              <a:r>
                <a:rPr sz="2400" baseline="-25000" dirty="0">
                  <a:solidFill>
                    <a:srgbClr val="BF2600"/>
                  </a:solidFill>
                  <a:latin typeface="Times New Roman" panose="02020603050405020304" pitchFamily="18" charset="0"/>
                </a:rPr>
                <a:t>3 </a:t>
              </a:r>
              <a:r>
                <a:rPr sz="2400" dirty="0">
                  <a:solidFill>
                    <a:srgbClr val="BF2600"/>
                  </a:solidFill>
                  <a:latin typeface="Times New Roman" panose="02020603050405020304" pitchFamily="18" charset="0"/>
                </a:rPr>
                <a:t>) tiếp xúc ( O</a:t>
              </a:r>
              <a:r>
                <a:rPr sz="2400" baseline="-25000" dirty="0">
                  <a:solidFill>
                    <a:srgbClr val="BF2600"/>
                  </a:solidFill>
                  <a:latin typeface="Times New Roman" panose="02020603050405020304" pitchFamily="18" charset="0"/>
                </a:rPr>
                <a:t>4 </a:t>
              </a:r>
              <a:r>
                <a:rPr sz="2400" dirty="0">
                  <a:solidFill>
                    <a:srgbClr val="BF2600"/>
                  </a:solidFill>
                  <a:latin typeface="Times New Roman" panose="02020603050405020304" pitchFamily="18" charset="0"/>
                </a:rPr>
                <a:t>) và ( O</a:t>
              </a:r>
              <a:r>
                <a:rPr sz="2400" baseline="-25000" dirty="0">
                  <a:solidFill>
                    <a:srgbClr val="BF2600"/>
                  </a:solidFill>
                  <a:latin typeface="Times New Roman" panose="02020603050405020304" pitchFamily="18" charset="0"/>
                </a:rPr>
                <a:t>2 </a:t>
              </a:r>
              <a:r>
                <a:rPr sz="2400" dirty="0">
                  <a:solidFill>
                    <a:srgbClr val="BF2600"/>
                  </a:solidFill>
                  <a:latin typeface="Times New Roman" panose="02020603050405020304" pitchFamily="18" charset="0"/>
                </a:rPr>
                <a:t>) </a:t>
              </a:r>
            </a:p>
          </p:txBody>
        </p:sp>
      </p:grpSp>
      <p:grpSp>
        <p:nvGrpSpPr>
          <p:cNvPr id="7" name="Group 27"/>
          <p:cNvGrpSpPr/>
          <p:nvPr/>
        </p:nvGrpSpPr>
        <p:grpSpPr>
          <a:xfrm rot="5400000">
            <a:off x="225425" y="2925763"/>
            <a:ext cx="992188" cy="930275"/>
            <a:chOff x="1872" y="1824"/>
            <a:chExt cx="2014" cy="1821"/>
          </a:xfrm>
        </p:grpSpPr>
        <p:sp>
          <p:nvSpPr>
            <p:cNvPr id="29" name="AutoShape 28"/>
            <p:cNvSpPr>
              <a:spLocks noChangeArrowheads="1"/>
            </p:cNvSpPr>
            <p:nvPr/>
          </p:nvSpPr>
          <p:spPr bwMode="gray">
            <a:xfrm rot="16200000" flipH="1">
              <a:off x="1821" y="256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30" name="AutoShape 29"/>
            <p:cNvSpPr>
              <a:spLocks noChangeArrowheads="1"/>
            </p:cNvSpPr>
            <p:nvPr/>
          </p:nvSpPr>
          <p:spPr bwMode="gray">
            <a:xfrm rot="5400000" flipH="1">
              <a:off x="3629" y="252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31"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42" name="Oval 31"/>
            <p:cNvSpPr/>
            <p:nvPr/>
          </p:nvSpPr>
          <p:spPr>
            <a:xfrm>
              <a:off x="2078" y="1824"/>
              <a:ext cx="1615" cy="1615"/>
            </a:xfrm>
            <a:prstGeom prst="ellipse">
              <a:avLst/>
            </a:prstGeom>
            <a:gradFill rotWithShape="1">
              <a:gsLst>
                <a:gs pos="0">
                  <a:srgbClr val="767676"/>
                </a:gs>
                <a:gs pos="50000">
                  <a:srgbClr val="FFFFFF"/>
                </a:gs>
                <a:gs pos="100000">
                  <a:srgbClr val="767676"/>
                </a:gs>
              </a:gsLst>
              <a:lin ang="5400000" scaled="1"/>
              <a:tileRect/>
            </a:gradFill>
            <a:ln w="5715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0543" name="Oval 32"/>
            <p:cNvSpPr/>
            <p:nvPr/>
          </p:nvSpPr>
          <p:spPr>
            <a:xfrm>
              <a:off x="2170" y="1915"/>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lstStyle/>
            <a:p>
              <a:endParaRPr dirty="0">
                <a:latin typeface="Times New Roman" panose="02020603050405020304" pitchFamily="18" charset="0"/>
              </a:endParaRPr>
            </a:p>
          </p:txBody>
        </p:sp>
        <p:sp>
          <p:nvSpPr>
            <p:cNvPr id="34" name="Oval 33"/>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45" name="Oval 34"/>
            <p:cNvSpPr/>
            <p:nvPr/>
          </p:nvSpPr>
          <p:spPr>
            <a:xfrm>
              <a:off x="2254" y="2000"/>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nchorCtr="0">
              <a:spAutoFit/>
            </a:bodyPr>
            <a:lstStyle/>
            <a:p>
              <a:endParaRPr dirty="0">
                <a:latin typeface="Times New Roman" panose="02020603050405020304" pitchFamily="18" charset="0"/>
              </a:endParaRPr>
            </a:p>
          </p:txBody>
        </p:sp>
        <p:sp>
          <p:nvSpPr>
            <p:cNvPr id="36" name="Oval 35"/>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47" name="Oval 36"/>
            <p:cNvSpPr/>
            <p:nvPr/>
          </p:nvSpPr>
          <p:spPr>
            <a:xfrm>
              <a:off x="2337" y="2083"/>
              <a:ext cx="1096" cy="1098"/>
            </a:xfrm>
            <a:prstGeom prst="ellipse">
              <a:avLst/>
            </a:prstGeom>
            <a:gradFill rotWithShape="1">
              <a:gsLst>
                <a:gs pos="0">
                  <a:srgbClr val="FFCC00"/>
                </a:gs>
                <a:gs pos="100000">
                  <a:srgbClr val="7C6300"/>
                </a:gs>
              </a:gsLst>
              <a:lin ang="2700000" scaled="1"/>
              <a:tileRect/>
            </a:gradFill>
            <a:ln w="38100">
              <a:noFill/>
            </a:ln>
          </p:spPr>
          <p:txBody>
            <a:bodyPr anchor="ctr" anchorCtr="0">
              <a:spAutoFit/>
            </a:bodyPr>
            <a:lstStyle/>
            <a:p>
              <a:endParaRPr dirty="0">
                <a:latin typeface="Times New Roman" panose="02020603050405020304" pitchFamily="18" charset="0"/>
              </a:endParaRPr>
            </a:p>
          </p:txBody>
        </p:sp>
      </p:grpSp>
      <p:sp>
        <p:nvSpPr>
          <p:cNvPr id="118" name="12-Point Star 117"/>
          <p:cNvSpPr/>
          <p:nvPr/>
        </p:nvSpPr>
        <p:spPr bwMode="auto">
          <a:xfrm>
            <a:off x="7858125" y="6167438"/>
            <a:ext cx="571500" cy="500062"/>
          </a:xfrm>
          <a:prstGeom prst="star1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vi-VN" sz="2000" b="1" i="0" u="none" strike="noStrike" kern="1200" cap="none" spc="0" normalizeH="0" baseline="0" noProof="0">
              <a:ln>
                <a:noFill/>
              </a:ln>
              <a:solidFill>
                <a:schemeClr val="lt1"/>
              </a:solidFill>
              <a:effectLst/>
              <a:uLnTx/>
              <a:uFillTx/>
              <a:latin typeface="+mn-lt"/>
              <a:ea typeface="+mn-ea"/>
              <a:cs typeface="+mn-cs"/>
            </a:endParaRPr>
          </a:p>
        </p:txBody>
      </p:sp>
      <p:sp>
        <p:nvSpPr>
          <p:cNvPr id="119" name="Rectangle 118"/>
          <p:cNvSpPr/>
          <p:nvPr/>
        </p:nvSpPr>
        <p:spPr>
          <a:xfrm>
            <a:off x="1311275" y="2946400"/>
            <a:ext cx="5341938" cy="571500"/>
          </a:xfrm>
          <a:prstGeom prst="rect">
            <a:avLst/>
          </a:prstGeom>
          <a:noFill/>
          <a:ln w="38100" cap="flat" cmpd="dbl">
            <a:solidFill>
              <a:srgbClr val="0000FF"/>
            </a:solidFill>
            <a:prstDash val="solid"/>
            <a:miter/>
            <a:headEnd type="none" w="med" len="med"/>
            <a:tailEnd type="none" w="med" len="med"/>
          </a:ln>
        </p:spPr>
        <p:txBody>
          <a:bodyPr wrap="none" anchor="ctr" anchorCtr="0"/>
          <a:lstStyle/>
          <a:p>
            <a:endParaRPr dirty="0">
              <a:solidFill>
                <a:srgbClr val="0000FF"/>
              </a:solidFill>
              <a:latin typeface="Times New Roman" panose="02020603050405020304" pitchFamily="18" charset="0"/>
            </a:endParaRPr>
          </a:p>
        </p:txBody>
      </p:sp>
      <p:grpSp>
        <p:nvGrpSpPr>
          <p:cNvPr id="8" name="Group 20"/>
          <p:cNvGrpSpPr/>
          <p:nvPr/>
        </p:nvGrpSpPr>
        <p:grpSpPr>
          <a:xfrm>
            <a:off x="1392238" y="2922588"/>
            <a:ext cx="5260975" cy="523875"/>
            <a:chOff x="881063" y="2152643"/>
            <a:chExt cx="7366027" cy="738184"/>
          </a:xfrm>
        </p:grpSpPr>
        <p:grpSp>
          <p:nvGrpSpPr>
            <p:cNvPr id="20533" name="Group 5"/>
            <p:cNvGrpSpPr/>
            <p:nvPr/>
          </p:nvGrpSpPr>
          <p:grpSpPr>
            <a:xfrm>
              <a:off x="881063" y="2152643"/>
              <a:ext cx="7296150" cy="738184"/>
              <a:chOff x="384" y="1323"/>
              <a:chExt cx="3072" cy="465"/>
            </a:xfrm>
          </p:grpSpPr>
          <p:sp>
            <p:nvSpPr>
              <p:cNvPr id="123" name="AutoShape 6"/>
              <p:cNvSpPr>
                <a:spLocks noChangeArrowheads="1"/>
              </p:cNvSpPr>
              <p:nvPr/>
            </p:nvSpPr>
            <p:spPr bwMode="gray">
              <a:xfrm>
                <a:off x="384" y="1344"/>
                <a:ext cx="3072" cy="3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36" name="AutoShape 7"/>
              <p:cNvSpPr/>
              <p:nvPr/>
            </p:nvSpPr>
            <p:spPr>
              <a:xfrm>
                <a:off x="448" y="1379"/>
                <a:ext cx="271" cy="331"/>
              </a:xfrm>
              <a:prstGeom prst="roundRect">
                <a:avLst>
                  <a:gd name="adj" fmla="val 11921"/>
                </a:avLst>
              </a:prstGeom>
              <a:solidFill>
                <a:srgbClr val="0000CC"/>
              </a:solidFill>
              <a:ln w="3810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125" name="Freeform 8"/>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ln>
            </p:spPr>
            <p:txBody>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26" name="Text Box 9"/>
              <p:cNvSpPr txBox="1">
                <a:spLocks noChangeArrowheads="1"/>
              </p:cNvSpPr>
              <p:nvPr/>
            </p:nvSpPr>
            <p:spPr bwMode="gray">
              <a:xfrm>
                <a:off x="478" y="1323"/>
                <a:ext cx="212" cy="465"/>
              </a:xfrm>
              <a:prstGeom prst="rect">
                <a:avLst/>
              </a:prstGeom>
              <a:noFill/>
              <a:ln w="9525" algn="ctr">
                <a:noFill/>
                <a:miter lim="800000"/>
              </a:ln>
              <a:effectLst>
                <a:outerShdw dist="35921" dir="2700000" algn="ctr" rotWithShape="0">
                  <a:schemeClr val="tx1"/>
                </a:outerShdw>
              </a:effectLst>
            </p:spPr>
            <p:txBody>
              <a:bodyPr>
                <a:spAutoFit/>
              </a:bodyPr>
              <a:lstStyle/>
              <a:p>
                <a:pPr marR="0" defTabSz="914400" fontAlgn="auto">
                  <a:spcBef>
                    <a:spcPts val="0"/>
                  </a:spcBef>
                  <a:spcAft>
                    <a:spcPts val="0"/>
                  </a:spcAft>
                  <a:buClrTx/>
                  <a:buSzTx/>
                  <a:buFontTx/>
                  <a:buNone/>
                  <a:defRPr/>
                </a:pPr>
                <a:r>
                  <a:rPr kumimoji="0" lang="en-US" sz="2800" kern="1200" cap="none" spc="0" normalizeH="0" baseline="0" noProof="0">
                    <a:solidFill>
                      <a:srgbClr val="FF0000"/>
                    </a:solidFill>
                    <a:latin typeface="+mn-lt"/>
                    <a:ea typeface="+mn-ea"/>
                    <a:cs typeface="+mn-cs"/>
                  </a:rPr>
                  <a:t>B</a:t>
                </a:r>
              </a:p>
            </p:txBody>
          </p:sp>
        </p:grpSp>
        <p:sp>
          <p:nvSpPr>
            <p:cNvPr id="20534" name="Text Box 26"/>
            <p:cNvSpPr txBox="1"/>
            <p:nvPr/>
          </p:nvSpPr>
          <p:spPr>
            <a:xfrm>
              <a:off x="1747176" y="2185990"/>
              <a:ext cx="6499914" cy="650525"/>
            </a:xfrm>
            <a:prstGeom prst="rect">
              <a:avLst/>
            </a:prstGeom>
            <a:noFill/>
            <a:ln w="9525">
              <a:noFill/>
            </a:ln>
          </p:spPr>
          <p:txBody>
            <a:bodyPr>
              <a:spAutoFit/>
            </a:bodyPr>
            <a:lstStyle/>
            <a:p>
              <a:r>
                <a:rPr sz="2400" dirty="0">
                  <a:solidFill>
                    <a:srgbClr val="BF2600"/>
                  </a:solidFill>
                  <a:latin typeface="Times New Roman" panose="02020603050405020304" pitchFamily="18" charset="0"/>
                </a:rPr>
                <a:t>( O</a:t>
              </a:r>
              <a:r>
                <a:rPr sz="2400" baseline="-25000" dirty="0">
                  <a:solidFill>
                    <a:srgbClr val="BF2600"/>
                  </a:solidFill>
                  <a:latin typeface="Times New Roman" panose="02020603050405020304" pitchFamily="18" charset="0"/>
                </a:rPr>
                <a:t>2 </a:t>
              </a:r>
              <a:r>
                <a:rPr sz="2400" dirty="0">
                  <a:solidFill>
                    <a:srgbClr val="BF2600"/>
                  </a:solidFill>
                  <a:latin typeface="Times New Roman" panose="02020603050405020304" pitchFamily="18" charset="0"/>
                </a:rPr>
                <a:t>) tiếp xúc ( O</a:t>
              </a:r>
              <a:r>
                <a:rPr sz="2400" baseline="-25000" dirty="0">
                  <a:solidFill>
                    <a:srgbClr val="BF2600"/>
                  </a:solidFill>
                  <a:latin typeface="Times New Roman" panose="02020603050405020304" pitchFamily="18" charset="0"/>
                </a:rPr>
                <a:t>1 </a:t>
              </a:r>
              <a:r>
                <a:rPr sz="2400" dirty="0">
                  <a:solidFill>
                    <a:srgbClr val="BF2600"/>
                  </a:solidFill>
                  <a:latin typeface="Times New Roman" panose="02020603050405020304" pitchFamily="18" charset="0"/>
                </a:rPr>
                <a:t>) và ( O</a:t>
              </a:r>
              <a:r>
                <a:rPr sz="2400" baseline="-25000" dirty="0">
                  <a:solidFill>
                    <a:srgbClr val="BF2600"/>
                  </a:solidFill>
                  <a:latin typeface="Times New Roman" panose="02020603050405020304" pitchFamily="18" charset="0"/>
                </a:rPr>
                <a:t>3  </a:t>
              </a:r>
              <a:r>
                <a:rPr sz="2400" dirty="0">
                  <a:solidFill>
                    <a:srgbClr val="BF2600"/>
                  </a:solidFill>
                  <a:latin typeface="Times New Roman" panose="02020603050405020304" pitchFamily="18" charset="0"/>
                </a:rPr>
                <a:t>)</a:t>
              </a:r>
            </a:p>
          </p:txBody>
        </p:sp>
      </p:grpSp>
      <p:sp>
        <p:nvSpPr>
          <p:cNvPr id="127" name="Rectangle 126"/>
          <p:cNvSpPr/>
          <p:nvPr/>
        </p:nvSpPr>
        <p:spPr>
          <a:xfrm>
            <a:off x="1330325" y="3721100"/>
            <a:ext cx="5322888" cy="571500"/>
          </a:xfrm>
          <a:prstGeom prst="rect">
            <a:avLst/>
          </a:prstGeom>
          <a:noFill/>
          <a:ln w="38100" cap="flat" cmpd="dbl">
            <a:solidFill>
              <a:srgbClr val="0000FF"/>
            </a:solidFill>
            <a:prstDash val="solid"/>
            <a:miter/>
            <a:headEnd type="none" w="med" len="med"/>
            <a:tailEnd type="none" w="med" len="med"/>
          </a:ln>
        </p:spPr>
        <p:txBody>
          <a:bodyPr wrap="none" anchor="ctr" anchorCtr="0"/>
          <a:lstStyle/>
          <a:p>
            <a:endParaRPr dirty="0">
              <a:solidFill>
                <a:srgbClr val="0000FF"/>
              </a:solidFill>
              <a:latin typeface="Times New Roman" panose="02020603050405020304" pitchFamily="18" charset="0"/>
            </a:endParaRPr>
          </a:p>
        </p:txBody>
      </p:sp>
      <p:grpSp>
        <p:nvGrpSpPr>
          <p:cNvPr id="13" name="Group 20"/>
          <p:cNvGrpSpPr/>
          <p:nvPr/>
        </p:nvGrpSpPr>
        <p:grpSpPr>
          <a:xfrm>
            <a:off x="1411288" y="3697288"/>
            <a:ext cx="5241925" cy="523875"/>
            <a:chOff x="881063" y="2152643"/>
            <a:chExt cx="7418415" cy="738184"/>
          </a:xfrm>
        </p:grpSpPr>
        <p:grpSp>
          <p:nvGrpSpPr>
            <p:cNvPr id="20527" name="Group 5"/>
            <p:cNvGrpSpPr/>
            <p:nvPr/>
          </p:nvGrpSpPr>
          <p:grpSpPr>
            <a:xfrm>
              <a:off x="881063" y="2152643"/>
              <a:ext cx="7296150" cy="738184"/>
              <a:chOff x="384" y="1323"/>
              <a:chExt cx="3072" cy="465"/>
            </a:xfrm>
          </p:grpSpPr>
          <p:sp>
            <p:nvSpPr>
              <p:cNvPr id="131" name="AutoShape 6"/>
              <p:cNvSpPr>
                <a:spLocks noChangeArrowheads="1"/>
              </p:cNvSpPr>
              <p:nvPr/>
            </p:nvSpPr>
            <p:spPr bwMode="gray">
              <a:xfrm>
                <a:off x="384" y="1344"/>
                <a:ext cx="3072" cy="3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30" name="AutoShape 7"/>
              <p:cNvSpPr/>
              <p:nvPr/>
            </p:nvSpPr>
            <p:spPr>
              <a:xfrm>
                <a:off x="448" y="1379"/>
                <a:ext cx="271" cy="331"/>
              </a:xfrm>
              <a:prstGeom prst="roundRect">
                <a:avLst>
                  <a:gd name="adj" fmla="val 11921"/>
                </a:avLst>
              </a:prstGeom>
              <a:solidFill>
                <a:srgbClr val="0000CC"/>
              </a:solidFill>
              <a:ln w="3810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133" name="Freeform 8"/>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ln>
            </p:spPr>
            <p:txBody>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34" name="Text Box 9"/>
              <p:cNvSpPr txBox="1">
                <a:spLocks noChangeArrowheads="1"/>
              </p:cNvSpPr>
              <p:nvPr/>
            </p:nvSpPr>
            <p:spPr bwMode="gray">
              <a:xfrm>
                <a:off x="478" y="1323"/>
                <a:ext cx="211" cy="465"/>
              </a:xfrm>
              <a:prstGeom prst="rect">
                <a:avLst/>
              </a:prstGeom>
              <a:noFill/>
              <a:ln w="9525" algn="ctr">
                <a:noFill/>
                <a:miter lim="800000"/>
              </a:ln>
              <a:effectLst>
                <a:outerShdw dist="35921" dir="2700000" algn="ctr" rotWithShape="0">
                  <a:schemeClr val="tx1"/>
                </a:outerShdw>
              </a:effectLst>
            </p:spPr>
            <p:txBody>
              <a:bodyPr>
                <a:spAutoFit/>
              </a:bodyPr>
              <a:lstStyle/>
              <a:p>
                <a:pPr marR="0" defTabSz="914400" fontAlgn="auto">
                  <a:spcBef>
                    <a:spcPts val="0"/>
                  </a:spcBef>
                  <a:spcAft>
                    <a:spcPts val="0"/>
                  </a:spcAft>
                  <a:buClrTx/>
                  <a:buSzTx/>
                  <a:buFontTx/>
                  <a:buNone/>
                  <a:defRPr/>
                </a:pPr>
                <a:r>
                  <a:rPr kumimoji="0" lang="en-US" sz="2800" kern="1200" cap="none" spc="0" normalizeH="0" baseline="0" noProof="0">
                    <a:solidFill>
                      <a:srgbClr val="FF0000"/>
                    </a:solidFill>
                    <a:latin typeface="+mn-lt"/>
                    <a:ea typeface="+mn-ea"/>
                    <a:cs typeface="+mn-cs"/>
                  </a:rPr>
                  <a:t>C</a:t>
                </a:r>
              </a:p>
            </p:txBody>
          </p:sp>
        </p:grpSp>
        <p:sp>
          <p:nvSpPr>
            <p:cNvPr id="20528" name="Text Box 26"/>
            <p:cNvSpPr txBox="1"/>
            <p:nvPr/>
          </p:nvSpPr>
          <p:spPr>
            <a:xfrm>
              <a:off x="1747175" y="2185990"/>
              <a:ext cx="6552303" cy="650525"/>
            </a:xfrm>
            <a:prstGeom prst="rect">
              <a:avLst/>
            </a:prstGeom>
            <a:noFill/>
            <a:ln w="9525">
              <a:noFill/>
            </a:ln>
          </p:spPr>
          <p:txBody>
            <a:bodyPr>
              <a:spAutoFit/>
            </a:bodyPr>
            <a:lstStyle/>
            <a:p>
              <a:pPr algn="l"/>
              <a:r>
                <a:rPr sz="2400" dirty="0">
                  <a:solidFill>
                    <a:srgbClr val="BF2600"/>
                  </a:solidFill>
                  <a:latin typeface="Times New Roman" panose="02020603050405020304" pitchFamily="18" charset="0"/>
                </a:rPr>
                <a:t>     ( O</a:t>
              </a:r>
              <a:r>
                <a:rPr sz="2400" baseline="-25000" dirty="0">
                  <a:solidFill>
                    <a:srgbClr val="BF2600"/>
                  </a:solidFill>
                  <a:latin typeface="Times New Roman" panose="02020603050405020304" pitchFamily="18" charset="0"/>
                </a:rPr>
                <a:t>4 </a:t>
              </a:r>
              <a:r>
                <a:rPr sz="2400" dirty="0">
                  <a:solidFill>
                    <a:srgbClr val="BF2600"/>
                  </a:solidFill>
                  <a:latin typeface="Times New Roman" panose="02020603050405020304" pitchFamily="18" charset="0"/>
                </a:rPr>
                <a:t>) cắt ( O</a:t>
              </a:r>
              <a:r>
                <a:rPr sz="2400" baseline="-25000" dirty="0">
                  <a:solidFill>
                    <a:srgbClr val="BF2600"/>
                  </a:solidFill>
                  <a:latin typeface="Times New Roman" panose="02020603050405020304" pitchFamily="18" charset="0"/>
                </a:rPr>
                <a:t>3</a:t>
              </a:r>
              <a:r>
                <a:rPr sz="2400" dirty="0">
                  <a:solidFill>
                    <a:srgbClr val="BF2600"/>
                  </a:solidFill>
                  <a:latin typeface="Times New Roman" panose="02020603050405020304" pitchFamily="18" charset="0"/>
                </a:rPr>
                <a:t>) và ( O</a:t>
              </a:r>
              <a:r>
                <a:rPr sz="2400" baseline="-25000" dirty="0">
                  <a:solidFill>
                    <a:srgbClr val="BF2600"/>
                  </a:solidFill>
                  <a:latin typeface="Times New Roman" panose="02020603050405020304" pitchFamily="18" charset="0"/>
                </a:rPr>
                <a:t>2</a:t>
              </a:r>
              <a:r>
                <a:rPr sz="2400" dirty="0">
                  <a:solidFill>
                    <a:srgbClr val="BF2600"/>
                  </a:solidFill>
                  <a:latin typeface="Times New Roman" panose="02020603050405020304" pitchFamily="18" charset="0"/>
                </a:rPr>
                <a:t> )</a:t>
              </a:r>
              <a:endParaRPr sz="2400" dirty="0">
                <a:latin typeface="Times New Roman" panose="02020603050405020304" pitchFamily="18" charset="0"/>
              </a:endParaRPr>
            </a:p>
          </p:txBody>
        </p:sp>
      </p:grpSp>
      <p:sp>
        <p:nvSpPr>
          <p:cNvPr id="135" name="Rectangle 134"/>
          <p:cNvSpPr/>
          <p:nvPr/>
        </p:nvSpPr>
        <p:spPr>
          <a:xfrm>
            <a:off x="1330325" y="4500563"/>
            <a:ext cx="5322888" cy="571500"/>
          </a:xfrm>
          <a:prstGeom prst="rect">
            <a:avLst/>
          </a:prstGeom>
          <a:noFill/>
          <a:ln w="38100" cap="flat" cmpd="dbl">
            <a:solidFill>
              <a:srgbClr val="0000FF"/>
            </a:solidFill>
            <a:prstDash val="solid"/>
            <a:miter/>
            <a:headEnd type="none" w="med" len="med"/>
            <a:tailEnd type="none" w="med" len="med"/>
          </a:ln>
        </p:spPr>
        <p:txBody>
          <a:bodyPr wrap="none" anchor="ctr" anchorCtr="0"/>
          <a:lstStyle/>
          <a:p>
            <a:endParaRPr dirty="0">
              <a:solidFill>
                <a:srgbClr val="0000FF"/>
              </a:solidFill>
              <a:latin typeface="Times New Roman" panose="02020603050405020304" pitchFamily="18" charset="0"/>
            </a:endParaRPr>
          </a:p>
        </p:txBody>
      </p:sp>
      <p:grpSp>
        <p:nvGrpSpPr>
          <p:cNvPr id="17" name="Group 20"/>
          <p:cNvGrpSpPr/>
          <p:nvPr/>
        </p:nvGrpSpPr>
        <p:grpSpPr>
          <a:xfrm>
            <a:off x="1370013" y="4530725"/>
            <a:ext cx="5392737" cy="523875"/>
            <a:chOff x="824063" y="2232016"/>
            <a:chExt cx="7557506" cy="736596"/>
          </a:xfrm>
        </p:grpSpPr>
        <p:grpSp>
          <p:nvGrpSpPr>
            <p:cNvPr id="20521" name="Group 5"/>
            <p:cNvGrpSpPr/>
            <p:nvPr/>
          </p:nvGrpSpPr>
          <p:grpSpPr>
            <a:xfrm>
              <a:off x="824063" y="2232016"/>
              <a:ext cx="7353150" cy="736596"/>
              <a:chOff x="360" y="1373"/>
              <a:chExt cx="3096" cy="464"/>
            </a:xfrm>
          </p:grpSpPr>
          <p:sp>
            <p:nvSpPr>
              <p:cNvPr id="139" name="AutoShape 6"/>
              <p:cNvSpPr>
                <a:spLocks noChangeArrowheads="1"/>
              </p:cNvSpPr>
              <p:nvPr/>
            </p:nvSpPr>
            <p:spPr bwMode="gray">
              <a:xfrm>
                <a:off x="384" y="1408"/>
                <a:ext cx="3072" cy="3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20524" name="AutoShape 7"/>
              <p:cNvSpPr/>
              <p:nvPr/>
            </p:nvSpPr>
            <p:spPr>
              <a:xfrm>
                <a:off x="448" y="1431"/>
                <a:ext cx="271" cy="331"/>
              </a:xfrm>
              <a:prstGeom prst="roundRect">
                <a:avLst>
                  <a:gd name="adj" fmla="val 11921"/>
                </a:avLst>
              </a:prstGeom>
              <a:solidFill>
                <a:srgbClr val="0000CC"/>
              </a:solidFill>
              <a:ln w="38100" cap="flat" cmpd="sng">
                <a:solidFill>
                  <a:schemeClr val="bg1"/>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141" name="Freeform 8"/>
              <p:cNvSpPr/>
              <p:nvPr/>
            </p:nvSpPr>
            <p:spPr bwMode="gray">
              <a:xfrm>
                <a:off x="488" y="1398"/>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ln>
            </p:spPr>
            <p:txBody>
              <a:bodyP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vi-VN" sz="2000" b="1" i="0" u="none" strike="noStrike" kern="1200" cap="none" spc="0" normalizeH="0" baseline="0" noProof="0">
                  <a:ln>
                    <a:noFill/>
                  </a:ln>
                  <a:solidFill>
                    <a:srgbClr val="0000CC"/>
                  </a:solidFill>
                  <a:effectLst/>
                  <a:uLnTx/>
                  <a:uFillTx/>
                  <a:latin typeface="+mn-lt"/>
                  <a:ea typeface="+mn-ea"/>
                  <a:cs typeface="+mn-cs"/>
                </a:endParaRPr>
              </a:p>
            </p:txBody>
          </p:sp>
          <p:sp>
            <p:nvSpPr>
              <p:cNvPr id="142" name="Text Box 9"/>
              <p:cNvSpPr txBox="1">
                <a:spLocks noChangeArrowheads="1"/>
              </p:cNvSpPr>
              <p:nvPr/>
            </p:nvSpPr>
            <p:spPr bwMode="gray">
              <a:xfrm flipH="1">
                <a:off x="360" y="1373"/>
                <a:ext cx="451" cy="464"/>
              </a:xfrm>
              <a:prstGeom prst="rect">
                <a:avLst/>
              </a:prstGeom>
              <a:noFill/>
              <a:ln w="9525" algn="ctr">
                <a:noFill/>
                <a:miter lim="800000"/>
              </a:ln>
              <a:effectLst>
                <a:outerShdw dist="35921" dir="2700000" algn="ctr" rotWithShape="0">
                  <a:schemeClr val="tx1"/>
                </a:outerShdw>
              </a:effectLst>
            </p:spPr>
            <p:txBody>
              <a:bodyPr>
                <a:spAutoFit/>
              </a:bodyPr>
              <a:lstStyle/>
              <a:p>
                <a:pPr marR="0" defTabSz="914400" fontAlgn="auto">
                  <a:spcBef>
                    <a:spcPts val="0"/>
                  </a:spcBef>
                  <a:spcAft>
                    <a:spcPts val="0"/>
                  </a:spcAft>
                  <a:buClrTx/>
                  <a:buSzTx/>
                  <a:buFontTx/>
                  <a:buNone/>
                  <a:defRPr/>
                </a:pPr>
                <a:r>
                  <a:rPr kumimoji="0" lang="en-US" sz="2800" kern="1200" cap="none" spc="0" normalizeH="0" baseline="0" noProof="0" dirty="0">
                    <a:solidFill>
                      <a:srgbClr val="FF0000"/>
                    </a:solidFill>
                    <a:latin typeface="+mn-lt"/>
                    <a:ea typeface="+mn-ea"/>
                    <a:cs typeface="+mn-cs"/>
                  </a:rPr>
                  <a:t>D</a:t>
                </a:r>
              </a:p>
            </p:txBody>
          </p:sp>
        </p:grpSp>
        <p:sp>
          <p:nvSpPr>
            <p:cNvPr id="20522" name="Text Box 26"/>
            <p:cNvSpPr txBox="1"/>
            <p:nvPr/>
          </p:nvSpPr>
          <p:spPr>
            <a:xfrm>
              <a:off x="1900704" y="2291751"/>
              <a:ext cx="6480865" cy="650525"/>
            </a:xfrm>
            <a:prstGeom prst="rect">
              <a:avLst/>
            </a:prstGeom>
            <a:noFill/>
            <a:ln w="9525">
              <a:noFill/>
            </a:ln>
          </p:spPr>
          <p:txBody>
            <a:bodyPr>
              <a:spAutoFit/>
            </a:bodyPr>
            <a:lstStyle/>
            <a:p>
              <a:pPr algn="l"/>
              <a:r>
                <a:rPr sz="2400" dirty="0">
                  <a:solidFill>
                    <a:srgbClr val="BF2600"/>
                  </a:solidFill>
                  <a:latin typeface="Times New Roman" panose="02020603050405020304" pitchFamily="18" charset="0"/>
                </a:rPr>
                <a:t>     Chỉ có câu A và B đúng.</a:t>
              </a:r>
            </a:p>
          </p:txBody>
        </p:sp>
      </p:grpSp>
      <p:grpSp>
        <p:nvGrpSpPr>
          <p:cNvPr id="20502" name="Group 72"/>
          <p:cNvGrpSpPr/>
          <p:nvPr/>
        </p:nvGrpSpPr>
        <p:grpSpPr>
          <a:xfrm>
            <a:off x="7361238" y="2940050"/>
            <a:ext cx="1089025" cy="987425"/>
            <a:chOff x="4830" y="1593"/>
            <a:chExt cx="686" cy="622"/>
          </a:xfrm>
        </p:grpSpPr>
        <p:sp>
          <p:nvSpPr>
            <p:cNvPr id="63" name="Oval 73"/>
            <p:cNvSpPr>
              <a:spLocks noChangeArrowheads="1"/>
            </p:cNvSpPr>
            <p:nvPr/>
          </p:nvSpPr>
          <p:spPr bwMode="auto">
            <a:xfrm>
              <a:off x="4830" y="1593"/>
              <a:ext cx="604" cy="622"/>
            </a:xfrm>
            <a:prstGeom prst="ellipse">
              <a:avLst/>
            </a:prstGeom>
            <a:noFill/>
            <a:ln w="19050" algn="ctr">
              <a:solidFill>
                <a:schemeClr val="bg2"/>
              </a:solidFill>
              <a:round/>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grpSp>
          <p:nvGrpSpPr>
            <p:cNvPr id="20518" name="Group 74"/>
            <p:cNvGrpSpPr/>
            <p:nvPr/>
          </p:nvGrpSpPr>
          <p:grpSpPr>
            <a:xfrm>
              <a:off x="4867" y="1811"/>
              <a:ext cx="649" cy="279"/>
              <a:chOff x="3696" y="2750"/>
              <a:chExt cx="649" cy="279"/>
            </a:xfrm>
          </p:grpSpPr>
          <p:sp>
            <p:nvSpPr>
              <p:cNvPr id="65" name="Text Box 75"/>
              <p:cNvSpPr txBox="1">
                <a:spLocks noChangeArrowheads="1"/>
              </p:cNvSpPr>
              <p:nvPr/>
            </p:nvSpPr>
            <p:spPr bwMode="auto">
              <a:xfrm>
                <a:off x="3696" y="2750"/>
                <a:ext cx="522" cy="192"/>
              </a:xfrm>
              <a:prstGeom prst="rect">
                <a:avLst/>
              </a:prstGeom>
              <a:noFill/>
              <a:ln w="9525" algn="ctr">
                <a:noFill/>
                <a:miter lim="800000"/>
              </a:ln>
              <a:effectLst/>
            </p:spPr>
            <p:txBody>
              <a:bodyPr>
                <a:spAutoFit/>
              </a:bodyPr>
              <a:lstStyle/>
              <a:p>
                <a:pPr marR="0" defTabSz="914400">
                  <a:buClrTx/>
                  <a:buSzTx/>
                  <a:buFontTx/>
                  <a:buNone/>
                  <a:defRPr/>
                </a:pPr>
                <a:r>
                  <a:rPr kumimoji="0" lang="en-US" sz="1400" kern="1200" cap="none" spc="0" normalizeH="0" baseline="0" noProof="0">
                    <a:solidFill>
                      <a:schemeClr val="bg2"/>
                    </a:solidFill>
                    <a:effectLst>
                      <a:outerShdw blurRad="38100" dist="38100" dir="2700000" algn="tl">
                        <a:srgbClr val="C0C0C0"/>
                      </a:outerShdw>
                    </a:effectLst>
                    <a:latin typeface="Times New Roman" panose="02020603050405020304" pitchFamily="18" charset="0"/>
                    <a:ea typeface="+mn-ea"/>
                    <a:cs typeface="+mn-cs"/>
                    <a:sym typeface="Symbol" panose="05050102010706020507" pitchFamily="18" charset="2"/>
                  </a:rPr>
                  <a:t></a:t>
                </a:r>
              </a:p>
            </p:txBody>
          </p:sp>
          <p:sp>
            <p:nvSpPr>
              <p:cNvPr id="20520" name="Text Box 76"/>
              <p:cNvSpPr txBox="1"/>
              <p:nvPr/>
            </p:nvSpPr>
            <p:spPr>
              <a:xfrm>
                <a:off x="3823" y="2817"/>
                <a:ext cx="522" cy="212"/>
              </a:xfrm>
              <a:prstGeom prst="rect">
                <a:avLst/>
              </a:prstGeom>
              <a:noFill/>
              <a:ln w="9525">
                <a:noFill/>
              </a:ln>
            </p:spPr>
            <p:txBody>
              <a:bodyPr>
                <a:spAutoFit/>
              </a:bodyPr>
              <a:lstStyle/>
              <a:p>
                <a:r>
                  <a:rPr sz="1600" dirty="0">
                    <a:solidFill>
                      <a:schemeClr val="bg2"/>
                    </a:solidFill>
                    <a:latin typeface="Times New Roman" panose="02020603050405020304" pitchFamily="18" charset="0"/>
                    <a:sym typeface="Symbol" panose="05050102010706020507" pitchFamily="18" charset="2"/>
                  </a:rPr>
                  <a:t>O</a:t>
                </a:r>
                <a:r>
                  <a:rPr sz="1600" baseline="-25000" dirty="0">
                    <a:solidFill>
                      <a:schemeClr val="bg2"/>
                    </a:solidFill>
                    <a:latin typeface="Times New Roman" panose="02020603050405020304" pitchFamily="18" charset="0"/>
                    <a:sym typeface="Symbol" panose="05050102010706020507" pitchFamily="18" charset="2"/>
                  </a:rPr>
                  <a:t>1</a:t>
                </a:r>
                <a:endParaRPr sz="1600" dirty="0">
                  <a:solidFill>
                    <a:schemeClr val="bg2"/>
                  </a:solidFill>
                  <a:latin typeface="Times New Roman" panose="02020603050405020304" pitchFamily="18" charset="0"/>
                  <a:sym typeface="Symbol" panose="05050102010706020507" pitchFamily="18" charset="2"/>
                </a:endParaRPr>
              </a:p>
            </p:txBody>
          </p:sp>
        </p:grpSp>
      </p:grpSp>
      <p:grpSp>
        <p:nvGrpSpPr>
          <p:cNvPr id="20503" name="Group 77"/>
          <p:cNvGrpSpPr/>
          <p:nvPr/>
        </p:nvGrpSpPr>
        <p:grpSpPr>
          <a:xfrm>
            <a:off x="7332663" y="2335213"/>
            <a:ext cx="927100" cy="663575"/>
            <a:chOff x="3263" y="1929"/>
            <a:chExt cx="584" cy="418"/>
          </a:xfrm>
        </p:grpSpPr>
        <p:sp>
          <p:nvSpPr>
            <p:cNvPr id="68" name="Oval 78"/>
            <p:cNvSpPr>
              <a:spLocks noChangeArrowheads="1"/>
            </p:cNvSpPr>
            <p:nvPr/>
          </p:nvSpPr>
          <p:spPr bwMode="auto">
            <a:xfrm>
              <a:off x="3375" y="1929"/>
              <a:ext cx="408" cy="418"/>
            </a:xfrm>
            <a:prstGeom prst="ellipse">
              <a:avLst/>
            </a:prstGeom>
            <a:noFill/>
            <a:ln w="19050" algn="ctr">
              <a:solidFill>
                <a:srgbClr val="0000CC"/>
              </a:solidFill>
              <a:round/>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69" name="Text Box 79"/>
            <p:cNvSpPr txBox="1">
              <a:spLocks noChangeArrowheads="1"/>
            </p:cNvSpPr>
            <p:nvPr/>
          </p:nvSpPr>
          <p:spPr bwMode="auto">
            <a:xfrm>
              <a:off x="3325" y="2038"/>
              <a:ext cx="522" cy="192"/>
            </a:xfrm>
            <a:prstGeom prst="rect">
              <a:avLst/>
            </a:prstGeom>
            <a:noFill/>
            <a:ln w="9525" algn="ctr">
              <a:noFill/>
              <a:miter lim="800000"/>
            </a:ln>
            <a:effectLst/>
          </p:spPr>
          <p:txBody>
            <a:bodyPr>
              <a:spAutoFit/>
            </a:bodyPr>
            <a:lstStyle/>
            <a:p>
              <a:pPr marR="0" defTabSz="914400">
                <a:buClrTx/>
                <a:buSzTx/>
                <a:buFontTx/>
                <a:buNone/>
                <a:defRPr/>
              </a:pPr>
              <a:r>
                <a:rPr kumimoji="0" lang="en-US" sz="1400"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mn-ea"/>
                  <a:cs typeface="+mn-cs"/>
                  <a:sym typeface="Symbol" panose="05050102010706020507" pitchFamily="18" charset="2"/>
                </a:rPr>
                <a:t></a:t>
              </a:r>
            </a:p>
          </p:txBody>
        </p:sp>
        <p:sp>
          <p:nvSpPr>
            <p:cNvPr id="20516" name="Text Box 80"/>
            <p:cNvSpPr txBox="1"/>
            <p:nvPr/>
          </p:nvSpPr>
          <p:spPr>
            <a:xfrm>
              <a:off x="3263" y="2096"/>
              <a:ext cx="522" cy="192"/>
            </a:xfrm>
            <a:prstGeom prst="rect">
              <a:avLst/>
            </a:prstGeom>
            <a:noFill/>
            <a:ln w="9525">
              <a:noFill/>
            </a:ln>
          </p:spPr>
          <p:txBody>
            <a:bodyPr>
              <a:spAutoFit/>
            </a:bodyPr>
            <a:lstStyle/>
            <a:p>
              <a:r>
                <a:rPr sz="1400" dirty="0">
                  <a:latin typeface="Times New Roman" panose="02020603050405020304" pitchFamily="18" charset="0"/>
                  <a:sym typeface="Symbol" panose="05050102010706020507" pitchFamily="18" charset="2"/>
                </a:rPr>
                <a:t>O</a:t>
              </a:r>
              <a:r>
                <a:rPr sz="1400" baseline="-25000" dirty="0">
                  <a:latin typeface="Times New Roman" panose="02020603050405020304" pitchFamily="18" charset="0"/>
                  <a:sym typeface="Symbol" panose="05050102010706020507" pitchFamily="18" charset="2"/>
                </a:rPr>
                <a:t>3</a:t>
              </a:r>
              <a:endParaRPr sz="1400" dirty="0">
                <a:latin typeface="Times New Roman" panose="02020603050405020304" pitchFamily="18" charset="0"/>
                <a:sym typeface="Symbol" panose="05050102010706020507" pitchFamily="18" charset="2"/>
              </a:endParaRPr>
            </a:p>
          </p:txBody>
        </p:sp>
      </p:grpSp>
      <p:grpSp>
        <p:nvGrpSpPr>
          <p:cNvPr id="20504" name="Group 81"/>
          <p:cNvGrpSpPr/>
          <p:nvPr/>
        </p:nvGrpSpPr>
        <p:grpSpPr>
          <a:xfrm>
            <a:off x="7269163" y="3378200"/>
            <a:ext cx="1152525" cy="1109663"/>
            <a:chOff x="4127" y="2546"/>
            <a:chExt cx="726" cy="699"/>
          </a:xfrm>
        </p:grpSpPr>
        <p:sp>
          <p:nvSpPr>
            <p:cNvPr id="72" name="Oval 82"/>
            <p:cNvSpPr>
              <a:spLocks noChangeArrowheads="1"/>
            </p:cNvSpPr>
            <p:nvPr/>
          </p:nvSpPr>
          <p:spPr bwMode="auto">
            <a:xfrm>
              <a:off x="4127" y="2546"/>
              <a:ext cx="695" cy="699"/>
            </a:xfrm>
            <a:prstGeom prst="ellipse">
              <a:avLst/>
            </a:prstGeom>
            <a:noFill/>
            <a:ln w="19050" algn="ctr">
              <a:solidFill>
                <a:schemeClr val="accent1"/>
              </a:solidFill>
              <a:round/>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73" name="Text Box 83"/>
            <p:cNvSpPr txBox="1">
              <a:spLocks noChangeArrowheads="1"/>
            </p:cNvSpPr>
            <p:nvPr/>
          </p:nvSpPr>
          <p:spPr bwMode="auto">
            <a:xfrm>
              <a:off x="4224" y="2794"/>
              <a:ext cx="522" cy="192"/>
            </a:xfrm>
            <a:prstGeom prst="rect">
              <a:avLst/>
            </a:prstGeom>
            <a:noFill/>
            <a:ln w="9525" algn="ctr">
              <a:noFill/>
              <a:miter lim="800000"/>
            </a:ln>
            <a:effectLst/>
          </p:spPr>
          <p:txBody>
            <a:bodyPr>
              <a:spAutoFit/>
            </a:bodyPr>
            <a:lstStyle/>
            <a:p>
              <a:pPr marR="0" defTabSz="914400">
                <a:buClrTx/>
                <a:buSzTx/>
                <a:buFontTx/>
                <a:buNone/>
                <a:defRPr/>
              </a:pPr>
              <a:r>
                <a:rPr kumimoji="0" lang="en-US" sz="1400" kern="1200" cap="none" spc="0" normalizeH="0" baseline="0" noProof="0">
                  <a:solidFill>
                    <a:schemeClr val="accent1"/>
                  </a:solidFill>
                  <a:effectLst>
                    <a:outerShdw blurRad="38100" dist="38100" dir="2700000" algn="tl">
                      <a:srgbClr val="C0C0C0"/>
                    </a:outerShdw>
                  </a:effectLst>
                  <a:latin typeface="Times New Roman" panose="02020603050405020304" pitchFamily="18" charset="0"/>
                  <a:ea typeface="+mn-ea"/>
                  <a:cs typeface="+mn-cs"/>
                  <a:sym typeface="Symbol" panose="05050102010706020507" pitchFamily="18" charset="2"/>
                </a:rPr>
                <a:t></a:t>
              </a:r>
            </a:p>
          </p:txBody>
        </p:sp>
        <p:sp>
          <p:nvSpPr>
            <p:cNvPr id="20513" name="Text Box 84"/>
            <p:cNvSpPr txBox="1"/>
            <p:nvPr/>
          </p:nvSpPr>
          <p:spPr>
            <a:xfrm>
              <a:off x="4331" y="2801"/>
              <a:ext cx="522" cy="192"/>
            </a:xfrm>
            <a:prstGeom prst="rect">
              <a:avLst/>
            </a:prstGeom>
            <a:noFill/>
            <a:ln w="9525">
              <a:noFill/>
            </a:ln>
          </p:spPr>
          <p:txBody>
            <a:bodyPr>
              <a:spAutoFit/>
            </a:bodyPr>
            <a:lstStyle/>
            <a:p>
              <a:r>
                <a:rPr sz="1400" dirty="0">
                  <a:solidFill>
                    <a:srgbClr val="003300"/>
                  </a:solidFill>
                  <a:latin typeface="Times New Roman" panose="02020603050405020304" pitchFamily="18" charset="0"/>
                  <a:sym typeface="Symbol" panose="05050102010706020507" pitchFamily="18" charset="2"/>
                </a:rPr>
                <a:t>O</a:t>
              </a:r>
              <a:r>
                <a:rPr sz="1400" baseline="-25000" dirty="0">
                  <a:solidFill>
                    <a:srgbClr val="003300"/>
                  </a:solidFill>
                  <a:latin typeface="Times New Roman" panose="02020603050405020304" pitchFamily="18" charset="0"/>
                  <a:sym typeface="Symbol" panose="05050102010706020507" pitchFamily="18" charset="2"/>
                </a:rPr>
                <a:t>2</a:t>
              </a:r>
              <a:endParaRPr sz="1400" dirty="0">
                <a:solidFill>
                  <a:srgbClr val="003300"/>
                </a:solidFill>
                <a:latin typeface="Times New Roman" panose="02020603050405020304" pitchFamily="18" charset="0"/>
                <a:sym typeface="Symbol" panose="05050102010706020507" pitchFamily="18" charset="2"/>
              </a:endParaRPr>
            </a:p>
          </p:txBody>
        </p:sp>
      </p:grpSp>
      <p:grpSp>
        <p:nvGrpSpPr>
          <p:cNvPr id="20505" name="Group 94"/>
          <p:cNvGrpSpPr/>
          <p:nvPr/>
        </p:nvGrpSpPr>
        <p:grpSpPr>
          <a:xfrm>
            <a:off x="7043738" y="2319338"/>
            <a:ext cx="1581150" cy="1584325"/>
            <a:chOff x="3951" y="3385"/>
            <a:chExt cx="1112" cy="998"/>
          </a:xfrm>
        </p:grpSpPr>
        <p:sp>
          <p:nvSpPr>
            <p:cNvPr id="76" name="Oval 95"/>
            <p:cNvSpPr>
              <a:spLocks noChangeArrowheads="1"/>
            </p:cNvSpPr>
            <p:nvPr/>
          </p:nvSpPr>
          <p:spPr bwMode="auto">
            <a:xfrm>
              <a:off x="3951" y="3385"/>
              <a:ext cx="1112" cy="998"/>
            </a:xfrm>
            <a:prstGeom prst="ellipse">
              <a:avLst/>
            </a:prstGeom>
            <a:noFill/>
            <a:ln w="19050" algn="ctr">
              <a:solidFill>
                <a:schemeClr val="accent2">
                  <a:lumMod val="75000"/>
                </a:schemeClr>
              </a:solidFill>
              <a:round/>
            </a:ln>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77" name="Text Box 96"/>
            <p:cNvSpPr txBox="1">
              <a:spLocks noChangeArrowheads="1"/>
            </p:cNvSpPr>
            <p:nvPr/>
          </p:nvSpPr>
          <p:spPr bwMode="auto">
            <a:xfrm>
              <a:off x="4249" y="3807"/>
              <a:ext cx="521" cy="173"/>
            </a:xfrm>
            <a:prstGeom prst="rect">
              <a:avLst/>
            </a:prstGeom>
            <a:noFill/>
            <a:ln w="9525" algn="ctr">
              <a:noFill/>
              <a:miter lim="800000"/>
            </a:ln>
            <a:effectLst/>
          </p:spPr>
          <p:txBody>
            <a:bodyPr>
              <a:spAutoFit/>
            </a:bodyPr>
            <a:lstStyle/>
            <a:p>
              <a:pPr marR="0" defTabSz="914400">
                <a:buClrTx/>
                <a:buSzTx/>
                <a:buFontTx/>
                <a:buNone/>
                <a:defRPr/>
              </a:pPr>
              <a:r>
                <a:rPr kumimoji="0" lang="en-US" sz="1200" kern="1200" cap="none" spc="0" normalizeH="0" baseline="0" noProof="0">
                  <a:solidFill>
                    <a:srgbClr val="CC00CC"/>
                  </a:solidFill>
                  <a:effectLst>
                    <a:outerShdw blurRad="38100" dist="38100" dir="2700000" algn="tl">
                      <a:srgbClr val="C0C0C0"/>
                    </a:outerShdw>
                  </a:effectLst>
                  <a:latin typeface="Times New Roman" panose="02020603050405020304" pitchFamily="18" charset="0"/>
                  <a:ea typeface="+mn-ea"/>
                  <a:cs typeface="+mn-cs"/>
                  <a:sym typeface="Symbol" panose="05050102010706020507" pitchFamily="18" charset="2"/>
                </a:rPr>
                <a:t></a:t>
              </a:r>
            </a:p>
          </p:txBody>
        </p:sp>
        <p:sp>
          <p:nvSpPr>
            <p:cNvPr id="20510" name="Text Box 97"/>
            <p:cNvSpPr txBox="1"/>
            <p:nvPr/>
          </p:nvSpPr>
          <p:spPr>
            <a:xfrm>
              <a:off x="4329" y="3820"/>
              <a:ext cx="523" cy="192"/>
            </a:xfrm>
            <a:prstGeom prst="rect">
              <a:avLst/>
            </a:prstGeom>
            <a:noFill/>
            <a:ln w="9525">
              <a:noFill/>
            </a:ln>
          </p:spPr>
          <p:txBody>
            <a:bodyPr>
              <a:spAutoFit/>
            </a:bodyPr>
            <a:lstStyle/>
            <a:p>
              <a:r>
                <a:rPr sz="1400" dirty="0">
                  <a:solidFill>
                    <a:schemeClr val="bg1"/>
                  </a:solidFill>
                  <a:latin typeface="Times New Roman" panose="02020603050405020304" pitchFamily="18" charset="0"/>
                  <a:sym typeface="Symbol" panose="05050102010706020507" pitchFamily="18" charset="2"/>
                </a:rPr>
                <a:t>O</a:t>
              </a:r>
              <a:r>
                <a:rPr sz="1400" baseline="-25000" dirty="0">
                  <a:solidFill>
                    <a:schemeClr val="bg1"/>
                  </a:solidFill>
                  <a:latin typeface="Times New Roman" panose="02020603050405020304" pitchFamily="18" charset="0"/>
                  <a:sym typeface="Symbol" panose="05050102010706020507" pitchFamily="18" charset="2"/>
                </a:rPr>
                <a:t>4</a:t>
              </a:r>
              <a:endParaRPr sz="1400" dirty="0">
                <a:solidFill>
                  <a:schemeClr val="bg1"/>
                </a:solidFill>
                <a:latin typeface="Times New Roman" panose="02020603050405020304" pitchFamily="18" charset="0"/>
                <a:sym typeface="Symbol" panose="05050102010706020507" pitchFamily="18" charset="2"/>
              </a:endParaRPr>
            </a:p>
          </p:txBody>
        </p:sp>
      </p:grpSp>
      <p:sp>
        <p:nvSpPr>
          <p:cNvPr id="20506" name="Text Box 26"/>
          <p:cNvSpPr txBox="1"/>
          <p:nvPr/>
        </p:nvSpPr>
        <p:spPr>
          <a:xfrm>
            <a:off x="812800" y="939800"/>
            <a:ext cx="7572375" cy="457200"/>
          </a:xfrm>
          <a:prstGeom prst="rect">
            <a:avLst/>
          </a:prstGeom>
          <a:noFill/>
          <a:ln w="9525">
            <a:noFill/>
          </a:ln>
        </p:spPr>
        <p:txBody>
          <a:bodyPr>
            <a:spAutoFit/>
          </a:bodyPr>
          <a:lstStyle/>
          <a:p>
            <a:r>
              <a:rPr sz="2400" dirty="0">
                <a:latin typeface="Times New Roman" panose="02020603050405020304" pitchFamily="18" charset="0"/>
              </a:rPr>
              <a:t>Quan sát hình vẽ và chọn câu trả lời đúng </a:t>
            </a:r>
          </a:p>
        </p:txBody>
      </p:sp>
      <p:sp>
        <p:nvSpPr>
          <p:cNvPr id="81" name="Rectangle 80"/>
          <p:cNvSpPr/>
          <p:nvPr/>
        </p:nvSpPr>
        <p:spPr>
          <a:xfrm>
            <a:off x="2170656" y="249701"/>
            <a:ext cx="4338046" cy="769441"/>
          </a:xfrm>
          <a:prstGeom prst="rect">
            <a:avLst/>
          </a:prstGeom>
          <a:noFill/>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sz="4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mn-ea"/>
                <a:cs typeface="+mn-cs"/>
              </a:rPr>
              <a:t>TRẮC NGHIỆM</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200"/>
                                        <p:tgtEl>
                                          <p:spTgt spid="3"/>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 fill="hold"/>
                                        <p:tgtEl>
                                          <p:spTgt spid="7"/>
                                        </p:tgtEl>
                                        <p:attrNameLst>
                                          <p:attrName>ppt_w</p:attrName>
                                        </p:attrNameLst>
                                      </p:cBhvr>
                                      <p:tavLst>
                                        <p:tav tm="0">
                                          <p:val>
                                            <p:fltVal val="0"/>
                                          </p:val>
                                        </p:tav>
                                        <p:tav tm="100000">
                                          <p:val>
                                            <p:strVal val="#ppt_w"/>
                                          </p:val>
                                        </p:tav>
                                      </p:tavLst>
                                    </p:anim>
                                    <p:anim calcmode="lin" valueType="num">
                                      <p:cBhvr>
                                        <p:cTn id="19" dur="200" fill="hold"/>
                                        <p:tgtEl>
                                          <p:spTgt spid="7"/>
                                        </p:tgtEl>
                                        <p:attrNameLst>
                                          <p:attrName>ppt_h</p:attrName>
                                        </p:attrNameLst>
                                      </p:cBhvr>
                                      <p:tavLst>
                                        <p:tav tm="0">
                                          <p:val>
                                            <p:fltVal val="0"/>
                                          </p:val>
                                        </p:tav>
                                        <p:tav tm="100000">
                                          <p:val>
                                            <p:strVal val="#ppt_h"/>
                                          </p:val>
                                        </p:tav>
                                      </p:tavLst>
                                    </p:anim>
                                    <p:anim calcmode="lin" valueType="num">
                                      <p:cBhvr>
                                        <p:cTn id="20" dur="200" fill="hold"/>
                                        <p:tgtEl>
                                          <p:spTgt spid="7"/>
                                        </p:tgtEl>
                                        <p:attrNameLst>
                                          <p:attrName>style.rotation</p:attrName>
                                        </p:attrNameLst>
                                      </p:cBhvr>
                                      <p:tavLst>
                                        <p:tav tm="0">
                                          <p:val>
                                            <p:fltVal val="360"/>
                                          </p:val>
                                        </p:tav>
                                        <p:tav tm="100000">
                                          <p:val>
                                            <p:fltVal val="0"/>
                                          </p:val>
                                        </p:tav>
                                      </p:tavLst>
                                    </p:anim>
                                    <p:animEffect transition="in" filter="fade">
                                      <p:cBhvr>
                                        <p:cTn id="21" dur="2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22" fill="hold">
                            <p:stCondLst>
                              <p:cond delay="1500"/>
                            </p:stCondLst>
                            <p:childTnLst>
                              <p:par>
                                <p:cTn id="23" presetID="4" presetClass="entr" presetSubtype="16" fill="hold" nodeType="after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box(in)">
                                      <p:cBhvr>
                                        <p:cTn id="25" dur="200"/>
                                        <p:tgtEl>
                                          <p:spTgt spid="118"/>
                                        </p:tgtEl>
                                      </p:cBhvr>
                                    </p:animEffect>
                                  </p:childTnLst>
                                </p:cTn>
                              </p:par>
                              <p:par>
                                <p:cTn id="26" presetID="17" presetClass="entr" presetSubtype="8" fill="hold" nodeType="withEffect">
                                  <p:stCondLst>
                                    <p:cond delay="0"/>
                                  </p:stCondLst>
                                  <p:childTnLst>
                                    <p:set>
                                      <p:cBhvr>
                                        <p:cTn id="27" dur="1" fill="hold">
                                          <p:stCondLst>
                                            <p:cond delay="0"/>
                                          </p:stCondLst>
                                        </p:cTn>
                                        <p:tgtEl>
                                          <p:spTgt spid="143"/>
                                        </p:tgtEl>
                                        <p:attrNameLst>
                                          <p:attrName>style.visibility</p:attrName>
                                        </p:attrNameLst>
                                      </p:cBhvr>
                                      <p:to>
                                        <p:strVal val="visible"/>
                                      </p:to>
                                    </p:set>
                                    <p:anim calcmode="lin" valueType="num">
                                      <p:cBhvr>
                                        <p:cTn id="28" dur="500" fill="hold"/>
                                        <p:tgtEl>
                                          <p:spTgt spid="143"/>
                                        </p:tgtEl>
                                        <p:attrNameLst>
                                          <p:attrName>ppt_x</p:attrName>
                                        </p:attrNameLst>
                                      </p:cBhvr>
                                      <p:tavLst>
                                        <p:tav tm="0">
                                          <p:val>
                                            <p:strVal val="#ppt_x-#ppt_w/2"/>
                                          </p:val>
                                        </p:tav>
                                        <p:tav tm="100000">
                                          <p:val>
                                            <p:strVal val="#ppt_x"/>
                                          </p:val>
                                        </p:tav>
                                      </p:tavLst>
                                    </p:anim>
                                    <p:anim calcmode="lin" valueType="num">
                                      <p:cBhvr>
                                        <p:cTn id="29" dur="500" fill="hold"/>
                                        <p:tgtEl>
                                          <p:spTgt spid="143"/>
                                        </p:tgtEl>
                                        <p:attrNameLst>
                                          <p:attrName>ppt_y</p:attrName>
                                        </p:attrNameLst>
                                      </p:cBhvr>
                                      <p:tavLst>
                                        <p:tav tm="0">
                                          <p:val>
                                            <p:strVal val="#ppt_y"/>
                                          </p:val>
                                        </p:tav>
                                        <p:tav tm="100000">
                                          <p:val>
                                            <p:strVal val="#ppt_y"/>
                                          </p:val>
                                        </p:tav>
                                      </p:tavLst>
                                    </p:anim>
                                    <p:anim calcmode="lin" valueType="num">
                                      <p:cBhvr>
                                        <p:cTn id="30" dur="500" fill="hold"/>
                                        <p:tgtEl>
                                          <p:spTgt spid="143"/>
                                        </p:tgtEl>
                                        <p:attrNameLst>
                                          <p:attrName>ppt_w</p:attrName>
                                        </p:attrNameLst>
                                      </p:cBhvr>
                                      <p:tavLst>
                                        <p:tav tm="0">
                                          <p:val>
                                            <p:fltVal val="0"/>
                                          </p:val>
                                        </p:tav>
                                        <p:tav tm="100000">
                                          <p:val>
                                            <p:strVal val="#ppt_w"/>
                                          </p:val>
                                        </p:tav>
                                      </p:tavLst>
                                    </p:anim>
                                    <p:anim calcmode="lin" valueType="num">
                                      <p:cBhvr>
                                        <p:cTn id="31" dur="500" fill="hold"/>
                                        <p:tgtEl>
                                          <p:spTgt spid="143"/>
                                        </p:tgtEl>
                                        <p:attrNameLst>
                                          <p:attrName>ppt_h</p:attrName>
                                        </p:attrNameLst>
                                      </p:cBhvr>
                                      <p:tavLst>
                                        <p:tav tm="0">
                                          <p:val>
                                            <p:strVal val="#ppt_h"/>
                                          </p:val>
                                        </p:tav>
                                        <p:tav tm="100000">
                                          <p:val>
                                            <p:strVal val="#ppt_h"/>
                                          </p:val>
                                        </p:tav>
                                      </p:tavLst>
                                    </p:anim>
                                  </p:childTnLst>
                                </p:cTn>
                              </p:par>
                              <p:par>
                                <p:cTn id="32" presetID="17" presetClass="entr" presetSubtype="8"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ppt_x</p:attrName>
                                        </p:attrNameLst>
                                      </p:cBhvr>
                                      <p:tavLst>
                                        <p:tav tm="0">
                                          <p:val>
                                            <p:strVal val="#ppt_x-#ppt_w/2"/>
                                          </p:val>
                                        </p:tav>
                                        <p:tav tm="100000">
                                          <p:val>
                                            <p:strVal val="#ppt_x"/>
                                          </p:val>
                                        </p:tav>
                                      </p:tavLst>
                                    </p:anim>
                                    <p:anim calcmode="lin" valueType="num">
                                      <p:cBhvr>
                                        <p:cTn id="35" dur="500" fill="hold"/>
                                        <p:tgtEl>
                                          <p:spTgt spid="4"/>
                                        </p:tgtEl>
                                        <p:attrNameLst>
                                          <p:attrName>ppt_y</p:attrName>
                                        </p:attrNameLst>
                                      </p:cBhvr>
                                      <p:tavLst>
                                        <p:tav tm="0">
                                          <p:val>
                                            <p:strVal val="#ppt_y"/>
                                          </p:val>
                                        </p:tav>
                                        <p:tav tm="100000">
                                          <p:val>
                                            <p:strVal val="#ppt_y"/>
                                          </p:val>
                                        </p:tav>
                                      </p:tavLst>
                                    </p:anim>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strVal val="#ppt_h"/>
                                          </p:val>
                                        </p:tav>
                                        <p:tav tm="100000">
                                          <p:val>
                                            <p:strVal val="#ppt_h"/>
                                          </p:val>
                                        </p:tav>
                                      </p:tavLst>
                                    </p:anim>
                                  </p:childTnLst>
                                </p:cTn>
                              </p:par>
                              <p:par>
                                <p:cTn id="38" presetID="17"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ppt_w/2"/>
                                          </p:val>
                                        </p:tav>
                                        <p:tav tm="100000">
                                          <p:val>
                                            <p:strVal val="#ppt_x"/>
                                          </p:val>
                                        </p:tav>
                                      </p:tavLst>
                                    </p:anim>
                                    <p:anim calcmode="lin" valueType="num">
                                      <p:cBhvr>
                                        <p:cTn id="41" dur="500" fill="hold"/>
                                        <p:tgtEl>
                                          <p:spTgt spid="8"/>
                                        </p:tgtEl>
                                        <p:attrNameLst>
                                          <p:attrName>ppt_y</p:attrName>
                                        </p:attrNameLst>
                                      </p:cBhvr>
                                      <p:tavLst>
                                        <p:tav tm="0">
                                          <p:val>
                                            <p:strVal val="#ppt_y"/>
                                          </p:val>
                                        </p:tav>
                                        <p:tav tm="100000">
                                          <p:val>
                                            <p:strVal val="#ppt_y"/>
                                          </p:val>
                                        </p:tav>
                                      </p:tavLst>
                                    </p:anim>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strVal val="#ppt_h"/>
                                          </p:val>
                                        </p:tav>
                                        <p:tav tm="100000">
                                          <p:val>
                                            <p:strVal val="#ppt_h"/>
                                          </p:val>
                                        </p:tav>
                                      </p:tavLst>
                                    </p:anim>
                                  </p:childTnLst>
                                </p:cTn>
                              </p:par>
                              <p:par>
                                <p:cTn id="44" presetID="17" presetClass="entr" presetSubtype="8"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ppt_w/2"/>
                                          </p:val>
                                        </p:tav>
                                        <p:tav tm="100000">
                                          <p:val>
                                            <p:strVal val="#ppt_x"/>
                                          </p:val>
                                        </p:tav>
                                      </p:tavLst>
                                    </p:anim>
                                    <p:anim calcmode="lin" valueType="num">
                                      <p:cBhvr>
                                        <p:cTn id="47" dur="500" fill="hold"/>
                                        <p:tgtEl>
                                          <p:spTgt spid="13"/>
                                        </p:tgtEl>
                                        <p:attrNameLst>
                                          <p:attrName>ppt_y</p:attrName>
                                        </p:attrNameLst>
                                      </p:cBhvr>
                                      <p:tavLst>
                                        <p:tav tm="0">
                                          <p:val>
                                            <p:strVal val="#ppt_y"/>
                                          </p:val>
                                        </p:tav>
                                        <p:tav tm="100000">
                                          <p:val>
                                            <p:strVal val="#ppt_y"/>
                                          </p:val>
                                        </p:tav>
                                      </p:tavLst>
                                    </p:anim>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par>
                                <p:cTn id="50" presetID="17" presetClass="entr" presetSubtype="8"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ppt_w/2"/>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3" presetClass="entr" presetSubtype="1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linds(horizontal)">
                                      <p:cBhvr>
                                        <p:cTn id="61" dur="500"/>
                                        <p:tgtEl>
                                          <p:spTgt spid="19"/>
                                        </p:tgtEl>
                                      </p:cBhvr>
                                    </p:animEffect>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4"/>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3" presetClass="entr" presetSubtype="10"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blinds(horizontal)">
                                      <p:cBhvr>
                                        <p:cTn id="67" dur="500"/>
                                        <p:tgtEl>
                                          <p:spTgt spid="119"/>
                                        </p:tgtEl>
                                      </p:cBhvr>
                                    </p:animEffect>
                                  </p:childTnLst>
                                  <p:subTnLst>
                                    <p:audio>
                                      <p:cMediaNode>
                                        <p:cTn display="0" masterRel="sameClick">
                                          <p:stCondLst>
                                            <p:cond evt="begin" delay="0">
                                              <p:tn val="6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3" presetClass="entr" presetSubtype="10" fill="hold" grpId="0"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blinds(horizontal)">
                                      <p:cBhvr>
                                        <p:cTn id="73" dur="500"/>
                                        <p:tgtEl>
                                          <p:spTgt spid="127"/>
                                        </p:tgtEl>
                                      </p:cBhvr>
                                    </p:animEffect>
                                  </p:childTnLst>
                                  <p:subTnLst>
                                    <p:audio>
                                      <p:cMediaNode>
                                        <p:cTn display="0" masterRel="sameClick">
                                          <p:stCondLst>
                                            <p:cond evt="begin" delay="0">
                                              <p:tn val="7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3"/>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3" presetClass="entr" presetSubtype="10" fill="hold" grpId="0" nodeType="withEffect">
                                  <p:stCondLst>
                                    <p:cond delay="0"/>
                                  </p:stCondLst>
                                  <p:childTnLst>
                                    <p:set>
                                      <p:cBhvr>
                                        <p:cTn id="78" dur="1" fill="hold">
                                          <p:stCondLst>
                                            <p:cond delay="0"/>
                                          </p:stCondLst>
                                        </p:cTn>
                                        <p:tgtEl>
                                          <p:spTgt spid="135"/>
                                        </p:tgtEl>
                                        <p:attrNameLst>
                                          <p:attrName>style.visibility</p:attrName>
                                        </p:attrNameLst>
                                      </p:cBhvr>
                                      <p:to>
                                        <p:strVal val="visible"/>
                                      </p:to>
                                    </p:set>
                                    <p:animEffect transition="in" filter="blinds(horizontal)">
                                      <p:cBhvr>
                                        <p:cTn id="79" dur="500"/>
                                        <p:tgtEl>
                                          <p:spTgt spid="135"/>
                                        </p:tgtEl>
                                      </p:cBhvr>
                                    </p:animEffect>
                                  </p:childTnLst>
                                  <p:subTnLst>
                                    <p:audio>
                                      <p:cMediaNode>
                                        <p:cTn display="0" masterRel="sameClick">
                                          <p:stCondLst>
                                            <p:cond evt="begin" delay="0">
                                              <p:tn val="7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7"/>
                  </p:tgtEl>
                </p:cond>
              </p:nextCondLst>
            </p:seq>
            <p:seq concurrent="1" nextAc="seek">
              <p:cTn id="80" restart="whenNotActive" fill="hold" evtFilter="cancelBubble" nodeType="interactiveSeq">
                <p:stCondLst>
                  <p:cond evt="onClick" delay="0">
                    <p:tgtEl>
                      <p:spTgt spid="118"/>
                    </p:tgtEl>
                  </p:cond>
                </p:stCondLst>
                <p:endSync evt="end" delay="0">
                  <p:rtn val="all"/>
                </p:endSync>
                <p:childTnLst>
                  <p:par>
                    <p:cTn id="81" fill="hold">
                      <p:stCondLst>
                        <p:cond delay="0"/>
                      </p:stCondLst>
                      <p:childTnLst>
                        <p:par>
                          <p:cTn id="82" fill="hold">
                            <p:stCondLst>
                              <p:cond delay="0"/>
                            </p:stCondLst>
                            <p:childTnLst>
                              <p:par>
                                <p:cTn id="83" presetID="26" presetClass="emph" presetSubtype="0" repeatCount="indefinite" fill="hold" nodeType="clickEffect">
                                  <p:stCondLst>
                                    <p:cond delay="0"/>
                                  </p:stCondLst>
                                  <p:endCondLst>
                                    <p:cond evt="onNext" delay="0">
                                      <p:tgtEl>
                                        <p:sldTgt/>
                                      </p:tgtEl>
                                    </p:cond>
                                  </p:endCondLst>
                                  <p:childTnLst>
                                    <p:animEffect transition="out" filter="fade">
                                      <p:cBhvr>
                                        <p:cTn id="84" dur="500" tmFilter="0, 0; .2, .5; .8, .5; 1, 0"/>
                                        <p:tgtEl>
                                          <p:spTgt spid="17"/>
                                        </p:tgtEl>
                                      </p:cBhvr>
                                    </p:animEffect>
                                    <p:animScale>
                                      <p:cBhvr>
                                        <p:cTn id="85" dur="250" autoRev="1" fill="hold"/>
                                        <p:tgtEl>
                                          <p:spTgt spid="17"/>
                                        </p:tgtEl>
                                      </p:cBhvr>
                                      <p:by x="105000" y="105000"/>
                                    </p:animScale>
                                  </p:childTnLst>
                                </p:cTn>
                              </p:par>
                            </p:childTnLst>
                          </p:cTn>
                        </p:par>
                      </p:childTnLst>
                    </p:cTn>
                  </p:par>
                </p:childTnLst>
              </p:cTn>
              <p:nextCondLst>
                <p:cond evt="onClick" delay="0">
                  <p:tgtEl>
                    <p:spTgt spid="118"/>
                  </p:tgtEl>
                </p:cond>
              </p:nextCondLst>
            </p:seq>
          </p:childTnLst>
        </p:cTn>
      </p:par>
    </p:tnLst>
    <p:bldLst>
      <p:bldP spid="19" grpId="0" animBg="1"/>
      <p:bldP spid="119" grpId="0" animBg="1"/>
      <p:bldP spid="127" grpId="0" animBg="1"/>
      <p:bldP spid="1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7" name="Text Box 5"/>
          <p:cNvSpPr txBox="1"/>
          <p:nvPr/>
        </p:nvSpPr>
        <p:spPr>
          <a:xfrm>
            <a:off x="469900" y="2222500"/>
            <a:ext cx="3238500" cy="3859213"/>
          </a:xfrm>
          <a:prstGeom prst="rect">
            <a:avLst/>
          </a:prstGeom>
          <a:noFill/>
          <a:ln w="9525">
            <a:noFill/>
          </a:ln>
        </p:spPr>
        <p:txBody>
          <a:bodyPr>
            <a:spAutoFit/>
          </a:bodyPr>
          <a:lstStyle/>
          <a:p>
            <a:pPr algn="just" eaLnBrk="1" hangingPunct="1">
              <a:lnSpc>
                <a:spcPct val="80000"/>
              </a:lnSpc>
            </a:pPr>
            <a:r>
              <a:rPr sz="2400" dirty="0">
                <a:solidFill>
                  <a:srgbClr val="7030A0"/>
                </a:solidFill>
                <a:latin typeface="Times New Roman" panose="02020603050405020304" pitchFamily="18" charset="0"/>
                <a:cs typeface="Times New Roman" panose="02020603050405020304" pitchFamily="18" charset="0"/>
              </a:rPr>
              <a:t> Xác định vị trí tương đối của các cặp đường tròn sau:</a:t>
            </a:r>
          </a:p>
          <a:p>
            <a:pPr algn="just" eaLnBrk="1" hangingPunct="1">
              <a:lnSpc>
                <a:spcPct val="80000"/>
              </a:lnSpc>
            </a:pP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1</a:t>
            </a:r>
            <a:r>
              <a:rPr sz="2400" dirty="0">
                <a:solidFill>
                  <a:srgbClr val="7030A0"/>
                </a:solidFill>
                <a:latin typeface="Times New Roman" panose="02020603050405020304" pitchFamily="18" charset="0"/>
                <a:cs typeface="Times New Roman" panose="02020603050405020304" pitchFamily="18" charset="0"/>
              </a:rPr>
              <a:t>) v</a:t>
            </a:r>
            <a:r>
              <a:rPr sz="2400" dirty="0">
                <a:solidFill>
                  <a:srgbClr val="7030A0"/>
                </a:solidFill>
                <a:latin typeface="Times New Roman" panose="02020603050405020304" pitchFamily="18" charset="0"/>
                <a:ea typeface="Times New Roman" panose="02020603050405020304" pitchFamily="18" charset="0"/>
              </a:rPr>
              <a:t>à</a:t>
            </a: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2</a:t>
            </a:r>
            <a:r>
              <a:rPr sz="2400" dirty="0">
                <a:solidFill>
                  <a:srgbClr val="7030A0"/>
                </a:solidFill>
                <a:latin typeface="Times New Roman" panose="02020603050405020304" pitchFamily="18" charset="0"/>
                <a:cs typeface="Times New Roman" panose="02020603050405020304" pitchFamily="18" charset="0"/>
              </a:rPr>
              <a:t>);</a:t>
            </a:r>
          </a:p>
          <a:p>
            <a:pPr algn="just" eaLnBrk="1" hangingPunct="1">
              <a:lnSpc>
                <a:spcPct val="80000"/>
              </a:lnSpc>
            </a:pP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1</a:t>
            </a:r>
            <a:r>
              <a:rPr sz="2400" dirty="0">
                <a:solidFill>
                  <a:srgbClr val="7030A0"/>
                </a:solidFill>
                <a:latin typeface="Times New Roman" panose="02020603050405020304" pitchFamily="18" charset="0"/>
                <a:cs typeface="Times New Roman" panose="02020603050405020304" pitchFamily="18" charset="0"/>
              </a:rPr>
              <a:t>) v</a:t>
            </a:r>
            <a:r>
              <a:rPr sz="2400" dirty="0">
                <a:solidFill>
                  <a:srgbClr val="7030A0"/>
                </a:solidFill>
                <a:latin typeface="Times New Roman" panose="02020603050405020304" pitchFamily="18" charset="0"/>
                <a:ea typeface="Times New Roman" panose="02020603050405020304" pitchFamily="18" charset="0"/>
              </a:rPr>
              <a:t>à</a:t>
            </a: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3</a:t>
            </a:r>
            <a:r>
              <a:rPr sz="2400" dirty="0">
                <a:solidFill>
                  <a:srgbClr val="7030A0"/>
                </a:solidFill>
                <a:latin typeface="Times New Roman" panose="02020603050405020304" pitchFamily="18" charset="0"/>
                <a:cs typeface="Times New Roman" panose="02020603050405020304" pitchFamily="18" charset="0"/>
              </a:rPr>
              <a:t>);</a:t>
            </a:r>
          </a:p>
          <a:p>
            <a:pPr algn="just" eaLnBrk="1" hangingPunct="1">
              <a:lnSpc>
                <a:spcPct val="80000"/>
              </a:lnSpc>
            </a:pPr>
            <a:r>
              <a:rPr sz="2400" baseline="-25000" dirty="0">
                <a:solidFill>
                  <a:srgbClr val="7030A0"/>
                </a:solidFill>
                <a:latin typeface="Times New Roman" panose="02020603050405020304" pitchFamily="18" charset="0"/>
                <a:cs typeface="Times New Roman" panose="02020603050405020304" pitchFamily="18" charset="0"/>
              </a:rPr>
              <a:t> </a:t>
            </a:r>
            <a:r>
              <a:rPr sz="2400" dirty="0">
                <a:solidFill>
                  <a:srgbClr val="7030A0"/>
                </a:solidFill>
                <a:latin typeface="Times New Roman" panose="02020603050405020304" pitchFamily="18" charset="0"/>
                <a:cs typeface="Times New Roman" panose="02020603050405020304" pitchFamily="18" charset="0"/>
              </a:rPr>
              <a:t>(O</a:t>
            </a:r>
            <a:r>
              <a:rPr sz="2400" baseline="-25000" dirty="0">
                <a:solidFill>
                  <a:srgbClr val="7030A0"/>
                </a:solidFill>
                <a:latin typeface="Times New Roman" panose="02020603050405020304" pitchFamily="18" charset="0"/>
                <a:cs typeface="Times New Roman" panose="02020603050405020304" pitchFamily="18" charset="0"/>
              </a:rPr>
              <a:t>1</a:t>
            </a:r>
            <a:r>
              <a:rPr sz="2400" dirty="0">
                <a:solidFill>
                  <a:srgbClr val="7030A0"/>
                </a:solidFill>
                <a:latin typeface="Times New Roman" panose="02020603050405020304" pitchFamily="18" charset="0"/>
                <a:cs typeface="Times New Roman" panose="02020603050405020304" pitchFamily="18" charset="0"/>
              </a:rPr>
              <a:t>) v</a:t>
            </a:r>
            <a:r>
              <a:rPr sz="2400" dirty="0">
                <a:solidFill>
                  <a:srgbClr val="7030A0"/>
                </a:solidFill>
                <a:latin typeface="Times New Roman" panose="02020603050405020304" pitchFamily="18" charset="0"/>
                <a:ea typeface="Times New Roman" panose="02020603050405020304" pitchFamily="18" charset="0"/>
              </a:rPr>
              <a:t>à</a:t>
            </a: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4</a:t>
            </a:r>
            <a:r>
              <a:rPr sz="2400" dirty="0">
                <a:solidFill>
                  <a:srgbClr val="7030A0"/>
                </a:solidFill>
                <a:latin typeface="Times New Roman" panose="02020603050405020304" pitchFamily="18" charset="0"/>
                <a:cs typeface="Times New Roman" panose="02020603050405020304" pitchFamily="18" charset="0"/>
              </a:rPr>
              <a:t>);</a:t>
            </a:r>
          </a:p>
          <a:p>
            <a:pPr algn="just" eaLnBrk="1" hangingPunct="1">
              <a:lnSpc>
                <a:spcPct val="80000"/>
              </a:lnSpc>
            </a:pP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2</a:t>
            </a:r>
            <a:r>
              <a:rPr sz="2400" dirty="0">
                <a:solidFill>
                  <a:srgbClr val="7030A0"/>
                </a:solidFill>
                <a:latin typeface="Times New Roman" panose="02020603050405020304" pitchFamily="18" charset="0"/>
                <a:cs typeface="Times New Roman" panose="02020603050405020304" pitchFamily="18" charset="0"/>
              </a:rPr>
              <a:t>) v</a:t>
            </a:r>
            <a:r>
              <a:rPr sz="2400" dirty="0">
                <a:solidFill>
                  <a:srgbClr val="7030A0"/>
                </a:solidFill>
                <a:latin typeface="Times New Roman" panose="02020603050405020304" pitchFamily="18" charset="0"/>
                <a:ea typeface="Times New Roman" panose="02020603050405020304" pitchFamily="18" charset="0"/>
              </a:rPr>
              <a:t>à</a:t>
            </a: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3</a:t>
            </a:r>
            <a:r>
              <a:rPr sz="2400" dirty="0">
                <a:solidFill>
                  <a:srgbClr val="7030A0"/>
                </a:solidFill>
                <a:latin typeface="Times New Roman" panose="02020603050405020304" pitchFamily="18" charset="0"/>
                <a:cs typeface="Times New Roman" panose="02020603050405020304" pitchFamily="18" charset="0"/>
              </a:rPr>
              <a:t>);</a:t>
            </a:r>
          </a:p>
          <a:p>
            <a:pPr algn="just" eaLnBrk="1" hangingPunct="1">
              <a:lnSpc>
                <a:spcPct val="80000"/>
              </a:lnSpc>
            </a:pP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2</a:t>
            </a:r>
            <a:r>
              <a:rPr sz="2400" dirty="0">
                <a:solidFill>
                  <a:srgbClr val="7030A0"/>
                </a:solidFill>
                <a:latin typeface="Times New Roman" panose="02020603050405020304" pitchFamily="18" charset="0"/>
                <a:cs typeface="Times New Roman" panose="02020603050405020304" pitchFamily="18" charset="0"/>
              </a:rPr>
              <a:t>) v</a:t>
            </a:r>
            <a:r>
              <a:rPr sz="2400" dirty="0">
                <a:solidFill>
                  <a:srgbClr val="7030A0"/>
                </a:solidFill>
                <a:latin typeface="Times New Roman" panose="02020603050405020304" pitchFamily="18" charset="0"/>
                <a:ea typeface="Times New Roman" panose="02020603050405020304" pitchFamily="18" charset="0"/>
              </a:rPr>
              <a:t>à</a:t>
            </a: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4</a:t>
            </a:r>
            <a:r>
              <a:rPr sz="2400" dirty="0">
                <a:solidFill>
                  <a:srgbClr val="7030A0"/>
                </a:solidFill>
                <a:latin typeface="Times New Roman" panose="02020603050405020304" pitchFamily="18" charset="0"/>
                <a:cs typeface="Times New Roman" panose="02020603050405020304" pitchFamily="18" charset="0"/>
              </a:rPr>
              <a:t>);</a:t>
            </a:r>
          </a:p>
          <a:p>
            <a:pPr algn="just" eaLnBrk="1" hangingPunct="1">
              <a:lnSpc>
                <a:spcPct val="80000"/>
              </a:lnSpc>
            </a:pP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3</a:t>
            </a:r>
            <a:r>
              <a:rPr sz="2400" dirty="0">
                <a:solidFill>
                  <a:srgbClr val="7030A0"/>
                </a:solidFill>
                <a:latin typeface="Times New Roman" panose="02020603050405020304" pitchFamily="18" charset="0"/>
                <a:cs typeface="Times New Roman" panose="02020603050405020304" pitchFamily="18" charset="0"/>
              </a:rPr>
              <a:t>) v</a:t>
            </a:r>
            <a:r>
              <a:rPr sz="2400" dirty="0">
                <a:solidFill>
                  <a:srgbClr val="7030A0"/>
                </a:solidFill>
                <a:latin typeface="Times New Roman" panose="02020603050405020304" pitchFamily="18" charset="0"/>
                <a:ea typeface="Times New Roman" panose="02020603050405020304" pitchFamily="18" charset="0"/>
              </a:rPr>
              <a:t>à</a:t>
            </a:r>
            <a:r>
              <a:rPr sz="2400" dirty="0">
                <a:solidFill>
                  <a:srgbClr val="7030A0"/>
                </a:solidFill>
                <a:latin typeface="Times New Roman" panose="02020603050405020304" pitchFamily="18" charset="0"/>
                <a:cs typeface="Times New Roman" panose="02020603050405020304" pitchFamily="18" charset="0"/>
              </a:rPr>
              <a:t> (O</a:t>
            </a:r>
            <a:r>
              <a:rPr sz="2400" baseline="-25000" dirty="0">
                <a:solidFill>
                  <a:srgbClr val="7030A0"/>
                </a:solidFill>
                <a:latin typeface="Times New Roman" panose="02020603050405020304" pitchFamily="18" charset="0"/>
                <a:cs typeface="Times New Roman" panose="02020603050405020304" pitchFamily="18" charset="0"/>
              </a:rPr>
              <a:t>4</a:t>
            </a:r>
            <a:r>
              <a:rPr sz="2400" dirty="0">
                <a:solidFill>
                  <a:srgbClr val="7030A0"/>
                </a:solidFill>
                <a:latin typeface="Times New Roman" panose="02020603050405020304" pitchFamily="18" charset="0"/>
                <a:cs typeface="Times New Roman" panose="02020603050405020304" pitchFamily="18" charset="0"/>
              </a:rPr>
              <a:t>); </a:t>
            </a:r>
            <a:endParaRPr sz="2400" dirty="0">
              <a:solidFill>
                <a:srgbClr val="7030A0"/>
              </a:solidFill>
              <a:latin typeface="Times New Roman" panose="02020603050405020304" pitchFamily="18" charset="0"/>
              <a:ea typeface="Times New Roman" panose="02020603050405020304" pitchFamily="18" charset="0"/>
            </a:endParaRPr>
          </a:p>
        </p:txBody>
      </p:sp>
      <p:sp>
        <p:nvSpPr>
          <p:cNvPr id="172038" name="Text Box 6"/>
          <p:cNvSpPr txBox="1"/>
          <p:nvPr/>
        </p:nvSpPr>
        <p:spPr>
          <a:xfrm>
            <a:off x="6858000" y="3892550"/>
            <a:ext cx="838200" cy="579438"/>
          </a:xfrm>
          <a:prstGeom prst="rect">
            <a:avLst/>
          </a:prstGeom>
          <a:noFill/>
          <a:ln w="9525">
            <a:noFill/>
          </a:ln>
        </p:spPr>
        <p:txBody>
          <a:bodyPr>
            <a:spAutoFit/>
          </a:bodyPr>
          <a:lstStyle/>
          <a:p>
            <a:pPr eaLnBrk="1" hangingPunct="1"/>
            <a:r>
              <a:rPr sz="2400" dirty="0">
                <a:solidFill>
                  <a:srgbClr val="00FF00"/>
                </a:solidFill>
                <a:latin typeface=".VnTime" panose="020B7200000000000000" pitchFamily="34" charset="0"/>
              </a:rPr>
              <a:t> </a:t>
            </a:r>
            <a:r>
              <a:rPr sz="3200" dirty="0">
                <a:solidFill>
                  <a:schemeClr val="accent2"/>
                </a:solidFill>
                <a:latin typeface=".VnTimeH" panose="020B7200000000000000" pitchFamily="34" charset="0"/>
              </a:rPr>
              <a:t>.</a:t>
            </a:r>
            <a:r>
              <a:rPr sz="3200" dirty="0">
                <a:solidFill>
                  <a:srgbClr val="00FF00"/>
                </a:solidFill>
                <a:latin typeface=".VnTimeH" panose="020B7200000000000000" pitchFamily="34" charset="0"/>
              </a:rPr>
              <a:t> </a:t>
            </a:r>
            <a:endParaRPr sz="2400" dirty="0">
              <a:solidFill>
                <a:schemeClr val="accent2"/>
              </a:solidFill>
              <a:latin typeface=".VnTime" panose="020B7200000000000000" pitchFamily="34" charset="0"/>
            </a:endParaRPr>
          </a:p>
        </p:txBody>
      </p:sp>
      <p:sp>
        <p:nvSpPr>
          <p:cNvPr id="21508" name="Oval 8"/>
          <p:cNvSpPr/>
          <p:nvPr/>
        </p:nvSpPr>
        <p:spPr>
          <a:xfrm>
            <a:off x="4476750" y="2100263"/>
            <a:ext cx="4127500" cy="4157662"/>
          </a:xfrm>
          <a:prstGeom prst="ellipse">
            <a:avLst/>
          </a:prstGeom>
          <a:noFill/>
          <a:ln w="38100" cap="flat" cmpd="sng">
            <a:solidFill>
              <a:srgbClr val="002060"/>
            </a:solidFill>
            <a:prstDash val="solid"/>
            <a:headEnd type="none" w="med" len="med"/>
            <a:tailEnd type="none" w="med" len="med"/>
          </a:ln>
        </p:spPr>
        <p:txBody>
          <a:bodyPr wrap="none" anchor="ctr" anchorCtr="0"/>
          <a:lstStyle/>
          <a:p>
            <a:pPr eaLnBrk="1" hangingPunct="1"/>
            <a:endParaRPr sz="2400" dirty="0">
              <a:solidFill>
                <a:srgbClr val="FF3300"/>
              </a:solidFill>
              <a:latin typeface=".VnTime" panose="020B7200000000000000" pitchFamily="34" charset="0"/>
            </a:endParaRPr>
          </a:p>
        </p:txBody>
      </p:sp>
      <p:sp>
        <p:nvSpPr>
          <p:cNvPr id="172041" name="Oval 9"/>
          <p:cNvSpPr>
            <a:spLocks noChangeArrowheads="1"/>
          </p:cNvSpPr>
          <p:nvPr/>
        </p:nvSpPr>
        <p:spPr bwMode="auto">
          <a:xfrm>
            <a:off x="5295900" y="2146300"/>
            <a:ext cx="2019300" cy="1968500"/>
          </a:xfrm>
          <a:prstGeom prst="ellipse">
            <a:avLst/>
          </a:prstGeom>
          <a:noFill/>
          <a:ln w="38100">
            <a:solidFill>
              <a:schemeClr val="bg1">
                <a:lumMod val="60000"/>
                <a:lumOff val="40000"/>
              </a:schemeClr>
            </a:solidFill>
            <a:rou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FF00FF"/>
              </a:solidFill>
              <a:effectLst/>
              <a:uLnTx/>
              <a:uFillTx/>
              <a:latin typeface=".VnTime" panose="020B7200000000000000" pitchFamily="34" charset="0"/>
              <a:ea typeface="+mn-ea"/>
              <a:cs typeface="+mn-cs"/>
            </a:endParaRPr>
          </a:p>
        </p:txBody>
      </p:sp>
      <p:sp>
        <p:nvSpPr>
          <p:cNvPr id="21510" name="Oval 10"/>
          <p:cNvSpPr/>
          <p:nvPr/>
        </p:nvSpPr>
        <p:spPr>
          <a:xfrm>
            <a:off x="6946900" y="2852738"/>
            <a:ext cx="1498600" cy="1524000"/>
          </a:xfrm>
          <a:prstGeom prst="ellipse">
            <a:avLst/>
          </a:prstGeom>
          <a:noFill/>
          <a:ln w="38100" cap="flat" cmpd="sng">
            <a:solidFill>
              <a:srgbClr val="28A828"/>
            </a:solidFill>
            <a:prstDash val="solid"/>
            <a:headEnd type="none" w="med" len="med"/>
            <a:tailEnd type="none" w="med" len="med"/>
          </a:ln>
        </p:spPr>
        <p:txBody>
          <a:bodyPr wrap="none" anchor="ctr" anchorCtr="0"/>
          <a:lstStyle/>
          <a:p>
            <a:pPr eaLnBrk="1" hangingPunct="1"/>
            <a:endParaRPr sz="2400" dirty="0">
              <a:solidFill>
                <a:srgbClr val="00FF00"/>
              </a:solidFill>
              <a:latin typeface=".VnTime" panose="020B7200000000000000" pitchFamily="34" charset="0"/>
            </a:endParaRPr>
          </a:p>
        </p:txBody>
      </p:sp>
      <p:sp>
        <p:nvSpPr>
          <p:cNvPr id="21511" name="Text Box 11"/>
          <p:cNvSpPr txBox="1"/>
          <p:nvPr/>
        </p:nvSpPr>
        <p:spPr>
          <a:xfrm>
            <a:off x="7326313" y="3203575"/>
            <a:ext cx="838200" cy="579438"/>
          </a:xfrm>
          <a:prstGeom prst="rect">
            <a:avLst/>
          </a:prstGeom>
          <a:noFill/>
          <a:ln w="9525">
            <a:noFill/>
          </a:ln>
        </p:spPr>
        <p:txBody>
          <a:bodyPr>
            <a:spAutoFit/>
          </a:bodyPr>
          <a:lstStyle/>
          <a:p>
            <a:pPr eaLnBrk="1" hangingPunct="1"/>
            <a:r>
              <a:rPr sz="2400" dirty="0">
                <a:solidFill>
                  <a:srgbClr val="28A828"/>
                </a:solidFill>
                <a:latin typeface=".VnTime" panose="020B7200000000000000" pitchFamily="34" charset="0"/>
              </a:rPr>
              <a:t> </a:t>
            </a:r>
            <a:r>
              <a:rPr sz="3200" dirty="0">
                <a:solidFill>
                  <a:srgbClr val="28A828"/>
                </a:solidFill>
                <a:latin typeface=".VnTimeH" panose="020B7200000000000000" pitchFamily="34" charset="0"/>
              </a:rPr>
              <a:t>.</a:t>
            </a:r>
            <a:r>
              <a:rPr sz="3200" dirty="0">
                <a:solidFill>
                  <a:srgbClr val="00FF00"/>
                </a:solidFill>
                <a:latin typeface=".VnTimeH" panose="020B7200000000000000" pitchFamily="34" charset="0"/>
              </a:rPr>
              <a:t> </a:t>
            </a:r>
            <a:r>
              <a:rPr sz="2400" dirty="0">
                <a:solidFill>
                  <a:srgbClr val="28A828"/>
                </a:solidFill>
                <a:latin typeface=".VnTime" panose="020B7200000000000000" pitchFamily="34" charset="0"/>
              </a:rPr>
              <a:t>O</a:t>
            </a:r>
            <a:r>
              <a:rPr sz="2400" baseline="-25000" dirty="0">
                <a:solidFill>
                  <a:srgbClr val="28A828"/>
                </a:solidFill>
                <a:latin typeface=".VnTime" panose="020B7200000000000000" pitchFamily="34" charset="0"/>
              </a:rPr>
              <a:t>3</a:t>
            </a:r>
            <a:endParaRPr sz="2400" dirty="0">
              <a:solidFill>
                <a:srgbClr val="28A828"/>
              </a:solidFill>
              <a:latin typeface=".VnTime" panose="020B7200000000000000" pitchFamily="34" charset="0"/>
            </a:endParaRPr>
          </a:p>
        </p:txBody>
      </p:sp>
      <p:sp>
        <p:nvSpPr>
          <p:cNvPr id="172044" name="Text Box 12"/>
          <p:cNvSpPr txBox="1">
            <a:spLocks noChangeArrowheads="1"/>
          </p:cNvSpPr>
          <p:nvPr/>
        </p:nvSpPr>
        <p:spPr bwMode="auto">
          <a:xfrm>
            <a:off x="5907088" y="2736850"/>
            <a:ext cx="1295400" cy="579438"/>
          </a:xfrm>
          <a:prstGeom prst="rect">
            <a:avLst/>
          </a:prstGeom>
          <a:noFill/>
          <a:ln w="9525">
            <a:noFill/>
            <a:miter lim="800000"/>
          </a:ln>
          <a:effectLst/>
        </p:spPr>
        <p:txBody>
          <a:bodyPr>
            <a:spAutoFit/>
          </a:bodyPr>
          <a:lstStyle/>
          <a:p>
            <a:pPr marR="0" defTabSz="914400" eaLnBrk="1" hangingPunct="1">
              <a:buClrTx/>
              <a:buSzTx/>
              <a:buFontTx/>
              <a:buNone/>
              <a:defRPr/>
            </a:pPr>
            <a:r>
              <a:rPr kumimoji="0" lang="en-US" sz="3200" kern="1200" cap="none" spc="0" normalizeH="0" baseline="0" noProof="0" dirty="0">
                <a:solidFill>
                  <a:schemeClr val="bg1">
                    <a:lumMod val="60000"/>
                    <a:lumOff val="40000"/>
                  </a:schemeClr>
                </a:solidFill>
                <a:latin typeface=".VnTimeH" panose="020B7200000000000000" pitchFamily="34" charset="0"/>
                <a:ea typeface="+mn-ea"/>
                <a:cs typeface="+mn-cs"/>
              </a:rPr>
              <a:t>. </a:t>
            </a:r>
            <a:r>
              <a:rPr kumimoji="0" lang="en-US" sz="2400" kern="1200" cap="none" spc="0" normalizeH="0" baseline="0" noProof="0" dirty="0">
                <a:solidFill>
                  <a:schemeClr val="bg1">
                    <a:lumMod val="60000"/>
                    <a:lumOff val="40000"/>
                  </a:schemeClr>
                </a:solidFill>
                <a:latin typeface=".VnTime" panose="020B7200000000000000" pitchFamily="34" charset="0"/>
                <a:ea typeface="+mn-ea"/>
                <a:cs typeface="+mn-cs"/>
              </a:rPr>
              <a:t>O</a:t>
            </a:r>
            <a:r>
              <a:rPr kumimoji="0" lang="en-US" sz="2400" kern="1200" cap="none" spc="0" normalizeH="0" baseline="-25000" noProof="0" dirty="0">
                <a:solidFill>
                  <a:schemeClr val="bg1">
                    <a:lumMod val="60000"/>
                    <a:lumOff val="40000"/>
                  </a:schemeClr>
                </a:solidFill>
                <a:latin typeface=".VnTime" panose="020B7200000000000000" pitchFamily="34" charset="0"/>
                <a:ea typeface="+mn-ea"/>
                <a:cs typeface="+mn-cs"/>
              </a:rPr>
              <a:t>2</a:t>
            </a:r>
            <a:endParaRPr kumimoji="0" lang="en-US" sz="2400" kern="1200" cap="none" spc="0" normalizeH="0" baseline="0" noProof="0" dirty="0">
              <a:solidFill>
                <a:schemeClr val="bg1">
                  <a:lumMod val="60000"/>
                  <a:lumOff val="40000"/>
                </a:schemeClr>
              </a:solidFill>
              <a:latin typeface=".VnTime" panose="020B7200000000000000" pitchFamily="34" charset="0"/>
              <a:ea typeface="+mn-ea"/>
              <a:cs typeface="+mn-cs"/>
            </a:endParaRPr>
          </a:p>
        </p:txBody>
      </p:sp>
      <p:sp>
        <p:nvSpPr>
          <p:cNvPr id="21513" name="Text Box 13"/>
          <p:cNvSpPr txBox="1"/>
          <p:nvPr/>
        </p:nvSpPr>
        <p:spPr>
          <a:xfrm>
            <a:off x="6273800" y="4005263"/>
            <a:ext cx="1066800" cy="579437"/>
          </a:xfrm>
          <a:prstGeom prst="rect">
            <a:avLst/>
          </a:prstGeom>
          <a:noFill/>
          <a:ln w="9525">
            <a:noFill/>
          </a:ln>
        </p:spPr>
        <p:txBody>
          <a:bodyPr>
            <a:spAutoFit/>
          </a:bodyPr>
          <a:lstStyle/>
          <a:p>
            <a:pPr eaLnBrk="1" hangingPunct="1"/>
            <a:r>
              <a:rPr sz="3200" dirty="0">
                <a:solidFill>
                  <a:srgbClr val="002060"/>
                </a:solidFill>
                <a:latin typeface=".VnTimeH" panose="020B7200000000000000" pitchFamily="34" charset="0"/>
              </a:rPr>
              <a:t>. </a:t>
            </a:r>
            <a:r>
              <a:rPr sz="2400" dirty="0">
                <a:solidFill>
                  <a:srgbClr val="002060"/>
                </a:solidFill>
                <a:latin typeface=".VnTime" panose="020B7200000000000000" pitchFamily="34" charset="0"/>
              </a:rPr>
              <a:t>O</a:t>
            </a:r>
            <a:r>
              <a:rPr sz="2400" baseline="-25000" dirty="0">
                <a:solidFill>
                  <a:srgbClr val="002060"/>
                </a:solidFill>
                <a:latin typeface=".VnTime" panose="020B7200000000000000" pitchFamily="34" charset="0"/>
              </a:rPr>
              <a:t>1</a:t>
            </a:r>
            <a:endParaRPr sz="2400" dirty="0">
              <a:solidFill>
                <a:srgbClr val="002060"/>
              </a:solidFill>
              <a:latin typeface=".VnTime" panose="020B7200000000000000" pitchFamily="34" charset="0"/>
            </a:endParaRPr>
          </a:p>
        </p:txBody>
      </p:sp>
      <p:sp>
        <p:nvSpPr>
          <p:cNvPr id="21514" name="Oval 14"/>
          <p:cNvSpPr/>
          <p:nvPr/>
        </p:nvSpPr>
        <p:spPr>
          <a:xfrm>
            <a:off x="4800600" y="3783013"/>
            <a:ext cx="990600" cy="990600"/>
          </a:xfrm>
          <a:prstGeom prst="ellipse">
            <a:avLst/>
          </a:prstGeom>
          <a:noFill/>
          <a:ln w="38100" cap="flat" cmpd="sng">
            <a:solidFill>
              <a:srgbClr val="7030A0"/>
            </a:solidFill>
            <a:prstDash val="solid"/>
            <a:headEnd type="none" w="med" len="med"/>
            <a:tailEnd type="none" w="med" len="med"/>
          </a:ln>
        </p:spPr>
        <p:txBody>
          <a:bodyPr wrap="none" anchor="ctr" anchorCtr="0"/>
          <a:lstStyle/>
          <a:p>
            <a:endParaRPr dirty="0">
              <a:latin typeface="Times New Roman" panose="02020603050405020304" pitchFamily="18" charset="0"/>
            </a:endParaRPr>
          </a:p>
        </p:txBody>
      </p:sp>
      <p:sp>
        <p:nvSpPr>
          <p:cNvPr id="21515" name="Text Box 15"/>
          <p:cNvSpPr txBox="1"/>
          <p:nvPr/>
        </p:nvSpPr>
        <p:spPr>
          <a:xfrm>
            <a:off x="4886325" y="3892550"/>
            <a:ext cx="1219200" cy="579438"/>
          </a:xfrm>
          <a:prstGeom prst="rect">
            <a:avLst/>
          </a:prstGeom>
          <a:noFill/>
          <a:ln w="9525">
            <a:noFill/>
          </a:ln>
        </p:spPr>
        <p:txBody>
          <a:bodyPr>
            <a:spAutoFit/>
          </a:bodyPr>
          <a:lstStyle/>
          <a:p>
            <a:pPr eaLnBrk="1" hangingPunct="1"/>
            <a:r>
              <a:rPr sz="3200" dirty="0">
                <a:solidFill>
                  <a:srgbClr val="7030A0"/>
                </a:solidFill>
                <a:latin typeface=".VnTimeH" panose="020B7200000000000000" pitchFamily="34" charset="0"/>
              </a:rPr>
              <a:t>.</a:t>
            </a:r>
            <a:r>
              <a:rPr sz="2400" dirty="0">
                <a:solidFill>
                  <a:srgbClr val="7030A0"/>
                </a:solidFill>
                <a:latin typeface=".VnTime" panose="020B7200000000000000" pitchFamily="34" charset="0"/>
              </a:rPr>
              <a:t>O</a:t>
            </a:r>
            <a:r>
              <a:rPr sz="2400" baseline="-25000" dirty="0">
                <a:solidFill>
                  <a:srgbClr val="7030A0"/>
                </a:solidFill>
                <a:latin typeface=".VnTime" panose="020B7200000000000000" pitchFamily="34" charset="0"/>
              </a:rPr>
              <a:t>4</a:t>
            </a:r>
            <a:endParaRPr sz="2400" dirty="0">
              <a:solidFill>
                <a:srgbClr val="7030A0"/>
              </a:solidFill>
              <a:latin typeface=".VnTime" panose="020B7200000000000000" pitchFamily="34"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2037"/>
                                        </p:tgtEl>
                                        <p:attrNameLst>
                                          <p:attrName>style.visibility</p:attrName>
                                        </p:attrNameLst>
                                      </p:cBhvr>
                                      <p:to>
                                        <p:strVal val="visible"/>
                                      </p:to>
                                    </p:set>
                                    <p:animEffect transition="in" filter="circle(in)">
                                      <p:cBhvr>
                                        <p:cTn id="7" dur="2000"/>
                                        <p:tgtEl>
                                          <p:spTgt spid="172037"/>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72038"/>
                                        </p:tgtEl>
                                        <p:attrNameLst>
                                          <p:attrName>style.visibility</p:attrName>
                                        </p:attrNameLst>
                                      </p:cBhvr>
                                      <p:to>
                                        <p:strVal val="visible"/>
                                      </p:to>
                                    </p:set>
                                    <p:animEffect transition="in" filter="wheel(4)">
                                      <p:cBhvr>
                                        <p:cTn id="10" dur="2000"/>
                                        <p:tgtEl>
                                          <p:spTgt spid="172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7" grpId="0"/>
      <p:bldP spid="1720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p:nvPr/>
        </p:nvSpPr>
        <p:spPr>
          <a:xfrm>
            <a:off x="0" y="33338"/>
            <a:ext cx="8839200" cy="457200"/>
          </a:xfrm>
          <a:prstGeom prst="rect">
            <a:avLst/>
          </a:prstGeom>
          <a:noFill/>
          <a:ln w="9525">
            <a:noFill/>
          </a:ln>
        </p:spPr>
        <p:txBody>
          <a:bodyPr>
            <a:spAutoFit/>
          </a:bodyPr>
          <a:lstStyle/>
          <a:p>
            <a:pPr algn="l"/>
            <a:endParaRPr lang="vi-VN" altLang="x-none" sz="2400" dirty="0">
              <a:solidFill>
                <a:schemeClr val="tx1"/>
              </a:solidFill>
              <a:latin typeface=".VnArial Narrow" panose="020B7200000000000000" pitchFamily="34" charset="0"/>
            </a:endParaRPr>
          </a:p>
        </p:txBody>
      </p:sp>
      <p:grpSp>
        <p:nvGrpSpPr>
          <p:cNvPr id="22531" name="Group 73"/>
          <p:cNvGrpSpPr/>
          <p:nvPr/>
        </p:nvGrpSpPr>
        <p:grpSpPr>
          <a:xfrm>
            <a:off x="1573213" y="1019175"/>
            <a:ext cx="1084262" cy="838200"/>
            <a:chOff x="4357" y="3024"/>
            <a:chExt cx="683" cy="528"/>
          </a:xfrm>
        </p:grpSpPr>
        <p:grpSp>
          <p:nvGrpSpPr>
            <p:cNvPr id="22629" name="Group 74"/>
            <p:cNvGrpSpPr/>
            <p:nvPr/>
          </p:nvGrpSpPr>
          <p:grpSpPr>
            <a:xfrm>
              <a:off x="4357" y="3090"/>
              <a:ext cx="395" cy="395"/>
              <a:chOff x="3600" y="2400"/>
              <a:chExt cx="480" cy="480"/>
            </a:xfrm>
          </p:grpSpPr>
          <p:sp>
            <p:nvSpPr>
              <p:cNvPr id="92" name="Oval 75"/>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93" name="Oval 76"/>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636" name="Text Box 77"/>
              <p:cNvSpPr txBox="1"/>
              <p:nvPr/>
            </p:nvSpPr>
            <p:spPr>
              <a:xfrm>
                <a:off x="3807" y="2641"/>
                <a:ext cx="192" cy="116"/>
              </a:xfrm>
              <a:prstGeom prst="rect">
                <a:avLst/>
              </a:prstGeom>
              <a:noFill/>
              <a:ln w="19050">
                <a:noFill/>
              </a:ln>
            </p:spPr>
            <p:txBody>
              <a:bodyPr lIns="0" tIns="0" rIns="0" bIns="0">
                <a:spAutoFit/>
              </a:bodyPr>
              <a:lstStyle/>
              <a:p>
                <a:r>
                  <a:rPr sz="1000" b="0" dirty="0">
                    <a:latin typeface=".VnArial Narrow" panose="020B7200000000000000" pitchFamily="34" charset="0"/>
                  </a:rPr>
                  <a:t>O</a:t>
                </a:r>
              </a:p>
            </p:txBody>
          </p:sp>
        </p:grpSp>
        <p:grpSp>
          <p:nvGrpSpPr>
            <p:cNvPr id="22630" name="Group 78"/>
            <p:cNvGrpSpPr/>
            <p:nvPr/>
          </p:nvGrpSpPr>
          <p:grpSpPr>
            <a:xfrm>
              <a:off x="4512" y="3024"/>
              <a:ext cx="528" cy="528"/>
              <a:chOff x="4368" y="2304"/>
              <a:chExt cx="672" cy="672"/>
            </a:xfrm>
          </p:grpSpPr>
          <p:sp>
            <p:nvSpPr>
              <p:cNvPr id="22631" name="Oval 79"/>
              <p:cNvSpPr/>
              <p:nvPr/>
            </p:nvSpPr>
            <p:spPr>
              <a:xfrm>
                <a:off x="4368" y="2304"/>
                <a:ext cx="672" cy="672"/>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400" dirty="0">
                  <a:solidFill>
                    <a:schemeClr val="accent1"/>
                  </a:solidFill>
                  <a:latin typeface=".VnArial Narrow" panose="020B7200000000000000" pitchFamily="34" charset="0"/>
                </a:endParaRPr>
              </a:p>
            </p:txBody>
          </p:sp>
          <p:sp>
            <p:nvSpPr>
              <p:cNvPr id="90" name="Oval 80"/>
              <p:cNvSpPr>
                <a:spLocks noChangeArrowheads="1"/>
              </p:cNvSpPr>
              <p:nvPr/>
            </p:nvSpPr>
            <p:spPr bwMode="auto">
              <a:xfrm>
                <a:off x="4707" y="2632"/>
                <a:ext cx="11" cy="10"/>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633" name="Text Box 81"/>
              <p:cNvSpPr txBox="1"/>
              <p:nvPr/>
            </p:nvSpPr>
            <p:spPr>
              <a:xfrm>
                <a:off x="4705" y="2641"/>
                <a:ext cx="192" cy="122"/>
              </a:xfrm>
              <a:prstGeom prst="rect">
                <a:avLst/>
              </a:prstGeom>
              <a:noFill/>
              <a:ln w="19050">
                <a:noFill/>
              </a:ln>
            </p:spPr>
            <p:txBody>
              <a:bodyPr lIns="0" tIns="0" rIns="0" bIns="0">
                <a:spAutoFit/>
              </a:bodyPr>
              <a:lstStyle/>
              <a:p>
                <a:r>
                  <a:rPr sz="1000" b="0" dirty="0">
                    <a:solidFill>
                      <a:schemeClr val="accent1"/>
                    </a:solidFill>
                    <a:latin typeface=".VnArial Narrow" panose="020B7200000000000000" pitchFamily="34" charset="0"/>
                  </a:rPr>
                  <a:t>O’</a:t>
                </a:r>
              </a:p>
            </p:txBody>
          </p:sp>
        </p:grpSp>
      </p:grpSp>
      <p:grpSp>
        <p:nvGrpSpPr>
          <p:cNvPr id="22532" name="Group 91"/>
          <p:cNvGrpSpPr/>
          <p:nvPr/>
        </p:nvGrpSpPr>
        <p:grpSpPr>
          <a:xfrm>
            <a:off x="2928938" y="2333625"/>
            <a:ext cx="1466850" cy="838200"/>
            <a:chOff x="4608" y="3024"/>
            <a:chExt cx="924" cy="528"/>
          </a:xfrm>
        </p:grpSpPr>
        <p:sp>
          <p:nvSpPr>
            <p:cNvPr id="96" name="Oval 92"/>
            <p:cNvSpPr>
              <a:spLocks noChangeArrowheads="1"/>
            </p:cNvSpPr>
            <p:nvPr/>
          </p:nvSpPr>
          <p:spPr bwMode="auto">
            <a:xfrm>
              <a:off x="5137" y="3093"/>
              <a:ext cx="395" cy="395"/>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97" name="Oval 93"/>
            <p:cNvSpPr>
              <a:spLocks noChangeArrowheads="1"/>
            </p:cNvSpPr>
            <p:nvPr/>
          </p:nvSpPr>
          <p:spPr bwMode="auto">
            <a:xfrm>
              <a:off x="5325" y="3284"/>
              <a:ext cx="10" cy="9"/>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625" name="Text Box 94"/>
            <p:cNvSpPr txBox="1"/>
            <p:nvPr/>
          </p:nvSpPr>
          <p:spPr>
            <a:xfrm>
              <a:off x="5307" y="3291"/>
              <a:ext cx="158" cy="96"/>
            </a:xfrm>
            <a:prstGeom prst="rect">
              <a:avLst/>
            </a:prstGeom>
            <a:noFill/>
            <a:ln w="19050">
              <a:noFill/>
            </a:ln>
          </p:spPr>
          <p:txBody>
            <a:bodyPr lIns="0" tIns="0" rIns="0" bIns="0">
              <a:spAutoFit/>
            </a:bodyPr>
            <a:lstStyle/>
            <a:p>
              <a:r>
                <a:rPr sz="1000" b="0" dirty="0">
                  <a:latin typeface=".VnArial Narrow" panose="020B7200000000000000" pitchFamily="34" charset="0"/>
                </a:rPr>
                <a:t>O</a:t>
              </a:r>
            </a:p>
          </p:txBody>
        </p:sp>
        <p:sp>
          <p:nvSpPr>
            <p:cNvPr id="22626" name="Oval 95"/>
            <p:cNvSpPr/>
            <p:nvPr/>
          </p:nvSpPr>
          <p:spPr>
            <a:xfrm>
              <a:off x="4608" y="3024"/>
              <a:ext cx="528" cy="528"/>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400" dirty="0">
                <a:solidFill>
                  <a:schemeClr val="accent1"/>
                </a:solidFill>
                <a:latin typeface=".VnArial Narrow" panose="020B7200000000000000" pitchFamily="34" charset="0"/>
              </a:endParaRPr>
            </a:p>
          </p:txBody>
        </p:sp>
        <p:sp>
          <p:nvSpPr>
            <p:cNvPr id="100" name="Oval 96"/>
            <p:cNvSpPr>
              <a:spLocks noChangeArrowheads="1"/>
            </p:cNvSpPr>
            <p:nvPr/>
          </p:nvSpPr>
          <p:spPr bwMode="auto">
            <a:xfrm>
              <a:off x="4874" y="3282"/>
              <a:ext cx="9" cy="8"/>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628" name="Text Box 97"/>
            <p:cNvSpPr txBox="1"/>
            <p:nvPr/>
          </p:nvSpPr>
          <p:spPr>
            <a:xfrm>
              <a:off x="4873" y="3289"/>
              <a:ext cx="151" cy="96"/>
            </a:xfrm>
            <a:prstGeom prst="rect">
              <a:avLst/>
            </a:prstGeom>
            <a:noFill/>
            <a:ln w="19050">
              <a:noFill/>
            </a:ln>
          </p:spPr>
          <p:txBody>
            <a:bodyPr lIns="0" tIns="0" rIns="0" bIns="0">
              <a:spAutoFit/>
            </a:bodyPr>
            <a:lstStyle/>
            <a:p>
              <a:r>
                <a:rPr sz="1000" b="0" dirty="0">
                  <a:solidFill>
                    <a:schemeClr val="accent1"/>
                  </a:solidFill>
                  <a:latin typeface=".VnArial Narrow" panose="020B7200000000000000" pitchFamily="34" charset="0"/>
                </a:rPr>
                <a:t>O’</a:t>
              </a:r>
            </a:p>
          </p:txBody>
        </p:sp>
      </p:grpSp>
      <p:sp>
        <p:nvSpPr>
          <p:cNvPr id="105" name="Rectangle 6"/>
          <p:cNvSpPr>
            <a:spLocks noChangeArrowheads="1"/>
          </p:cNvSpPr>
          <p:nvPr/>
        </p:nvSpPr>
        <p:spPr bwMode="auto">
          <a:xfrm>
            <a:off x="57150" y="400050"/>
            <a:ext cx="5851525" cy="369888"/>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I.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Ba</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vị</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trí</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tương</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đối</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của</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hai</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đường</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tròn</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a:t>
            </a:r>
            <a:endParaRPr kumimoji="0" lang="en-US" sz="18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endParaRPr>
          </a:p>
        </p:txBody>
      </p:sp>
      <p:sp>
        <p:nvSpPr>
          <p:cNvPr id="22534" name="Rectangle 10"/>
          <p:cNvSpPr/>
          <p:nvPr/>
        </p:nvSpPr>
        <p:spPr>
          <a:xfrm>
            <a:off x="98425" y="654050"/>
            <a:ext cx="4419600" cy="369888"/>
          </a:xfrm>
          <a:prstGeom prst="rect">
            <a:avLst/>
          </a:prstGeom>
          <a:noFill/>
          <a:ln w="9525">
            <a:noFill/>
          </a:ln>
        </p:spPr>
        <p:txBody>
          <a:bodyPr>
            <a:spAutoFit/>
          </a:bodyPr>
          <a:lstStyle/>
          <a:p>
            <a:pPr algn="l" eaLnBrk="1" hangingPunct="1">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1. H</a:t>
            </a:r>
            <a:r>
              <a:rPr sz="1800" dirty="0">
                <a:latin typeface="Times New Roman" panose="02020603050405020304" pitchFamily="18" charset="0"/>
                <a:sym typeface="Symbol" panose="05050102010706020507" pitchFamily="18" charset="2"/>
              </a:rPr>
              <a:t>ai đường tròn cắt nhau</a:t>
            </a:r>
            <a:r>
              <a:rPr sz="1800" dirty="0">
                <a:latin typeface=".VnTime" panose="020B7200000000000000" pitchFamily="34" charset="0"/>
                <a:sym typeface="Symbol" panose="05050102010706020507" pitchFamily="18" charset="2"/>
              </a:rPr>
              <a:t>:</a:t>
            </a:r>
          </a:p>
        </p:txBody>
      </p:sp>
      <p:sp>
        <p:nvSpPr>
          <p:cNvPr id="22535" name="Text Box 12"/>
          <p:cNvSpPr txBox="1"/>
          <p:nvPr/>
        </p:nvSpPr>
        <p:spPr>
          <a:xfrm>
            <a:off x="1828800" y="903288"/>
            <a:ext cx="228600" cy="246062"/>
          </a:xfrm>
          <a:prstGeom prst="rect">
            <a:avLst/>
          </a:prstGeom>
          <a:noFill/>
          <a:ln w="9525">
            <a:noFill/>
          </a:ln>
        </p:spPr>
        <p:txBody>
          <a:bodyPr lIns="0" tIns="0" rIns="0" bIns="0">
            <a:spAutoFit/>
          </a:bodyPr>
          <a:lstStyle/>
          <a:p>
            <a:r>
              <a:rPr sz="1600" dirty="0">
                <a:latin typeface=".VnArial Narrow" panose="020B7200000000000000" pitchFamily="34" charset="0"/>
              </a:rPr>
              <a:t>A</a:t>
            </a:r>
          </a:p>
        </p:txBody>
      </p:sp>
      <p:sp>
        <p:nvSpPr>
          <p:cNvPr id="22536" name="Text Box 13"/>
          <p:cNvSpPr txBox="1"/>
          <p:nvPr/>
        </p:nvSpPr>
        <p:spPr>
          <a:xfrm>
            <a:off x="1760538" y="1743075"/>
            <a:ext cx="228600" cy="246063"/>
          </a:xfrm>
          <a:prstGeom prst="rect">
            <a:avLst/>
          </a:prstGeom>
          <a:noFill/>
          <a:ln w="9525">
            <a:noFill/>
          </a:ln>
        </p:spPr>
        <p:txBody>
          <a:bodyPr lIns="0" tIns="0" rIns="0" bIns="0">
            <a:spAutoFit/>
          </a:bodyPr>
          <a:lstStyle/>
          <a:p>
            <a:r>
              <a:rPr sz="1600" dirty="0">
                <a:latin typeface=".VnArial Narrow" panose="020B7200000000000000" pitchFamily="34" charset="0"/>
              </a:rPr>
              <a:t>B</a:t>
            </a:r>
          </a:p>
        </p:txBody>
      </p:sp>
      <p:sp>
        <p:nvSpPr>
          <p:cNvPr id="110" name="Text Box 14"/>
          <p:cNvSpPr txBox="1">
            <a:spLocks noChangeArrowheads="1"/>
          </p:cNvSpPr>
          <p:nvPr/>
        </p:nvSpPr>
        <p:spPr bwMode="auto">
          <a:xfrm>
            <a:off x="2746375" y="1128713"/>
            <a:ext cx="3154363" cy="784225"/>
          </a:xfrm>
          <a:prstGeom prst="rect">
            <a:avLst/>
          </a:prstGeom>
          <a:noFill/>
          <a:ln w="9525">
            <a:noFill/>
            <a:miter lim="800000"/>
          </a:ln>
        </p:spPr>
        <p:txBody>
          <a:bodyPr>
            <a:spAutoFit/>
          </a:bodyPr>
          <a:lstStyle/>
          <a:p>
            <a:pPr marR="0" algn="just" defTabSz="914400">
              <a:buClrTx/>
              <a:buSzTx/>
              <a:buFontTx/>
              <a:buNone/>
              <a:defRPr/>
            </a:pP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A;B: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là</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2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giao</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điểm</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p>
          <a:p>
            <a:pPr marR="0" algn="just" defTabSz="914400">
              <a:buClrTx/>
              <a:buSzTx/>
              <a:buFontTx/>
              <a:buNone/>
              <a:defRPr/>
            </a:pP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AB: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là</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dây</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chung</a:t>
            </a:r>
            <a:endParaRPr kumimoji="0" lang="en-US" sz="1800" kern="1200" cap="none" spc="0" normalizeH="0" baseline="0" noProof="0" dirty="0">
              <a:solidFill>
                <a:schemeClr val="accent1">
                  <a:lumMod val="75000"/>
                </a:schemeClr>
              </a:solidFill>
              <a:latin typeface="Times New Roman" panose="02020603050405020304" pitchFamily="18" charset="0"/>
              <a:ea typeface="+mn-ea"/>
              <a:cs typeface="+mn-cs"/>
            </a:endParaRPr>
          </a:p>
        </p:txBody>
      </p:sp>
      <p:sp>
        <p:nvSpPr>
          <p:cNvPr id="111" name="Line 15"/>
          <p:cNvSpPr>
            <a:spLocks noChangeShapeType="1"/>
          </p:cNvSpPr>
          <p:nvPr/>
        </p:nvSpPr>
        <p:spPr bwMode="auto">
          <a:xfrm>
            <a:off x="1947863" y="1144588"/>
            <a:ext cx="0" cy="609600"/>
          </a:xfrm>
          <a:prstGeom prst="line">
            <a:avLst/>
          </a:prstGeom>
          <a:noFill/>
          <a:ln w="9525">
            <a:solidFill>
              <a:schemeClr val="accent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539" name="Rectangle 16"/>
          <p:cNvSpPr/>
          <p:nvPr/>
        </p:nvSpPr>
        <p:spPr>
          <a:xfrm>
            <a:off x="117475" y="1816100"/>
            <a:ext cx="4419600" cy="368300"/>
          </a:xfrm>
          <a:prstGeom prst="rect">
            <a:avLst/>
          </a:prstGeom>
          <a:noFill/>
          <a:ln w="9525">
            <a:noFill/>
          </a:ln>
        </p:spPr>
        <p:txBody>
          <a:bodyPr>
            <a:spAutoFit/>
          </a:bodyPr>
          <a:lstStyle/>
          <a:p>
            <a:pPr algn="l" eaLnBrk="1" hangingPunct="1">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2.Hai</a:t>
            </a:r>
            <a:r>
              <a:rPr sz="1800" dirty="0">
                <a:latin typeface="Times New Roman" panose="02020603050405020304" pitchFamily="18" charset="0"/>
                <a:sym typeface="Symbol" panose="05050102010706020507" pitchFamily="18" charset="2"/>
              </a:rPr>
              <a:t> đường tròn tiếp xúc nhau:</a:t>
            </a:r>
          </a:p>
        </p:txBody>
      </p:sp>
      <p:sp>
        <p:nvSpPr>
          <p:cNvPr id="22540" name="Text Box 17"/>
          <p:cNvSpPr txBox="1"/>
          <p:nvPr/>
        </p:nvSpPr>
        <p:spPr>
          <a:xfrm>
            <a:off x="1397000" y="2605088"/>
            <a:ext cx="228600" cy="182562"/>
          </a:xfrm>
          <a:prstGeom prst="rect">
            <a:avLst/>
          </a:prstGeom>
          <a:noFill/>
          <a:ln w="9525">
            <a:noFill/>
          </a:ln>
        </p:spPr>
        <p:txBody>
          <a:bodyPr lIns="0" tIns="0" rIns="0" bIns="0">
            <a:spAutoFit/>
          </a:bodyPr>
          <a:lstStyle/>
          <a:p>
            <a:r>
              <a:rPr sz="1200" dirty="0">
                <a:latin typeface=".VnArial Narrow" panose="020B7200000000000000" pitchFamily="34" charset="0"/>
              </a:rPr>
              <a:t>M</a:t>
            </a:r>
          </a:p>
        </p:txBody>
      </p:sp>
      <p:sp>
        <p:nvSpPr>
          <p:cNvPr id="22541" name="Text Box 18"/>
          <p:cNvSpPr txBox="1"/>
          <p:nvPr/>
        </p:nvSpPr>
        <p:spPr>
          <a:xfrm>
            <a:off x="3551238" y="2566988"/>
            <a:ext cx="228600" cy="182562"/>
          </a:xfrm>
          <a:prstGeom prst="rect">
            <a:avLst/>
          </a:prstGeom>
          <a:noFill/>
          <a:ln w="9525">
            <a:noFill/>
          </a:ln>
        </p:spPr>
        <p:txBody>
          <a:bodyPr lIns="0" tIns="0" rIns="0" bIns="0">
            <a:spAutoFit/>
          </a:bodyPr>
          <a:lstStyle/>
          <a:p>
            <a:r>
              <a:rPr sz="1200" dirty="0">
                <a:latin typeface=".VnArial Narrow" panose="020B7200000000000000" pitchFamily="34" charset="0"/>
              </a:rPr>
              <a:t>M</a:t>
            </a:r>
          </a:p>
        </p:txBody>
      </p:sp>
      <p:sp>
        <p:nvSpPr>
          <p:cNvPr id="116" name="Text Box 20"/>
          <p:cNvSpPr txBox="1">
            <a:spLocks noChangeArrowheads="1"/>
          </p:cNvSpPr>
          <p:nvPr/>
        </p:nvSpPr>
        <p:spPr bwMode="auto">
          <a:xfrm>
            <a:off x="-138112" y="2005013"/>
            <a:ext cx="3227388" cy="369888"/>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a.Tiếp</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xúc</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trong</a:t>
            </a:r>
            <a:endParaRPr kumimoji="0" lang="en-US" sz="1800" kern="1200" cap="none" spc="0" normalizeH="0" baseline="0" noProof="0" dirty="0">
              <a:solidFill>
                <a:schemeClr val="accent1">
                  <a:lumMod val="75000"/>
                </a:schemeClr>
              </a:solidFill>
              <a:latin typeface="Times New Roman" panose="02020603050405020304" pitchFamily="18" charset="0"/>
              <a:ea typeface="+mn-ea"/>
              <a:cs typeface="+mn-cs"/>
            </a:endParaRPr>
          </a:p>
        </p:txBody>
      </p:sp>
      <p:sp>
        <p:nvSpPr>
          <p:cNvPr id="117" name="Text Box 21"/>
          <p:cNvSpPr txBox="1">
            <a:spLocks noChangeArrowheads="1"/>
          </p:cNvSpPr>
          <p:nvPr/>
        </p:nvSpPr>
        <p:spPr bwMode="auto">
          <a:xfrm>
            <a:off x="2016125" y="2005013"/>
            <a:ext cx="2870200" cy="369888"/>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b.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Tiếp</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xúc</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ngoài</a:t>
            </a:r>
            <a:endParaRPr kumimoji="0" lang="en-US" sz="1800" kern="1200" cap="none" spc="0" normalizeH="0" baseline="0" noProof="0" dirty="0">
              <a:solidFill>
                <a:schemeClr val="accent1">
                  <a:lumMod val="75000"/>
                </a:schemeClr>
              </a:solidFill>
              <a:latin typeface="Times New Roman" panose="02020603050405020304" pitchFamily="18" charset="0"/>
              <a:ea typeface="+mn-ea"/>
              <a:cs typeface="+mn-cs"/>
            </a:endParaRPr>
          </a:p>
        </p:txBody>
      </p:sp>
      <p:sp>
        <p:nvSpPr>
          <p:cNvPr id="22544" name="Rectangle 22"/>
          <p:cNvSpPr/>
          <p:nvPr/>
        </p:nvSpPr>
        <p:spPr>
          <a:xfrm>
            <a:off x="153988" y="3144838"/>
            <a:ext cx="4419600" cy="369887"/>
          </a:xfrm>
          <a:prstGeom prst="rect">
            <a:avLst/>
          </a:prstGeom>
          <a:noFill/>
          <a:ln w="9525">
            <a:noFill/>
          </a:ln>
        </p:spPr>
        <p:txBody>
          <a:bodyPr>
            <a:spAutoFit/>
          </a:bodyPr>
          <a:lstStyle/>
          <a:p>
            <a:pPr algn="l" eaLnBrk="1" hangingPunct="1">
              <a:spcBef>
                <a:spcPct val="0"/>
              </a:spcBef>
            </a:pPr>
            <a:r>
              <a:rPr sz="1800" dirty="0">
                <a:latin typeface="Times New Roman" panose="02020603050405020304" pitchFamily="18" charset="0"/>
                <a:sym typeface="Symbol" panose="05050102010706020507" pitchFamily="18" charset="2"/>
              </a:rPr>
              <a:t>3. Hai đường tròn không giao nhau</a:t>
            </a:r>
            <a:r>
              <a:rPr sz="1800" dirty="0">
                <a:latin typeface=".VnTime" panose="020B7200000000000000" pitchFamily="34" charset="0"/>
                <a:sym typeface="Symbol" panose="05050102010706020507" pitchFamily="18" charset="2"/>
              </a:rPr>
              <a:t>:</a:t>
            </a:r>
          </a:p>
        </p:txBody>
      </p:sp>
      <p:sp>
        <p:nvSpPr>
          <p:cNvPr id="120" name="Text Box 24"/>
          <p:cNvSpPr txBox="1">
            <a:spLocks noChangeArrowheads="1"/>
          </p:cNvSpPr>
          <p:nvPr/>
        </p:nvSpPr>
        <p:spPr bwMode="auto">
          <a:xfrm>
            <a:off x="373063" y="3400425"/>
            <a:ext cx="2154238" cy="369888"/>
          </a:xfrm>
          <a:prstGeom prst="rect">
            <a:avLst/>
          </a:prstGeom>
          <a:noFill/>
          <a:ln w="9525">
            <a:noFill/>
            <a:miter lim="800000"/>
          </a:ln>
        </p:spPr>
        <p:txBody>
          <a:bodyPr>
            <a:spAutoFit/>
          </a:bodyPr>
          <a:lstStyle/>
          <a:p>
            <a:pPr marR="0" defTabSz="914400">
              <a:buClrTx/>
              <a:buSzTx/>
              <a:buFontTx/>
              <a:buNone/>
              <a:defRPr/>
            </a:pP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a.Đựng</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nhau</a:t>
            </a:r>
            <a:endParaRPr kumimoji="0" lang="en-US" sz="1800" kern="1200" cap="none" spc="0" normalizeH="0" baseline="0" noProof="0" dirty="0">
              <a:solidFill>
                <a:schemeClr val="accent1">
                  <a:lumMod val="75000"/>
                </a:schemeClr>
              </a:solidFill>
              <a:latin typeface="Times New Roman" panose="02020603050405020304" pitchFamily="18" charset="0"/>
              <a:ea typeface="+mn-ea"/>
              <a:cs typeface="+mn-cs"/>
            </a:endParaRPr>
          </a:p>
        </p:txBody>
      </p:sp>
      <p:sp>
        <p:nvSpPr>
          <p:cNvPr id="121" name="Text Box 25"/>
          <p:cNvSpPr txBox="1">
            <a:spLocks noChangeArrowheads="1"/>
          </p:cNvSpPr>
          <p:nvPr/>
        </p:nvSpPr>
        <p:spPr bwMode="auto">
          <a:xfrm>
            <a:off x="2746375" y="3395663"/>
            <a:ext cx="2139950" cy="369888"/>
          </a:xfrm>
          <a:prstGeom prst="rect">
            <a:avLst/>
          </a:prstGeom>
          <a:noFill/>
          <a:ln w="9525">
            <a:noFill/>
            <a:miter lim="800000"/>
          </a:ln>
        </p:spPr>
        <p:txBody>
          <a:bodyPr>
            <a:spAutoFit/>
          </a:bodyPr>
          <a:lstStyle/>
          <a:p>
            <a:pPr marR="0" defTabSz="914400">
              <a:spcBef>
                <a:spcPct val="0"/>
              </a:spcBef>
              <a:buClrTx/>
              <a:buSzTx/>
              <a:buFontTx/>
              <a:buNone/>
              <a:defRPr/>
            </a:pP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b.Ngoài</a:t>
            </a:r>
            <a:r>
              <a:rPr kumimoji="0" lang="en-US" sz="1800" kern="1200" cap="none" spc="0" normalizeH="0" baseline="0" noProof="0" dirty="0">
                <a:solidFill>
                  <a:schemeClr val="accent1">
                    <a:lumMod val="75000"/>
                  </a:schemeClr>
                </a:solidFill>
                <a:latin typeface="Times New Roman" panose="02020603050405020304" pitchFamily="18" charset="0"/>
                <a:ea typeface="+mn-ea"/>
                <a:cs typeface="+mn-cs"/>
              </a:rPr>
              <a:t> </a:t>
            </a:r>
            <a:r>
              <a:rPr kumimoji="0" lang="en-US" sz="1800" kern="1200" cap="none" spc="0" normalizeH="0" baseline="0" noProof="0" dirty="0" err="1">
                <a:solidFill>
                  <a:schemeClr val="accent1">
                    <a:lumMod val="75000"/>
                  </a:schemeClr>
                </a:solidFill>
                <a:latin typeface="Times New Roman" panose="02020603050405020304" pitchFamily="18" charset="0"/>
                <a:ea typeface="+mn-ea"/>
                <a:cs typeface="+mn-cs"/>
              </a:rPr>
              <a:t>nhau</a:t>
            </a:r>
            <a:endParaRPr kumimoji="0" lang="en-US" sz="1800" kern="1200" cap="none" spc="0" normalizeH="0" baseline="0" noProof="0" dirty="0">
              <a:solidFill>
                <a:schemeClr val="accent1">
                  <a:lumMod val="75000"/>
                </a:schemeClr>
              </a:solidFill>
              <a:latin typeface="Times New Roman" panose="02020603050405020304" pitchFamily="18" charset="0"/>
              <a:ea typeface="+mn-ea"/>
              <a:cs typeface="+mn-cs"/>
            </a:endParaRPr>
          </a:p>
        </p:txBody>
      </p:sp>
      <p:grpSp>
        <p:nvGrpSpPr>
          <p:cNvPr id="22547" name="Group 82"/>
          <p:cNvGrpSpPr/>
          <p:nvPr/>
        </p:nvGrpSpPr>
        <p:grpSpPr>
          <a:xfrm>
            <a:off x="555625" y="2370138"/>
            <a:ext cx="838200" cy="838200"/>
            <a:chOff x="4512" y="2784"/>
            <a:chExt cx="528" cy="528"/>
          </a:xfrm>
        </p:grpSpPr>
        <p:grpSp>
          <p:nvGrpSpPr>
            <p:cNvPr id="22615" name="Group 83"/>
            <p:cNvGrpSpPr/>
            <p:nvPr/>
          </p:nvGrpSpPr>
          <p:grpSpPr>
            <a:xfrm>
              <a:off x="4644" y="2850"/>
              <a:ext cx="395" cy="395"/>
              <a:chOff x="3600" y="2400"/>
              <a:chExt cx="480" cy="480"/>
            </a:xfrm>
          </p:grpSpPr>
          <p:sp>
            <p:nvSpPr>
              <p:cNvPr id="129" name="Oval 84"/>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0" name="Oval 85"/>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622" name="Text Box 86"/>
              <p:cNvSpPr txBox="1"/>
              <p:nvPr/>
            </p:nvSpPr>
            <p:spPr>
              <a:xfrm>
                <a:off x="3807" y="2641"/>
                <a:ext cx="192" cy="116"/>
              </a:xfrm>
              <a:prstGeom prst="rect">
                <a:avLst/>
              </a:prstGeom>
              <a:noFill/>
              <a:ln w="19050">
                <a:noFill/>
              </a:ln>
            </p:spPr>
            <p:txBody>
              <a:bodyPr lIns="0" tIns="0" rIns="0" bIns="0">
                <a:spAutoFit/>
              </a:bodyPr>
              <a:lstStyle/>
              <a:p>
                <a:r>
                  <a:rPr sz="1000" b="0" dirty="0">
                    <a:latin typeface=".VnArial Narrow" panose="020B7200000000000000" pitchFamily="34" charset="0"/>
                  </a:rPr>
                  <a:t>O</a:t>
                </a:r>
              </a:p>
            </p:txBody>
          </p:sp>
        </p:grpSp>
        <p:grpSp>
          <p:nvGrpSpPr>
            <p:cNvPr id="22616" name="Group 87"/>
            <p:cNvGrpSpPr/>
            <p:nvPr/>
          </p:nvGrpSpPr>
          <p:grpSpPr>
            <a:xfrm>
              <a:off x="4512" y="2784"/>
              <a:ext cx="528" cy="528"/>
              <a:chOff x="4368" y="2304"/>
              <a:chExt cx="672" cy="672"/>
            </a:xfrm>
          </p:grpSpPr>
          <p:sp>
            <p:nvSpPr>
              <p:cNvPr id="22617" name="Oval 88"/>
              <p:cNvSpPr/>
              <p:nvPr/>
            </p:nvSpPr>
            <p:spPr>
              <a:xfrm>
                <a:off x="4368" y="2304"/>
                <a:ext cx="672" cy="672"/>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400" dirty="0">
                  <a:solidFill>
                    <a:schemeClr val="accent1"/>
                  </a:solidFill>
                  <a:latin typeface=".VnArial Narrow" panose="020B7200000000000000" pitchFamily="34" charset="0"/>
                </a:endParaRPr>
              </a:p>
            </p:txBody>
          </p:sp>
          <p:sp>
            <p:nvSpPr>
              <p:cNvPr id="127" name="Oval 89"/>
              <p:cNvSpPr>
                <a:spLocks noChangeArrowheads="1"/>
              </p:cNvSpPr>
              <p:nvPr/>
            </p:nvSpPr>
            <p:spPr bwMode="auto">
              <a:xfrm>
                <a:off x="4707" y="2632"/>
                <a:ext cx="11" cy="10"/>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619" name="Text Box 90"/>
              <p:cNvSpPr txBox="1"/>
              <p:nvPr/>
            </p:nvSpPr>
            <p:spPr>
              <a:xfrm>
                <a:off x="4705" y="2641"/>
                <a:ext cx="192" cy="122"/>
              </a:xfrm>
              <a:prstGeom prst="rect">
                <a:avLst/>
              </a:prstGeom>
              <a:noFill/>
              <a:ln w="19050">
                <a:noFill/>
              </a:ln>
            </p:spPr>
            <p:txBody>
              <a:bodyPr lIns="0" tIns="0" rIns="0" bIns="0">
                <a:spAutoFit/>
              </a:bodyPr>
              <a:lstStyle/>
              <a:p>
                <a:pPr algn="just"/>
                <a:r>
                  <a:rPr sz="1000" b="0" dirty="0">
                    <a:solidFill>
                      <a:schemeClr val="accent1"/>
                    </a:solidFill>
                    <a:latin typeface=".VnArial Narrow" panose="020B7200000000000000" pitchFamily="34" charset="0"/>
                  </a:rPr>
                  <a:t>O’</a:t>
                </a:r>
              </a:p>
            </p:txBody>
          </p:sp>
        </p:grpSp>
      </p:grpSp>
      <p:grpSp>
        <p:nvGrpSpPr>
          <p:cNvPr id="22548" name="Group 98"/>
          <p:cNvGrpSpPr/>
          <p:nvPr/>
        </p:nvGrpSpPr>
        <p:grpSpPr>
          <a:xfrm>
            <a:off x="701675" y="3706813"/>
            <a:ext cx="838200" cy="782637"/>
            <a:chOff x="3600" y="3120"/>
            <a:chExt cx="528" cy="528"/>
          </a:xfrm>
        </p:grpSpPr>
        <p:grpSp>
          <p:nvGrpSpPr>
            <p:cNvPr id="22607" name="Group 99"/>
            <p:cNvGrpSpPr/>
            <p:nvPr/>
          </p:nvGrpSpPr>
          <p:grpSpPr>
            <a:xfrm>
              <a:off x="3637" y="3180"/>
              <a:ext cx="395" cy="395"/>
              <a:chOff x="3600" y="2400"/>
              <a:chExt cx="480" cy="480"/>
            </a:xfrm>
          </p:grpSpPr>
          <p:sp>
            <p:nvSpPr>
              <p:cNvPr id="138" name="Oval 100"/>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9" name="Oval 101"/>
              <p:cNvSpPr>
                <a:spLocks noChangeArrowheads="1"/>
              </p:cNvSpPr>
              <p:nvPr/>
            </p:nvSpPr>
            <p:spPr bwMode="auto">
              <a:xfrm>
                <a:off x="3828" y="2632"/>
                <a:ext cx="12" cy="12"/>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0" name="Text Box 102"/>
              <p:cNvSpPr txBox="1">
                <a:spLocks noChangeArrowheads="1"/>
              </p:cNvSpPr>
              <p:nvPr/>
            </p:nvSpPr>
            <p:spPr bwMode="auto">
              <a:xfrm>
                <a:off x="3807" y="2641"/>
                <a:ext cx="192" cy="125"/>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chemeClr val="accent1"/>
                    </a:solidFill>
                    <a:latin typeface=".VnArial Narrow" panose="020B7200000000000000" pitchFamily="34" charset="0"/>
                    <a:ea typeface="+mn-ea"/>
                    <a:cs typeface="+mn-cs"/>
                  </a:rPr>
                  <a:t>O’</a:t>
                </a:r>
              </a:p>
            </p:txBody>
          </p:sp>
        </p:grpSp>
        <p:grpSp>
          <p:nvGrpSpPr>
            <p:cNvPr id="22608" name="Group 103"/>
            <p:cNvGrpSpPr/>
            <p:nvPr/>
          </p:nvGrpSpPr>
          <p:grpSpPr>
            <a:xfrm>
              <a:off x="3600" y="3120"/>
              <a:ext cx="528" cy="528"/>
              <a:chOff x="3600" y="3120"/>
              <a:chExt cx="528" cy="528"/>
            </a:xfrm>
          </p:grpSpPr>
          <p:sp>
            <p:nvSpPr>
              <p:cNvPr id="22609" name="Oval 104"/>
              <p:cNvSpPr/>
              <p:nvPr/>
            </p:nvSpPr>
            <p:spPr>
              <a:xfrm>
                <a:off x="3600" y="3120"/>
                <a:ext cx="528" cy="528"/>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800" dirty="0">
                  <a:solidFill>
                    <a:schemeClr val="accent1"/>
                  </a:solidFill>
                  <a:latin typeface=".VnArial Narrow" panose="020B7200000000000000" pitchFamily="34" charset="0"/>
                </a:endParaRPr>
              </a:p>
            </p:txBody>
          </p:sp>
          <p:sp>
            <p:nvSpPr>
              <p:cNvPr id="136" name="Oval 105"/>
              <p:cNvSpPr>
                <a:spLocks noChangeArrowheads="1"/>
              </p:cNvSpPr>
              <p:nvPr/>
            </p:nvSpPr>
            <p:spPr bwMode="auto">
              <a:xfrm>
                <a:off x="3866" y="3378"/>
                <a:ext cx="9" cy="7"/>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7" name="Text Box 106"/>
              <p:cNvSpPr txBox="1">
                <a:spLocks noChangeArrowheads="1"/>
              </p:cNvSpPr>
              <p:nvPr/>
            </p:nvSpPr>
            <p:spPr bwMode="auto">
              <a:xfrm>
                <a:off x="3744" y="3372"/>
                <a:ext cx="151" cy="103"/>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rgbClr val="0000CC"/>
                    </a:solidFill>
                    <a:latin typeface=".VnArial Narrow" panose="020B7200000000000000" pitchFamily="34" charset="0"/>
                    <a:ea typeface="+mn-ea"/>
                    <a:cs typeface="+mn-cs"/>
                  </a:rPr>
                  <a:t>O</a:t>
                </a:r>
              </a:p>
            </p:txBody>
          </p:sp>
        </p:grpSp>
      </p:grpSp>
      <p:grpSp>
        <p:nvGrpSpPr>
          <p:cNvPr id="22549" name="Group 107"/>
          <p:cNvGrpSpPr/>
          <p:nvPr/>
        </p:nvGrpSpPr>
        <p:grpSpPr>
          <a:xfrm>
            <a:off x="2417763" y="3670300"/>
            <a:ext cx="1998662" cy="838200"/>
            <a:chOff x="3781" y="2352"/>
            <a:chExt cx="1259" cy="528"/>
          </a:xfrm>
        </p:grpSpPr>
        <p:grpSp>
          <p:nvGrpSpPr>
            <p:cNvPr id="22599" name="Group 108"/>
            <p:cNvGrpSpPr/>
            <p:nvPr/>
          </p:nvGrpSpPr>
          <p:grpSpPr>
            <a:xfrm>
              <a:off x="3781" y="2448"/>
              <a:ext cx="395" cy="395"/>
              <a:chOff x="3600" y="2400"/>
              <a:chExt cx="480" cy="480"/>
            </a:xfrm>
          </p:grpSpPr>
          <p:sp>
            <p:nvSpPr>
              <p:cNvPr id="147" name="Oval 109"/>
              <p:cNvSpPr>
                <a:spLocks noChangeArrowheads="1"/>
              </p:cNvSpPr>
              <p:nvPr/>
            </p:nvSpPr>
            <p:spPr bwMode="auto">
              <a:xfrm>
                <a:off x="3600" y="2400"/>
                <a:ext cx="480" cy="480"/>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8" name="Oval 110"/>
              <p:cNvSpPr>
                <a:spLocks noChangeArrowheads="1"/>
              </p:cNvSpPr>
              <p:nvPr/>
            </p:nvSpPr>
            <p:spPr bwMode="auto">
              <a:xfrm>
                <a:off x="3828" y="2632"/>
                <a:ext cx="12" cy="11"/>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9" name="Text Box 111"/>
              <p:cNvSpPr txBox="1">
                <a:spLocks noChangeArrowheads="1"/>
              </p:cNvSpPr>
              <p:nvPr/>
            </p:nvSpPr>
            <p:spPr bwMode="auto">
              <a:xfrm>
                <a:off x="3807" y="2641"/>
                <a:ext cx="192" cy="124"/>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rgbClr val="0000CC"/>
                    </a:solidFill>
                    <a:latin typeface=".VnArial Narrow" panose="020B7200000000000000" pitchFamily="34" charset="0"/>
                    <a:ea typeface="+mn-ea"/>
                    <a:cs typeface="+mn-cs"/>
                  </a:rPr>
                  <a:t>O</a:t>
                </a:r>
              </a:p>
            </p:txBody>
          </p:sp>
        </p:grpSp>
        <p:grpSp>
          <p:nvGrpSpPr>
            <p:cNvPr id="22600" name="Group 112"/>
            <p:cNvGrpSpPr/>
            <p:nvPr/>
          </p:nvGrpSpPr>
          <p:grpSpPr>
            <a:xfrm>
              <a:off x="4512" y="2352"/>
              <a:ext cx="528" cy="528"/>
              <a:chOff x="4368" y="2304"/>
              <a:chExt cx="672" cy="672"/>
            </a:xfrm>
          </p:grpSpPr>
          <p:sp>
            <p:nvSpPr>
              <p:cNvPr id="22601" name="Oval 113"/>
              <p:cNvSpPr/>
              <p:nvPr/>
            </p:nvSpPr>
            <p:spPr>
              <a:xfrm>
                <a:off x="4368" y="2304"/>
                <a:ext cx="672" cy="672"/>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800" dirty="0">
                  <a:solidFill>
                    <a:schemeClr val="tx1"/>
                  </a:solidFill>
                  <a:latin typeface=".VnArial Narrow" panose="020B7200000000000000" pitchFamily="34" charset="0"/>
                </a:endParaRPr>
              </a:p>
            </p:txBody>
          </p:sp>
          <p:sp>
            <p:nvSpPr>
              <p:cNvPr id="145" name="Oval 114"/>
              <p:cNvSpPr>
                <a:spLocks noChangeArrowheads="1"/>
              </p:cNvSpPr>
              <p:nvPr/>
            </p:nvSpPr>
            <p:spPr bwMode="auto">
              <a:xfrm>
                <a:off x="4707" y="2632"/>
                <a:ext cx="11" cy="10"/>
              </a:xfrm>
              <a:prstGeom prst="ellipse">
                <a:avLst/>
              </a:prstGeom>
              <a:solidFill>
                <a:schemeClr val="accent1"/>
              </a:solidFill>
              <a:ln w="19050">
                <a:solidFill>
                  <a:schemeClr val="accent1"/>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46" name="Text Box 115"/>
              <p:cNvSpPr txBox="1">
                <a:spLocks noChangeArrowheads="1"/>
              </p:cNvSpPr>
              <p:nvPr/>
            </p:nvSpPr>
            <p:spPr bwMode="auto">
              <a:xfrm>
                <a:off x="4705" y="2641"/>
                <a:ext cx="192" cy="173"/>
              </a:xfrm>
              <a:prstGeom prst="rect">
                <a:avLst/>
              </a:prstGeom>
              <a:noFill/>
              <a:ln w="19050">
                <a:noFill/>
                <a:miter lim="800000"/>
              </a:ln>
            </p:spPr>
            <p:txBody>
              <a:bodyPr lIns="0" tIns="0" rIns="0" bIns="0">
                <a:spAutoFit/>
              </a:bodyPr>
              <a:lstStyle/>
              <a:p>
                <a:pPr marR="0" defTabSz="914400">
                  <a:buClrTx/>
                  <a:buSzTx/>
                  <a:buFontTx/>
                  <a:buNone/>
                  <a:defRPr/>
                </a:pPr>
                <a:r>
                  <a:rPr kumimoji="0" lang="en-US" sz="1050" b="0" kern="1200" cap="none" spc="0" normalizeH="0" baseline="0" noProof="0">
                    <a:solidFill>
                      <a:schemeClr val="accent1"/>
                    </a:solidFill>
                    <a:latin typeface=".VnArial Narrow" panose="020B7200000000000000" pitchFamily="34" charset="0"/>
                    <a:ea typeface="+mn-ea"/>
                    <a:cs typeface="+mn-cs"/>
                  </a:rPr>
                  <a:t>O</a:t>
                </a:r>
                <a:r>
                  <a:rPr kumimoji="0" lang="en-US" sz="1400" b="0" kern="1200" cap="none" spc="0" normalizeH="0" baseline="0" noProof="0">
                    <a:solidFill>
                      <a:schemeClr val="accent1"/>
                    </a:solidFill>
                    <a:latin typeface=".VnArial Narrow" panose="020B7200000000000000" pitchFamily="34" charset="0"/>
                    <a:ea typeface="+mn-ea"/>
                    <a:cs typeface="+mn-cs"/>
                  </a:rPr>
                  <a:t>’</a:t>
                </a:r>
              </a:p>
            </p:txBody>
          </p:sp>
        </p:grpSp>
      </p:grpSp>
      <p:cxnSp>
        <p:nvCxnSpPr>
          <p:cNvPr id="22550" name="Straight Connector 152"/>
          <p:cNvCxnSpPr/>
          <p:nvPr/>
        </p:nvCxnSpPr>
        <p:spPr>
          <a:xfrm>
            <a:off x="2782888" y="2760663"/>
            <a:ext cx="1735137" cy="1587"/>
          </a:xfrm>
          <a:prstGeom prst="line">
            <a:avLst/>
          </a:prstGeom>
          <a:ln w="9525" cap="flat" cmpd="sng">
            <a:solidFill>
              <a:schemeClr val="accent1"/>
            </a:solidFill>
            <a:prstDash val="solid"/>
            <a:headEnd type="none" w="med" len="med"/>
            <a:tailEnd type="none" w="med" len="med"/>
          </a:ln>
        </p:spPr>
      </p:cxnSp>
      <p:cxnSp>
        <p:nvCxnSpPr>
          <p:cNvPr id="22551" name="Straight Connector 94"/>
          <p:cNvCxnSpPr/>
          <p:nvPr/>
        </p:nvCxnSpPr>
        <p:spPr>
          <a:xfrm>
            <a:off x="373063" y="2798763"/>
            <a:ext cx="1735137" cy="1587"/>
          </a:xfrm>
          <a:prstGeom prst="line">
            <a:avLst/>
          </a:prstGeom>
          <a:ln w="9525" cap="flat" cmpd="sng">
            <a:solidFill>
              <a:schemeClr val="accent1"/>
            </a:solidFill>
            <a:prstDash val="solid"/>
            <a:headEnd type="none" w="med" len="med"/>
            <a:tailEnd type="none" w="med" len="med"/>
          </a:ln>
        </p:spPr>
      </p:cxnSp>
      <p:sp>
        <p:nvSpPr>
          <p:cNvPr id="22552" name="TextBox 83"/>
          <p:cNvSpPr txBox="1"/>
          <p:nvPr/>
        </p:nvSpPr>
        <p:spPr>
          <a:xfrm>
            <a:off x="5002213" y="690563"/>
            <a:ext cx="4024312" cy="5478462"/>
          </a:xfrm>
          <a:prstGeom prst="rect">
            <a:avLst/>
          </a:prstGeom>
          <a:blipFill rotWithShape="1">
            <a:blip r:embed="rId3"/>
          </a:blipFill>
          <a:ln w="9525">
            <a:noFill/>
          </a:ln>
        </p:spPr>
        <p:txBody>
          <a:bodyPr>
            <a:spAutoFit/>
          </a:bodyPr>
          <a:lstStyle/>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a:p>
            <a:endParaRPr dirty="0">
              <a:latin typeface="Times New Roman" panose="02020603050405020304" pitchFamily="18" charset="0"/>
            </a:endParaRPr>
          </a:p>
        </p:txBody>
      </p:sp>
      <p:sp>
        <p:nvSpPr>
          <p:cNvPr id="88" name="Rectangle 9"/>
          <p:cNvSpPr>
            <a:spLocks noChangeArrowheads="1"/>
          </p:cNvSpPr>
          <p:nvPr/>
        </p:nvSpPr>
        <p:spPr bwMode="auto">
          <a:xfrm>
            <a:off x="5124450" y="758825"/>
            <a:ext cx="392113" cy="392113"/>
          </a:xfrm>
          <a:prstGeom prst="rect">
            <a:avLst/>
          </a:prstGeom>
          <a:solidFill>
            <a:schemeClr val="accent5">
              <a:lumMod val="90000"/>
            </a:schemeClr>
          </a:solidFill>
          <a:ln w="9525">
            <a:solidFill>
              <a:srgbClr val="000000"/>
            </a:solidFill>
            <a:miter lim="800000"/>
          </a:ln>
          <a:effectLst/>
        </p:spPr>
        <p:txBody>
          <a:bodyPr wrap="none" anchor="ct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sz="20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?2</a:t>
            </a:r>
          </a:p>
        </p:txBody>
      </p:sp>
      <p:sp>
        <p:nvSpPr>
          <p:cNvPr id="98" name="Rectangle 10"/>
          <p:cNvSpPr/>
          <p:nvPr/>
        </p:nvSpPr>
        <p:spPr>
          <a:xfrm>
            <a:off x="5124450" y="758825"/>
            <a:ext cx="3902075" cy="646113"/>
          </a:xfrm>
          <a:prstGeom prst="rect">
            <a:avLst/>
          </a:prstGeom>
          <a:noFill/>
          <a:ln w="9525">
            <a:noFill/>
          </a:ln>
        </p:spPr>
        <p:txBody>
          <a:bodyPr>
            <a:spAutoFit/>
          </a:bodyPr>
          <a:lstStyle/>
          <a:p>
            <a:pPr algn="just" eaLnBrk="1" hangingPunct="1">
              <a:spcBef>
                <a:spcPct val="0"/>
              </a:spcBef>
            </a:pPr>
            <a:r>
              <a:rPr sz="1800" dirty="0">
                <a:solidFill>
                  <a:srgbClr val="003300"/>
                </a:solidFill>
                <a:latin typeface="Times New Roman" panose="02020603050405020304" pitchFamily="18" charset="0"/>
                <a:sym typeface="Symbol" panose="05050102010706020507" pitchFamily="18" charset="2"/>
              </a:rPr>
              <a:t>      a. Quan sát hình vẽ. Chứng minh rằng OO’ là đường trung trực của AB</a:t>
            </a:r>
          </a:p>
        </p:txBody>
      </p:sp>
      <p:sp>
        <p:nvSpPr>
          <p:cNvPr id="99" name="Rectangle 13"/>
          <p:cNvSpPr/>
          <p:nvPr/>
        </p:nvSpPr>
        <p:spPr>
          <a:xfrm>
            <a:off x="5064125" y="1714500"/>
            <a:ext cx="3962400" cy="4248150"/>
          </a:xfrm>
          <a:prstGeom prst="rect">
            <a:avLst/>
          </a:prstGeom>
          <a:noFill/>
          <a:ln w="9525">
            <a:noFill/>
          </a:ln>
        </p:spPr>
        <p:txBody>
          <a:bodyPr>
            <a:spAutoFit/>
          </a:bodyPr>
          <a:lstStyle/>
          <a:p>
            <a:pPr algn="just" eaLnBrk="1" hangingPunct="1">
              <a:spcBef>
                <a:spcPct val="0"/>
              </a:spcBef>
            </a:pPr>
            <a:r>
              <a:rPr sz="1800" dirty="0">
                <a:latin typeface="Times New Roman" panose="02020603050405020304" pitchFamily="18" charset="0"/>
                <a:sym typeface="Symbol" panose="05050102010706020507" pitchFamily="18" charset="2"/>
              </a:rPr>
              <a:t>Ta có: OA  = OB </a:t>
            </a:r>
          </a:p>
          <a:p>
            <a:pPr algn="just" eaLnBrk="1" hangingPunct="1">
              <a:spcBef>
                <a:spcPct val="0"/>
              </a:spcBef>
            </a:pPr>
            <a:r>
              <a:rPr sz="1800" dirty="0">
                <a:latin typeface="Times New Roman" panose="02020603050405020304" pitchFamily="18" charset="0"/>
                <a:sym typeface="Symbol" panose="05050102010706020507" pitchFamily="18" charset="2"/>
              </a:rPr>
              <a:t> (bán kính của (O))</a:t>
            </a:r>
          </a:p>
          <a:p>
            <a:pPr algn="just" eaLnBrk="1" hangingPunct="1">
              <a:spcBef>
                <a:spcPct val="0"/>
              </a:spcBef>
            </a:pPr>
            <a:r>
              <a:rPr sz="1800" dirty="0">
                <a:latin typeface="Times New Roman" panose="02020603050405020304" pitchFamily="18" charset="0"/>
                <a:sym typeface="Symbol" panose="05050102010706020507" pitchFamily="18" charset="2"/>
              </a:rPr>
              <a:t> O thuộc đường trung trực của  đoạn thẳng AB .   </a:t>
            </a:r>
          </a:p>
          <a:p>
            <a:pPr algn="just" eaLnBrk="1" hangingPunct="1">
              <a:spcBef>
                <a:spcPct val="0"/>
              </a:spcBef>
            </a:pPr>
            <a:r>
              <a:rPr sz="1800" dirty="0">
                <a:latin typeface="Times New Roman" panose="02020603050405020304" pitchFamily="18" charset="0"/>
                <a:sym typeface="Symbol" panose="05050102010706020507" pitchFamily="18" charset="2"/>
              </a:rPr>
              <a:t>       O’A = O’B (bán kính của (O’)) </a:t>
            </a:r>
            <a:endParaRPr sz="1400" dirty="0">
              <a:latin typeface="Times New Roman" panose="02020603050405020304" pitchFamily="18" charset="0"/>
              <a:sym typeface="Symbol" panose="05050102010706020507" pitchFamily="18" charset="2"/>
            </a:endParaRPr>
          </a:p>
          <a:p>
            <a:pPr algn="just" eaLnBrk="1" hangingPunct="1">
              <a:spcBef>
                <a:spcPct val="0"/>
              </a:spcBef>
            </a:pPr>
            <a:r>
              <a:rPr sz="1800" dirty="0">
                <a:latin typeface="Times New Roman" panose="02020603050405020304" pitchFamily="18" charset="0"/>
                <a:sym typeface="Symbol" panose="05050102010706020507" pitchFamily="18" charset="2"/>
              </a:rPr>
              <a:t>   O’ thuộc đường trung trực của  đoạn thẳng AB .</a:t>
            </a:r>
          </a:p>
          <a:p>
            <a:pPr algn="just" eaLnBrk="1" hangingPunct="1">
              <a:spcBef>
                <a:spcPct val="0"/>
              </a:spcBef>
            </a:pPr>
            <a:r>
              <a:rPr sz="1800" dirty="0">
                <a:latin typeface="Times New Roman" panose="02020603050405020304" pitchFamily="18" charset="0"/>
                <a:sym typeface="Symbol" panose="05050102010706020507" pitchFamily="18" charset="2"/>
              </a:rPr>
              <a:t>   OO’ là đường trung trực của đoạn </a:t>
            </a:r>
          </a:p>
          <a:p>
            <a:pPr algn="just" eaLnBrk="1" hangingPunct="1">
              <a:spcBef>
                <a:spcPct val="0"/>
              </a:spcBef>
            </a:pPr>
            <a:r>
              <a:rPr sz="1800" dirty="0">
                <a:latin typeface="Times New Roman" panose="02020603050405020304" pitchFamily="18" charset="0"/>
                <a:sym typeface="Symbol" panose="05050102010706020507" pitchFamily="18" charset="2"/>
              </a:rPr>
              <a:t>        thẳng AB</a:t>
            </a:r>
          </a:p>
          <a:p>
            <a:pPr algn="just" eaLnBrk="1" hangingPunct="1">
              <a:spcBef>
                <a:spcPct val="0"/>
              </a:spcBef>
            </a:pPr>
            <a:endParaRPr sz="1800" dirty="0">
              <a:latin typeface="Times New Roman" panose="02020603050405020304" pitchFamily="18" charset="0"/>
              <a:sym typeface="Symbol" panose="05050102010706020507" pitchFamily="18" charset="2"/>
            </a:endParaRPr>
          </a:p>
          <a:p>
            <a:pPr algn="just" eaLnBrk="1" hangingPunct="1">
              <a:spcBef>
                <a:spcPct val="0"/>
              </a:spcBef>
            </a:pPr>
            <a:endParaRPr sz="1800" dirty="0">
              <a:latin typeface="Times New Roman" panose="02020603050405020304" pitchFamily="18" charset="0"/>
              <a:sym typeface="Symbol" panose="05050102010706020507" pitchFamily="18" charset="2"/>
            </a:endParaRPr>
          </a:p>
          <a:p>
            <a:pPr algn="just" eaLnBrk="1" hangingPunct="1">
              <a:spcBef>
                <a:spcPct val="0"/>
              </a:spcBef>
            </a:pPr>
            <a:endParaRPr sz="1800" dirty="0">
              <a:latin typeface="Times New Roman" panose="02020603050405020304" pitchFamily="18" charset="0"/>
              <a:sym typeface="Symbol" panose="05050102010706020507" pitchFamily="18" charset="2"/>
            </a:endParaRPr>
          </a:p>
          <a:p>
            <a:pPr algn="just" eaLnBrk="1" hangingPunct="1">
              <a:spcBef>
                <a:spcPct val="0"/>
              </a:spcBef>
            </a:pPr>
            <a:endParaRPr sz="1800" dirty="0">
              <a:latin typeface="Times New Roman" panose="02020603050405020304" pitchFamily="18" charset="0"/>
              <a:sym typeface="Symbol" panose="05050102010706020507" pitchFamily="18" charset="2"/>
            </a:endParaRPr>
          </a:p>
          <a:p>
            <a:pPr algn="just" eaLnBrk="1" hangingPunct="1">
              <a:spcBef>
                <a:spcPct val="0"/>
              </a:spcBef>
            </a:pPr>
            <a:endParaRPr sz="1800" dirty="0">
              <a:latin typeface="Times New Roman" panose="02020603050405020304" pitchFamily="18" charset="0"/>
              <a:sym typeface="Symbol" panose="05050102010706020507" pitchFamily="18" charset="2"/>
            </a:endParaRPr>
          </a:p>
          <a:p>
            <a:pPr algn="just" eaLnBrk="1" hangingPunct="1">
              <a:spcBef>
                <a:spcPct val="0"/>
              </a:spcBef>
            </a:pPr>
            <a:endParaRPr sz="1800" dirty="0">
              <a:latin typeface="Times New Roman" panose="02020603050405020304" pitchFamily="18" charset="0"/>
              <a:sym typeface="Symbol" panose="05050102010706020507" pitchFamily="18" charset="2"/>
            </a:endParaRPr>
          </a:p>
        </p:txBody>
      </p:sp>
      <p:sp>
        <p:nvSpPr>
          <p:cNvPr id="101" name="Rectangle 33"/>
          <p:cNvSpPr>
            <a:spLocks noChangeArrowheads="1"/>
          </p:cNvSpPr>
          <p:nvPr/>
        </p:nvSpPr>
        <p:spPr bwMode="auto">
          <a:xfrm>
            <a:off x="4843463" y="1296988"/>
            <a:ext cx="3619500" cy="368300"/>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1800" b="1" i="0" u="sng" strike="noStrike" kern="1200" cap="none" spc="0" normalizeH="0" baseline="0" noProof="0" dirty="0" err="1">
                <a:ln>
                  <a:noFill/>
                </a:ln>
                <a:solidFill>
                  <a:schemeClr val="accent1">
                    <a:lumMod val="75000"/>
                  </a:schemeClr>
                </a:solidFill>
                <a:effectLst>
                  <a:outerShdw blurRad="38100" dist="38100" dir="2700000" algn="tl">
                    <a:srgbClr val="C0C0C0"/>
                  </a:outerShdw>
                </a:effectLst>
                <a:uLnTx/>
                <a:uFillTx/>
                <a:latin typeface="Times New Roman" panose="02020603050405020304"/>
                <a:ea typeface="+mn-ea"/>
                <a:cs typeface="+mn-cs"/>
                <a:sym typeface="Symbol" panose="05050102010706020507" pitchFamily="18" charset="2"/>
              </a:rPr>
              <a:t>Chứng</a:t>
            </a:r>
            <a:r>
              <a:rPr kumimoji="0" lang="en-US" sz="1800" b="1" i="0" u="sng" strike="noStrike" kern="1200" cap="none" spc="0" normalizeH="0" baseline="0" noProof="0" dirty="0">
                <a:ln>
                  <a:noFill/>
                </a:ln>
                <a:solidFill>
                  <a:schemeClr val="accent1">
                    <a:lumMod val="75000"/>
                  </a:schemeClr>
                </a:solidFill>
                <a:effectLst>
                  <a:outerShdw blurRad="38100" dist="38100" dir="2700000" algn="tl">
                    <a:srgbClr val="C0C0C0"/>
                  </a:outerShdw>
                </a:effectLst>
                <a:uLnTx/>
                <a:uFillTx/>
                <a:latin typeface="Times New Roman" panose="02020603050405020304"/>
                <a:ea typeface="+mn-ea"/>
                <a:cs typeface="+mn-cs"/>
                <a:sym typeface="Symbol" panose="05050102010706020507" pitchFamily="18" charset="2"/>
              </a:rPr>
              <a:t> minh</a:t>
            </a:r>
          </a:p>
        </p:txBody>
      </p:sp>
      <p:sp>
        <p:nvSpPr>
          <p:cNvPr id="102" name="Oval 112"/>
          <p:cNvSpPr>
            <a:spLocks noChangeArrowheads="1"/>
          </p:cNvSpPr>
          <p:nvPr/>
        </p:nvSpPr>
        <p:spPr bwMode="auto">
          <a:xfrm>
            <a:off x="7440613" y="1522413"/>
            <a:ext cx="784225" cy="784225"/>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03" name="Oval 113"/>
          <p:cNvSpPr>
            <a:spLocks noChangeArrowheads="1"/>
          </p:cNvSpPr>
          <p:nvPr/>
        </p:nvSpPr>
        <p:spPr bwMode="auto">
          <a:xfrm>
            <a:off x="7813675" y="1901825"/>
            <a:ext cx="20638" cy="17463"/>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559" name="Text Box 114"/>
          <p:cNvSpPr txBox="1"/>
          <p:nvPr/>
        </p:nvSpPr>
        <p:spPr>
          <a:xfrm>
            <a:off x="7778750" y="1916113"/>
            <a:ext cx="312738" cy="152400"/>
          </a:xfrm>
          <a:prstGeom prst="rect">
            <a:avLst/>
          </a:prstGeom>
          <a:noFill/>
          <a:ln w="19050">
            <a:noFill/>
          </a:ln>
        </p:spPr>
        <p:txBody>
          <a:bodyPr lIns="0" tIns="0" rIns="0" bIns="0">
            <a:spAutoFit/>
          </a:bodyPr>
          <a:lstStyle/>
          <a:p>
            <a:pPr algn="just"/>
            <a:r>
              <a:rPr sz="1000" b="0" dirty="0">
                <a:latin typeface=".VnArial Narrow" panose="020B7200000000000000" pitchFamily="34" charset="0"/>
              </a:rPr>
              <a:t>O</a:t>
            </a:r>
          </a:p>
        </p:txBody>
      </p:sp>
      <p:sp>
        <p:nvSpPr>
          <p:cNvPr id="22560" name="Oval 115"/>
          <p:cNvSpPr/>
          <p:nvPr/>
        </p:nvSpPr>
        <p:spPr>
          <a:xfrm>
            <a:off x="7916863" y="1379538"/>
            <a:ext cx="1047750" cy="1049337"/>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400" dirty="0">
              <a:solidFill>
                <a:schemeClr val="tx1"/>
              </a:solidFill>
              <a:latin typeface=".VnArial Narrow" panose="020B7200000000000000" pitchFamily="34" charset="0"/>
            </a:endParaRPr>
          </a:p>
        </p:txBody>
      </p:sp>
      <p:sp>
        <p:nvSpPr>
          <p:cNvPr id="119" name="Oval 116"/>
          <p:cNvSpPr>
            <a:spLocks noChangeArrowheads="1"/>
          </p:cNvSpPr>
          <p:nvPr/>
        </p:nvSpPr>
        <p:spPr bwMode="auto">
          <a:xfrm>
            <a:off x="8445500" y="1892300"/>
            <a:ext cx="17463" cy="15875"/>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562" name="Text Box 117"/>
          <p:cNvSpPr txBox="1"/>
          <p:nvPr/>
        </p:nvSpPr>
        <p:spPr>
          <a:xfrm>
            <a:off x="8442325" y="1906588"/>
            <a:ext cx="300038" cy="182562"/>
          </a:xfrm>
          <a:prstGeom prst="rect">
            <a:avLst/>
          </a:prstGeom>
          <a:noFill/>
          <a:ln w="19050">
            <a:noFill/>
          </a:ln>
        </p:spPr>
        <p:txBody>
          <a:bodyPr lIns="0" tIns="0" rIns="0" bIns="0">
            <a:spAutoFit/>
          </a:bodyPr>
          <a:lstStyle/>
          <a:p>
            <a:r>
              <a:rPr sz="1000" b="0" dirty="0">
                <a:solidFill>
                  <a:schemeClr val="accent1"/>
                </a:solidFill>
                <a:latin typeface=".VnArial Narrow" panose="020B7200000000000000" pitchFamily="34" charset="0"/>
              </a:rPr>
              <a:t>O</a:t>
            </a:r>
            <a:r>
              <a:rPr sz="1200" b="0" dirty="0">
                <a:solidFill>
                  <a:schemeClr val="accent1"/>
                </a:solidFill>
                <a:latin typeface=".VnArial Narrow" panose="020B7200000000000000" pitchFamily="34" charset="0"/>
              </a:rPr>
              <a:t>’</a:t>
            </a:r>
          </a:p>
        </p:txBody>
      </p:sp>
      <p:sp>
        <p:nvSpPr>
          <p:cNvPr id="22563" name="Text Box 118"/>
          <p:cNvSpPr txBox="1"/>
          <p:nvPr/>
        </p:nvSpPr>
        <p:spPr>
          <a:xfrm>
            <a:off x="7870825" y="1347788"/>
            <a:ext cx="300038" cy="152400"/>
          </a:xfrm>
          <a:prstGeom prst="rect">
            <a:avLst/>
          </a:prstGeom>
          <a:noFill/>
          <a:ln w="19050">
            <a:noFill/>
          </a:ln>
        </p:spPr>
        <p:txBody>
          <a:bodyPr lIns="0" tIns="0" rIns="0" bIns="0">
            <a:spAutoFit/>
          </a:bodyPr>
          <a:lstStyle/>
          <a:p>
            <a:r>
              <a:rPr sz="1000" b="0" dirty="0">
                <a:latin typeface=".VnArial Narrow" panose="020B7200000000000000" pitchFamily="34" charset="0"/>
              </a:rPr>
              <a:t>A</a:t>
            </a:r>
          </a:p>
        </p:txBody>
      </p:sp>
      <p:sp>
        <p:nvSpPr>
          <p:cNvPr id="22564" name="Text Box 119"/>
          <p:cNvSpPr txBox="1"/>
          <p:nvPr/>
        </p:nvSpPr>
        <p:spPr>
          <a:xfrm>
            <a:off x="7869238" y="2286000"/>
            <a:ext cx="300037" cy="152400"/>
          </a:xfrm>
          <a:prstGeom prst="rect">
            <a:avLst/>
          </a:prstGeom>
          <a:noFill/>
          <a:ln w="19050">
            <a:noFill/>
          </a:ln>
        </p:spPr>
        <p:txBody>
          <a:bodyPr lIns="0" tIns="0" rIns="0" bIns="0">
            <a:spAutoFit/>
          </a:bodyPr>
          <a:lstStyle/>
          <a:p>
            <a:r>
              <a:rPr sz="1000" b="0" dirty="0">
                <a:latin typeface=".VnArial Narrow" panose="020B7200000000000000" pitchFamily="34" charset="0"/>
              </a:rPr>
              <a:t>B</a:t>
            </a:r>
          </a:p>
        </p:txBody>
      </p:sp>
      <p:sp>
        <p:nvSpPr>
          <p:cNvPr id="125" name="Line 126"/>
          <p:cNvSpPr>
            <a:spLocks noChangeShapeType="1"/>
          </p:cNvSpPr>
          <p:nvPr/>
        </p:nvSpPr>
        <p:spPr bwMode="auto">
          <a:xfrm>
            <a:off x="7831138" y="1900238"/>
            <a:ext cx="611188" cy="0"/>
          </a:xfrm>
          <a:prstGeom prst="line">
            <a:avLst/>
          </a:prstGeom>
          <a:noFill/>
          <a:ln w="9525">
            <a:solidFill>
              <a:srgbClr val="0000CC"/>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26" name="Line 129"/>
          <p:cNvSpPr>
            <a:spLocks noChangeShapeType="1"/>
          </p:cNvSpPr>
          <p:nvPr/>
        </p:nvSpPr>
        <p:spPr bwMode="auto">
          <a:xfrm flipH="1">
            <a:off x="8040688" y="1900238"/>
            <a:ext cx="431800" cy="352425"/>
          </a:xfrm>
          <a:prstGeom prst="line">
            <a:avLst/>
          </a:prstGeom>
          <a:noFill/>
          <a:ln w="9525">
            <a:solidFill>
              <a:schemeClr val="bg1"/>
            </a:solidFill>
            <a:prstDash val="dash"/>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28" name="Line 130"/>
          <p:cNvSpPr>
            <a:spLocks noChangeShapeType="1"/>
          </p:cNvSpPr>
          <p:nvPr/>
        </p:nvSpPr>
        <p:spPr bwMode="auto">
          <a:xfrm>
            <a:off x="8031163" y="1557338"/>
            <a:ext cx="431800" cy="341313"/>
          </a:xfrm>
          <a:prstGeom prst="line">
            <a:avLst/>
          </a:prstGeom>
          <a:noFill/>
          <a:ln w="9525">
            <a:solidFill>
              <a:schemeClr val="bg1"/>
            </a:solidFill>
            <a:prstDash val="dash"/>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1" name="Line 131"/>
          <p:cNvSpPr>
            <a:spLocks noChangeShapeType="1"/>
          </p:cNvSpPr>
          <p:nvPr/>
        </p:nvSpPr>
        <p:spPr bwMode="auto">
          <a:xfrm flipH="1">
            <a:off x="7824788" y="1554163"/>
            <a:ext cx="207963" cy="346075"/>
          </a:xfrm>
          <a:prstGeom prst="line">
            <a:avLst/>
          </a:prstGeom>
          <a:noFill/>
          <a:ln w="9525">
            <a:solidFill>
              <a:schemeClr val="bg1"/>
            </a:solidFill>
            <a:prstDash val="dash"/>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2" name="Line 132"/>
          <p:cNvSpPr>
            <a:spLocks noChangeShapeType="1"/>
          </p:cNvSpPr>
          <p:nvPr/>
        </p:nvSpPr>
        <p:spPr bwMode="auto">
          <a:xfrm>
            <a:off x="7834313" y="1914525"/>
            <a:ext cx="198438" cy="347663"/>
          </a:xfrm>
          <a:prstGeom prst="line">
            <a:avLst/>
          </a:prstGeom>
          <a:noFill/>
          <a:ln w="9525">
            <a:solidFill>
              <a:schemeClr val="bg1"/>
            </a:solidFill>
            <a:prstDash val="dash"/>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3" name="Line 133"/>
          <p:cNvSpPr>
            <a:spLocks noChangeShapeType="1"/>
          </p:cNvSpPr>
          <p:nvPr/>
        </p:nvSpPr>
        <p:spPr bwMode="auto">
          <a:xfrm>
            <a:off x="8023225" y="1566863"/>
            <a:ext cx="0" cy="679450"/>
          </a:xfrm>
          <a:prstGeom prst="line">
            <a:avLst/>
          </a:prstGeom>
          <a:noFill/>
          <a:ln w="9525">
            <a:solidFill>
              <a:schemeClr val="accent1"/>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4" name="Rectangle 83"/>
          <p:cNvSpPr>
            <a:spLocks noChangeArrowheads="1"/>
          </p:cNvSpPr>
          <p:nvPr/>
        </p:nvSpPr>
        <p:spPr bwMode="auto">
          <a:xfrm>
            <a:off x="38100" y="4406900"/>
            <a:ext cx="4419600" cy="366713"/>
          </a:xfrm>
          <a:prstGeom prst="rect">
            <a:avLst/>
          </a:prstGeom>
          <a:no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800" b="1" i="0" u="sng" strike="noStrike" kern="1200" cap="none" spc="0" normalizeH="0" baseline="0" noProof="0" dirty="0">
                <a:ln>
                  <a:noFill/>
                </a:ln>
                <a:solidFill>
                  <a:schemeClr val="accent1">
                    <a:lumMod val="75000"/>
                  </a:schemeClr>
                </a:solidFill>
                <a:effectLst/>
                <a:uLnTx/>
                <a:uFillTx/>
                <a:latin typeface=".VnArial Narrow" panose="020B7200000000000000" pitchFamily="34" charset="0"/>
                <a:ea typeface="+mn-ea"/>
                <a:cs typeface="+mn-cs"/>
                <a:sym typeface="Symbol" panose="05050102010706020507" pitchFamily="18" charset="2"/>
              </a:rPr>
              <a:t>II.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Tính</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chất</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đường</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nối</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 </a:t>
            </a:r>
            <a:r>
              <a:rPr kumimoji="0" lang="en-US" sz="1800" b="1" i="0" u="sng" strike="noStrike" kern="120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tâm</a:t>
            </a:r>
            <a:r>
              <a:rPr kumimoji="0" lang="en-US" sz="1800" b="1" i="0" u="sng"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rPr>
              <a:t>:</a:t>
            </a:r>
            <a:endParaRPr kumimoji="0" lang="en-US" sz="18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mn-ea"/>
              <a:cs typeface="+mn-cs"/>
              <a:sym typeface="Symbol" panose="05050102010706020507" pitchFamily="18" charset="2"/>
            </a:endParaRPr>
          </a:p>
        </p:txBody>
      </p:sp>
      <p:sp>
        <p:nvSpPr>
          <p:cNvPr id="135" name="Rectangle 86"/>
          <p:cNvSpPr/>
          <p:nvPr/>
        </p:nvSpPr>
        <p:spPr>
          <a:xfrm>
            <a:off x="133350" y="5224463"/>
            <a:ext cx="4800600" cy="1082675"/>
          </a:xfrm>
          <a:prstGeom prst="rect">
            <a:avLst/>
          </a:prstGeom>
          <a:noFill/>
          <a:ln w="9525">
            <a:noFill/>
          </a:ln>
        </p:spPr>
        <p:txBody>
          <a:bodyPr>
            <a:spAutoFit/>
          </a:bodyPr>
          <a:lstStyle/>
          <a:p>
            <a:pPr algn="just" eaLnBrk="1" hangingPunct="1">
              <a:lnSpc>
                <a:spcPct val="90000"/>
              </a:lnSpc>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a. Nếu </a:t>
            </a:r>
            <a:r>
              <a:rPr sz="1800" dirty="0">
                <a:latin typeface="Times New Roman" panose="02020603050405020304" pitchFamily="18" charset="0"/>
                <a:sym typeface="Symbol" panose="05050102010706020507" pitchFamily="18" charset="2"/>
              </a:rPr>
              <a:t>hai đường tròn cắt nhau thì hai giao điểm đối xứng với nhau qua đường nối tâm, tức đường nối tâm là đường trung trực của dây chung</a:t>
            </a:r>
            <a:r>
              <a:rPr sz="1800" dirty="0">
                <a:latin typeface=".VnTime" panose="020B7200000000000000" pitchFamily="34" charset="0"/>
                <a:sym typeface="Symbol" panose="05050102010706020507" pitchFamily="18" charset="2"/>
              </a:rPr>
              <a:t>.</a:t>
            </a:r>
          </a:p>
        </p:txBody>
      </p:sp>
      <p:sp>
        <p:nvSpPr>
          <p:cNvPr id="141" name="Rectangle 145"/>
          <p:cNvSpPr/>
          <p:nvPr/>
        </p:nvSpPr>
        <p:spPr>
          <a:xfrm>
            <a:off x="71438" y="4656138"/>
            <a:ext cx="4930775" cy="641350"/>
          </a:xfrm>
          <a:prstGeom prst="rect">
            <a:avLst/>
          </a:prstGeom>
          <a:noFill/>
          <a:ln w="9525">
            <a:noFill/>
          </a:ln>
        </p:spPr>
        <p:txBody>
          <a:bodyPr>
            <a:spAutoFit/>
          </a:bodyPr>
          <a:lstStyle/>
          <a:p>
            <a:pPr algn="l" eaLnBrk="1" hangingPunct="1">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1. Đường </a:t>
            </a:r>
            <a:r>
              <a:rPr sz="1800" dirty="0">
                <a:latin typeface="Times New Roman" panose="02020603050405020304" pitchFamily="18" charset="0"/>
                <a:sym typeface="Symbol" panose="05050102010706020507" pitchFamily="18" charset="2"/>
              </a:rPr>
              <a:t>nối tâm là trục đối xứng của hình gồm cả hai đường tròn đó.</a:t>
            </a:r>
            <a:endParaRPr sz="1800" dirty="0">
              <a:latin typeface=".VnArial Narrow" panose="020B7200000000000000" pitchFamily="34" charset="0"/>
              <a:sym typeface="Symbol" panose="05050102010706020507" pitchFamily="18" charset="2"/>
            </a:endParaRPr>
          </a:p>
        </p:txBody>
      </p:sp>
      <p:grpSp>
        <p:nvGrpSpPr>
          <p:cNvPr id="15" name="Group 121"/>
          <p:cNvGrpSpPr/>
          <p:nvPr/>
        </p:nvGrpSpPr>
        <p:grpSpPr>
          <a:xfrm>
            <a:off x="5440363" y="5256213"/>
            <a:ext cx="3200400" cy="838200"/>
            <a:chOff x="3360" y="2608"/>
            <a:chExt cx="2016" cy="528"/>
          </a:xfrm>
        </p:grpSpPr>
        <p:grpSp>
          <p:nvGrpSpPr>
            <p:cNvPr id="22580" name="Group 98"/>
            <p:cNvGrpSpPr/>
            <p:nvPr/>
          </p:nvGrpSpPr>
          <p:grpSpPr>
            <a:xfrm>
              <a:off x="3360" y="2608"/>
              <a:ext cx="528" cy="528"/>
              <a:chOff x="203" y="1152"/>
              <a:chExt cx="528" cy="528"/>
            </a:xfrm>
          </p:grpSpPr>
          <p:sp>
            <p:nvSpPr>
              <p:cNvPr id="162" name="Oval 99"/>
              <p:cNvSpPr>
                <a:spLocks noChangeArrowheads="1"/>
              </p:cNvSpPr>
              <p:nvPr/>
            </p:nvSpPr>
            <p:spPr bwMode="auto">
              <a:xfrm>
                <a:off x="336" y="1221"/>
                <a:ext cx="395" cy="395"/>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63" name="Oval 100"/>
              <p:cNvSpPr>
                <a:spLocks noChangeArrowheads="1"/>
              </p:cNvSpPr>
              <p:nvPr/>
            </p:nvSpPr>
            <p:spPr bwMode="auto">
              <a:xfrm>
                <a:off x="524" y="1412"/>
                <a:ext cx="10" cy="9"/>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595" name="Text Box 101"/>
              <p:cNvSpPr txBox="1"/>
              <p:nvPr/>
            </p:nvSpPr>
            <p:spPr>
              <a:xfrm>
                <a:off x="443" y="1404"/>
                <a:ext cx="158" cy="96"/>
              </a:xfrm>
              <a:prstGeom prst="rect">
                <a:avLst/>
              </a:prstGeom>
              <a:noFill/>
              <a:ln w="19050">
                <a:noFill/>
              </a:ln>
            </p:spPr>
            <p:txBody>
              <a:bodyPr lIns="0" tIns="0" rIns="0" bIns="0">
                <a:spAutoFit/>
              </a:bodyPr>
              <a:lstStyle/>
              <a:p>
                <a:pPr algn="r"/>
                <a:r>
                  <a:rPr sz="1000" b="0" dirty="0">
                    <a:latin typeface=".VnArial Narrow" panose="020B7200000000000000" pitchFamily="34" charset="0"/>
                  </a:rPr>
                  <a:t>O</a:t>
                </a:r>
              </a:p>
            </p:txBody>
          </p:sp>
          <p:sp>
            <p:nvSpPr>
              <p:cNvPr id="22596" name="Oval 102"/>
              <p:cNvSpPr/>
              <p:nvPr/>
            </p:nvSpPr>
            <p:spPr>
              <a:xfrm>
                <a:off x="203" y="1152"/>
                <a:ext cx="528" cy="528"/>
              </a:xfrm>
              <a:prstGeom prst="ellipse">
                <a:avLst/>
              </a:prstGeom>
              <a:noFill/>
              <a:ln w="19050" cap="flat" cmpd="sng">
                <a:solidFill>
                  <a:schemeClr val="bg1"/>
                </a:solidFill>
                <a:prstDash val="solid"/>
                <a:headEnd type="none" w="med" len="med"/>
                <a:tailEnd type="none" w="med" len="med"/>
              </a:ln>
            </p:spPr>
            <p:txBody>
              <a:bodyPr wrap="none" anchor="ctr" anchorCtr="0"/>
              <a:lstStyle/>
              <a:p>
                <a:pPr>
                  <a:spcBef>
                    <a:spcPct val="0"/>
                  </a:spcBef>
                </a:pPr>
                <a:endParaRPr lang="vi-VN" altLang="x-none" sz="2400" dirty="0">
                  <a:solidFill>
                    <a:schemeClr val="tx1"/>
                  </a:solidFill>
                  <a:latin typeface=".VnArial Narrow" panose="020B7200000000000000" pitchFamily="34" charset="0"/>
                </a:endParaRPr>
              </a:p>
            </p:txBody>
          </p:sp>
          <p:sp>
            <p:nvSpPr>
              <p:cNvPr id="166" name="Oval 103"/>
              <p:cNvSpPr>
                <a:spLocks noChangeArrowheads="1"/>
              </p:cNvSpPr>
              <p:nvPr/>
            </p:nvSpPr>
            <p:spPr bwMode="auto">
              <a:xfrm>
                <a:off x="469" y="1410"/>
                <a:ext cx="9" cy="8"/>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598" name="Text Box 104"/>
              <p:cNvSpPr txBox="1"/>
              <p:nvPr/>
            </p:nvSpPr>
            <p:spPr>
              <a:xfrm>
                <a:off x="388" y="1404"/>
                <a:ext cx="151" cy="116"/>
              </a:xfrm>
              <a:prstGeom prst="rect">
                <a:avLst/>
              </a:prstGeom>
              <a:noFill/>
              <a:ln w="19050">
                <a:noFill/>
              </a:ln>
            </p:spPr>
            <p:txBody>
              <a:bodyPr lIns="0" tIns="0" rIns="0" bIns="0">
                <a:spAutoFit/>
              </a:bodyPr>
              <a:lstStyle/>
              <a:p>
                <a:pPr algn="just"/>
                <a:r>
                  <a:rPr sz="1000" b="0" dirty="0">
                    <a:solidFill>
                      <a:schemeClr val="accent1"/>
                    </a:solidFill>
                    <a:latin typeface=".VnArial Narrow" panose="020B7200000000000000" pitchFamily="34" charset="0"/>
                  </a:rPr>
                  <a:t>O</a:t>
                </a:r>
                <a:r>
                  <a:rPr sz="1200" b="0" dirty="0">
                    <a:solidFill>
                      <a:schemeClr val="accent1"/>
                    </a:solidFill>
                    <a:latin typeface=".VnArial Narrow" panose="020B7200000000000000" pitchFamily="34" charset="0"/>
                  </a:rPr>
                  <a:t>’</a:t>
                </a:r>
              </a:p>
            </p:txBody>
          </p:sp>
        </p:grpSp>
        <p:grpSp>
          <p:nvGrpSpPr>
            <p:cNvPr id="22581" name="Group 105"/>
            <p:cNvGrpSpPr/>
            <p:nvPr/>
          </p:nvGrpSpPr>
          <p:grpSpPr>
            <a:xfrm>
              <a:off x="4452" y="2608"/>
              <a:ext cx="924" cy="528"/>
              <a:chOff x="1055" y="1008"/>
              <a:chExt cx="924" cy="528"/>
            </a:xfrm>
          </p:grpSpPr>
          <p:sp>
            <p:nvSpPr>
              <p:cNvPr id="156" name="Oval 106"/>
              <p:cNvSpPr>
                <a:spLocks noChangeArrowheads="1"/>
              </p:cNvSpPr>
              <p:nvPr/>
            </p:nvSpPr>
            <p:spPr bwMode="auto">
              <a:xfrm>
                <a:off x="1055" y="1077"/>
                <a:ext cx="395" cy="395"/>
              </a:xfrm>
              <a:prstGeom prst="ellipse">
                <a:avLst/>
              </a:prstGeom>
              <a:no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57" name="Oval 107"/>
              <p:cNvSpPr>
                <a:spLocks noChangeArrowheads="1"/>
              </p:cNvSpPr>
              <p:nvPr/>
            </p:nvSpPr>
            <p:spPr bwMode="auto">
              <a:xfrm>
                <a:off x="1243" y="1268"/>
                <a:ext cx="10" cy="9"/>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589" name="Text Box 108"/>
              <p:cNvSpPr txBox="1"/>
              <p:nvPr/>
            </p:nvSpPr>
            <p:spPr>
              <a:xfrm>
                <a:off x="1225" y="1275"/>
                <a:ext cx="158" cy="96"/>
              </a:xfrm>
              <a:prstGeom prst="rect">
                <a:avLst/>
              </a:prstGeom>
              <a:noFill/>
              <a:ln w="19050">
                <a:noFill/>
              </a:ln>
            </p:spPr>
            <p:txBody>
              <a:bodyPr lIns="0" tIns="0" rIns="0" bIns="0">
                <a:spAutoFit/>
              </a:bodyPr>
              <a:lstStyle/>
              <a:p>
                <a:pPr rtl="1"/>
                <a:r>
                  <a:rPr sz="1000" b="0" dirty="0">
                    <a:latin typeface=".VnArial Narrow" panose="020B7200000000000000" pitchFamily="34" charset="0"/>
                  </a:rPr>
                  <a:t>O</a:t>
                </a:r>
              </a:p>
            </p:txBody>
          </p:sp>
          <p:sp>
            <p:nvSpPr>
              <p:cNvPr id="22590" name="Oval 109"/>
              <p:cNvSpPr/>
              <p:nvPr/>
            </p:nvSpPr>
            <p:spPr>
              <a:xfrm>
                <a:off x="1451" y="1008"/>
                <a:ext cx="528" cy="528"/>
              </a:xfrm>
              <a:prstGeom prst="ellipse">
                <a:avLst/>
              </a:prstGeom>
              <a:noFill/>
              <a:ln w="19050" cap="flat" cmpd="sng">
                <a:solidFill>
                  <a:schemeClr val="bg1"/>
                </a:solidFill>
                <a:prstDash val="solid"/>
                <a:headEnd type="none" w="med" len="med"/>
                <a:tailEnd type="none" w="med" len="med"/>
              </a:ln>
            </p:spPr>
            <p:txBody>
              <a:bodyPr wrap="none" anchor="ctr" anchorCtr="0"/>
              <a:lstStyle/>
              <a:p>
                <a:pPr rtl="1">
                  <a:spcBef>
                    <a:spcPct val="0"/>
                  </a:spcBef>
                </a:pPr>
                <a:endParaRPr lang="vi-VN" altLang="x-none" sz="2400" dirty="0">
                  <a:solidFill>
                    <a:schemeClr val="accent1"/>
                  </a:solidFill>
                  <a:latin typeface=".VnArial Narrow" panose="020B7200000000000000" pitchFamily="34" charset="0"/>
                </a:endParaRPr>
              </a:p>
            </p:txBody>
          </p:sp>
          <p:sp>
            <p:nvSpPr>
              <p:cNvPr id="160" name="Oval 110"/>
              <p:cNvSpPr>
                <a:spLocks noChangeArrowheads="1"/>
              </p:cNvSpPr>
              <p:nvPr/>
            </p:nvSpPr>
            <p:spPr bwMode="auto">
              <a:xfrm>
                <a:off x="1717" y="1266"/>
                <a:ext cx="9" cy="8"/>
              </a:xfrm>
              <a:prstGeom prst="ellipse">
                <a:avLst/>
              </a:prstGeom>
              <a:solidFill>
                <a:schemeClr val="accent1"/>
              </a:solidFill>
              <a:ln w="19050">
                <a:solidFill>
                  <a:srgbClr val="0000CC"/>
                </a:solidFill>
                <a:round/>
              </a:ln>
              <a:effectLst/>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2592" name="Text Box 111"/>
              <p:cNvSpPr txBox="1"/>
              <p:nvPr/>
            </p:nvSpPr>
            <p:spPr>
              <a:xfrm>
                <a:off x="1716" y="1273"/>
                <a:ext cx="151" cy="116"/>
              </a:xfrm>
              <a:prstGeom prst="rect">
                <a:avLst/>
              </a:prstGeom>
              <a:noFill/>
              <a:ln w="19050">
                <a:noFill/>
              </a:ln>
            </p:spPr>
            <p:txBody>
              <a:bodyPr lIns="0" tIns="0" rIns="0" bIns="0">
                <a:spAutoFit/>
              </a:bodyPr>
              <a:lstStyle/>
              <a:p>
                <a:pPr rtl="1"/>
                <a:r>
                  <a:rPr sz="1000" b="0" dirty="0">
                    <a:solidFill>
                      <a:schemeClr val="accent1"/>
                    </a:solidFill>
                    <a:latin typeface=".VnArial Narrow" panose="020B7200000000000000" pitchFamily="34" charset="0"/>
                  </a:rPr>
                  <a:t>O</a:t>
                </a:r>
                <a:r>
                  <a:rPr sz="1200" b="0" dirty="0">
                    <a:solidFill>
                      <a:schemeClr val="accent1"/>
                    </a:solidFill>
                    <a:latin typeface=".VnArial Narrow" panose="020B7200000000000000" pitchFamily="34" charset="0"/>
                  </a:rPr>
                  <a:t>’</a:t>
                </a:r>
              </a:p>
            </p:txBody>
          </p:sp>
        </p:grpSp>
        <p:sp>
          <p:nvSpPr>
            <p:cNvPr id="22582" name="Text Box 114"/>
            <p:cNvSpPr txBox="1"/>
            <p:nvPr/>
          </p:nvSpPr>
          <p:spPr>
            <a:xfrm>
              <a:off x="3888" y="2812"/>
              <a:ext cx="144" cy="116"/>
            </a:xfrm>
            <a:prstGeom prst="rect">
              <a:avLst/>
            </a:prstGeom>
            <a:noFill/>
            <a:ln w="9525">
              <a:noFill/>
            </a:ln>
          </p:spPr>
          <p:txBody>
            <a:bodyPr lIns="0" tIns="0" rIns="0" bIns="0">
              <a:spAutoFit/>
            </a:bodyPr>
            <a:lstStyle/>
            <a:p>
              <a:r>
                <a:rPr sz="1200" dirty="0">
                  <a:latin typeface=".VnArial Narrow" panose="020B7200000000000000" pitchFamily="34" charset="0"/>
                </a:rPr>
                <a:t>M</a:t>
              </a:r>
            </a:p>
          </p:txBody>
        </p:sp>
        <p:sp>
          <p:nvSpPr>
            <p:cNvPr id="22583" name="Text Box 115"/>
            <p:cNvSpPr txBox="1"/>
            <p:nvPr/>
          </p:nvSpPr>
          <p:spPr>
            <a:xfrm>
              <a:off x="4848" y="2764"/>
              <a:ext cx="144" cy="116"/>
            </a:xfrm>
            <a:prstGeom prst="rect">
              <a:avLst/>
            </a:prstGeom>
            <a:noFill/>
            <a:ln w="9525">
              <a:noFill/>
            </a:ln>
          </p:spPr>
          <p:txBody>
            <a:bodyPr lIns="0" tIns="0" rIns="0" bIns="0">
              <a:spAutoFit/>
            </a:bodyPr>
            <a:lstStyle/>
            <a:p>
              <a:r>
                <a:rPr sz="1200" dirty="0">
                  <a:latin typeface=".VnArial Narrow" panose="020B7200000000000000" pitchFamily="34" charset="0"/>
                </a:rPr>
                <a:t>M</a:t>
              </a:r>
            </a:p>
          </p:txBody>
        </p:sp>
        <p:sp>
          <p:nvSpPr>
            <p:cNvPr id="152" name="Line 116"/>
            <p:cNvSpPr>
              <a:spLocks noChangeShapeType="1"/>
            </p:cNvSpPr>
            <p:nvPr/>
          </p:nvSpPr>
          <p:spPr bwMode="auto">
            <a:xfrm>
              <a:off x="3630" y="2872"/>
              <a:ext cx="48" cy="0"/>
            </a:xfrm>
            <a:prstGeom prst="line">
              <a:avLst/>
            </a:prstGeom>
            <a:noFill/>
            <a:ln w="19050">
              <a:solidFill>
                <a:srgbClr val="0000CC"/>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54" name="Line 117"/>
            <p:cNvSpPr>
              <a:spLocks noChangeShapeType="1"/>
            </p:cNvSpPr>
            <p:nvPr/>
          </p:nvSpPr>
          <p:spPr bwMode="auto">
            <a:xfrm>
              <a:off x="4644" y="2872"/>
              <a:ext cx="480" cy="0"/>
            </a:xfrm>
            <a:prstGeom prst="line">
              <a:avLst/>
            </a:prstGeom>
            <a:noFill/>
            <a:ln w="19050">
              <a:solidFill>
                <a:srgbClr val="0000CC"/>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55" name="Line 120"/>
            <p:cNvSpPr>
              <a:spLocks noChangeShapeType="1"/>
            </p:cNvSpPr>
            <p:nvPr/>
          </p:nvSpPr>
          <p:spPr bwMode="auto">
            <a:xfrm>
              <a:off x="3684" y="2872"/>
              <a:ext cx="204" cy="0"/>
            </a:xfrm>
            <a:prstGeom prst="line">
              <a:avLst/>
            </a:prstGeom>
            <a:noFill/>
            <a:ln w="19050">
              <a:solidFill>
                <a:srgbClr val="0000CC"/>
              </a:solidFill>
              <a:round/>
            </a:ln>
            <a:effectLst/>
          </p:spPr>
          <p:txBody>
            <a:bodyPr/>
            <a:lstStyle/>
            <a:p>
              <a:pPr marL="0" marR="0" lvl="0" indent="0" algn="ctr" defTabSz="914400" rtl="0" eaLnBrk="0" fontAlgn="base" latinLnBrk="0" hangingPunct="0">
                <a:lnSpc>
                  <a:spcPct val="100000"/>
                </a:lnSpc>
                <a:spcBef>
                  <a:spcPct val="50000"/>
                </a:spcBef>
                <a:spcAft>
                  <a:spcPct val="0"/>
                </a:spcAft>
                <a:buClrTx/>
                <a:buSzTx/>
                <a:buFontTx/>
                <a:buNone/>
                <a:defRPr/>
              </a:pPr>
              <a:endParaRPr kumimoji="0" lang="en-US" sz="20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grpSp>
      <p:sp>
        <p:nvSpPr>
          <p:cNvPr id="169" name="Rectangle 96"/>
          <p:cNvSpPr/>
          <p:nvPr/>
        </p:nvSpPr>
        <p:spPr>
          <a:xfrm>
            <a:off x="5165725" y="4213225"/>
            <a:ext cx="3835400" cy="1312863"/>
          </a:xfrm>
          <a:prstGeom prst="rect">
            <a:avLst/>
          </a:prstGeom>
          <a:noFill/>
          <a:ln w="9525">
            <a:noFill/>
          </a:ln>
        </p:spPr>
        <p:txBody>
          <a:bodyPr>
            <a:spAutoFit/>
          </a:bodyPr>
          <a:lstStyle/>
          <a:p>
            <a:pPr algn="just" eaLnBrk="1" hangingPunct="1">
              <a:spcBef>
                <a:spcPct val="0"/>
              </a:spcBef>
            </a:pPr>
            <a:r>
              <a:rPr sz="1800" dirty="0">
                <a:solidFill>
                  <a:srgbClr val="003300"/>
                </a:solidFill>
                <a:latin typeface="Times New Roman" panose="02020603050405020304" pitchFamily="18" charset="0"/>
                <a:sym typeface="Symbol" panose="05050102010706020507" pitchFamily="18" charset="2"/>
              </a:rPr>
              <a:t>b.Quan sát hình vẽ, hãy dự đoán vị trí của điểm M đối với đường nối tâm OO</a:t>
            </a:r>
            <a:r>
              <a:rPr sz="1800" baseline="30000" dirty="0">
                <a:solidFill>
                  <a:srgbClr val="003300"/>
                </a:solidFill>
                <a:latin typeface="Times New Roman" panose="02020603050405020304" pitchFamily="18" charset="0"/>
                <a:sym typeface="Symbol" panose="05050102010706020507" pitchFamily="18" charset="2"/>
              </a:rPr>
              <a:t>’</a:t>
            </a:r>
            <a:r>
              <a:rPr sz="1800" dirty="0">
                <a:solidFill>
                  <a:srgbClr val="003300"/>
                </a:solidFill>
                <a:latin typeface="Times New Roman" panose="02020603050405020304" pitchFamily="18" charset="0"/>
                <a:sym typeface="Symbol" panose="05050102010706020507" pitchFamily="18" charset="2"/>
              </a:rPr>
              <a:t>. </a:t>
            </a:r>
          </a:p>
          <a:p>
            <a:pPr algn="just" eaLnBrk="1" hangingPunct="1">
              <a:spcBef>
                <a:spcPct val="0"/>
              </a:spcBef>
            </a:pPr>
            <a:r>
              <a:rPr sz="1800" dirty="0">
                <a:latin typeface=".VnArial Narrow" panose="020B7200000000000000" pitchFamily="34" charset="0"/>
                <a:sym typeface="Symbol" panose="05050102010706020507" pitchFamily="18" charset="2"/>
              </a:rPr>
              <a:t>         </a:t>
            </a:r>
          </a:p>
          <a:p>
            <a:pPr algn="just" eaLnBrk="1" hangingPunct="1">
              <a:spcBef>
                <a:spcPct val="0"/>
              </a:spcBef>
            </a:pPr>
            <a:endParaRPr sz="800" b="0" dirty="0">
              <a:latin typeface="Arial" panose="020B0604020202020204" pitchFamily="34" charset="0"/>
              <a:sym typeface="Symbol" panose="05050102010706020507" pitchFamily="18" charset="2"/>
            </a:endParaRPr>
          </a:p>
        </p:txBody>
      </p:sp>
      <p:pic>
        <p:nvPicPr>
          <p:cNvPr id="22576" name="Picture 2" descr="G:\1b.jpg"/>
          <p:cNvPicPr>
            <a:picLocks noChangeAspect="1"/>
          </p:cNvPicPr>
          <p:nvPr/>
        </p:nvPicPr>
        <p:blipFill>
          <a:blip r:embed="rId4"/>
          <a:stretch>
            <a:fillRect/>
          </a:stretch>
        </p:blipFill>
        <p:spPr>
          <a:xfrm>
            <a:off x="4389438" y="6178550"/>
            <a:ext cx="3176587" cy="476250"/>
          </a:xfrm>
          <a:prstGeom prst="rect">
            <a:avLst/>
          </a:prstGeom>
          <a:noFill/>
          <a:ln w="9525">
            <a:noFill/>
          </a:ln>
        </p:spPr>
      </p:pic>
      <p:sp>
        <p:nvSpPr>
          <p:cNvPr id="172" name="Rectangle 123"/>
          <p:cNvSpPr/>
          <p:nvPr/>
        </p:nvSpPr>
        <p:spPr>
          <a:xfrm>
            <a:off x="152400" y="6178550"/>
            <a:ext cx="4733925" cy="587375"/>
          </a:xfrm>
          <a:prstGeom prst="rect">
            <a:avLst/>
          </a:prstGeom>
          <a:noFill/>
          <a:ln w="9525">
            <a:noFill/>
          </a:ln>
        </p:spPr>
        <p:txBody>
          <a:bodyPr>
            <a:spAutoFit/>
          </a:bodyPr>
          <a:lstStyle/>
          <a:p>
            <a:pPr algn="just" eaLnBrk="1" hangingPunct="1">
              <a:lnSpc>
                <a:spcPct val="90000"/>
              </a:lnSpc>
              <a:spcBef>
                <a:spcPct val="0"/>
              </a:spcBef>
            </a:pPr>
            <a:r>
              <a:rPr sz="1800" dirty="0">
                <a:latin typeface="Times New Roman" panose="02020603050405020304" pitchFamily="18" charset="0"/>
                <a:cs typeface="Times New Roman" panose="02020603050405020304" pitchFamily="18" charset="0"/>
                <a:sym typeface="Symbol" panose="05050102010706020507" pitchFamily="18" charset="2"/>
              </a:rPr>
              <a:t>b. </a:t>
            </a:r>
            <a:r>
              <a:rPr sz="1800" dirty="0">
                <a:latin typeface="Times New Roman" panose="02020603050405020304" pitchFamily="18" charset="0"/>
                <a:sym typeface="Symbol" panose="05050102010706020507" pitchFamily="18" charset="2"/>
              </a:rPr>
              <a:t>Nếu hai đường tròn tiếp xúc nhau thì tiếp điểm nằm trên đường nối tâm</a:t>
            </a:r>
            <a:r>
              <a:rPr sz="1800" dirty="0">
                <a:latin typeface=".VnTime" panose="020B7200000000000000" pitchFamily="34" charset="0"/>
                <a:sym typeface="Symbol" panose="05050102010706020507" pitchFamily="18" charset="2"/>
              </a:rPr>
              <a:t>.</a:t>
            </a:r>
          </a:p>
        </p:txBody>
      </p:sp>
      <p:sp>
        <p:nvSpPr>
          <p:cNvPr id="22578" name="WordArt 85"/>
          <p:cNvSpPr>
            <a:spLocks noTextEdit="1"/>
          </p:cNvSpPr>
          <p:nvPr/>
        </p:nvSpPr>
        <p:spPr>
          <a:xfrm>
            <a:off x="1760538" y="69850"/>
            <a:ext cx="7078662" cy="434975"/>
          </a:xfrm>
          <a:prstGeom prst="rect">
            <a:avLst/>
          </a:prstGeom>
        </p:spPr>
        <p:txBody>
          <a:bodyPr wrap="none" fromWordArt="1">
            <a:prstTxWarp prst="textPlain">
              <a:avLst>
                <a:gd name="adj" fmla="val 50000"/>
              </a:avLst>
            </a:prstTxWarp>
            <a:normAutofit fontScale="77500" lnSpcReduction="20000"/>
          </a:bodyPr>
          <a:lstStyle/>
          <a:p>
            <a:pPr algn="ctr"/>
            <a:r>
              <a:rPr lang="en-US" sz="36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VỊ TRÍ TƯƠNG ĐỐI CỦA HAI ĐƯỜNG TRÒN</a:t>
            </a:r>
          </a:p>
        </p:txBody>
      </p:sp>
      <p:sp>
        <p:nvSpPr>
          <p:cNvPr id="22579" name="WordArt 86"/>
          <p:cNvSpPr>
            <a:spLocks noTextEdit="1"/>
          </p:cNvSpPr>
          <p:nvPr/>
        </p:nvSpPr>
        <p:spPr>
          <a:xfrm>
            <a:off x="290513" y="82550"/>
            <a:ext cx="1103312" cy="287338"/>
          </a:xfrm>
          <a:prstGeom prst="rect">
            <a:avLst/>
          </a:prstGeom>
        </p:spPr>
        <p:txBody>
          <a:bodyPr wrap="none" fromWordArt="1">
            <a:prstTxWarp prst="textPlain">
              <a:avLst>
                <a:gd name="adj" fmla="val 50000"/>
              </a:avLst>
            </a:prstTxWarp>
            <a:normAutofit fontScale="40000" lnSpcReduction="20000"/>
          </a:bodyPr>
          <a:lstStyle/>
          <a:p>
            <a:pPr algn="ctr"/>
            <a:r>
              <a:rPr lang="en-US" sz="3600" b="1" dirty="0" err="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Tiết</a:t>
            </a:r>
            <a:r>
              <a:rPr lang="en-US" sz="3600" b="1" dirty="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 </a:t>
            </a:r>
            <a:r>
              <a:rPr lang="en-US" sz="3600" dirty="0" smtClean="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ea typeface="Times New Roman" panose="02020603050405020304" pitchFamily="18" charset="0"/>
              </a:rPr>
              <a:t>26</a:t>
            </a:r>
            <a:endParaRPr lang="en-US" sz="3600" b="1" dirty="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33"/>
                                        </p:tgtEl>
                                        <p:attrNameLst>
                                          <p:attrName>style.visibility</p:attrName>
                                        </p:attrNameLst>
                                      </p:cBhvr>
                                      <p:to>
                                        <p:strVal val="visible"/>
                                      </p:to>
                                    </p:set>
                                    <p:anim calcmode="lin" valueType="num">
                                      <p:cBhvr>
                                        <p:cTn id="7" dur="1000" fill="hold"/>
                                        <p:tgtEl>
                                          <p:spTgt spid="133"/>
                                        </p:tgtEl>
                                        <p:attrNameLst>
                                          <p:attrName>ppt_w</p:attrName>
                                        </p:attrNameLst>
                                      </p:cBhvr>
                                      <p:tavLst>
                                        <p:tav tm="0">
                                          <p:val>
                                            <p:fltVal val="0"/>
                                          </p:val>
                                        </p:tav>
                                        <p:tav tm="100000">
                                          <p:val>
                                            <p:strVal val="#ppt_w"/>
                                          </p:val>
                                        </p:tav>
                                      </p:tavLst>
                                    </p:anim>
                                    <p:anim calcmode="lin" valueType="num">
                                      <p:cBhvr>
                                        <p:cTn id="8" dur="1000" fill="hold"/>
                                        <p:tgtEl>
                                          <p:spTgt spid="133"/>
                                        </p:tgtEl>
                                        <p:attrNameLst>
                                          <p:attrName>ppt_h</p:attrName>
                                        </p:attrNameLst>
                                      </p:cBhvr>
                                      <p:tavLst>
                                        <p:tav tm="0">
                                          <p:val>
                                            <p:fltVal val="0"/>
                                          </p:val>
                                        </p:tav>
                                        <p:tav tm="100000">
                                          <p:val>
                                            <p:strVal val="#ppt_h"/>
                                          </p:val>
                                        </p:tav>
                                      </p:tavLst>
                                    </p:anim>
                                    <p:anim calcmode="lin" valueType="num">
                                      <p:cBhvr>
                                        <p:cTn id="9" dur="1000" fill="hold"/>
                                        <p:tgtEl>
                                          <p:spTgt spid="133"/>
                                        </p:tgtEl>
                                        <p:attrNameLst>
                                          <p:attrName>style.rotation</p:attrName>
                                        </p:attrNameLst>
                                      </p:cBhvr>
                                      <p:tavLst>
                                        <p:tav tm="0">
                                          <p:val>
                                            <p:fltVal val="90"/>
                                          </p:val>
                                        </p:tav>
                                        <p:tav tm="100000">
                                          <p:val>
                                            <p:fltVal val="0"/>
                                          </p:val>
                                        </p:tav>
                                      </p:tavLst>
                                    </p:anim>
                                    <p:animEffect transition="in" filter="fade">
                                      <p:cBhvr>
                                        <p:cTn id="10" dur="1000"/>
                                        <p:tgtEl>
                                          <p:spTgt spid="13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25"/>
                                        </p:tgtEl>
                                        <p:attrNameLst>
                                          <p:attrName>style.visibility</p:attrName>
                                        </p:attrNameLst>
                                      </p:cBhvr>
                                      <p:to>
                                        <p:strVal val="visible"/>
                                      </p:to>
                                    </p:set>
                                    <p:anim calcmode="lin" valueType="num">
                                      <p:cBhvr>
                                        <p:cTn id="13" dur="1000" fill="hold"/>
                                        <p:tgtEl>
                                          <p:spTgt spid="125"/>
                                        </p:tgtEl>
                                        <p:attrNameLst>
                                          <p:attrName>ppt_w</p:attrName>
                                        </p:attrNameLst>
                                      </p:cBhvr>
                                      <p:tavLst>
                                        <p:tav tm="0">
                                          <p:val>
                                            <p:fltVal val="0"/>
                                          </p:val>
                                        </p:tav>
                                        <p:tav tm="100000">
                                          <p:val>
                                            <p:strVal val="#ppt_w"/>
                                          </p:val>
                                        </p:tav>
                                      </p:tavLst>
                                    </p:anim>
                                    <p:anim calcmode="lin" valueType="num">
                                      <p:cBhvr>
                                        <p:cTn id="14" dur="1000" fill="hold"/>
                                        <p:tgtEl>
                                          <p:spTgt spid="125"/>
                                        </p:tgtEl>
                                        <p:attrNameLst>
                                          <p:attrName>ppt_h</p:attrName>
                                        </p:attrNameLst>
                                      </p:cBhvr>
                                      <p:tavLst>
                                        <p:tav tm="0">
                                          <p:val>
                                            <p:fltVal val="0"/>
                                          </p:val>
                                        </p:tav>
                                        <p:tav tm="100000">
                                          <p:val>
                                            <p:strVal val="#ppt_h"/>
                                          </p:val>
                                        </p:tav>
                                      </p:tavLst>
                                    </p:anim>
                                    <p:anim calcmode="lin" valueType="num">
                                      <p:cBhvr>
                                        <p:cTn id="15" dur="1000" fill="hold"/>
                                        <p:tgtEl>
                                          <p:spTgt spid="125"/>
                                        </p:tgtEl>
                                        <p:attrNameLst>
                                          <p:attrName>style.rotation</p:attrName>
                                        </p:attrNameLst>
                                      </p:cBhvr>
                                      <p:tavLst>
                                        <p:tav tm="0">
                                          <p:val>
                                            <p:fltVal val="90"/>
                                          </p:val>
                                        </p:tav>
                                        <p:tav tm="100000">
                                          <p:val>
                                            <p:fltVal val="0"/>
                                          </p:val>
                                        </p:tav>
                                      </p:tavLst>
                                    </p:anim>
                                    <p:animEffect transition="in" filter="fade">
                                      <p:cBhvr>
                                        <p:cTn id="16" dur="1000"/>
                                        <p:tgtEl>
                                          <p:spTgt spid="125"/>
                                        </p:tgtEl>
                                      </p:cBhvr>
                                    </p:animEffect>
                                  </p:childTnLst>
                                </p:cTn>
                              </p:par>
                            </p:childTnLst>
                          </p:cTn>
                        </p:par>
                        <p:par>
                          <p:cTn id="17" fill="hold">
                            <p:stCondLst>
                              <p:cond delay="0"/>
                            </p:stCondLst>
                            <p:childTnLst>
                              <p:par>
                                <p:cTn id="18" presetID="50" presetClass="entr" presetSubtype="0" decel="100000" fill="hold" grpId="0" nodeType="after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p:cTn id="20" dur="1000" fill="hold"/>
                                        <p:tgtEl>
                                          <p:spTgt spid="98"/>
                                        </p:tgtEl>
                                        <p:attrNameLst>
                                          <p:attrName>ppt_w</p:attrName>
                                        </p:attrNameLst>
                                      </p:cBhvr>
                                      <p:tavLst>
                                        <p:tav tm="0">
                                          <p:val>
                                            <p:strVal val="#ppt_w+.3"/>
                                          </p:val>
                                        </p:tav>
                                        <p:tav tm="100000">
                                          <p:val>
                                            <p:strVal val="#ppt_w"/>
                                          </p:val>
                                        </p:tav>
                                      </p:tavLst>
                                    </p:anim>
                                    <p:anim calcmode="lin" valueType="num">
                                      <p:cBhvr>
                                        <p:cTn id="21" dur="1000" fill="hold"/>
                                        <p:tgtEl>
                                          <p:spTgt spid="98"/>
                                        </p:tgtEl>
                                        <p:attrNameLst>
                                          <p:attrName>ppt_h</p:attrName>
                                        </p:attrNameLst>
                                      </p:cBhvr>
                                      <p:tavLst>
                                        <p:tav tm="0">
                                          <p:val>
                                            <p:strVal val="#ppt_h"/>
                                          </p:val>
                                        </p:tav>
                                        <p:tav tm="100000">
                                          <p:val>
                                            <p:strVal val="#ppt_h"/>
                                          </p:val>
                                        </p:tav>
                                      </p:tavLst>
                                    </p:anim>
                                    <p:animEffect transition="in" filter="fade">
                                      <p:cBhvr>
                                        <p:cTn id="22" dur="1000"/>
                                        <p:tgtEl>
                                          <p:spTgt spid="98"/>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strVal val="#ppt_w+.3"/>
                                          </p:val>
                                        </p:tav>
                                        <p:tav tm="100000">
                                          <p:val>
                                            <p:strVal val="#ppt_w"/>
                                          </p:val>
                                        </p:tav>
                                      </p:tavLst>
                                    </p:anim>
                                    <p:anim calcmode="lin" valueType="num">
                                      <p:cBhvr>
                                        <p:cTn id="26" dur="1000" fill="hold"/>
                                        <p:tgtEl>
                                          <p:spTgt spid="88"/>
                                        </p:tgtEl>
                                        <p:attrNameLst>
                                          <p:attrName>ppt_h</p:attrName>
                                        </p:attrNameLst>
                                      </p:cBhvr>
                                      <p:tavLst>
                                        <p:tav tm="0">
                                          <p:val>
                                            <p:strVal val="#ppt_h"/>
                                          </p:val>
                                        </p:tav>
                                        <p:tav tm="100000">
                                          <p:val>
                                            <p:strVal val="#ppt_h"/>
                                          </p:val>
                                        </p:tav>
                                      </p:tavLst>
                                    </p:anim>
                                    <p:animEffect transition="in" filter="fade">
                                      <p:cBhvr>
                                        <p:cTn id="27" dur="10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131"/>
                                        </p:tgtEl>
                                        <p:attrNameLst>
                                          <p:attrName>style.visibility</p:attrName>
                                        </p:attrNameLst>
                                      </p:cBhvr>
                                      <p:to>
                                        <p:strVal val="visible"/>
                                      </p:to>
                                    </p:set>
                                    <p:anim calcmode="lin" valueType="num">
                                      <p:cBhvr>
                                        <p:cTn id="32" dur="500" fill="hold"/>
                                        <p:tgtEl>
                                          <p:spTgt spid="131"/>
                                        </p:tgtEl>
                                        <p:attrNameLst>
                                          <p:attrName>ppt_w</p:attrName>
                                        </p:attrNameLst>
                                      </p:cBhvr>
                                      <p:tavLst>
                                        <p:tav tm="0">
                                          <p:val>
                                            <p:fltVal val="0"/>
                                          </p:val>
                                        </p:tav>
                                        <p:tav tm="100000">
                                          <p:val>
                                            <p:strVal val="#ppt_w"/>
                                          </p:val>
                                        </p:tav>
                                      </p:tavLst>
                                    </p:anim>
                                    <p:anim calcmode="lin" valueType="num">
                                      <p:cBhvr>
                                        <p:cTn id="33" dur="500" fill="hold"/>
                                        <p:tgtEl>
                                          <p:spTgt spid="131"/>
                                        </p:tgtEl>
                                        <p:attrNameLst>
                                          <p:attrName>ppt_h</p:attrName>
                                        </p:attrNameLst>
                                      </p:cBhvr>
                                      <p:tavLst>
                                        <p:tav tm="0">
                                          <p:val>
                                            <p:fltVal val="0"/>
                                          </p:val>
                                        </p:tav>
                                        <p:tav tm="100000">
                                          <p:val>
                                            <p:strVal val="#ppt_h"/>
                                          </p:val>
                                        </p:tav>
                                      </p:tavLst>
                                    </p:anim>
                                    <p:anim calcmode="lin" valueType="num">
                                      <p:cBhvr>
                                        <p:cTn id="34" dur="500" fill="hold"/>
                                        <p:tgtEl>
                                          <p:spTgt spid="131"/>
                                        </p:tgtEl>
                                        <p:attrNameLst>
                                          <p:attrName>style.rotation</p:attrName>
                                        </p:attrNameLst>
                                      </p:cBhvr>
                                      <p:tavLst>
                                        <p:tav tm="0">
                                          <p:val>
                                            <p:fltVal val="360"/>
                                          </p:val>
                                        </p:tav>
                                        <p:tav tm="100000">
                                          <p:val>
                                            <p:fltVal val="0"/>
                                          </p:val>
                                        </p:tav>
                                      </p:tavLst>
                                    </p:anim>
                                    <p:animEffect transition="in" filter="fade">
                                      <p:cBhvr>
                                        <p:cTn id="35" dur="500"/>
                                        <p:tgtEl>
                                          <p:spTgt spid="131"/>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32"/>
                                        </p:tgtEl>
                                        <p:attrNameLst>
                                          <p:attrName>style.visibility</p:attrName>
                                        </p:attrNameLst>
                                      </p:cBhvr>
                                      <p:to>
                                        <p:strVal val="visible"/>
                                      </p:to>
                                    </p:set>
                                    <p:anim calcmode="lin" valueType="num">
                                      <p:cBhvr>
                                        <p:cTn id="38" dur="500" fill="hold"/>
                                        <p:tgtEl>
                                          <p:spTgt spid="132"/>
                                        </p:tgtEl>
                                        <p:attrNameLst>
                                          <p:attrName>ppt_w</p:attrName>
                                        </p:attrNameLst>
                                      </p:cBhvr>
                                      <p:tavLst>
                                        <p:tav tm="0">
                                          <p:val>
                                            <p:fltVal val="0"/>
                                          </p:val>
                                        </p:tav>
                                        <p:tav tm="100000">
                                          <p:val>
                                            <p:strVal val="#ppt_w"/>
                                          </p:val>
                                        </p:tav>
                                      </p:tavLst>
                                    </p:anim>
                                    <p:anim calcmode="lin" valueType="num">
                                      <p:cBhvr>
                                        <p:cTn id="39" dur="500" fill="hold"/>
                                        <p:tgtEl>
                                          <p:spTgt spid="132"/>
                                        </p:tgtEl>
                                        <p:attrNameLst>
                                          <p:attrName>ppt_h</p:attrName>
                                        </p:attrNameLst>
                                      </p:cBhvr>
                                      <p:tavLst>
                                        <p:tav tm="0">
                                          <p:val>
                                            <p:fltVal val="0"/>
                                          </p:val>
                                        </p:tav>
                                        <p:tav tm="100000">
                                          <p:val>
                                            <p:strVal val="#ppt_h"/>
                                          </p:val>
                                        </p:tav>
                                      </p:tavLst>
                                    </p:anim>
                                    <p:anim calcmode="lin" valueType="num">
                                      <p:cBhvr>
                                        <p:cTn id="40" dur="500" fill="hold"/>
                                        <p:tgtEl>
                                          <p:spTgt spid="132"/>
                                        </p:tgtEl>
                                        <p:attrNameLst>
                                          <p:attrName>style.rotation</p:attrName>
                                        </p:attrNameLst>
                                      </p:cBhvr>
                                      <p:tavLst>
                                        <p:tav tm="0">
                                          <p:val>
                                            <p:fltVal val="360"/>
                                          </p:val>
                                        </p:tav>
                                        <p:tav tm="100000">
                                          <p:val>
                                            <p:fltVal val="0"/>
                                          </p:val>
                                        </p:tav>
                                      </p:tavLst>
                                    </p:anim>
                                    <p:animEffect transition="in" filter="fade">
                                      <p:cBhvr>
                                        <p:cTn id="41" dur="500"/>
                                        <p:tgtEl>
                                          <p:spTgt spid="132"/>
                                        </p:tgtEl>
                                      </p:cBhvr>
                                    </p:animEffect>
                                  </p:childTnLst>
                                </p:cTn>
                              </p:par>
                            </p:childTnLst>
                          </p:cTn>
                        </p:par>
                        <p:par>
                          <p:cTn id="42" fill="hold">
                            <p:stCondLst>
                              <p:cond delay="500"/>
                            </p:stCondLst>
                            <p:childTnLst>
                              <p:par>
                                <p:cTn id="43" presetID="30" presetClass="entr" presetSubtype="0" fill="hold" nodeType="after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800" decel="100000"/>
                                        <p:tgtEl>
                                          <p:spTgt spid="128"/>
                                        </p:tgtEl>
                                      </p:cBhvr>
                                    </p:animEffect>
                                    <p:anim calcmode="lin" valueType="num">
                                      <p:cBhvr>
                                        <p:cTn id="46" dur="800" decel="100000" fill="hold"/>
                                        <p:tgtEl>
                                          <p:spTgt spid="128"/>
                                        </p:tgtEl>
                                        <p:attrNameLst>
                                          <p:attrName>style.rotation</p:attrName>
                                        </p:attrNameLst>
                                      </p:cBhvr>
                                      <p:tavLst>
                                        <p:tav tm="0">
                                          <p:val>
                                            <p:fltVal val="-90"/>
                                          </p:val>
                                        </p:tav>
                                        <p:tav tm="100000">
                                          <p:val>
                                            <p:fltVal val="0"/>
                                          </p:val>
                                        </p:tav>
                                      </p:tavLst>
                                    </p:anim>
                                    <p:anim calcmode="lin" valueType="num">
                                      <p:cBhvr>
                                        <p:cTn id="47" dur="800" decel="100000" fill="hold"/>
                                        <p:tgtEl>
                                          <p:spTgt spid="128"/>
                                        </p:tgtEl>
                                        <p:attrNameLst>
                                          <p:attrName>ppt_x</p:attrName>
                                        </p:attrNameLst>
                                      </p:cBhvr>
                                      <p:tavLst>
                                        <p:tav tm="0">
                                          <p:val>
                                            <p:strVal val="#ppt_x+0.4"/>
                                          </p:val>
                                        </p:tav>
                                        <p:tav tm="100000">
                                          <p:val>
                                            <p:strVal val="#ppt_x-0.05"/>
                                          </p:val>
                                        </p:tav>
                                      </p:tavLst>
                                    </p:anim>
                                    <p:anim calcmode="lin" valueType="num">
                                      <p:cBhvr>
                                        <p:cTn id="48" dur="800" decel="100000" fill="hold"/>
                                        <p:tgtEl>
                                          <p:spTgt spid="128"/>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28"/>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28"/>
                                        </p:tgtEl>
                                        <p:attrNameLst>
                                          <p:attrName>ppt_y</p:attrName>
                                        </p:attrNameLst>
                                      </p:cBhvr>
                                      <p:tavLst>
                                        <p:tav tm="0">
                                          <p:val>
                                            <p:strVal val="#ppt_y+0.1"/>
                                          </p:val>
                                        </p:tav>
                                        <p:tav tm="100000">
                                          <p:val>
                                            <p:strVal val="#ppt_y"/>
                                          </p:val>
                                        </p:tav>
                                      </p:tavLst>
                                    </p:anim>
                                  </p:childTnLst>
                                </p:cTn>
                              </p:par>
                            </p:childTnLst>
                          </p:cTn>
                        </p:par>
                        <p:par>
                          <p:cTn id="51" fill="hold">
                            <p:stCondLst>
                              <p:cond delay="1500"/>
                            </p:stCondLst>
                            <p:childTnLst>
                              <p:par>
                                <p:cTn id="52" presetID="30" presetClass="entr" presetSubtype="0" fill="hold" nodeType="after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800" decel="100000"/>
                                        <p:tgtEl>
                                          <p:spTgt spid="126"/>
                                        </p:tgtEl>
                                      </p:cBhvr>
                                    </p:animEffect>
                                    <p:anim calcmode="lin" valueType="num">
                                      <p:cBhvr>
                                        <p:cTn id="55" dur="800" decel="100000" fill="hold"/>
                                        <p:tgtEl>
                                          <p:spTgt spid="126"/>
                                        </p:tgtEl>
                                        <p:attrNameLst>
                                          <p:attrName>style.rotation</p:attrName>
                                        </p:attrNameLst>
                                      </p:cBhvr>
                                      <p:tavLst>
                                        <p:tav tm="0">
                                          <p:val>
                                            <p:fltVal val="-90"/>
                                          </p:val>
                                        </p:tav>
                                        <p:tav tm="100000">
                                          <p:val>
                                            <p:fltVal val="0"/>
                                          </p:val>
                                        </p:tav>
                                      </p:tavLst>
                                    </p:anim>
                                    <p:anim calcmode="lin" valueType="num">
                                      <p:cBhvr>
                                        <p:cTn id="56" dur="800" decel="100000" fill="hold"/>
                                        <p:tgtEl>
                                          <p:spTgt spid="126"/>
                                        </p:tgtEl>
                                        <p:attrNameLst>
                                          <p:attrName>ppt_x</p:attrName>
                                        </p:attrNameLst>
                                      </p:cBhvr>
                                      <p:tavLst>
                                        <p:tav tm="0">
                                          <p:val>
                                            <p:strVal val="#ppt_x+0.4"/>
                                          </p:val>
                                        </p:tav>
                                        <p:tav tm="100000">
                                          <p:val>
                                            <p:strVal val="#ppt_x-0.05"/>
                                          </p:val>
                                        </p:tav>
                                      </p:tavLst>
                                    </p:anim>
                                    <p:anim calcmode="lin" valueType="num">
                                      <p:cBhvr>
                                        <p:cTn id="57" dur="800" decel="100000" fill="hold"/>
                                        <p:tgtEl>
                                          <p:spTgt spid="126"/>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26"/>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26"/>
                                        </p:tgtEl>
                                        <p:attrNameLst>
                                          <p:attrName>ppt_y</p:attrName>
                                        </p:attrNameLst>
                                      </p:cBhvr>
                                      <p:tavLst>
                                        <p:tav tm="0">
                                          <p:val>
                                            <p:strVal val="#ppt_y+0.1"/>
                                          </p:val>
                                        </p:tav>
                                        <p:tav tm="100000">
                                          <p:val>
                                            <p:strVal val="#ppt_y"/>
                                          </p:val>
                                        </p:tav>
                                      </p:tavLst>
                                    </p:anim>
                                  </p:childTnLst>
                                </p:cTn>
                              </p:par>
                            </p:childTnLst>
                          </p:cTn>
                        </p:par>
                        <p:par>
                          <p:cTn id="60" fill="hold">
                            <p:stCondLst>
                              <p:cond delay="2500"/>
                            </p:stCondLst>
                            <p:childTnLst>
                              <p:par>
                                <p:cTn id="61" presetID="9" presetClass="entr" presetSubtype="0" fill="hold" grpId="0"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dissolve">
                                      <p:cBhvr>
                                        <p:cTn id="63" dur="500"/>
                                        <p:tgtEl>
                                          <p:spTgt spid="101"/>
                                        </p:tgtEl>
                                      </p:cBhvr>
                                    </p:animEffect>
                                  </p:childTnLst>
                                </p:cTn>
                              </p:par>
                            </p:childTnLst>
                          </p:cTn>
                        </p:par>
                        <p:par>
                          <p:cTn id="64" fill="hold">
                            <p:stCondLst>
                              <p:cond delay="300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99"/>
                                        </p:tgtEl>
                                        <p:attrNameLst>
                                          <p:attrName>style.visibility</p:attrName>
                                        </p:attrNameLst>
                                      </p:cBhvr>
                                      <p:to>
                                        <p:strVal val="visible"/>
                                      </p:to>
                                    </p:set>
                                    <p:anim calcmode="discrete" valueType="clr">
                                      <p:cBhvr override="childStyle">
                                        <p:cTn id="67" dur="80"/>
                                        <p:tgtEl>
                                          <p:spTgt spid="99"/>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99"/>
                                        </p:tgtEl>
                                        <p:attrNameLst>
                                          <p:attrName>fillcolor</p:attrName>
                                        </p:attrNameLst>
                                      </p:cBhvr>
                                      <p:tavLst>
                                        <p:tav tm="0">
                                          <p:val>
                                            <p:clrVal>
                                              <a:schemeClr val="accent2"/>
                                            </p:clrVal>
                                          </p:val>
                                        </p:tav>
                                        <p:tav tm="50000">
                                          <p:val>
                                            <p:clrVal>
                                              <a:schemeClr val="hlink"/>
                                            </p:clrVal>
                                          </p:val>
                                        </p:tav>
                                      </p:tavLst>
                                    </p:anim>
                                    <p:set>
                                      <p:cBhvr>
                                        <p:cTn id="69" dur="80"/>
                                        <p:tgtEl>
                                          <p:spTgt spid="99"/>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41"/>
                                        </p:tgtEl>
                                        <p:attrNameLst>
                                          <p:attrName>style.visibility</p:attrName>
                                        </p:attrNameLst>
                                      </p:cBhvr>
                                      <p:to>
                                        <p:strVal val="visible"/>
                                      </p:to>
                                    </p:set>
                                    <p:animEffect transition="in" filter="blinds(horizontal)">
                                      <p:cBhvr>
                                        <p:cTn id="74" dur="500"/>
                                        <p:tgtEl>
                                          <p:spTgt spid="141"/>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35"/>
                                        </p:tgtEl>
                                        <p:attrNameLst>
                                          <p:attrName>style.visibility</p:attrName>
                                        </p:attrNameLst>
                                      </p:cBhvr>
                                      <p:to>
                                        <p:strVal val="visible"/>
                                      </p:to>
                                    </p:set>
                                    <p:anim calcmode="lin" valueType="num">
                                      <p:cBhvr additive="base">
                                        <p:cTn id="79" dur="1000" fill="hold"/>
                                        <p:tgtEl>
                                          <p:spTgt spid="135"/>
                                        </p:tgtEl>
                                        <p:attrNameLst>
                                          <p:attrName>ppt_x</p:attrName>
                                        </p:attrNameLst>
                                      </p:cBhvr>
                                      <p:tavLst>
                                        <p:tav tm="0">
                                          <p:val>
                                            <p:strVal val="0-#ppt_w/2"/>
                                          </p:val>
                                        </p:tav>
                                        <p:tav tm="100000">
                                          <p:val>
                                            <p:strVal val="#ppt_x"/>
                                          </p:val>
                                        </p:tav>
                                      </p:tavLst>
                                    </p:anim>
                                    <p:anim calcmode="lin" valueType="num">
                                      <p:cBhvr additive="base">
                                        <p:cTn id="80" dur="1000" fill="hold"/>
                                        <p:tgtEl>
                                          <p:spTgt spid="13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9" presetClass="entr" presetSubtype="0" fill="hold" nodeType="clickEffect">
                                  <p:stCondLst>
                                    <p:cond delay="0"/>
                                  </p:stCondLst>
                                  <p:childTnLst>
                                    <p:set>
                                      <p:cBhvr>
                                        <p:cTn id="84" dur="1" fill="hold">
                                          <p:stCondLst>
                                            <p:cond delay="0"/>
                                          </p:stCondLst>
                                        </p:cTn>
                                        <p:tgtEl>
                                          <p:spTgt spid="169">
                                            <p:txEl>
                                              <p:pRg st="0" end="0"/>
                                            </p:txEl>
                                          </p:spTgt>
                                        </p:tgtEl>
                                        <p:attrNameLst>
                                          <p:attrName>style.visibility</p:attrName>
                                        </p:attrNameLst>
                                      </p:cBhvr>
                                      <p:to>
                                        <p:strVal val="visible"/>
                                      </p:to>
                                    </p:set>
                                    <p:anim calcmode="lin" valueType="num">
                                      <p:cBhvr>
                                        <p:cTn id="85" dur="1000" fill="hold"/>
                                        <p:tgtEl>
                                          <p:spTgt spid="169">
                                            <p:txEl>
                                              <p:pRg st="0" end="0"/>
                                            </p:txEl>
                                          </p:spTgt>
                                        </p:tgtEl>
                                        <p:attrNameLst>
                                          <p:attrName>ppt_x</p:attrName>
                                        </p:attrNameLst>
                                      </p:cBhvr>
                                      <p:tavLst>
                                        <p:tav tm="0">
                                          <p:val>
                                            <p:strVal val="#ppt_x-.2"/>
                                          </p:val>
                                        </p:tav>
                                        <p:tav tm="100000">
                                          <p:val>
                                            <p:strVal val="#ppt_x"/>
                                          </p:val>
                                        </p:tav>
                                      </p:tavLst>
                                    </p:anim>
                                    <p:anim calcmode="lin" valueType="num">
                                      <p:cBhvr>
                                        <p:cTn id="86" dur="1000" fill="hold"/>
                                        <p:tgtEl>
                                          <p:spTgt spid="16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7" dur="1000"/>
                                        <p:tgtEl>
                                          <p:spTgt spid="16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nodeType="clickEffect">
                                  <p:stCondLst>
                                    <p:cond delay="0"/>
                                  </p:stCondLst>
                                  <p:childTnLst>
                                    <p:set>
                                      <p:cBhvr>
                                        <p:cTn id="91" dur="1" fill="hold">
                                          <p:stCondLst>
                                            <p:cond delay="0"/>
                                          </p:stCondLst>
                                        </p:cTn>
                                        <p:tgtEl>
                                          <p:spTgt spid="169">
                                            <p:txEl>
                                              <p:pRg st="1" end="1"/>
                                            </p:txEl>
                                          </p:spTgt>
                                        </p:tgtEl>
                                        <p:attrNameLst>
                                          <p:attrName>style.visibility</p:attrName>
                                        </p:attrNameLst>
                                      </p:cBhvr>
                                      <p:to>
                                        <p:strVal val="visible"/>
                                      </p:to>
                                    </p:set>
                                    <p:anim calcmode="lin" valueType="num">
                                      <p:cBhvr>
                                        <p:cTn id="92" dur="1000" fill="hold"/>
                                        <p:tgtEl>
                                          <p:spTgt spid="169">
                                            <p:txEl>
                                              <p:pRg st="1" end="1"/>
                                            </p:txEl>
                                          </p:spTgt>
                                        </p:tgtEl>
                                        <p:attrNameLst>
                                          <p:attrName>ppt_x</p:attrName>
                                        </p:attrNameLst>
                                      </p:cBhvr>
                                      <p:tavLst>
                                        <p:tav tm="0">
                                          <p:val>
                                            <p:strVal val="#ppt_x-.2"/>
                                          </p:val>
                                        </p:tav>
                                        <p:tav tm="100000">
                                          <p:val>
                                            <p:strVal val="#ppt_x"/>
                                          </p:val>
                                        </p:tav>
                                      </p:tavLst>
                                    </p:anim>
                                    <p:anim calcmode="lin" valueType="num">
                                      <p:cBhvr>
                                        <p:cTn id="93" dur="1000" fill="hold"/>
                                        <p:tgtEl>
                                          <p:spTgt spid="16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4" dur="1000"/>
                                        <p:tgtEl>
                                          <p:spTgt spid="169">
                                            <p:txEl>
                                              <p:pRg st="1" end="1"/>
                                            </p:txEl>
                                          </p:spTgt>
                                        </p:tgtEl>
                                      </p:cBhvr>
                                    </p:animEffect>
                                  </p:childTnLst>
                                </p:cTn>
                              </p:par>
                            </p:childTnLst>
                          </p:cTn>
                        </p:par>
                        <p:par>
                          <p:cTn id="95" fill="hold">
                            <p:stCondLst>
                              <p:cond delay="1000"/>
                            </p:stCondLst>
                            <p:childTnLst>
                              <p:par>
                                <p:cTn id="96" presetID="8" presetClass="entr" presetSubtype="16" fill="hold"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diamond(in)">
                                      <p:cBhvr>
                                        <p:cTn id="98" dur="20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172"/>
                                        </p:tgtEl>
                                        <p:attrNameLst>
                                          <p:attrName>style.visibility</p:attrName>
                                        </p:attrNameLst>
                                      </p:cBhvr>
                                      <p:to>
                                        <p:strVal val="visible"/>
                                      </p:to>
                                    </p:set>
                                    <p:anim calcmode="lin" valueType="num">
                                      <p:cBhvr>
                                        <p:cTn id="103" dur="1000" fill="hold"/>
                                        <p:tgtEl>
                                          <p:spTgt spid="172"/>
                                        </p:tgtEl>
                                        <p:attrNameLst>
                                          <p:attrName>ppt_w</p:attrName>
                                        </p:attrNameLst>
                                      </p:cBhvr>
                                      <p:tavLst>
                                        <p:tav tm="0">
                                          <p:val>
                                            <p:fltVal val="0"/>
                                          </p:val>
                                        </p:tav>
                                        <p:tav tm="100000">
                                          <p:val>
                                            <p:strVal val="#ppt_w"/>
                                          </p:val>
                                        </p:tav>
                                      </p:tavLst>
                                    </p:anim>
                                    <p:anim calcmode="lin" valueType="num">
                                      <p:cBhvr>
                                        <p:cTn id="104" dur="1000" fill="hold"/>
                                        <p:tgtEl>
                                          <p:spTgt spid="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8" grpId="0"/>
      <p:bldP spid="99" grpId="0"/>
      <p:bldP spid="101" grpId="0"/>
      <p:bldP spid="135" grpId="0"/>
      <p:bldP spid="141" grpId="0"/>
      <p:bldP spid="172" grpId="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0" fontAlgn="base" latinLnBrk="0" hangingPunct="0">
          <a:lnSpc>
            <a:spcPct val="100000"/>
          </a:lnSpc>
          <a:spcBef>
            <a:spcPct val="50000"/>
          </a:spcBef>
          <a:spcAft>
            <a:spcPct val="0"/>
          </a:spcAft>
          <a:buClrTx/>
          <a:buSzTx/>
          <a:buFontTx/>
          <a:buNone/>
          <a:defRPr kumimoji="0" lang="en-US" sz="2000" b="1" i="0" u="none" strike="noStrike" cap="none" normalizeH="0" baseline="0" smtClean="0">
            <a:ln>
              <a:noFill/>
            </a:ln>
            <a:solidFill>
              <a:srgbClr val="0000CC"/>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0" fontAlgn="base" latinLnBrk="0" hangingPunct="0">
          <a:lnSpc>
            <a:spcPct val="100000"/>
          </a:lnSpc>
          <a:spcBef>
            <a:spcPct val="50000"/>
          </a:spcBef>
          <a:spcAft>
            <a:spcPct val="0"/>
          </a:spcAft>
          <a:buClrTx/>
          <a:buSzTx/>
          <a:buFontTx/>
          <a:buNone/>
          <a:defRPr kumimoji="0" lang="en-US" sz="2000" b="1" i="0" u="none" strike="noStrike" cap="none" normalizeH="0" baseline="0" smtClean="0">
            <a:ln>
              <a:noFill/>
            </a:ln>
            <a:solidFill>
              <a:srgbClr val="0000CC"/>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1483</Words>
  <Application>Microsoft Office PowerPoint</Application>
  <PresentationFormat>On-screen Show (4:3)</PresentationFormat>
  <Paragraphs>310</Paragraphs>
  <Slides>15</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.VnArial Narrow</vt:lpstr>
      <vt:lpstr>.VnTime</vt:lpstr>
      <vt:lpstr>.VnTimeH</vt:lpstr>
      <vt:lpstr>Arial</vt:lpstr>
      <vt:lpstr>Calibri</vt:lpstr>
      <vt:lpstr>Symbol</vt:lpstr>
      <vt:lpstr>Tahoma</vt:lpstr>
      <vt:lpstr>Times New Roman</vt:lpstr>
      <vt:lpstr>VNI-Times</vt:lpstr>
      <vt:lpstr>Wingdings</vt:lpstr>
      <vt:lpstr>Wingdings 3</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439</cp:revision>
  <dcterms:created xsi:type="dcterms:W3CDTF">2023-12-05T15:35:00Z</dcterms:created>
  <dcterms:modified xsi:type="dcterms:W3CDTF">2024-01-16T07:59:39Z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439ECF6A14CF451F83A8DE659B725141_12</vt:lpwstr>
  </property>
  <property fmtid="{D5CDD505-2E9C-101B-9397-08002B2CF9AE}" pid="4" name="KSOProductBuildVer">
    <vt:lpwstr>1033-12.2.0.13306</vt:lpwstr>
  </property>
</Properties>
</file>