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379" r:id="rId2"/>
    <p:sldId id="343" r:id="rId3"/>
    <p:sldId id="344" r:id="rId4"/>
    <p:sldId id="320" r:id="rId5"/>
    <p:sldId id="345" r:id="rId6"/>
    <p:sldId id="311" r:id="rId7"/>
    <p:sldId id="294" r:id="rId8"/>
    <p:sldId id="365" r:id="rId9"/>
    <p:sldId id="339" r:id="rId10"/>
    <p:sldId id="302" r:id="rId11"/>
    <p:sldId id="340" r:id="rId12"/>
    <p:sldId id="266" r:id="rId13"/>
    <p:sldId id="272" r:id="rId14"/>
    <p:sldId id="274" r:id="rId15"/>
    <p:sldId id="304" r:id="rId16"/>
    <p:sldId id="267" r:id="rId17"/>
    <p:sldId id="336" r:id="rId18"/>
    <p:sldId id="325" r:id="rId19"/>
    <p:sldId id="332" r:id="rId20"/>
    <p:sldId id="305" r:id="rId21"/>
    <p:sldId id="337" r:id="rId22"/>
    <p:sldId id="327" r:id="rId23"/>
    <p:sldId id="329" r:id="rId24"/>
    <p:sldId id="322" r:id="rId25"/>
    <p:sldId id="338" r:id="rId26"/>
    <p:sldId id="330" r:id="rId27"/>
    <p:sldId id="333" r:id="rId28"/>
    <p:sldId id="323" r:id="rId29"/>
    <p:sldId id="367" r:id="rId30"/>
    <p:sldId id="368" r:id="rId31"/>
    <p:sldId id="378" r:id="rId32"/>
    <p:sldId id="342" r:id="rId33"/>
    <p:sldId id="308" r:id="rId34"/>
    <p:sldId id="363" r:id="rId35"/>
  </p:sldIdLst>
  <p:sldSz cx="9144000" cy="6858000" type="screen4x3"/>
  <p:notesSz cx="6858000" cy="9144000"/>
  <p:defaultTextStyle>
    <a:defPPr>
      <a:defRPr lang="en-US"/>
    </a:defPPr>
    <a:lvl1pPr algn="l" rtl="0" fontAlgn="base">
      <a:spcBef>
        <a:spcPct val="0"/>
      </a:spcBef>
      <a:spcAft>
        <a:spcPct val="0"/>
      </a:spcAft>
      <a:defRPr sz="2800"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8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8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8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800" b="1" kern="1200">
        <a:solidFill>
          <a:schemeClr val="tx1"/>
        </a:solidFill>
        <a:latin typeface="Arial" panose="020B0604020202020204" pitchFamily="34" charset="0"/>
        <a:ea typeface="+mn-ea"/>
        <a:cs typeface="+mn-cs"/>
      </a:defRPr>
    </a:lvl5pPr>
    <a:lvl6pPr marL="2286000" algn="l" defTabSz="914400" rtl="0" eaLnBrk="1" latinLnBrk="0" hangingPunct="1">
      <a:defRPr sz="2800" b="1" kern="1200">
        <a:solidFill>
          <a:schemeClr val="tx1"/>
        </a:solidFill>
        <a:latin typeface="Arial" panose="020B0604020202020204" pitchFamily="34" charset="0"/>
        <a:ea typeface="+mn-ea"/>
        <a:cs typeface="+mn-cs"/>
      </a:defRPr>
    </a:lvl6pPr>
    <a:lvl7pPr marL="2743200" algn="l" defTabSz="914400" rtl="0" eaLnBrk="1" latinLnBrk="0" hangingPunct="1">
      <a:defRPr sz="2800" b="1" kern="1200">
        <a:solidFill>
          <a:schemeClr val="tx1"/>
        </a:solidFill>
        <a:latin typeface="Arial" panose="020B0604020202020204" pitchFamily="34" charset="0"/>
        <a:ea typeface="+mn-ea"/>
        <a:cs typeface="+mn-cs"/>
      </a:defRPr>
    </a:lvl7pPr>
    <a:lvl8pPr marL="3200400" algn="l" defTabSz="914400" rtl="0" eaLnBrk="1" latinLnBrk="0" hangingPunct="1">
      <a:defRPr sz="2800" b="1" kern="1200">
        <a:solidFill>
          <a:schemeClr val="tx1"/>
        </a:solidFill>
        <a:latin typeface="Arial" panose="020B0604020202020204" pitchFamily="34" charset="0"/>
        <a:ea typeface="+mn-ea"/>
        <a:cs typeface="+mn-cs"/>
      </a:defRPr>
    </a:lvl8pPr>
    <a:lvl9pPr marL="3657600" algn="l" defTabSz="914400" rtl="0" eaLnBrk="1" latinLnBrk="0" hangingPunct="1">
      <a:defRPr sz="28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F00FF"/>
    <a:srgbClr val="3333FF"/>
    <a:srgbClr val="FF6600"/>
    <a:srgbClr val="FFFF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4" autoAdjust="0"/>
    <p:restoredTop sz="89487" autoAdjust="0"/>
  </p:normalViewPr>
  <p:slideViewPr>
    <p:cSldViewPr>
      <p:cViewPr varScale="1">
        <p:scale>
          <a:sx n="67" d="100"/>
          <a:sy n="67" d="100"/>
        </p:scale>
        <p:origin x="132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830F0C-8C13-4A7F-985A-BBA7704A5E85}" type="doc">
      <dgm:prSet loTypeId="urn:microsoft.com/office/officeart/2005/8/layout/orgChart1" loCatId="hierarchy" qsTypeId="urn:microsoft.com/office/officeart/2005/8/quickstyle/simple1" qsCatId="simple" csTypeId="urn:microsoft.com/office/officeart/2005/8/colors/accent1_2" csCatId="accent1" phldr="1"/>
      <dgm:spPr/>
    </dgm:pt>
    <dgm:pt modelId="{6F7C157A-B317-47D0-A386-78F23821BEE7}">
      <dgm:prSet custT="1"/>
      <dgm:spPr>
        <a:solidFill>
          <a:schemeClr val="bg1"/>
        </a:solidFill>
        <a:ln>
          <a:solidFill>
            <a:srgbClr val="FF3300"/>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3300"/>
              </a:solidFill>
              <a:effectLst/>
              <a:latin typeface="Times New Roman" pitchFamily="18" charset="0"/>
              <a:cs typeface="Times New Roman" pitchFamily="18" charset="0"/>
            </a:rPr>
            <a:t>CÔNG NGHIỆP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3300"/>
              </a:solidFill>
              <a:effectLst/>
              <a:latin typeface="Times New Roman" pitchFamily="18" charset="0"/>
              <a:cs typeface="Times New Roman" pitchFamily="18" charset="0"/>
            </a:rPr>
            <a:t>SILICAT</a:t>
          </a:r>
        </a:p>
      </dgm:t>
    </dgm:pt>
    <dgm:pt modelId="{D99BBE72-C91A-4783-8BA5-FF94B3EDDDFC}" type="parTrans" cxnId="{6D9B1EDB-10B8-44C8-ADBB-F3FF8E2F19AB}">
      <dgm:prSet/>
      <dgm:spPr/>
      <dgm:t>
        <a:bodyPr/>
        <a:lstStyle/>
        <a:p>
          <a:endParaRPr lang="en-US"/>
        </a:p>
      </dgm:t>
    </dgm:pt>
    <dgm:pt modelId="{9A5B4A2A-9271-46D8-BC0B-C2A9538264CC}" type="sibTrans" cxnId="{6D9B1EDB-10B8-44C8-ADBB-F3FF8E2F19AB}">
      <dgm:prSet/>
      <dgm:spPr/>
      <dgm:t>
        <a:bodyPr/>
        <a:lstStyle/>
        <a:p>
          <a:endParaRPr lang="en-US"/>
        </a:p>
      </dgm:t>
    </dgm:pt>
    <dgm:pt modelId="{346CD102-9FB9-46DC-939E-6F48E9DC7EDF}">
      <dgm:prSet custT="1"/>
      <dgm:spPr>
        <a:solidFill>
          <a:schemeClr val="bg1"/>
        </a:solidFill>
        <a:ln>
          <a:solidFill>
            <a:srgbClr val="FF00FF"/>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itchFamily="18" charset="0"/>
              <a:cs typeface="Times New Roman" pitchFamily="18" charset="0"/>
            </a:rPr>
            <a:t>SẢN XUẤT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itchFamily="18" charset="0"/>
              <a:cs typeface="Times New Roman" pitchFamily="18" charset="0"/>
            </a:rPr>
            <a:t> ĐỒ</a:t>
          </a:r>
          <a:r>
            <a:rPr kumimoji="0" lang="en-US" sz="3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3000" b="1" i="0" u="none" strike="noStrike" cap="none" normalizeH="0" baseline="0" dirty="0" smtClean="0">
              <a:ln>
                <a:noFill/>
              </a:ln>
              <a:solidFill>
                <a:schemeClr val="tx1"/>
              </a:solidFill>
              <a:effectLst/>
              <a:latin typeface="Times New Roman" pitchFamily="18" charset="0"/>
              <a:cs typeface="Times New Roman" pitchFamily="18" charset="0"/>
            </a:rPr>
            <a:t>GỐM</a:t>
          </a:r>
        </a:p>
      </dgm:t>
    </dgm:pt>
    <dgm:pt modelId="{A93536F8-284E-4927-968B-A8EAEB6C5A1E}" type="parTrans" cxnId="{B36469B4-A14C-477C-A371-4ACE16FE6B02}">
      <dgm:prSet>
        <dgm:style>
          <a:lnRef idx="3">
            <a:schemeClr val="accent5"/>
          </a:lnRef>
          <a:fillRef idx="0">
            <a:schemeClr val="accent5"/>
          </a:fillRef>
          <a:effectRef idx="2">
            <a:schemeClr val="accent5"/>
          </a:effectRef>
          <a:fontRef idx="minor">
            <a:schemeClr val="tx1"/>
          </a:fontRef>
        </dgm:style>
      </dgm:prSet>
      <dgm:spPr/>
      <dgm:t>
        <a:bodyPr/>
        <a:lstStyle/>
        <a:p>
          <a:endParaRPr lang="en-US"/>
        </a:p>
      </dgm:t>
    </dgm:pt>
    <dgm:pt modelId="{76E7DF27-4DFF-4163-8E6D-C05F127C88FB}" type="sibTrans" cxnId="{B36469B4-A14C-477C-A371-4ACE16FE6B02}">
      <dgm:prSet/>
      <dgm:spPr/>
      <dgm:t>
        <a:bodyPr/>
        <a:lstStyle/>
        <a:p>
          <a:endParaRPr lang="en-US"/>
        </a:p>
      </dgm:t>
    </dgm:pt>
    <dgm:pt modelId="{2F240145-BEAC-4734-8403-C1AC01BE4B7F}">
      <dgm:prSet custT="1"/>
      <dgm:spPr>
        <a:solidFill>
          <a:schemeClr val="bg1"/>
        </a:solidFill>
        <a:ln>
          <a:solidFill>
            <a:srgbClr val="FF00FF"/>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itchFamily="18" charset="0"/>
              <a:cs typeface="Times New Roman" pitchFamily="18" charset="0"/>
            </a:rPr>
            <a:t>SẢN XUẤT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itchFamily="18" charset="0"/>
              <a:cs typeface="Times New Roman" pitchFamily="18" charset="0"/>
            </a:rPr>
            <a:t>XI MĂNG</a:t>
          </a:r>
        </a:p>
      </dgm:t>
    </dgm:pt>
    <dgm:pt modelId="{2F672A82-7A88-4D1D-B390-43A572F38A8A}" type="parTrans" cxnId="{E6620360-1611-4AA6-AFDB-F7810F498F36}">
      <dgm:prSet>
        <dgm:style>
          <a:lnRef idx="3">
            <a:schemeClr val="accent5"/>
          </a:lnRef>
          <a:fillRef idx="0">
            <a:schemeClr val="accent5"/>
          </a:fillRef>
          <a:effectRef idx="2">
            <a:schemeClr val="accent5"/>
          </a:effectRef>
          <a:fontRef idx="minor">
            <a:schemeClr val="tx1"/>
          </a:fontRef>
        </dgm:style>
      </dgm:prSet>
      <dgm:spPr/>
      <dgm:t>
        <a:bodyPr/>
        <a:lstStyle/>
        <a:p>
          <a:endParaRPr lang="en-US"/>
        </a:p>
      </dgm:t>
    </dgm:pt>
    <dgm:pt modelId="{4B47CFC2-7DD2-4D74-8EE3-A6535C1247E4}" type="sibTrans" cxnId="{E6620360-1611-4AA6-AFDB-F7810F498F36}">
      <dgm:prSet/>
      <dgm:spPr/>
      <dgm:t>
        <a:bodyPr/>
        <a:lstStyle/>
        <a:p>
          <a:endParaRPr lang="en-US"/>
        </a:p>
      </dgm:t>
    </dgm:pt>
    <dgm:pt modelId="{64172364-B333-4163-A28C-4AC4CFA76A63}">
      <dgm:prSet custT="1"/>
      <dgm:spPr>
        <a:solidFill>
          <a:schemeClr val="bg1"/>
        </a:solidFill>
        <a:ln>
          <a:solidFill>
            <a:srgbClr val="FF00FF"/>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itchFamily="18" charset="0"/>
              <a:cs typeface="Times New Roman" pitchFamily="18" charset="0"/>
            </a:rPr>
            <a:t>SẢN XUẤT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itchFamily="18" charset="0"/>
              <a:cs typeface="Times New Roman" pitchFamily="18" charset="0"/>
            </a:rPr>
            <a:t>THỦY TINH</a:t>
          </a:r>
        </a:p>
      </dgm:t>
    </dgm:pt>
    <dgm:pt modelId="{9E53F278-3CF6-4964-B6B1-850110B0F5C4}" type="parTrans" cxnId="{937D0880-9CA7-4BA4-91E6-680980166268}">
      <dgm:prSet>
        <dgm:style>
          <a:lnRef idx="3">
            <a:schemeClr val="accent5"/>
          </a:lnRef>
          <a:fillRef idx="0">
            <a:schemeClr val="accent5"/>
          </a:fillRef>
          <a:effectRef idx="2">
            <a:schemeClr val="accent5"/>
          </a:effectRef>
          <a:fontRef idx="minor">
            <a:schemeClr val="tx1"/>
          </a:fontRef>
        </dgm:style>
      </dgm:prSet>
      <dgm:spPr/>
      <dgm:t>
        <a:bodyPr/>
        <a:lstStyle/>
        <a:p>
          <a:endParaRPr lang="en-US"/>
        </a:p>
      </dgm:t>
    </dgm:pt>
    <dgm:pt modelId="{99033144-E7A6-44BC-A8D0-7DBF3A05276B}" type="sibTrans" cxnId="{937D0880-9CA7-4BA4-91E6-680980166268}">
      <dgm:prSet/>
      <dgm:spPr/>
      <dgm:t>
        <a:bodyPr/>
        <a:lstStyle/>
        <a:p>
          <a:endParaRPr lang="en-US"/>
        </a:p>
      </dgm:t>
    </dgm:pt>
    <dgm:pt modelId="{E89632B0-ED1F-4785-BAC2-8C47E7195CF0}" type="pres">
      <dgm:prSet presAssocID="{05830F0C-8C13-4A7F-985A-BBA7704A5E85}" presName="hierChild1" presStyleCnt="0">
        <dgm:presLayoutVars>
          <dgm:orgChart val="1"/>
          <dgm:chPref val="1"/>
          <dgm:dir/>
          <dgm:animOne val="branch"/>
          <dgm:animLvl val="lvl"/>
          <dgm:resizeHandles/>
        </dgm:presLayoutVars>
      </dgm:prSet>
      <dgm:spPr/>
    </dgm:pt>
    <dgm:pt modelId="{CA08A320-BC3E-4D90-AC9A-AF34131163BF}" type="pres">
      <dgm:prSet presAssocID="{6F7C157A-B317-47D0-A386-78F23821BEE7}" presName="hierRoot1" presStyleCnt="0">
        <dgm:presLayoutVars>
          <dgm:hierBranch/>
        </dgm:presLayoutVars>
      </dgm:prSet>
      <dgm:spPr/>
    </dgm:pt>
    <dgm:pt modelId="{5D403EB6-EE8F-457B-AC00-2EE51F90B608}" type="pres">
      <dgm:prSet presAssocID="{6F7C157A-B317-47D0-A386-78F23821BEE7}" presName="rootComposite1" presStyleCnt="0"/>
      <dgm:spPr/>
    </dgm:pt>
    <dgm:pt modelId="{7C044F66-645D-4F73-A9FE-1DFBA8D3BA94}" type="pres">
      <dgm:prSet presAssocID="{6F7C157A-B317-47D0-A386-78F23821BEE7}" presName="rootText1" presStyleLbl="node0" presStyleIdx="0" presStyleCnt="1" custScaleX="119716">
        <dgm:presLayoutVars>
          <dgm:chPref val="3"/>
        </dgm:presLayoutVars>
      </dgm:prSet>
      <dgm:spPr/>
      <dgm:t>
        <a:bodyPr/>
        <a:lstStyle/>
        <a:p>
          <a:endParaRPr lang="en-US"/>
        </a:p>
      </dgm:t>
    </dgm:pt>
    <dgm:pt modelId="{55B41796-6E77-409C-82D8-C661844D37DE}" type="pres">
      <dgm:prSet presAssocID="{6F7C157A-B317-47D0-A386-78F23821BEE7}" presName="rootConnector1" presStyleLbl="node1" presStyleIdx="0" presStyleCnt="0"/>
      <dgm:spPr/>
      <dgm:t>
        <a:bodyPr/>
        <a:lstStyle/>
        <a:p>
          <a:endParaRPr lang="en-US"/>
        </a:p>
      </dgm:t>
    </dgm:pt>
    <dgm:pt modelId="{F365654F-1352-4853-A737-103BF394275A}" type="pres">
      <dgm:prSet presAssocID="{6F7C157A-B317-47D0-A386-78F23821BEE7}" presName="hierChild2" presStyleCnt="0"/>
      <dgm:spPr/>
    </dgm:pt>
    <dgm:pt modelId="{2A5F8EB2-EE2E-49DF-9D89-FEBE3F03E73F}" type="pres">
      <dgm:prSet presAssocID="{A93536F8-284E-4927-968B-A8EAEB6C5A1E}" presName="Name35" presStyleLbl="parChTrans1D2" presStyleIdx="0" presStyleCnt="3"/>
      <dgm:spPr/>
      <dgm:t>
        <a:bodyPr/>
        <a:lstStyle/>
        <a:p>
          <a:endParaRPr lang="en-US"/>
        </a:p>
      </dgm:t>
    </dgm:pt>
    <dgm:pt modelId="{81E6FCE7-A6AB-4C65-A114-CC4462B37503}" type="pres">
      <dgm:prSet presAssocID="{346CD102-9FB9-46DC-939E-6F48E9DC7EDF}" presName="hierRoot2" presStyleCnt="0">
        <dgm:presLayoutVars>
          <dgm:hierBranch/>
        </dgm:presLayoutVars>
      </dgm:prSet>
      <dgm:spPr/>
    </dgm:pt>
    <dgm:pt modelId="{DD803E0A-FE39-44B1-B3E6-A4E185733083}" type="pres">
      <dgm:prSet presAssocID="{346CD102-9FB9-46DC-939E-6F48E9DC7EDF}" presName="rootComposite" presStyleCnt="0"/>
      <dgm:spPr/>
    </dgm:pt>
    <dgm:pt modelId="{7704B070-207F-4D1C-AB39-BA17AB09B7F6}" type="pres">
      <dgm:prSet presAssocID="{346CD102-9FB9-46DC-939E-6F48E9DC7EDF}" presName="rootText" presStyleLbl="node2" presStyleIdx="0" presStyleCnt="3">
        <dgm:presLayoutVars>
          <dgm:chPref val="3"/>
        </dgm:presLayoutVars>
      </dgm:prSet>
      <dgm:spPr/>
      <dgm:t>
        <a:bodyPr/>
        <a:lstStyle/>
        <a:p>
          <a:endParaRPr lang="en-US"/>
        </a:p>
      </dgm:t>
    </dgm:pt>
    <dgm:pt modelId="{B5714D6C-4D47-4CF7-BCF7-90C8A75AC7BD}" type="pres">
      <dgm:prSet presAssocID="{346CD102-9FB9-46DC-939E-6F48E9DC7EDF}" presName="rootConnector" presStyleLbl="node2" presStyleIdx="0" presStyleCnt="3"/>
      <dgm:spPr/>
      <dgm:t>
        <a:bodyPr/>
        <a:lstStyle/>
        <a:p>
          <a:endParaRPr lang="en-US"/>
        </a:p>
      </dgm:t>
    </dgm:pt>
    <dgm:pt modelId="{FC7DED7E-C2CF-4B05-830E-B0B2ED77BE70}" type="pres">
      <dgm:prSet presAssocID="{346CD102-9FB9-46DC-939E-6F48E9DC7EDF}" presName="hierChild4" presStyleCnt="0"/>
      <dgm:spPr/>
    </dgm:pt>
    <dgm:pt modelId="{34DCB9B9-D34E-4A7A-96D0-300B40FA19AB}" type="pres">
      <dgm:prSet presAssocID="{346CD102-9FB9-46DC-939E-6F48E9DC7EDF}" presName="hierChild5" presStyleCnt="0"/>
      <dgm:spPr/>
    </dgm:pt>
    <dgm:pt modelId="{87E33C94-2FB5-4395-A73B-7B688F1E7C26}" type="pres">
      <dgm:prSet presAssocID="{2F672A82-7A88-4D1D-B390-43A572F38A8A}" presName="Name35" presStyleLbl="parChTrans1D2" presStyleIdx="1" presStyleCnt="3"/>
      <dgm:spPr/>
      <dgm:t>
        <a:bodyPr/>
        <a:lstStyle/>
        <a:p>
          <a:endParaRPr lang="en-US"/>
        </a:p>
      </dgm:t>
    </dgm:pt>
    <dgm:pt modelId="{2DD8B379-C0D5-4994-A0F1-4DC1C3F3DB82}" type="pres">
      <dgm:prSet presAssocID="{2F240145-BEAC-4734-8403-C1AC01BE4B7F}" presName="hierRoot2" presStyleCnt="0">
        <dgm:presLayoutVars>
          <dgm:hierBranch/>
        </dgm:presLayoutVars>
      </dgm:prSet>
      <dgm:spPr/>
    </dgm:pt>
    <dgm:pt modelId="{8196A1B2-1B60-47E6-810A-732B68A57A51}" type="pres">
      <dgm:prSet presAssocID="{2F240145-BEAC-4734-8403-C1AC01BE4B7F}" presName="rootComposite" presStyleCnt="0"/>
      <dgm:spPr/>
    </dgm:pt>
    <dgm:pt modelId="{D1352178-8DD9-4989-A4B3-25065E707AB8}" type="pres">
      <dgm:prSet presAssocID="{2F240145-BEAC-4734-8403-C1AC01BE4B7F}" presName="rootText" presStyleLbl="node2" presStyleIdx="1" presStyleCnt="3">
        <dgm:presLayoutVars>
          <dgm:chPref val="3"/>
        </dgm:presLayoutVars>
      </dgm:prSet>
      <dgm:spPr/>
      <dgm:t>
        <a:bodyPr/>
        <a:lstStyle/>
        <a:p>
          <a:endParaRPr lang="en-US"/>
        </a:p>
      </dgm:t>
    </dgm:pt>
    <dgm:pt modelId="{3381894D-23BE-4561-876E-C92F39BDBE5C}" type="pres">
      <dgm:prSet presAssocID="{2F240145-BEAC-4734-8403-C1AC01BE4B7F}" presName="rootConnector" presStyleLbl="node2" presStyleIdx="1" presStyleCnt="3"/>
      <dgm:spPr/>
      <dgm:t>
        <a:bodyPr/>
        <a:lstStyle/>
        <a:p>
          <a:endParaRPr lang="en-US"/>
        </a:p>
      </dgm:t>
    </dgm:pt>
    <dgm:pt modelId="{724711C6-8112-43EE-BC16-C9F92DF1257E}" type="pres">
      <dgm:prSet presAssocID="{2F240145-BEAC-4734-8403-C1AC01BE4B7F}" presName="hierChild4" presStyleCnt="0"/>
      <dgm:spPr/>
    </dgm:pt>
    <dgm:pt modelId="{646FAC68-51B6-43A8-97B1-3B02F6985070}" type="pres">
      <dgm:prSet presAssocID="{2F240145-BEAC-4734-8403-C1AC01BE4B7F}" presName="hierChild5" presStyleCnt="0"/>
      <dgm:spPr/>
    </dgm:pt>
    <dgm:pt modelId="{9F05A0FF-DA17-4151-843C-02A287A08507}" type="pres">
      <dgm:prSet presAssocID="{9E53F278-3CF6-4964-B6B1-850110B0F5C4}" presName="Name35" presStyleLbl="parChTrans1D2" presStyleIdx="2" presStyleCnt="3"/>
      <dgm:spPr/>
      <dgm:t>
        <a:bodyPr/>
        <a:lstStyle/>
        <a:p>
          <a:endParaRPr lang="en-US"/>
        </a:p>
      </dgm:t>
    </dgm:pt>
    <dgm:pt modelId="{AEAA75DA-0EF0-41B1-9DE3-D7267172F532}" type="pres">
      <dgm:prSet presAssocID="{64172364-B333-4163-A28C-4AC4CFA76A63}" presName="hierRoot2" presStyleCnt="0">
        <dgm:presLayoutVars>
          <dgm:hierBranch/>
        </dgm:presLayoutVars>
      </dgm:prSet>
      <dgm:spPr/>
    </dgm:pt>
    <dgm:pt modelId="{8BD75539-7F16-4107-9281-30D3278DEC8A}" type="pres">
      <dgm:prSet presAssocID="{64172364-B333-4163-A28C-4AC4CFA76A63}" presName="rootComposite" presStyleCnt="0"/>
      <dgm:spPr/>
    </dgm:pt>
    <dgm:pt modelId="{50DB82C3-3BF4-4460-8D6A-65696CAF237F}" type="pres">
      <dgm:prSet presAssocID="{64172364-B333-4163-A28C-4AC4CFA76A63}" presName="rootText" presStyleLbl="node2" presStyleIdx="2" presStyleCnt="3">
        <dgm:presLayoutVars>
          <dgm:chPref val="3"/>
        </dgm:presLayoutVars>
      </dgm:prSet>
      <dgm:spPr/>
      <dgm:t>
        <a:bodyPr/>
        <a:lstStyle/>
        <a:p>
          <a:endParaRPr lang="en-US"/>
        </a:p>
      </dgm:t>
    </dgm:pt>
    <dgm:pt modelId="{44139EA1-8F8C-4C62-9B4F-FA728953B41F}" type="pres">
      <dgm:prSet presAssocID="{64172364-B333-4163-A28C-4AC4CFA76A63}" presName="rootConnector" presStyleLbl="node2" presStyleIdx="2" presStyleCnt="3"/>
      <dgm:spPr/>
      <dgm:t>
        <a:bodyPr/>
        <a:lstStyle/>
        <a:p>
          <a:endParaRPr lang="en-US"/>
        </a:p>
      </dgm:t>
    </dgm:pt>
    <dgm:pt modelId="{C01B5B2A-9B4E-40B1-A6BA-A98804C896B9}" type="pres">
      <dgm:prSet presAssocID="{64172364-B333-4163-A28C-4AC4CFA76A63}" presName="hierChild4" presStyleCnt="0"/>
      <dgm:spPr/>
    </dgm:pt>
    <dgm:pt modelId="{3E59C8D3-C0AB-4A61-9815-090DED120412}" type="pres">
      <dgm:prSet presAssocID="{64172364-B333-4163-A28C-4AC4CFA76A63}" presName="hierChild5" presStyleCnt="0"/>
      <dgm:spPr/>
    </dgm:pt>
    <dgm:pt modelId="{CB2E568B-0481-4A74-8508-C03A77A40056}" type="pres">
      <dgm:prSet presAssocID="{6F7C157A-B317-47D0-A386-78F23821BEE7}" presName="hierChild3" presStyleCnt="0"/>
      <dgm:spPr/>
    </dgm:pt>
  </dgm:ptLst>
  <dgm:cxnLst>
    <dgm:cxn modelId="{424EE826-5878-41E3-8133-CF6D0413EF03}" type="presOf" srcId="{9E53F278-3CF6-4964-B6B1-850110B0F5C4}" destId="{9F05A0FF-DA17-4151-843C-02A287A08507}" srcOrd="0" destOrd="0" presId="urn:microsoft.com/office/officeart/2005/8/layout/orgChart1"/>
    <dgm:cxn modelId="{878A4EDE-A028-4486-91AF-3B36D6D29224}" type="presOf" srcId="{05830F0C-8C13-4A7F-985A-BBA7704A5E85}" destId="{E89632B0-ED1F-4785-BAC2-8C47E7195CF0}" srcOrd="0" destOrd="0" presId="urn:microsoft.com/office/officeart/2005/8/layout/orgChart1"/>
    <dgm:cxn modelId="{B36469B4-A14C-477C-A371-4ACE16FE6B02}" srcId="{6F7C157A-B317-47D0-A386-78F23821BEE7}" destId="{346CD102-9FB9-46DC-939E-6F48E9DC7EDF}" srcOrd="0" destOrd="0" parTransId="{A93536F8-284E-4927-968B-A8EAEB6C5A1E}" sibTransId="{76E7DF27-4DFF-4163-8E6D-C05F127C88FB}"/>
    <dgm:cxn modelId="{23C07160-2A06-4BD8-A5DF-4B0FAC94A52D}" type="presOf" srcId="{346CD102-9FB9-46DC-939E-6F48E9DC7EDF}" destId="{7704B070-207F-4D1C-AB39-BA17AB09B7F6}" srcOrd="0" destOrd="0" presId="urn:microsoft.com/office/officeart/2005/8/layout/orgChart1"/>
    <dgm:cxn modelId="{32042F94-4E16-48EC-B010-4745FC0DAE1D}" type="presOf" srcId="{2F672A82-7A88-4D1D-B390-43A572F38A8A}" destId="{87E33C94-2FB5-4395-A73B-7B688F1E7C26}" srcOrd="0" destOrd="0" presId="urn:microsoft.com/office/officeart/2005/8/layout/orgChart1"/>
    <dgm:cxn modelId="{95A53080-6F02-4986-8EEC-5465C8D87CD2}" type="presOf" srcId="{6F7C157A-B317-47D0-A386-78F23821BEE7}" destId="{55B41796-6E77-409C-82D8-C661844D37DE}" srcOrd="1" destOrd="0" presId="urn:microsoft.com/office/officeart/2005/8/layout/orgChart1"/>
    <dgm:cxn modelId="{417044B5-4DA4-4383-9508-763BF1AA0243}" type="presOf" srcId="{64172364-B333-4163-A28C-4AC4CFA76A63}" destId="{44139EA1-8F8C-4C62-9B4F-FA728953B41F}" srcOrd="1" destOrd="0" presId="urn:microsoft.com/office/officeart/2005/8/layout/orgChart1"/>
    <dgm:cxn modelId="{E6620360-1611-4AA6-AFDB-F7810F498F36}" srcId="{6F7C157A-B317-47D0-A386-78F23821BEE7}" destId="{2F240145-BEAC-4734-8403-C1AC01BE4B7F}" srcOrd="1" destOrd="0" parTransId="{2F672A82-7A88-4D1D-B390-43A572F38A8A}" sibTransId="{4B47CFC2-7DD2-4D74-8EE3-A6535C1247E4}"/>
    <dgm:cxn modelId="{2993EC10-F54D-4E84-8139-48EDBD82298C}" type="presOf" srcId="{64172364-B333-4163-A28C-4AC4CFA76A63}" destId="{50DB82C3-3BF4-4460-8D6A-65696CAF237F}" srcOrd="0" destOrd="0" presId="urn:microsoft.com/office/officeart/2005/8/layout/orgChart1"/>
    <dgm:cxn modelId="{CABA2F28-98C0-44E4-9955-16A16FA9F817}" type="presOf" srcId="{2F240145-BEAC-4734-8403-C1AC01BE4B7F}" destId="{3381894D-23BE-4561-876E-C92F39BDBE5C}" srcOrd="1" destOrd="0" presId="urn:microsoft.com/office/officeart/2005/8/layout/orgChart1"/>
    <dgm:cxn modelId="{93483010-BD1A-4567-B576-50A5DC77704F}" type="presOf" srcId="{346CD102-9FB9-46DC-939E-6F48E9DC7EDF}" destId="{B5714D6C-4D47-4CF7-BCF7-90C8A75AC7BD}" srcOrd="1" destOrd="0" presId="urn:microsoft.com/office/officeart/2005/8/layout/orgChart1"/>
    <dgm:cxn modelId="{858EF743-3641-405B-B6E7-FAF7693074FF}" type="presOf" srcId="{A93536F8-284E-4927-968B-A8EAEB6C5A1E}" destId="{2A5F8EB2-EE2E-49DF-9D89-FEBE3F03E73F}" srcOrd="0" destOrd="0" presId="urn:microsoft.com/office/officeart/2005/8/layout/orgChart1"/>
    <dgm:cxn modelId="{DC6F1839-6B94-4080-BFA1-815331B527BE}" type="presOf" srcId="{6F7C157A-B317-47D0-A386-78F23821BEE7}" destId="{7C044F66-645D-4F73-A9FE-1DFBA8D3BA94}" srcOrd="0" destOrd="0" presId="urn:microsoft.com/office/officeart/2005/8/layout/orgChart1"/>
    <dgm:cxn modelId="{6D9B1EDB-10B8-44C8-ADBB-F3FF8E2F19AB}" srcId="{05830F0C-8C13-4A7F-985A-BBA7704A5E85}" destId="{6F7C157A-B317-47D0-A386-78F23821BEE7}" srcOrd="0" destOrd="0" parTransId="{D99BBE72-C91A-4783-8BA5-FF94B3EDDDFC}" sibTransId="{9A5B4A2A-9271-46D8-BC0B-C2A9538264CC}"/>
    <dgm:cxn modelId="{4FE8407E-3641-4F37-80E4-1839E2DD6262}" type="presOf" srcId="{2F240145-BEAC-4734-8403-C1AC01BE4B7F}" destId="{D1352178-8DD9-4989-A4B3-25065E707AB8}" srcOrd="0" destOrd="0" presId="urn:microsoft.com/office/officeart/2005/8/layout/orgChart1"/>
    <dgm:cxn modelId="{937D0880-9CA7-4BA4-91E6-680980166268}" srcId="{6F7C157A-B317-47D0-A386-78F23821BEE7}" destId="{64172364-B333-4163-A28C-4AC4CFA76A63}" srcOrd="2" destOrd="0" parTransId="{9E53F278-3CF6-4964-B6B1-850110B0F5C4}" sibTransId="{99033144-E7A6-44BC-A8D0-7DBF3A05276B}"/>
    <dgm:cxn modelId="{CF082F9F-3B64-490F-B274-56BAA8F3ADEA}" type="presParOf" srcId="{E89632B0-ED1F-4785-BAC2-8C47E7195CF0}" destId="{CA08A320-BC3E-4D90-AC9A-AF34131163BF}" srcOrd="0" destOrd="0" presId="urn:microsoft.com/office/officeart/2005/8/layout/orgChart1"/>
    <dgm:cxn modelId="{1593D2C2-DC0C-47F3-87AB-2DA84C4E17B5}" type="presParOf" srcId="{CA08A320-BC3E-4D90-AC9A-AF34131163BF}" destId="{5D403EB6-EE8F-457B-AC00-2EE51F90B608}" srcOrd="0" destOrd="0" presId="urn:microsoft.com/office/officeart/2005/8/layout/orgChart1"/>
    <dgm:cxn modelId="{7272E769-87FB-4488-816C-984AAAA1DE0A}" type="presParOf" srcId="{5D403EB6-EE8F-457B-AC00-2EE51F90B608}" destId="{7C044F66-645D-4F73-A9FE-1DFBA8D3BA94}" srcOrd="0" destOrd="0" presId="urn:microsoft.com/office/officeart/2005/8/layout/orgChart1"/>
    <dgm:cxn modelId="{AC56882F-698B-4C7C-B484-51A15F3AE29A}" type="presParOf" srcId="{5D403EB6-EE8F-457B-AC00-2EE51F90B608}" destId="{55B41796-6E77-409C-82D8-C661844D37DE}" srcOrd="1" destOrd="0" presId="urn:microsoft.com/office/officeart/2005/8/layout/orgChart1"/>
    <dgm:cxn modelId="{8AE30198-3E9F-41B0-89F0-F9D1D8C63A65}" type="presParOf" srcId="{CA08A320-BC3E-4D90-AC9A-AF34131163BF}" destId="{F365654F-1352-4853-A737-103BF394275A}" srcOrd="1" destOrd="0" presId="urn:microsoft.com/office/officeart/2005/8/layout/orgChart1"/>
    <dgm:cxn modelId="{B9658EFD-2189-4238-8FA1-C2DA537DB524}" type="presParOf" srcId="{F365654F-1352-4853-A737-103BF394275A}" destId="{2A5F8EB2-EE2E-49DF-9D89-FEBE3F03E73F}" srcOrd="0" destOrd="0" presId="urn:microsoft.com/office/officeart/2005/8/layout/orgChart1"/>
    <dgm:cxn modelId="{612B9D80-860D-4FC2-A435-01B3A4AA5BB6}" type="presParOf" srcId="{F365654F-1352-4853-A737-103BF394275A}" destId="{81E6FCE7-A6AB-4C65-A114-CC4462B37503}" srcOrd="1" destOrd="0" presId="urn:microsoft.com/office/officeart/2005/8/layout/orgChart1"/>
    <dgm:cxn modelId="{C627957B-B9DC-4E11-B65D-463F86706868}" type="presParOf" srcId="{81E6FCE7-A6AB-4C65-A114-CC4462B37503}" destId="{DD803E0A-FE39-44B1-B3E6-A4E185733083}" srcOrd="0" destOrd="0" presId="urn:microsoft.com/office/officeart/2005/8/layout/orgChart1"/>
    <dgm:cxn modelId="{6D0BAA8F-B522-4191-8084-3F52C4ED738B}" type="presParOf" srcId="{DD803E0A-FE39-44B1-B3E6-A4E185733083}" destId="{7704B070-207F-4D1C-AB39-BA17AB09B7F6}" srcOrd="0" destOrd="0" presId="urn:microsoft.com/office/officeart/2005/8/layout/orgChart1"/>
    <dgm:cxn modelId="{C8F2C58B-412D-40F7-9226-1EF6B215D4A7}" type="presParOf" srcId="{DD803E0A-FE39-44B1-B3E6-A4E185733083}" destId="{B5714D6C-4D47-4CF7-BCF7-90C8A75AC7BD}" srcOrd="1" destOrd="0" presId="urn:microsoft.com/office/officeart/2005/8/layout/orgChart1"/>
    <dgm:cxn modelId="{E2BBA7AA-4D69-459E-AA31-5462D736CC2B}" type="presParOf" srcId="{81E6FCE7-A6AB-4C65-A114-CC4462B37503}" destId="{FC7DED7E-C2CF-4B05-830E-B0B2ED77BE70}" srcOrd="1" destOrd="0" presId="urn:microsoft.com/office/officeart/2005/8/layout/orgChart1"/>
    <dgm:cxn modelId="{9EA8FC7A-929A-42DB-A5DC-B503951451B0}" type="presParOf" srcId="{81E6FCE7-A6AB-4C65-A114-CC4462B37503}" destId="{34DCB9B9-D34E-4A7A-96D0-300B40FA19AB}" srcOrd="2" destOrd="0" presId="urn:microsoft.com/office/officeart/2005/8/layout/orgChart1"/>
    <dgm:cxn modelId="{D70E0998-B40A-4C24-8C83-88E275368B8F}" type="presParOf" srcId="{F365654F-1352-4853-A737-103BF394275A}" destId="{87E33C94-2FB5-4395-A73B-7B688F1E7C26}" srcOrd="2" destOrd="0" presId="urn:microsoft.com/office/officeart/2005/8/layout/orgChart1"/>
    <dgm:cxn modelId="{515BCF8F-0560-4CB2-B39B-78C95FBA9918}" type="presParOf" srcId="{F365654F-1352-4853-A737-103BF394275A}" destId="{2DD8B379-C0D5-4994-A0F1-4DC1C3F3DB82}" srcOrd="3" destOrd="0" presId="urn:microsoft.com/office/officeart/2005/8/layout/orgChart1"/>
    <dgm:cxn modelId="{DD8F9A4A-01DA-4653-8DA6-E06CD2A1283F}" type="presParOf" srcId="{2DD8B379-C0D5-4994-A0F1-4DC1C3F3DB82}" destId="{8196A1B2-1B60-47E6-810A-732B68A57A51}" srcOrd="0" destOrd="0" presId="urn:microsoft.com/office/officeart/2005/8/layout/orgChart1"/>
    <dgm:cxn modelId="{E4B250E0-8127-44A6-8746-41400C3DCFD3}" type="presParOf" srcId="{8196A1B2-1B60-47E6-810A-732B68A57A51}" destId="{D1352178-8DD9-4989-A4B3-25065E707AB8}" srcOrd="0" destOrd="0" presId="urn:microsoft.com/office/officeart/2005/8/layout/orgChart1"/>
    <dgm:cxn modelId="{2E196D79-B8F2-448F-82A1-DBA908A0E140}" type="presParOf" srcId="{8196A1B2-1B60-47E6-810A-732B68A57A51}" destId="{3381894D-23BE-4561-876E-C92F39BDBE5C}" srcOrd="1" destOrd="0" presId="urn:microsoft.com/office/officeart/2005/8/layout/orgChart1"/>
    <dgm:cxn modelId="{A3384E7D-C2DB-44AB-9AAF-B94D573A20B3}" type="presParOf" srcId="{2DD8B379-C0D5-4994-A0F1-4DC1C3F3DB82}" destId="{724711C6-8112-43EE-BC16-C9F92DF1257E}" srcOrd="1" destOrd="0" presId="urn:microsoft.com/office/officeart/2005/8/layout/orgChart1"/>
    <dgm:cxn modelId="{8FF4E381-68B3-4E48-87D5-F60FFE7F1657}" type="presParOf" srcId="{2DD8B379-C0D5-4994-A0F1-4DC1C3F3DB82}" destId="{646FAC68-51B6-43A8-97B1-3B02F6985070}" srcOrd="2" destOrd="0" presId="urn:microsoft.com/office/officeart/2005/8/layout/orgChart1"/>
    <dgm:cxn modelId="{7ECC7FEB-6843-48C7-9810-6FE99637DAA8}" type="presParOf" srcId="{F365654F-1352-4853-A737-103BF394275A}" destId="{9F05A0FF-DA17-4151-843C-02A287A08507}" srcOrd="4" destOrd="0" presId="urn:microsoft.com/office/officeart/2005/8/layout/orgChart1"/>
    <dgm:cxn modelId="{D388933A-AB73-423B-B14C-DB8FC1393FC6}" type="presParOf" srcId="{F365654F-1352-4853-A737-103BF394275A}" destId="{AEAA75DA-0EF0-41B1-9DE3-D7267172F532}" srcOrd="5" destOrd="0" presId="urn:microsoft.com/office/officeart/2005/8/layout/orgChart1"/>
    <dgm:cxn modelId="{1E033079-7F83-4C31-93FE-98F073FE9D00}" type="presParOf" srcId="{AEAA75DA-0EF0-41B1-9DE3-D7267172F532}" destId="{8BD75539-7F16-4107-9281-30D3278DEC8A}" srcOrd="0" destOrd="0" presId="urn:microsoft.com/office/officeart/2005/8/layout/orgChart1"/>
    <dgm:cxn modelId="{6470123D-1F54-4902-A7AB-A422E2409FF0}" type="presParOf" srcId="{8BD75539-7F16-4107-9281-30D3278DEC8A}" destId="{50DB82C3-3BF4-4460-8D6A-65696CAF237F}" srcOrd="0" destOrd="0" presId="urn:microsoft.com/office/officeart/2005/8/layout/orgChart1"/>
    <dgm:cxn modelId="{12810001-7DE9-4EF8-A961-176C58CE88A0}" type="presParOf" srcId="{8BD75539-7F16-4107-9281-30D3278DEC8A}" destId="{44139EA1-8F8C-4C62-9B4F-FA728953B41F}" srcOrd="1" destOrd="0" presId="urn:microsoft.com/office/officeart/2005/8/layout/orgChart1"/>
    <dgm:cxn modelId="{07F31245-F15C-417C-9946-9825C5A8EA77}" type="presParOf" srcId="{AEAA75DA-0EF0-41B1-9DE3-D7267172F532}" destId="{C01B5B2A-9B4E-40B1-A6BA-A98804C896B9}" srcOrd="1" destOrd="0" presId="urn:microsoft.com/office/officeart/2005/8/layout/orgChart1"/>
    <dgm:cxn modelId="{671BD623-A6BE-456A-B8EF-33D50EBEF6C1}" type="presParOf" srcId="{AEAA75DA-0EF0-41B1-9DE3-D7267172F532}" destId="{3E59C8D3-C0AB-4A61-9815-090DED120412}" srcOrd="2" destOrd="0" presId="urn:microsoft.com/office/officeart/2005/8/layout/orgChart1"/>
    <dgm:cxn modelId="{EF4000E7-93FB-4A16-A6CC-EB32110CF650}" type="presParOf" srcId="{CA08A320-BC3E-4D90-AC9A-AF34131163BF}" destId="{CB2E568B-0481-4A74-8508-C03A77A4005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A0FF-DA17-4151-843C-02A287A08507}">
      <dsp:nvSpPr>
        <dsp:cNvPr id="0" name=""/>
        <dsp:cNvSpPr/>
      </dsp:nvSpPr>
      <dsp:spPr>
        <a:xfrm>
          <a:off x="4572000" y="1891000"/>
          <a:ext cx="3234723" cy="561398"/>
        </a:xfrm>
        <a:custGeom>
          <a:avLst/>
          <a:gdLst/>
          <a:ahLst/>
          <a:cxnLst/>
          <a:rect l="0" t="0" r="0" b="0"/>
          <a:pathLst>
            <a:path>
              <a:moveTo>
                <a:pt x="0" y="0"/>
              </a:moveTo>
              <a:lnTo>
                <a:pt x="0" y="280699"/>
              </a:lnTo>
              <a:lnTo>
                <a:pt x="3234723" y="280699"/>
              </a:lnTo>
              <a:lnTo>
                <a:pt x="3234723" y="561398"/>
              </a:lnTo>
            </a:path>
          </a:pathLst>
        </a:custGeom>
        <a:noFill/>
        <a:ln w="38100" cap="flat" cmpd="sng" algn="ctr">
          <a:solidFill>
            <a:schemeClr val="accent5"/>
          </a:solidFill>
          <a:prstDash val="solid"/>
        </a:ln>
        <a:effectLst>
          <a:outerShdw blurRad="57150" dist="38100" dir="5400000" algn="ctr" rotWithShape="0">
            <a:schemeClr val="accent5">
              <a:shade val="9000"/>
              <a:satMod val="105000"/>
              <a:alpha val="48000"/>
            </a:schemeClr>
          </a:outerShdw>
        </a:effectLst>
      </dsp:spPr>
      <dsp:style>
        <a:lnRef idx="3">
          <a:schemeClr val="accent5"/>
        </a:lnRef>
        <a:fillRef idx="0">
          <a:schemeClr val="accent5"/>
        </a:fillRef>
        <a:effectRef idx="2">
          <a:schemeClr val="accent5"/>
        </a:effectRef>
        <a:fontRef idx="minor">
          <a:schemeClr val="tx1"/>
        </a:fontRef>
      </dsp:style>
    </dsp:sp>
    <dsp:sp modelId="{87E33C94-2FB5-4395-A73B-7B688F1E7C26}">
      <dsp:nvSpPr>
        <dsp:cNvPr id="0" name=""/>
        <dsp:cNvSpPr/>
      </dsp:nvSpPr>
      <dsp:spPr>
        <a:xfrm>
          <a:off x="4526280" y="1891000"/>
          <a:ext cx="91440" cy="561398"/>
        </a:xfrm>
        <a:custGeom>
          <a:avLst/>
          <a:gdLst/>
          <a:ahLst/>
          <a:cxnLst/>
          <a:rect l="0" t="0" r="0" b="0"/>
          <a:pathLst>
            <a:path>
              <a:moveTo>
                <a:pt x="45720" y="0"/>
              </a:moveTo>
              <a:lnTo>
                <a:pt x="45720" y="561398"/>
              </a:lnTo>
            </a:path>
          </a:pathLst>
        </a:custGeom>
        <a:noFill/>
        <a:ln w="38100" cap="flat" cmpd="sng" algn="ctr">
          <a:solidFill>
            <a:schemeClr val="accent5"/>
          </a:solidFill>
          <a:prstDash val="solid"/>
        </a:ln>
        <a:effectLst>
          <a:outerShdw blurRad="57150" dist="38100" dir="5400000" algn="ctr" rotWithShape="0">
            <a:schemeClr val="accent5">
              <a:shade val="9000"/>
              <a:satMod val="105000"/>
              <a:alpha val="48000"/>
            </a:schemeClr>
          </a:outerShdw>
        </a:effectLst>
      </dsp:spPr>
      <dsp:style>
        <a:lnRef idx="3">
          <a:schemeClr val="accent5"/>
        </a:lnRef>
        <a:fillRef idx="0">
          <a:schemeClr val="accent5"/>
        </a:fillRef>
        <a:effectRef idx="2">
          <a:schemeClr val="accent5"/>
        </a:effectRef>
        <a:fontRef idx="minor">
          <a:schemeClr val="tx1"/>
        </a:fontRef>
      </dsp:style>
    </dsp:sp>
    <dsp:sp modelId="{2A5F8EB2-EE2E-49DF-9D89-FEBE3F03E73F}">
      <dsp:nvSpPr>
        <dsp:cNvPr id="0" name=""/>
        <dsp:cNvSpPr/>
      </dsp:nvSpPr>
      <dsp:spPr>
        <a:xfrm>
          <a:off x="1337276" y="1891000"/>
          <a:ext cx="3234723" cy="561398"/>
        </a:xfrm>
        <a:custGeom>
          <a:avLst/>
          <a:gdLst/>
          <a:ahLst/>
          <a:cxnLst/>
          <a:rect l="0" t="0" r="0" b="0"/>
          <a:pathLst>
            <a:path>
              <a:moveTo>
                <a:pt x="3234723" y="0"/>
              </a:moveTo>
              <a:lnTo>
                <a:pt x="3234723" y="280699"/>
              </a:lnTo>
              <a:lnTo>
                <a:pt x="0" y="280699"/>
              </a:lnTo>
              <a:lnTo>
                <a:pt x="0" y="561398"/>
              </a:lnTo>
            </a:path>
          </a:pathLst>
        </a:custGeom>
        <a:noFill/>
        <a:ln w="38100" cap="flat" cmpd="sng" algn="ctr">
          <a:solidFill>
            <a:schemeClr val="accent5"/>
          </a:solidFill>
          <a:prstDash val="solid"/>
        </a:ln>
        <a:effectLst>
          <a:outerShdw blurRad="57150" dist="38100" dir="5400000" algn="ctr" rotWithShape="0">
            <a:schemeClr val="accent5">
              <a:shade val="9000"/>
              <a:satMod val="105000"/>
              <a:alpha val="48000"/>
            </a:schemeClr>
          </a:outerShdw>
        </a:effectLst>
      </dsp:spPr>
      <dsp:style>
        <a:lnRef idx="3">
          <a:schemeClr val="accent5"/>
        </a:lnRef>
        <a:fillRef idx="0">
          <a:schemeClr val="accent5"/>
        </a:fillRef>
        <a:effectRef idx="2">
          <a:schemeClr val="accent5"/>
        </a:effectRef>
        <a:fontRef idx="minor">
          <a:schemeClr val="tx1"/>
        </a:fontRef>
      </dsp:style>
    </dsp:sp>
    <dsp:sp modelId="{7C044F66-645D-4F73-A9FE-1DFBA8D3BA94}">
      <dsp:nvSpPr>
        <dsp:cNvPr id="0" name=""/>
        <dsp:cNvSpPr/>
      </dsp:nvSpPr>
      <dsp:spPr>
        <a:xfrm>
          <a:off x="2971801" y="554338"/>
          <a:ext cx="3200397" cy="1336662"/>
        </a:xfrm>
        <a:prstGeom prst="rect">
          <a:avLst/>
        </a:prstGeom>
        <a:solidFill>
          <a:schemeClr val="bg1"/>
        </a:solidFill>
        <a:ln w="25400" cap="flat" cmpd="sng" algn="ctr">
          <a:solidFill>
            <a:srgbClr val="FF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smtClean="0">
              <a:ln>
                <a:noFill/>
              </a:ln>
              <a:solidFill>
                <a:srgbClr val="FF3300"/>
              </a:solidFill>
              <a:effectLst/>
              <a:latin typeface="Times New Roman" pitchFamily="18" charset="0"/>
              <a:cs typeface="Times New Roman" pitchFamily="18" charset="0"/>
            </a:rPr>
            <a:t>CÔNG NGHIỆP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kern="1200" cap="none" normalizeH="0" baseline="0" dirty="0" smtClean="0">
              <a:ln>
                <a:noFill/>
              </a:ln>
              <a:solidFill>
                <a:srgbClr val="FF3300"/>
              </a:solidFill>
              <a:effectLst/>
              <a:latin typeface="Times New Roman" pitchFamily="18" charset="0"/>
              <a:cs typeface="Times New Roman" pitchFamily="18" charset="0"/>
            </a:rPr>
            <a:t>SILICAT</a:t>
          </a:r>
        </a:p>
      </dsp:txBody>
      <dsp:txXfrm>
        <a:off x="2971801" y="554338"/>
        <a:ext cx="3200397" cy="1336662"/>
      </dsp:txXfrm>
    </dsp:sp>
    <dsp:sp modelId="{7704B070-207F-4D1C-AB39-BA17AB09B7F6}">
      <dsp:nvSpPr>
        <dsp:cNvPr id="0" name=""/>
        <dsp:cNvSpPr/>
      </dsp:nvSpPr>
      <dsp:spPr>
        <a:xfrm>
          <a:off x="613" y="2452399"/>
          <a:ext cx="2673325" cy="1336662"/>
        </a:xfrm>
        <a:prstGeom prst="rect">
          <a:avLst/>
        </a:prstGeom>
        <a:solidFill>
          <a:schemeClr val="bg1"/>
        </a:solidFill>
        <a:ln w="25400" cap="flat" cmpd="sng" algn="ctr">
          <a:solidFill>
            <a:srgbClr val="FF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kern="1200" cap="none" normalizeH="0" baseline="0" dirty="0" smtClean="0">
              <a:ln>
                <a:noFill/>
              </a:ln>
              <a:solidFill>
                <a:schemeClr val="tx1"/>
              </a:solidFill>
              <a:effectLst/>
              <a:latin typeface="Times New Roman" pitchFamily="18" charset="0"/>
              <a:cs typeface="Times New Roman" pitchFamily="18" charset="0"/>
            </a:rPr>
            <a:t>SẢN XUẤT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kern="1200" cap="none" normalizeH="0" baseline="0" dirty="0" smtClean="0">
              <a:ln>
                <a:noFill/>
              </a:ln>
              <a:solidFill>
                <a:schemeClr val="tx1"/>
              </a:solidFill>
              <a:effectLst/>
              <a:latin typeface="Times New Roman" pitchFamily="18" charset="0"/>
              <a:cs typeface="Times New Roman" pitchFamily="18" charset="0"/>
            </a:rPr>
            <a:t> ĐỒ</a:t>
          </a:r>
          <a:r>
            <a:rPr kumimoji="0" lang="en-US" sz="3000" b="0" i="0" u="none" strike="noStrike" kern="1200" cap="none" normalizeH="0" baseline="0" dirty="0" smtClean="0">
              <a:ln>
                <a:noFill/>
              </a:ln>
              <a:solidFill>
                <a:schemeClr val="tx1"/>
              </a:solidFill>
              <a:effectLst/>
              <a:latin typeface="Times New Roman" pitchFamily="18" charset="0"/>
              <a:cs typeface="Times New Roman" pitchFamily="18" charset="0"/>
            </a:rPr>
            <a:t> </a:t>
          </a:r>
          <a:r>
            <a:rPr kumimoji="0" lang="en-US" sz="3000" b="1" i="0" u="none" strike="noStrike" kern="1200" cap="none" normalizeH="0" baseline="0" dirty="0" smtClean="0">
              <a:ln>
                <a:noFill/>
              </a:ln>
              <a:solidFill>
                <a:schemeClr val="tx1"/>
              </a:solidFill>
              <a:effectLst/>
              <a:latin typeface="Times New Roman" pitchFamily="18" charset="0"/>
              <a:cs typeface="Times New Roman" pitchFamily="18" charset="0"/>
            </a:rPr>
            <a:t>GỐM</a:t>
          </a:r>
        </a:p>
      </dsp:txBody>
      <dsp:txXfrm>
        <a:off x="613" y="2452399"/>
        <a:ext cx="2673325" cy="1336662"/>
      </dsp:txXfrm>
    </dsp:sp>
    <dsp:sp modelId="{D1352178-8DD9-4989-A4B3-25065E707AB8}">
      <dsp:nvSpPr>
        <dsp:cNvPr id="0" name=""/>
        <dsp:cNvSpPr/>
      </dsp:nvSpPr>
      <dsp:spPr>
        <a:xfrm>
          <a:off x="3235337" y="2452399"/>
          <a:ext cx="2673325" cy="1336662"/>
        </a:xfrm>
        <a:prstGeom prst="rect">
          <a:avLst/>
        </a:prstGeom>
        <a:solidFill>
          <a:schemeClr val="bg1"/>
        </a:solidFill>
        <a:ln w="25400" cap="flat" cmpd="sng" algn="ctr">
          <a:solidFill>
            <a:srgbClr val="FF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kern="1200" cap="none" normalizeH="0" baseline="0" dirty="0" smtClean="0">
              <a:ln>
                <a:noFill/>
              </a:ln>
              <a:solidFill>
                <a:schemeClr val="tx1"/>
              </a:solidFill>
              <a:effectLst/>
              <a:latin typeface="Times New Roman" pitchFamily="18" charset="0"/>
              <a:cs typeface="Times New Roman" pitchFamily="18" charset="0"/>
            </a:rPr>
            <a:t>SẢN XUẤT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kern="1200" cap="none" normalizeH="0" baseline="0" dirty="0" smtClean="0">
              <a:ln>
                <a:noFill/>
              </a:ln>
              <a:solidFill>
                <a:schemeClr val="tx1"/>
              </a:solidFill>
              <a:effectLst/>
              <a:latin typeface="Times New Roman" pitchFamily="18" charset="0"/>
              <a:cs typeface="Times New Roman" pitchFamily="18" charset="0"/>
            </a:rPr>
            <a:t>XI MĂNG</a:t>
          </a:r>
        </a:p>
      </dsp:txBody>
      <dsp:txXfrm>
        <a:off x="3235337" y="2452399"/>
        <a:ext cx="2673325" cy="1336662"/>
      </dsp:txXfrm>
    </dsp:sp>
    <dsp:sp modelId="{50DB82C3-3BF4-4460-8D6A-65696CAF237F}">
      <dsp:nvSpPr>
        <dsp:cNvPr id="0" name=""/>
        <dsp:cNvSpPr/>
      </dsp:nvSpPr>
      <dsp:spPr>
        <a:xfrm>
          <a:off x="6470060" y="2452399"/>
          <a:ext cx="2673325" cy="1336662"/>
        </a:xfrm>
        <a:prstGeom prst="rect">
          <a:avLst/>
        </a:prstGeom>
        <a:solidFill>
          <a:schemeClr val="bg1"/>
        </a:solidFill>
        <a:ln w="25400" cap="flat" cmpd="sng" algn="ctr">
          <a:solidFill>
            <a:srgbClr val="FF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kern="1200" cap="none" normalizeH="0" baseline="0" dirty="0" smtClean="0">
              <a:ln>
                <a:noFill/>
              </a:ln>
              <a:solidFill>
                <a:schemeClr val="tx1"/>
              </a:solidFill>
              <a:effectLst/>
              <a:latin typeface="Times New Roman" pitchFamily="18" charset="0"/>
              <a:cs typeface="Times New Roman" pitchFamily="18" charset="0"/>
            </a:rPr>
            <a:t>SẢN XUẤT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kern="1200" cap="none" normalizeH="0" baseline="0" dirty="0" smtClean="0">
              <a:ln>
                <a:noFill/>
              </a:ln>
              <a:solidFill>
                <a:schemeClr val="tx1"/>
              </a:solidFill>
              <a:effectLst/>
              <a:latin typeface="Times New Roman" pitchFamily="18" charset="0"/>
              <a:cs typeface="Times New Roman" pitchFamily="18" charset="0"/>
            </a:rPr>
            <a:t>THỦY TINH</a:t>
          </a:r>
        </a:p>
      </dsp:txBody>
      <dsp:txXfrm>
        <a:off x="6470060" y="2452399"/>
        <a:ext cx="2673325" cy="133666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FBEDB43-BA2C-4481-A877-62CA74BA357F}" type="datetimeFigureOut">
              <a:rPr lang="en-US"/>
              <a:pPr>
                <a:defRPr/>
              </a:pPr>
              <a:t>1/20/2020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8A35667-0FB2-4872-9AA8-FEC276521556}" type="slidenum">
              <a:rPr lang="en-US" altLang="en-US"/>
              <a:pPr/>
              <a:t>‹#›</a:t>
            </a:fld>
            <a:endParaRPr lang="en-US" altLang="en-US"/>
          </a:p>
        </p:txBody>
      </p:sp>
    </p:spTree>
    <p:extLst>
      <p:ext uri="{BB962C8B-B14F-4D97-AF65-F5344CB8AC3E}">
        <p14:creationId xmlns:p14="http://schemas.microsoft.com/office/powerpoint/2010/main" val="21559795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latin typeface="Calibri" panose="020F0502020204030204"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38644BDB-0D24-47FF-9ECE-5295F572C731}" type="slidenum">
              <a:rPr lang="en-US" altLang="en-US" sz="1200"/>
              <a:pPr eaLnBrk="1" hangingPunct="1"/>
              <a:t>18</a:t>
            </a:fld>
            <a:endParaRPr lang="en-US" altLang="en-US" sz="1200"/>
          </a:p>
        </p:txBody>
      </p:sp>
    </p:spTree>
    <p:extLst>
      <p:ext uri="{BB962C8B-B14F-4D97-AF65-F5344CB8AC3E}">
        <p14:creationId xmlns:p14="http://schemas.microsoft.com/office/powerpoint/2010/main" val="471936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latin typeface="Calibri" panose="020F050202020403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72FE9B1D-E455-4948-81E9-AFF2DC92FAAE}" type="slidenum">
              <a:rPr lang="en-US" altLang="en-US" sz="1200"/>
              <a:pPr eaLnBrk="1" hangingPunct="1"/>
              <a:t>20</a:t>
            </a:fld>
            <a:endParaRPr lang="en-US" altLang="en-US" sz="1200"/>
          </a:p>
        </p:txBody>
      </p:sp>
    </p:spTree>
    <p:extLst>
      <p:ext uri="{BB962C8B-B14F-4D97-AF65-F5344CB8AC3E}">
        <p14:creationId xmlns:p14="http://schemas.microsoft.com/office/powerpoint/2010/main" val="294557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latin typeface="Calibri" panose="020F0502020204030204" pitchFamily="34"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CA59BF0D-92A9-4EAF-9E5C-FEC32196D53B}" type="slidenum">
              <a:rPr lang="en-US" altLang="en-US" sz="1200"/>
              <a:pPr eaLnBrk="1" hangingPunct="1"/>
              <a:t>22</a:t>
            </a:fld>
            <a:endParaRPr lang="en-US" altLang="en-US" sz="1200"/>
          </a:p>
        </p:txBody>
      </p:sp>
    </p:spTree>
    <p:extLst>
      <p:ext uri="{BB962C8B-B14F-4D97-AF65-F5344CB8AC3E}">
        <p14:creationId xmlns:p14="http://schemas.microsoft.com/office/powerpoint/2010/main" val="200522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latin typeface="Calibri" panose="020F0502020204030204" pitchFamily="34"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3AAF4729-CE1B-425C-96C1-A92491AA2B88}" type="slidenum">
              <a:rPr lang="en-US" altLang="en-US" sz="1200"/>
              <a:pPr eaLnBrk="1" hangingPunct="1"/>
              <a:t>24</a:t>
            </a:fld>
            <a:endParaRPr lang="en-US" altLang="en-US" sz="1200"/>
          </a:p>
        </p:txBody>
      </p:sp>
    </p:spTree>
    <p:extLst>
      <p:ext uri="{BB962C8B-B14F-4D97-AF65-F5344CB8AC3E}">
        <p14:creationId xmlns:p14="http://schemas.microsoft.com/office/powerpoint/2010/main" val="4240916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latin typeface="Calibri" panose="020F0502020204030204" pitchFamily="34" charset="0"/>
            </a:endParaRP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0F93C753-8D4A-48CB-9C82-AD5FF185157F}" type="slidenum">
              <a:rPr lang="en-US" altLang="en-US" sz="1200"/>
              <a:pPr eaLnBrk="1" hangingPunct="1"/>
              <a:t>26</a:t>
            </a:fld>
            <a:endParaRPr lang="en-US" altLang="en-US" sz="1200"/>
          </a:p>
        </p:txBody>
      </p:sp>
    </p:spTree>
    <p:extLst>
      <p:ext uri="{BB962C8B-B14F-4D97-AF65-F5344CB8AC3E}">
        <p14:creationId xmlns:p14="http://schemas.microsoft.com/office/powerpoint/2010/main" val="3021899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latin typeface="Calibri" panose="020F0502020204030204" pitchFamily="34"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6513AED4-48A3-4052-BEB0-2AC7B125B333}" type="slidenum">
              <a:rPr lang="en-US" altLang="en-US" sz="1200"/>
              <a:pPr eaLnBrk="1" hangingPunct="1"/>
              <a:t>28</a:t>
            </a:fld>
            <a:endParaRPr lang="en-US" altLang="en-US" sz="1200"/>
          </a:p>
        </p:txBody>
      </p:sp>
    </p:spTree>
    <p:extLst>
      <p:ext uri="{BB962C8B-B14F-4D97-AF65-F5344CB8AC3E}">
        <p14:creationId xmlns:p14="http://schemas.microsoft.com/office/powerpoint/2010/main" val="1769991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9250CFA1-6A71-476C-81B4-060812026DDA}" type="slidenum">
              <a:rPr lang="en-US" altLang="en-US" sz="1200"/>
              <a:pPr eaLnBrk="1" hangingPunct="1"/>
              <a:t>29</a:t>
            </a:fld>
            <a:endParaRPr lang="en-US" altLang="en-US" sz="1200"/>
          </a:p>
        </p:txBody>
      </p:sp>
    </p:spTree>
    <p:extLst>
      <p:ext uri="{BB962C8B-B14F-4D97-AF65-F5344CB8AC3E}">
        <p14:creationId xmlns:p14="http://schemas.microsoft.com/office/powerpoint/2010/main" val="662992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latin typeface="Calibri" panose="020F0502020204030204" pitchFamily="34" charset="0"/>
            </a:endParaRPr>
          </a:p>
        </p:txBody>
      </p:sp>
      <p:sp>
        <p:nvSpPr>
          <p:cNvPr id="788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r" eaLnBrk="1" hangingPunct="1"/>
            <a:fld id="{01D57E63-A93C-41F3-90AE-385D2C1A5C93}" type="slidenum">
              <a:rPr lang="en-US" altLang="en-US" sz="1200"/>
              <a:pPr algn="r" eaLnBrk="1" hangingPunct="1"/>
              <a:t>31</a:t>
            </a:fld>
            <a:endParaRPr lang="en-US" altLang="en-US" sz="1200"/>
          </a:p>
        </p:txBody>
      </p:sp>
    </p:spTree>
    <p:extLst>
      <p:ext uri="{BB962C8B-B14F-4D97-AF65-F5344CB8AC3E}">
        <p14:creationId xmlns:p14="http://schemas.microsoft.com/office/powerpoint/2010/main" val="85165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fld id="{E47CC2C6-1B98-4E66-B0B3-82EDDEE74EE7}" type="slidenum">
              <a:rPr lang="en-US" altLang="en-US" sz="1200"/>
              <a:pPr eaLnBrk="1" hangingPunct="1"/>
              <a:t>34</a:t>
            </a:fld>
            <a:endParaRPr lang="en-US" altLang="en-US" sz="1200"/>
          </a:p>
        </p:txBody>
      </p:sp>
      <p:sp>
        <p:nvSpPr>
          <p:cNvPr id="6451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458226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fld id="{2CBCEF9B-406D-4F38-BEFB-F9C40BEBA478}" type="slidenum">
              <a:rPr lang="en-US" altLang="en-US"/>
              <a:pPr/>
              <a:t>‹#›</a:t>
            </a:fld>
            <a:endParaRPr lang="en-US" altLang="en-US"/>
          </a:p>
        </p:txBody>
      </p:sp>
    </p:spTree>
    <p:extLst>
      <p:ext uri="{BB962C8B-B14F-4D97-AF65-F5344CB8AC3E}">
        <p14:creationId xmlns:p14="http://schemas.microsoft.com/office/powerpoint/2010/main" val="38117765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D8E717F1-1558-4E43-92D1-99B0D6FF8C42}" type="slidenum">
              <a:rPr lang="en-US" altLang="en-US"/>
              <a:pPr/>
              <a:t>‹#›</a:t>
            </a:fld>
            <a:endParaRPr lang="en-US" altLang="en-US"/>
          </a:p>
        </p:txBody>
      </p:sp>
    </p:spTree>
    <p:extLst>
      <p:ext uri="{BB962C8B-B14F-4D97-AF65-F5344CB8AC3E}">
        <p14:creationId xmlns:p14="http://schemas.microsoft.com/office/powerpoint/2010/main" val="231100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E370A910-B205-438B-8520-B6EBAE7570A4}" type="slidenum">
              <a:rPr lang="en-US" altLang="en-US"/>
              <a:pPr/>
              <a:t>‹#›</a:t>
            </a:fld>
            <a:endParaRPr lang="en-US" altLang="en-US"/>
          </a:p>
        </p:txBody>
      </p:sp>
    </p:spTree>
    <p:extLst>
      <p:ext uri="{BB962C8B-B14F-4D97-AF65-F5344CB8AC3E}">
        <p14:creationId xmlns:p14="http://schemas.microsoft.com/office/powerpoint/2010/main" val="577932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963FC81-8E42-4FD8-9CA7-29C8196BB7FF}" type="slidenum">
              <a:rPr lang="en-US" altLang="en-US"/>
              <a:pPr/>
              <a:t>‹#›</a:t>
            </a:fld>
            <a:endParaRPr lang="en-US" altLang="en-US"/>
          </a:p>
        </p:txBody>
      </p:sp>
    </p:spTree>
    <p:extLst>
      <p:ext uri="{BB962C8B-B14F-4D97-AF65-F5344CB8AC3E}">
        <p14:creationId xmlns:p14="http://schemas.microsoft.com/office/powerpoint/2010/main" val="3319618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CEBE0C80-FDFE-43B7-926F-38A9C6D2E508}" type="slidenum">
              <a:rPr lang="en-US" altLang="en-US"/>
              <a:pPr/>
              <a:t>‹#›</a:t>
            </a:fld>
            <a:endParaRPr lang="en-US" altLang="en-US"/>
          </a:p>
        </p:txBody>
      </p:sp>
    </p:spTree>
    <p:extLst>
      <p:ext uri="{BB962C8B-B14F-4D97-AF65-F5344CB8AC3E}">
        <p14:creationId xmlns:p14="http://schemas.microsoft.com/office/powerpoint/2010/main" val="28160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F742E951-B798-4F20-924A-D982F811502D}" type="slidenum">
              <a:rPr lang="en-US" altLang="en-US"/>
              <a:pPr/>
              <a:t>‹#›</a:t>
            </a:fld>
            <a:endParaRPr lang="en-US" altLang="en-US"/>
          </a:p>
        </p:txBody>
      </p:sp>
    </p:spTree>
    <p:extLst>
      <p:ext uri="{BB962C8B-B14F-4D97-AF65-F5344CB8AC3E}">
        <p14:creationId xmlns:p14="http://schemas.microsoft.com/office/powerpoint/2010/main" val="204772142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B88B1FD2-4841-4D10-8E83-AA958D4CFDC3}" type="slidenum">
              <a:rPr lang="en-US" altLang="en-US"/>
              <a:pPr/>
              <a:t>‹#›</a:t>
            </a:fld>
            <a:endParaRPr lang="en-US" altLang="en-US"/>
          </a:p>
        </p:txBody>
      </p:sp>
    </p:spTree>
    <p:extLst>
      <p:ext uri="{BB962C8B-B14F-4D97-AF65-F5344CB8AC3E}">
        <p14:creationId xmlns:p14="http://schemas.microsoft.com/office/powerpoint/2010/main" val="208176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fld id="{EE86C7E5-E966-45E3-A0F2-F4E725986944}" type="slidenum">
              <a:rPr lang="en-US" altLang="en-US"/>
              <a:pPr/>
              <a:t>‹#›</a:t>
            </a:fld>
            <a:endParaRPr lang="en-US" altLang="en-US"/>
          </a:p>
        </p:txBody>
      </p:sp>
    </p:spTree>
    <p:extLst>
      <p:ext uri="{BB962C8B-B14F-4D97-AF65-F5344CB8AC3E}">
        <p14:creationId xmlns:p14="http://schemas.microsoft.com/office/powerpoint/2010/main" val="12529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fld id="{50434D7B-893C-473F-910D-15914680634A}" type="slidenum">
              <a:rPr lang="en-US" altLang="en-US"/>
              <a:pPr/>
              <a:t>‹#›</a:t>
            </a:fld>
            <a:endParaRPr lang="en-US" altLang="en-US"/>
          </a:p>
        </p:txBody>
      </p:sp>
    </p:spTree>
    <p:extLst>
      <p:ext uri="{BB962C8B-B14F-4D97-AF65-F5344CB8AC3E}">
        <p14:creationId xmlns:p14="http://schemas.microsoft.com/office/powerpoint/2010/main" val="273900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6B87240E-177D-4EDD-8ECC-BF57A6273EA5}" type="slidenum">
              <a:rPr lang="en-US" altLang="en-US"/>
              <a:pPr/>
              <a:t>‹#›</a:t>
            </a:fld>
            <a:endParaRPr lang="en-US" altLang="en-US"/>
          </a:p>
        </p:txBody>
      </p:sp>
    </p:spTree>
    <p:extLst>
      <p:ext uri="{BB962C8B-B14F-4D97-AF65-F5344CB8AC3E}">
        <p14:creationId xmlns:p14="http://schemas.microsoft.com/office/powerpoint/2010/main" val="408918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8637AC59-AB4D-4D69-BD46-56A0C9395EEB}" type="slidenum">
              <a:rPr lang="en-US" altLang="en-US"/>
              <a:pPr/>
              <a:t>‹#›</a:t>
            </a:fld>
            <a:endParaRPr lang="en-US" altLang="en-US"/>
          </a:p>
        </p:txBody>
      </p:sp>
    </p:spTree>
    <p:extLst>
      <p:ext uri="{BB962C8B-B14F-4D97-AF65-F5344CB8AC3E}">
        <p14:creationId xmlns:p14="http://schemas.microsoft.com/office/powerpoint/2010/main" val="359047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F721CE7B-A1F0-4259-9DDB-09E7BDC9E068}" type="slidenum">
              <a:rPr lang="en-US" altLang="en-US"/>
              <a:pPr/>
              <a:t>‹#›</a:t>
            </a:fld>
            <a:endParaRPr lang="en-US" altLang="en-US"/>
          </a:p>
        </p:txBody>
      </p:sp>
    </p:spTree>
    <p:extLst>
      <p:ext uri="{BB962C8B-B14F-4D97-AF65-F5344CB8AC3E}">
        <p14:creationId xmlns:p14="http://schemas.microsoft.com/office/powerpoint/2010/main" val="380956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fld id="{D4D3B712-C449-48DF-8925-D9E9A45218B0}" type="slidenum">
              <a:rPr lang="en-US" altLang="en-US"/>
              <a:pPr/>
              <a:t>‹#›</a:t>
            </a:fld>
            <a:endParaRPr lang="en-US"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atin typeface="Arial" charset="0"/>
              </a:endParaRPr>
            </a:p>
          </p:txBody>
        </p:sp>
      </p:grpSp>
    </p:spTree>
  </p:cSld>
  <p:clrMap bg1="lt1" tx1="dk1" bg2="lt2" tx2="dk2" accent1="accent1" accent2="accent2" accent3="accent3" accent4="accent4" accent5="accent5" accent6="accent6" hlink="hlink" folHlink="folHlink"/>
  <p:sldLayoutIdLst>
    <p:sldLayoutId id="2147483853" r:id="rId1"/>
    <p:sldLayoutId id="2147483852" r:id="rId2"/>
    <p:sldLayoutId id="2147483854" r:id="rId3"/>
    <p:sldLayoutId id="2147483851" r:id="rId4"/>
    <p:sldLayoutId id="2147483850" r:id="rId5"/>
    <p:sldLayoutId id="2147483849" r:id="rId6"/>
    <p:sldLayoutId id="2147483848" r:id="rId7"/>
    <p:sldLayoutId id="2147483847" r:id="rId8"/>
    <p:sldLayoutId id="2147483855" r:id="rId9"/>
    <p:sldLayoutId id="2147483846" r:id="rId10"/>
    <p:sldLayoutId id="2147483845" r:id="rId11"/>
    <p:sldLayoutId id="2147483856"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http://home.swipnet.se/~w-50674/hifi_pics/hifi_100pr/qrv01r0_overview.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9.jpeg"/><Relationship Id="rId5" Type="http://schemas.openxmlformats.org/officeDocument/2006/relationships/image" Target="../media/image24.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5.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7.xml"/><Relationship Id="rId4" Type="http://schemas.openxmlformats.org/officeDocument/2006/relationships/image" Target="../media/image72.gif"/></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86.gif"/><Relationship Id="rId3" Type="http://schemas.openxmlformats.org/officeDocument/2006/relationships/notesSlide" Target="../notesSlides/notesSlide9.xml"/><Relationship Id="rId7" Type="http://schemas.openxmlformats.org/officeDocument/2006/relationships/image" Target="../media/image85.jpeg"/><Relationship Id="rId12" Type="http://schemas.openxmlformats.org/officeDocument/2006/relationships/image" Target="../media/image84.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audio" Target="../media/audio3.wav"/><Relationship Id="rId11" Type="http://schemas.openxmlformats.org/officeDocument/2006/relationships/oleObject" Target="../embeddings/oleObject5.bin"/><Relationship Id="rId5" Type="http://schemas.openxmlformats.org/officeDocument/2006/relationships/audio" Target="../media/audio2.wav"/><Relationship Id="rId10" Type="http://schemas.openxmlformats.org/officeDocument/2006/relationships/image" Target="../media/image88.gif"/><Relationship Id="rId4" Type="http://schemas.openxmlformats.org/officeDocument/2006/relationships/audio" Target="../media/audio1.wav"/><Relationship Id="rId9" Type="http://schemas.openxmlformats.org/officeDocument/2006/relationships/image" Target="../media/image87.gif"/></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image" Target="../media/image8.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D:\CHEMISTRY 9\HÌNH ẢNH\background-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http://home.swipnet.se/~w-50674/hifi_pics/hifi_100pr/qrv01r0_overview.jpg"/>
          <p:cNvPicPr>
            <a:picLocks noChangeAspect="1" noChangeArrowheads="1"/>
          </p:cNvPicPr>
          <p:nvPr/>
        </p:nvPicPr>
        <p:blipFill>
          <a:blip r:embed="rId3" r:link="rId4">
            <a:extLst>
              <a:ext uri="{28A0092B-C50C-407E-A947-70E740481C1C}">
                <a14:useLocalDpi xmlns:a14="http://schemas.microsoft.com/office/drawing/2010/main" val="0"/>
              </a:ext>
            </a:extLst>
          </a:blip>
          <a:srcRect l="1282" t="8199" b="5722"/>
          <a:stretch>
            <a:fillRect/>
          </a:stretch>
        </p:blipFill>
        <p:spPr bwMode="auto">
          <a:xfrm>
            <a:off x="4419600" y="0"/>
            <a:ext cx="472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May tinh"/>
          <p:cNvPicPr>
            <a:picLocks noChangeAspect="1" noChangeArrowheads="1"/>
          </p:cNvPicPr>
          <p:nvPr/>
        </p:nvPicPr>
        <p:blipFill>
          <a:blip r:embed="rId5">
            <a:extLst>
              <a:ext uri="{28A0092B-C50C-407E-A947-70E740481C1C}">
                <a14:useLocalDpi xmlns:a14="http://schemas.microsoft.com/office/drawing/2010/main" val="0"/>
              </a:ext>
            </a:extLst>
          </a:blip>
          <a:srcRect b="10869"/>
          <a:stretch>
            <a:fillRect/>
          </a:stretch>
        </p:blipFill>
        <p:spPr bwMode="auto">
          <a:xfrm>
            <a:off x="4419600" y="3657600"/>
            <a:ext cx="4724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1"/>
          <p:cNvSpPr txBox="1">
            <a:spLocks noChangeArrowheads="1"/>
          </p:cNvSpPr>
          <p:nvPr/>
        </p:nvSpPr>
        <p:spPr bwMode="auto">
          <a:xfrm>
            <a:off x="0" y="4267200"/>
            <a:ext cx="3124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r>
              <a:rPr lang="en-US" altLang="en-US" sz="3200">
                <a:solidFill>
                  <a:srgbClr val="FF0066"/>
                </a:solidFill>
              </a:rPr>
              <a:t>Pin mặt trời</a:t>
            </a:r>
          </a:p>
        </p:txBody>
      </p:sp>
      <p:grpSp>
        <p:nvGrpSpPr>
          <p:cNvPr id="2" name="Group 17"/>
          <p:cNvGrpSpPr>
            <a:grpSpLocks/>
          </p:cNvGrpSpPr>
          <p:nvPr/>
        </p:nvGrpSpPr>
        <p:grpSpPr bwMode="auto">
          <a:xfrm>
            <a:off x="228600" y="5359400"/>
            <a:ext cx="3733800" cy="1498600"/>
            <a:chOff x="144" y="3376"/>
            <a:chExt cx="2352" cy="944"/>
          </a:xfrm>
        </p:grpSpPr>
        <p:pic>
          <p:nvPicPr>
            <p:cNvPr id="16392" name="Picture 10" descr="te bao quang di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3376"/>
              <a:ext cx="1056"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16"/>
            <p:cNvSpPr>
              <a:spLocks noChangeArrowheads="1"/>
            </p:cNvSpPr>
            <p:nvPr/>
          </p:nvSpPr>
          <p:spPr bwMode="auto">
            <a:xfrm>
              <a:off x="1440" y="3535"/>
              <a:ext cx="1056" cy="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r>
                <a:rPr lang="en-US" altLang="en-US" sz="2500">
                  <a:solidFill>
                    <a:srgbClr val="FF0066"/>
                  </a:solidFill>
                  <a:latin typeface="Times New Roman" panose="02020603050405020304" pitchFamily="18" charset="0"/>
                  <a:cs typeface="Times New Roman" panose="02020603050405020304" pitchFamily="18" charset="0"/>
                </a:rPr>
                <a:t>Tế bào quang điện</a:t>
              </a:r>
            </a:p>
          </p:txBody>
        </p:sp>
      </p:grpSp>
      <p:sp>
        <p:nvSpPr>
          <p:cNvPr id="9234" name="Text Box 18"/>
          <p:cNvSpPr txBox="1">
            <a:spLocks noChangeArrowheads="1"/>
          </p:cNvSpPr>
          <p:nvPr/>
        </p:nvSpPr>
        <p:spPr bwMode="auto">
          <a:xfrm>
            <a:off x="4495800" y="2971800"/>
            <a:ext cx="1981200"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solidFill>
                  <a:srgbClr val="FF0066"/>
                </a:solidFill>
              </a:rPr>
              <a:t>Linh kiện điện tử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checkerboard(across)">
                                      <p:cBhvr>
                                        <p:cTn id="7" dur="1000"/>
                                        <p:tgtEl>
                                          <p:spTgt spid="922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227"/>
                                        </p:tgtEl>
                                        <p:attrNameLst>
                                          <p:attrName>style.visibility</p:attrName>
                                        </p:attrNameLst>
                                      </p:cBhvr>
                                      <p:to>
                                        <p:strVal val="visible"/>
                                      </p:to>
                                    </p:set>
                                    <p:animEffect transition="in" filter="box(in)">
                                      <p:cBhvr>
                                        <p:cTn id="10" dur="1000"/>
                                        <p:tgtEl>
                                          <p:spTgt spid="9227"/>
                                        </p:tgtEl>
                                      </p:cBhvr>
                                    </p:animEffect>
                                  </p:childTnLst>
                                </p:cTn>
                              </p:par>
                              <p:par>
                                <p:cTn id="11" presetID="4" presetClass="entr" presetSubtype="3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out)">
                                      <p:cBhvr>
                                        <p:cTn id="13" dur="1000"/>
                                        <p:tgtEl>
                                          <p:spTgt spid="2"/>
                                        </p:tgtEl>
                                      </p:cBhvr>
                                    </p:animEffect>
                                  </p:childTnLst>
                                </p:cTn>
                              </p:par>
                            </p:childTnLst>
                          </p:cTn>
                        </p:par>
                        <p:par>
                          <p:cTn id="14" fill="hold" nodeType="afterGroup">
                            <p:stCondLst>
                              <p:cond delay="1000"/>
                            </p:stCondLst>
                            <p:childTnLst>
                              <p:par>
                                <p:cTn id="15" presetID="5" presetClass="entr" presetSubtype="10" fill="hold" nodeType="after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checkerboard(across)">
                                      <p:cBhvr>
                                        <p:cTn id="17" dur="1000"/>
                                        <p:tgtEl>
                                          <p:spTgt spid="9224"/>
                                        </p:tgtEl>
                                      </p:cBhvr>
                                    </p:animEffect>
                                  </p:childTnLst>
                                </p:cTn>
                              </p:par>
                            </p:childTnLst>
                          </p:cTn>
                        </p:par>
                        <p:par>
                          <p:cTn id="18" fill="hold" nodeType="afterGroup">
                            <p:stCondLst>
                              <p:cond delay="2000"/>
                            </p:stCondLst>
                            <p:childTnLst>
                              <p:par>
                                <p:cTn id="19" presetID="26" presetClass="entr" presetSubtype="0" fill="hold" nodeType="afterEffect">
                                  <p:stCondLst>
                                    <p:cond delay="0"/>
                                  </p:stCondLst>
                                  <p:childTnLst>
                                    <p:set>
                                      <p:cBhvr>
                                        <p:cTn id="20" dur="1" fill="hold">
                                          <p:stCondLst>
                                            <p:cond delay="0"/>
                                          </p:stCondLst>
                                        </p:cTn>
                                        <p:tgtEl>
                                          <p:spTgt spid="9225"/>
                                        </p:tgtEl>
                                        <p:attrNameLst>
                                          <p:attrName>style.visibility</p:attrName>
                                        </p:attrNameLst>
                                      </p:cBhvr>
                                      <p:to>
                                        <p:strVal val="visible"/>
                                      </p:to>
                                    </p:set>
                                    <p:animEffect transition="in" filter="wipe(down)">
                                      <p:cBhvr>
                                        <p:cTn id="21" dur="290">
                                          <p:stCondLst>
                                            <p:cond delay="0"/>
                                          </p:stCondLst>
                                        </p:cTn>
                                        <p:tgtEl>
                                          <p:spTgt spid="9225"/>
                                        </p:tgtEl>
                                      </p:cBhvr>
                                    </p:animEffect>
                                    <p:anim calcmode="lin" valueType="num">
                                      <p:cBhvr>
                                        <p:cTn id="22" dur="911" tmFilter="0,0; 0.14,0.36; 0.43,0.73; 0.71,0.91; 1.0,1.0">
                                          <p:stCondLst>
                                            <p:cond delay="0"/>
                                          </p:stCondLst>
                                        </p:cTn>
                                        <p:tgtEl>
                                          <p:spTgt spid="9225"/>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9225"/>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9225"/>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9225"/>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9225"/>
                                        </p:tgtEl>
                                        <p:attrNameLst>
                                          <p:attrName>ppt_y</p:attrName>
                                        </p:attrNameLst>
                                      </p:cBhvr>
                                      <p:tavLst>
                                        <p:tav tm="0" fmla="#ppt_y-sin(pi*$)/81">
                                          <p:val>
                                            <p:fltVal val="0"/>
                                          </p:val>
                                        </p:tav>
                                        <p:tav tm="100000">
                                          <p:val>
                                            <p:fltVal val="1"/>
                                          </p:val>
                                        </p:tav>
                                      </p:tavLst>
                                    </p:anim>
                                    <p:animScale>
                                      <p:cBhvr>
                                        <p:cTn id="27" dur="13">
                                          <p:stCondLst>
                                            <p:cond delay="325"/>
                                          </p:stCondLst>
                                        </p:cTn>
                                        <p:tgtEl>
                                          <p:spTgt spid="9225"/>
                                        </p:tgtEl>
                                      </p:cBhvr>
                                      <p:to x="100000" y="60000"/>
                                    </p:animScale>
                                    <p:animScale>
                                      <p:cBhvr>
                                        <p:cTn id="28" dur="83" decel="50000">
                                          <p:stCondLst>
                                            <p:cond delay="338"/>
                                          </p:stCondLst>
                                        </p:cTn>
                                        <p:tgtEl>
                                          <p:spTgt spid="9225"/>
                                        </p:tgtEl>
                                      </p:cBhvr>
                                      <p:to x="100000" y="100000"/>
                                    </p:animScale>
                                    <p:animScale>
                                      <p:cBhvr>
                                        <p:cTn id="29" dur="13">
                                          <p:stCondLst>
                                            <p:cond delay="656"/>
                                          </p:stCondLst>
                                        </p:cTn>
                                        <p:tgtEl>
                                          <p:spTgt spid="9225"/>
                                        </p:tgtEl>
                                      </p:cBhvr>
                                      <p:to x="100000" y="80000"/>
                                    </p:animScale>
                                    <p:animScale>
                                      <p:cBhvr>
                                        <p:cTn id="30" dur="83" decel="50000">
                                          <p:stCondLst>
                                            <p:cond delay="669"/>
                                          </p:stCondLst>
                                        </p:cTn>
                                        <p:tgtEl>
                                          <p:spTgt spid="9225"/>
                                        </p:tgtEl>
                                      </p:cBhvr>
                                      <p:to x="100000" y="100000"/>
                                    </p:animScale>
                                    <p:animScale>
                                      <p:cBhvr>
                                        <p:cTn id="31" dur="13">
                                          <p:stCondLst>
                                            <p:cond delay="821"/>
                                          </p:stCondLst>
                                        </p:cTn>
                                        <p:tgtEl>
                                          <p:spTgt spid="9225"/>
                                        </p:tgtEl>
                                      </p:cBhvr>
                                      <p:to x="100000" y="90000"/>
                                    </p:animScale>
                                    <p:animScale>
                                      <p:cBhvr>
                                        <p:cTn id="32" dur="83" decel="50000">
                                          <p:stCondLst>
                                            <p:cond delay="834"/>
                                          </p:stCondLst>
                                        </p:cTn>
                                        <p:tgtEl>
                                          <p:spTgt spid="9225"/>
                                        </p:tgtEl>
                                      </p:cBhvr>
                                      <p:to x="100000" y="100000"/>
                                    </p:animScale>
                                    <p:animScale>
                                      <p:cBhvr>
                                        <p:cTn id="33" dur="13">
                                          <p:stCondLst>
                                            <p:cond delay="904"/>
                                          </p:stCondLst>
                                        </p:cTn>
                                        <p:tgtEl>
                                          <p:spTgt spid="9225"/>
                                        </p:tgtEl>
                                      </p:cBhvr>
                                      <p:to x="100000" y="95000"/>
                                    </p:animScale>
                                    <p:animScale>
                                      <p:cBhvr>
                                        <p:cTn id="34" dur="83" decel="50000">
                                          <p:stCondLst>
                                            <p:cond delay="917"/>
                                          </p:stCondLst>
                                        </p:cTn>
                                        <p:tgtEl>
                                          <p:spTgt spid="9225"/>
                                        </p:tgtEl>
                                      </p:cBhvr>
                                      <p:to x="100000" y="100000"/>
                                    </p:animScale>
                                  </p:childTnLst>
                                </p:cTn>
                              </p:par>
                              <p:par>
                                <p:cTn id="35" presetID="9" presetClass="entr" presetSubtype="0" fill="hold" grpId="0" nodeType="withEffect">
                                  <p:stCondLst>
                                    <p:cond delay="0"/>
                                  </p:stCondLst>
                                  <p:childTnLst>
                                    <p:set>
                                      <p:cBhvr>
                                        <p:cTn id="36" dur="1" fill="hold">
                                          <p:stCondLst>
                                            <p:cond delay="0"/>
                                          </p:stCondLst>
                                        </p:cTn>
                                        <p:tgtEl>
                                          <p:spTgt spid="9234"/>
                                        </p:tgtEl>
                                        <p:attrNameLst>
                                          <p:attrName>style.visibility</p:attrName>
                                        </p:attrNameLst>
                                      </p:cBhvr>
                                      <p:to>
                                        <p:strVal val="visible"/>
                                      </p:to>
                                    </p:set>
                                    <p:animEffect transition="in" filter="dissolve">
                                      <p:cBhvr>
                                        <p:cTn id="37" dur="1000"/>
                                        <p:tgtEl>
                                          <p:spTgt spid="9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P spid="92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CHEMISTRY 9\HÌNH ẢNH\background-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228600" y="1066800"/>
            <a:ext cx="16224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100">
                <a:solidFill>
                  <a:srgbClr val="C00000"/>
                </a:solidFill>
                <a:latin typeface="Times New Roman" panose="02020603050405020304" pitchFamily="18" charset="0"/>
                <a:cs typeface="Times New Roman" panose="02020603050405020304" pitchFamily="18" charset="0"/>
              </a:rPr>
              <a:t>I. </a:t>
            </a:r>
            <a:r>
              <a:rPr lang="en-US" altLang="en-US" sz="3100" u="sng">
                <a:solidFill>
                  <a:srgbClr val="C00000"/>
                </a:solidFill>
                <a:latin typeface="Times New Roman" panose="02020603050405020304" pitchFamily="18" charset="0"/>
                <a:cs typeface="Times New Roman" panose="02020603050405020304" pitchFamily="18" charset="0"/>
              </a:rPr>
              <a:t>SILIC</a:t>
            </a:r>
          </a:p>
        </p:txBody>
      </p:sp>
      <p:sp>
        <p:nvSpPr>
          <p:cNvPr id="17412" name="Text Box 2"/>
          <p:cNvSpPr txBox="1">
            <a:spLocks noChangeArrowheads="1"/>
          </p:cNvSpPr>
          <p:nvPr/>
        </p:nvSpPr>
        <p:spPr bwMode="auto">
          <a:xfrm>
            <a:off x="2362200" y="685800"/>
            <a:ext cx="4191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KHHH: Si; NTK: 28</a:t>
            </a:r>
          </a:p>
        </p:txBody>
      </p:sp>
      <p:sp>
        <p:nvSpPr>
          <p:cNvPr id="17413" name="Rectangle 5"/>
          <p:cNvSpPr>
            <a:spLocks noChangeArrowheads="1"/>
          </p:cNvSpPr>
          <p:nvPr/>
        </p:nvSpPr>
        <p:spPr bwMode="auto">
          <a:xfrm>
            <a:off x="228600" y="1524000"/>
            <a:ext cx="40592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000" b="0">
                <a:solidFill>
                  <a:srgbClr val="0000FF"/>
                </a:solidFill>
                <a:latin typeface="Times New Roman" panose="02020603050405020304" pitchFamily="18" charset="0"/>
                <a:cs typeface="Times New Roman" panose="02020603050405020304" pitchFamily="18" charset="0"/>
              </a:rPr>
              <a:t>1. </a:t>
            </a:r>
            <a:r>
              <a:rPr lang="en-US" altLang="en-US" sz="3000" b="0" u="sng">
                <a:solidFill>
                  <a:srgbClr val="0000FF"/>
                </a:solidFill>
                <a:latin typeface="Times New Roman" panose="02020603050405020304" pitchFamily="18" charset="0"/>
                <a:cs typeface="Times New Roman" panose="02020603050405020304" pitchFamily="18" charset="0"/>
              </a:rPr>
              <a:t>Trạng thái thiên nhiên</a:t>
            </a:r>
            <a:r>
              <a:rPr lang="en-US" altLang="en-US" sz="3000" b="0">
                <a:solidFill>
                  <a:srgbClr val="0000FF"/>
                </a:solidFill>
                <a:latin typeface="Times New Roman" panose="02020603050405020304" pitchFamily="18" charset="0"/>
                <a:cs typeface="Times New Roman" panose="02020603050405020304" pitchFamily="18" charset="0"/>
              </a:rPr>
              <a:t> </a:t>
            </a:r>
          </a:p>
        </p:txBody>
      </p:sp>
      <p:cxnSp>
        <p:nvCxnSpPr>
          <p:cNvPr id="7" name="Straight Connector 6"/>
          <p:cNvCxnSpPr/>
          <p:nvPr/>
        </p:nvCxnSpPr>
        <p:spPr>
          <a:xfrm>
            <a:off x="5181600" y="1447800"/>
            <a:ext cx="0" cy="5410200"/>
          </a:xfrm>
          <a:prstGeom prst="line">
            <a:avLst/>
          </a:prstGeom>
          <a:ln/>
        </p:spPr>
        <p:style>
          <a:lnRef idx="2">
            <a:schemeClr val="accent1"/>
          </a:lnRef>
          <a:fillRef idx="0">
            <a:schemeClr val="accent1"/>
          </a:fillRef>
          <a:effectRef idx="1">
            <a:schemeClr val="accent1"/>
          </a:effectRef>
          <a:fontRef idx="minor">
            <a:schemeClr val="tx1"/>
          </a:fontRef>
        </p:style>
      </p:cxnSp>
      <p:sp>
        <p:nvSpPr>
          <p:cNvPr id="17415" name="Rectangle 7"/>
          <p:cNvSpPr>
            <a:spLocks noChangeArrowheads="1"/>
          </p:cNvSpPr>
          <p:nvPr/>
        </p:nvSpPr>
        <p:spPr bwMode="auto">
          <a:xfrm>
            <a:off x="236538" y="1981200"/>
            <a:ext cx="21256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just" eaLnBrk="1" hangingPunct="1"/>
            <a:r>
              <a:rPr lang="en-US" altLang="en-US" sz="3000" b="0">
                <a:solidFill>
                  <a:srgbClr val="0000FF"/>
                </a:solidFill>
                <a:latin typeface="Times New Roman" panose="02020603050405020304" pitchFamily="18" charset="0"/>
                <a:cs typeface="Times New Roman" panose="02020603050405020304" pitchFamily="18" charset="0"/>
              </a:rPr>
              <a:t>2. </a:t>
            </a:r>
            <a:r>
              <a:rPr lang="en-US" altLang="en-US" sz="3000" b="0" u="sng">
                <a:solidFill>
                  <a:srgbClr val="0000FF"/>
                </a:solidFill>
                <a:latin typeface="Times New Roman" panose="02020603050405020304" pitchFamily="18" charset="0"/>
                <a:cs typeface="Times New Roman" panose="02020603050405020304" pitchFamily="18" charset="0"/>
              </a:rPr>
              <a:t>Tính chất</a:t>
            </a:r>
            <a:r>
              <a:rPr lang="en-US" altLang="en-US" sz="3000" b="0">
                <a:solidFill>
                  <a:srgbClr val="0000FF"/>
                </a:solidFill>
                <a:latin typeface="Times New Roman" panose="02020603050405020304" pitchFamily="18" charset="0"/>
                <a:cs typeface="Times New Roman" panose="02020603050405020304" pitchFamily="18" charset="0"/>
              </a:rPr>
              <a:t> </a:t>
            </a:r>
            <a:endParaRPr lang="en-US" altLang="en-US" sz="3000" b="0">
              <a:solidFill>
                <a:srgbClr val="0000FF"/>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59396" name="Rectangle 4"/>
          <p:cNvSpPr>
            <a:spLocks noChangeArrowheads="1"/>
          </p:cNvSpPr>
          <p:nvPr/>
        </p:nvSpPr>
        <p:spPr bwMode="auto">
          <a:xfrm>
            <a:off x="0" y="2062163"/>
            <a:ext cx="5257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solidFill>
                  <a:srgbClr val="0000FF"/>
                </a:solidFill>
                <a:latin typeface="Times New Roman" panose="02020603050405020304" pitchFamily="18" charset="0"/>
                <a:cs typeface="Times New Roman" panose="02020603050405020304" pitchFamily="18" charset="0"/>
              </a:rPr>
              <a:t>    </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     </a:t>
            </a:r>
            <a:r>
              <a:rPr lang="en-US" altLang="en-US" sz="2500" b="0" i="1">
                <a:latin typeface="Times New Roman" panose="02020603050405020304" pitchFamily="18" charset="0"/>
                <a:cs typeface="Times New Roman" panose="02020603050405020304" pitchFamily="18" charset="0"/>
              </a:rPr>
              <a:t>a) Tính chất vật lý:</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   - Silic là chất rắn, màu xám, khó nóng chảy.</a:t>
            </a:r>
          </a:p>
          <a:p>
            <a:r>
              <a:rPr lang="pt-BR" altLang="en-US" sz="2500" b="0">
                <a:solidFill>
                  <a:srgbClr val="0000FF"/>
                </a:solidFill>
                <a:latin typeface="Times New Roman" panose="02020603050405020304" pitchFamily="18" charset="0"/>
                <a:cs typeface="Times New Roman" panose="02020603050405020304" pitchFamily="18" charset="0"/>
              </a:rPr>
              <a:t>   - Có vẻ sáng của kim loại</a:t>
            </a:r>
            <a:endParaRPr lang="en-US" altLang="en-US" sz="2500" b="0">
              <a:solidFill>
                <a:srgbClr val="0000FF"/>
              </a:solidFill>
              <a:latin typeface="Times New Roman" panose="02020603050405020304" pitchFamily="18" charset="0"/>
              <a:cs typeface="Times New Roman" panose="02020603050405020304" pitchFamily="18" charset="0"/>
            </a:endParaRPr>
          </a:p>
          <a:p>
            <a:r>
              <a:rPr lang="pt-BR" altLang="en-US" sz="2500" b="0">
                <a:solidFill>
                  <a:srgbClr val="0000FF"/>
                </a:solidFill>
                <a:latin typeface="Times New Roman" panose="02020603050405020304" pitchFamily="18" charset="0"/>
                <a:cs typeface="Times New Roman" panose="02020603050405020304" pitchFamily="18" charset="0"/>
              </a:rPr>
              <a:t>   - Dẫn điện kém</a:t>
            </a:r>
            <a:r>
              <a:rPr lang="en-US" altLang="en-US" sz="2500" b="0">
                <a:solidFill>
                  <a:srgbClr val="0000FF"/>
                </a:solidFill>
                <a:latin typeface="Times New Roman" panose="02020603050405020304" pitchFamily="18" charset="0"/>
                <a:cs typeface="Times New Roman" panose="02020603050405020304" pitchFamily="18" charset="0"/>
              </a:rPr>
              <a:t> ( </a:t>
            </a:r>
            <a:r>
              <a:rPr lang="pt-BR" altLang="en-US" sz="2500" b="0">
                <a:solidFill>
                  <a:srgbClr val="0000FF"/>
                </a:solidFill>
                <a:latin typeface="Times New Roman" panose="02020603050405020304" pitchFamily="18" charset="0"/>
                <a:cs typeface="Times New Roman" panose="02020603050405020304" pitchFamily="18" charset="0"/>
              </a:rPr>
              <a:t>làm chất bán dẫn trong kĩ thuật điện tử)</a:t>
            </a:r>
          </a:p>
          <a:p>
            <a:r>
              <a:rPr lang="pt-BR" altLang="en-US" sz="2500" b="0">
                <a:solidFill>
                  <a:srgbClr val="0000FF"/>
                </a:solidFill>
                <a:latin typeface="Times New Roman" panose="02020603050405020304" pitchFamily="18" charset="0"/>
                <a:cs typeface="Times New Roman" panose="02020603050405020304" pitchFamily="18" charset="0"/>
              </a:rPr>
              <a:t>     </a:t>
            </a:r>
            <a:r>
              <a:rPr lang="pt-BR" altLang="en-US" sz="2500" b="0" i="1">
                <a:latin typeface="Times New Roman" panose="02020603050405020304" pitchFamily="18" charset="0"/>
                <a:cs typeface="Times New Roman" panose="02020603050405020304" pitchFamily="18" charset="0"/>
              </a:rPr>
              <a:t>b) Tính chất hóa học:</a:t>
            </a:r>
            <a:endParaRPr lang="en-US" altLang="en-US" sz="2500" b="0" i="1">
              <a:latin typeface="Times New Roman" panose="02020603050405020304" pitchFamily="18" charset="0"/>
              <a:cs typeface="Times New Roman" panose="02020603050405020304" pitchFamily="18" charset="0"/>
            </a:endParaRPr>
          </a:p>
          <a:p>
            <a:r>
              <a:rPr lang="it-IT" altLang="en-US" sz="2500" b="0">
                <a:solidFill>
                  <a:srgbClr val="0000FF"/>
                </a:solidFill>
                <a:latin typeface="Times New Roman" panose="02020603050405020304" pitchFamily="18" charset="0"/>
                <a:cs typeface="Times New Roman" panose="02020603050405020304" pitchFamily="18" charset="0"/>
              </a:rPr>
              <a:t>   - Là phi kim hoạt động yếu hơn cacbon, clo.</a:t>
            </a:r>
            <a:endParaRPr lang="en-US" altLang="en-US" sz="2500" b="0">
              <a:solidFill>
                <a:srgbClr val="0000FF"/>
              </a:solidFill>
              <a:latin typeface="Times New Roman" panose="02020603050405020304" pitchFamily="18" charset="0"/>
              <a:cs typeface="Times New Roman" panose="02020603050405020304" pitchFamily="18" charset="0"/>
            </a:endParaRPr>
          </a:p>
          <a:p>
            <a:r>
              <a:rPr lang="it-IT" altLang="en-US" sz="2500" b="0">
                <a:solidFill>
                  <a:srgbClr val="0000FF"/>
                </a:solidFill>
                <a:latin typeface="Times New Roman" panose="02020603050405020304" pitchFamily="18" charset="0"/>
                <a:cs typeface="Times New Roman" panose="02020603050405020304" pitchFamily="18" charset="0"/>
              </a:rPr>
              <a:t>   - Tác dụng với oxi ở nhiệt độ cao</a:t>
            </a:r>
          </a:p>
          <a:p>
            <a:r>
              <a:rPr lang="it-IT" altLang="en-US" sz="2500" b="0">
                <a:solidFill>
                  <a:srgbClr val="0000FF"/>
                </a:solidFill>
                <a:latin typeface="Times New Roman" panose="02020603050405020304" pitchFamily="18" charset="0"/>
                <a:cs typeface="Times New Roman" panose="02020603050405020304" pitchFamily="18" charset="0"/>
              </a:rPr>
              <a:t>          </a:t>
            </a:r>
            <a:r>
              <a:rPr lang="it-IT" altLang="en-US" sz="2500">
                <a:latin typeface="Times New Roman" panose="02020603050405020304" pitchFamily="18" charset="0"/>
                <a:cs typeface="Times New Roman" panose="02020603050405020304" pitchFamily="18" charset="0"/>
              </a:rPr>
              <a:t>Si +  O</a:t>
            </a:r>
            <a:r>
              <a:rPr lang="it-IT" altLang="en-US" sz="2500" baseline="-30000">
                <a:latin typeface="Times New Roman" panose="02020603050405020304" pitchFamily="18" charset="0"/>
                <a:cs typeface="Times New Roman" panose="02020603050405020304" pitchFamily="18" charset="0"/>
              </a:rPr>
              <a:t>2</a:t>
            </a:r>
            <a:r>
              <a:rPr lang="it-IT" altLang="en-US" sz="2500">
                <a:latin typeface="Times New Roman" panose="02020603050405020304" pitchFamily="18" charset="0"/>
                <a:cs typeface="Times New Roman" panose="02020603050405020304" pitchFamily="18" charset="0"/>
              </a:rPr>
              <a:t>           SiO</a:t>
            </a:r>
            <a:r>
              <a:rPr lang="it-IT" altLang="en-US" sz="2500" baseline="-25000">
                <a:latin typeface="Times New Roman" panose="02020603050405020304" pitchFamily="18" charset="0"/>
                <a:cs typeface="Times New Roman" panose="02020603050405020304" pitchFamily="18" charset="0"/>
              </a:rPr>
              <a:t>2</a:t>
            </a:r>
            <a:endParaRPr lang="it-IT" altLang="en-US" sz="2500">
              <a:latin typeface="Times New Roman" panose="02020603050405020304" pitchFamily="18" charset="0"/>
              <a:cs typeface="Times New Roman" panose="02020603050405020304" pitchFamily="18" charset="0"/>
            </a:endParaRPr>
          </a:p>
        </p:txBody>
      </p:sp>
      <p:graphicFrame>
        <p:nvGraphicFramePr>
          <p:cNvPr id="11274" name="Object 3"/>
          <p:cNvGraphicFramePr>
            <a:graphicFrameLocks noChangeAspect="1"/>
          </p:cNvGraphicFramePr>
          <p:nvPr/>
        </p:nvGraphicFramePr>
        <p:xfrm>
          <a:off x="2009775" y="6324600"/>
          <a:ext cx="619125" cy="354013"/>
        </p:xfrm>
        <a:graphic>
          <a:graphicData uri="http://schemas.openxmlformats.org/presentationml/2006/ole">
            <mc:AlternateContent xmlns:mc="http://schemas.openxmlformats.org/markup-compatibility/2006">
              <mc:Choice xmlns:v="urn:schemas-microsoft-com:vml" Requires="v">
                <p:oleObj spid="_x0000_s17424" name="Equation" r:id="rId4" imgW="431613" imgH="228501" progId="Equation.3">
                  <p:embed/>
                </p:oleObj>
              </mc:Choice>
              <mc:Fallback>
                <p:oleObj name="Equation" r:id="rId4" imgW="431613" imgH="228501"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775" y="6324600"/>
                        <a:ext cx="6191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7418" name="Group 19"/>
          <p:cNvGrpSpPr>
            <a:grpSpLocks/>
          </p:cNvGrpSpPr>
          <p:nvPr/>
        </p:nvGrpSpPr>
        <p:grpSpPr bwMode="auto">
          <a:xfrm>
            <a:off x="5257800" y="1371600"/>
            <a:ext cx="3581400" cy="2590800"/>
            <a:chOff x="766" y="1680"/>
            <a:chExt cx="3408" cy="2496"/>
          </a:xfrm>
        </p:grpSpPr>
        <p:pic>
          <p:nvPicPr>
            <p:cNvPr id="17421" name="Picture 20" descr="Silicon2"/>
            <p:cNvPicPr>
              <a:picLocks noChangeAspect="1" noChangeArrowheads="1"/>
            </p:cNvPicPr>
            <p:nvPr/>
          </p:nvPicPr>
          <p:blipFill>
            <a:blip r:embed="rId6">
              <a:extLst>
                <a:ext uri="{28A0092B-C50C-407E-A947-70E740481C1C}">
                  <a14:useLocalDpi xmlns:a14="http://schemas.microsoft.com/office/drawing/2010/main" val="0"/>
                </a:ext>
              </a:extLst>
            </a:blip>
            <a:srcRect l="2632" t="3510" r="3947" b="5263"/>
            <a:stretch>
              <a:fillRect/>
            </a:stretch>
          </p:blipFill>
          <p:spPr bwMode="auto">
            <a:xfrm>
              <a:off x="766" y="1680"/>
              <a:ext cx="3408"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21"/>
            <p:cNvSpPr txBox="1">
              <a:spLocks noChangeArrowheads="1"/>
            </p:cNvSpPr>
            <p:nvPr/>
          </p:nvSpPr>
          <p:spPr bwMode="auto">
            <a:xfrm>
              <a:off x="838" y="3662"/>
              <a:ext cx="87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solidFill>
                    <a:srgbClr val="FF0066"/>
                  </a:solidFill>
                </a:rPr>
                <a:t>Silic</a:t>
              </a:r>
            </a:p>
          </p:txBody>
        </p:sp>
      </p:grpSp>
      <p:sp>
        <p:nvSpPr>
          <p:cNvPr id="16" name="Text Box 2"/>
          <p:cNvSpPr txBox="1">
            <a:spLocks noChangeArrowheads="1"/>
          </p:cNvSpPr>
          <p:nvPr/>
        </p:nvSpPr>
        <p:spPr bwMode="auto">
          <a:xfrm>
            <a:off x="0" y="76200"/>
            <a:ext cx="9144000" cy="584200"/>
          </a:xfrm>
          <a:prstGeom prst="rect">
            <a:avLst/>
          </a:prstGeom>
          <a:noFill/>
          <a:ln w="9525">
            <a:noFill/>
            <a:miter lim="800000"/>
            <a:headEnd/>
            <a:tailEnd/>
          </a:ln>
          <a:effectLst/>
        </p:spPr>
        <p:txBody>
          <a:bodyPr>
            <a:spAutoFit/>
          </a:bodyPr>
          <a:lstStyle/>
          <a:p>
            <a:pPr algn="ctr">
              <a:spcBef>
                <a:spcPct val="50000"/>
              </a:spcBef>
              <a:defRPr/>
            </a:pPr>
            <a:r>
              <a:rPr lang="en-US" sz="3200" dirty="0" err="1">
                <a:solidFill>
                  <a:srgbClr val="FF3300"/>
                </a:solidFill>
                <a:effectLst>
                  <a:outerShdw blurRad="38100" dist="38100" dir="2700000" algn="tl">
                    <a:srgbClr val="000000"/>
                  </a:outerShdw>
                </a:effectLst>
                <a:latin typeface="Times New Roman" pitchFamily="18" charset="0"/>
                <a:cs typeface="Times New Roman" pitchFamily="18" charset="0"/>
              </a:rPr>
              <a:t>Bài</a:t>
            </a:r>
            <a:r>
              <a:rPr lang="en-US" sz="3200" dirty="0">
                <a:solidFill>
                  <a:srgbClr val="FF3300"/>
                </a:solidFill>
                <a:effectLst>
                  <a:outerShdw blurRad="38100" dist="38100" dir="2700000" algn="tl">
                    <a:srgbClr val="000000"/>
                  </a:outerShdw>
                </a:effectLst>
                <a:latin typeface="Times New Roman" pitchFamily="18" charset="0"/>
                <a:cs typeface="Times New Roman" pitchFamily="18" charset="0"/>
              </a:rPr>
              <a:t> 30: SILIC. CÔNG NGHIỆP SILICAT</a:t>
            </a:r>
          </a:p>
        </p:txBody>
      </p:sp>
      <p:sp>
        <p:nvSpPr>
          <p:cNvPr id="3" name="Cloud 2"/>
          <p:cNvSpPr/>
          <p:nvPr/>
        </p:nvSpPr>
        <p:spPr>
          <a:xfrm>
            <a:off x="5181600" y="3863975"/>
            <a:ext cx="3986213" cy="2906713"/>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0" dirty="0" err="1">
                <a:solidFill>
                  <a:srgbClr val="FF3300"/>
                </a:solidFill>
                <a:latin typeface="Times New Roman" pitchFamily="18" charset="0"/>
                <a:cs typeface="Times New Roman" pitchFamily="18" charset="0"/>
              </a:rPr>
              <a:t>Nêu</a:t>
            </a:r>
            <a:r>
              <a:rPr lang="en-US" b="0" dirty="0">
                <a:solidFill>
                  <a:srgbClr val="FF3300"/>
                </a:solidFill>
                <a:latin typeface="Times New Roman" pitchFamily="18" charset="0"/>
                <a:cs typeface="Times New Roman" pitchFamily="18" charset="0"/>
              </a:rPr>
              <a:t> </a:t>
            </a:r>
            <a:r>
              <a:rPr lang="en-US" b="0" dirty="0" err="1">
                <a:solidFill>
                  <a:srgbClr val="FF3300"/>
                </a:solidFill>
                <a:latin typeface="Times New Roman" pitchFamily="18" charset="0"/>
                <a:cs typeface="Times New Roman" pitchFamily="18" charset="0"/>
              </a:rPr>
              <a:t>tính</a:t>
            </a:r>
            <a:r>
              <a:rPr lang="en-US" b="0" dirty="0">
                <a:solidFill>
                  <a:srgbClr val="FF3300"/>
                </a:solidFill>
                <a:latin typeface="Times New Roman" pitchFamily="18" charset="0"/>
                <a:cs typeface="Times New Roman" pitchFamily="18" charset="0"/>
              </a:rPr>
              <a:t> </a:t>
            </a:r>
            <a:r>
              <a:rPr lang="en-US" b="0" dirty="0" err="1">
                <a:solidFill>
                  <a:srgbClr val="FF3300"/>
                </a:solidFill>
                <a:latin typeface="Times New Roman" pitchFamily="18" charset="0"/>
                <a:cs typeface="Times New Roman" pitchFamily="18" charset="0"/>
              </a:rPr>
              <a:t>chất</a:t>
            </a:r>
            <a:r>
              <a:rPr lang="en-US" b="0" dirty="0">
                <a:solidFill>
                  <a:srgbClr val="FF3300"/>
                </a:solidFill>
                <a:latin typeface="Times New Roman" pitchFamily="18" charset="0"/>
                <a:cs typeface="Times New Roman" pitchFamily="18" charset="0"/>
              </a:rPr>
              <a:t> </a:t>
            </a:r>
            <a:r>
              <a:rPr lang="en-US" b="0" dirty="0" err="1">
                <a:solidFill>
                  <a:srgbClr val="FF3300"/>
                </a:solidFill>
                <a:latin typeface="Times New Roman" pitchFamily="18" charset="0"/>
                <a:cs typeface="Times New Roman" pitchFamily="18" charset="0"/>
              </a:rPr>
              <a:t>hóa</a:t>
            </a:r>
            <a:r>
              <a:rPr lang="en-US" b="0" dirty="0">
                <a:solidFill>
                  <a:srgbClr val="FF3300"/>
                </a:solidFill>
                <a:latin typeface="Times New Roman" pitchFamily="18" charset="0"/>
                <a:cs typeface="Times New Roman" pitchFamily="18" charset="0"/>
              </a:rPr>
              <a:t> </a:t>
            </a:r>
            <a:r>
              <a:rPr lang="en-US" b="0" dirty="0" err="1">
                <a:solidFill>
                  <a:srgbClr val="FF3300"/>
                </a:solidFill>
                <a:latin typeface="Times New Roman" pitchFamily="18" charset="0"/>
                <a:cs typeface="Times New Roman" pitchFamily="18" charset="0"/>
              </a:rPr>
              <a:t>học</a:t>
            </a:r>
            <a:r>
              <a:rPr lang="en-US" b="0" dirty="0">
                <a:solidFill>
                  <a:srgbClr val="FF3300"/>
                </a:solidFill>
                <a:latin typeface="Times New Roman" pitchFamily="18" charset="0"/>
                <a:cs typeface="Times New Roman" pitchFamily="18" charset="0"/>
              </a:rPr>
              <a:t> </a:t>
            </a:r>
            <a:r>
              <a:rPr lang="en-US" b="0" dirty="0" err="1">
                <a:solidFill>
                  <a:srgbClr val="FF3300"/>
                </a:solidFill>
                <a:latin typeface="Times New Roman" pitchFamily="18" charset="0"/>
                <a:cs typeface="Times New Roman" pitchFamily="18" charset="0"/>
              </a:rPr>
              <a:t>của</a:t>
            </a:r>
            <a:r>
              <a:rPr lang="en-US" b="0" dirty="0">
                <a:solidFill>
                  <a:srgbClr val="FF3300"/>
                </a:solidFill>
                <a:latin typeface="Times New Roman" pitchFamily="18" charset="0"/>
                <a:cs typeface="Times New Roman" pitchFamily="18" charset="0"/>
              </a:rPr>
              <a:t> </a:t>
            </a:r>
            <a:r>
              <a:rPr lang="en-US" b="0" dirty="0" err="1">
                <a:solidFill>
                  <a:srgbClr val="FF3300"/>
                </a:solidFill>
                <a:latin typeface="Times New Roman" pitchFamily="18" charset="0"/>
                <a:cs typeface="Times New Roman" pitchFamily="18" charset="0"/>
              </a:rPr>
              <a:t>silic</a:t>
            </a:r>
            <a:r>
              <a:rPr lang="en-US" b="0" dirty="0">
                <a:solidFill>
                  <a:srgbClr val="FF3300"/>
                </a:solidFill>
                <a:latin typeface="Times New Roman" pitchFamily="18" charset="0"/>
                <a:cs typeface="Times New Roman" pitchFamily="18" charset="0"/>
              </a:rPr>
              <a:t>?</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9396">
                                            <p:txEl>
                                              <p:pRg st="5" end="5"/>
                                            </p:txEl>
                                          </p:spTgt>
                                        </p:tgtEl>
                                        <p:attrNameLst>
                                          <p:attrName>style.visibility</p:attrName>
                                        </p:attrNameLst>
                                      </p:cBhvr>
                                      <p:to>
                                        <p:strVal val="visible"/>
                                      </p:to>
                                    </p:set>
                                    <p:animEffect transition="in" filter="fade">
                                      <p:cBhvr>
                                        <p:cTn id="14" dur="1000"/>
                                        <p:tgtEl>
                                          <p:spTgt spid="59396">
                                            <p:txEl>
                                              <p:pRg st="5" end="5"/>
                                            </p:txEl>
                                          </p:spTgt>
                                        </p:tgtEl>
                                      </p:cBhvr>
                                    </p:animEffect>
                                    <p:anim calcmode="lin" valueType="num">
                                      <p:cBhvr>
                                        <p:cTn id="15" dur="1000" fill="hold"/>
                                        <p:tgtEl>
                                          <p:spTgt spid="59396">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5939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59396">
                                            <p:txEl>
                                              <p:pRg st="6" end="6"/>
                                            </p:txEl>
                                          </p:spTgt>
                                        </p:tgtEl>
                                        <p:attrNameLst>
                                          <p:attrName>style.visibility</p:attrName>
                                        </p:attrNameLst>
                                      </p:cBhvr>
                                      <p:to>
                                        <p:strVal val="visible"/>
                                      </p:to>
                                    </p:set>
                                    <p:animEffect transition="in" filter="barn(inVertical)">
                                      <p:cBhvr>
                                        <p:cTn id="21" dur="500"/>
                                        <p:tgtEl>
                                          <p:spTgt spid="59396">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9396">
                                            <p:txEl>
                                              <p:pRg st="7" end="7"/>
                                            </p:txEl>
                                          </p:spTgt>
                                        </p:tgtEl>
                                        <p:attrNameLst>
                                          <p:attrName>style.visibility</p:attrName>
                                        </p:attrNameLst>
                                      </p:cBhvr>
                                      <p:to>
                                        <p:strVal val="visible"/>
                                      </p:to>
                                    </p:set>
                                    <p:animEffect transition="in" filter="barn(inVertical)">
                                      <p:cBhvr>
                                        <p:cTn id="24" dur="500"/>
                                        <p:tgtEl>
                                          <p:spTgt spid="59396">
                                            <p:txEl>
                                              <p:pRg st="7" end="7"/>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59396">
                                            <p:txEl>
                                              <p:pRg st="8" end="8"/>
                                            </p:txEl>
                                          </p:spTgt>
                                        </p:tgtEl>
                                        <p:attrNameLst>
                                          <p:attrName>style.visibility</p:attrName>
                                        </p:attrNameLst>
                                      </p:cBhvr>
                                      <p:to>
                                        <p:strVal val="visible"/>
                                      </p:to>
                                    </p:set>
                                    <p:animEffect transition="in" filter="wipe(down)">
                                      <p:cBhvr>
                                        <p:cTn id="29" dur="500"/>
                                        <p:tgtEl>
                                          <p:spTgt spid="59396">
                                            <p:txEl>
                                              <p:pRg st="8" end="8"/>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11274"/>
                                        </p:tgtEl>
                                        <p:attrNameLst>
                                          <p:attrName>style.visibility</p:attrName>
                                        </p:attrNameLst>
                                      </p:cBhvr>
                                      <p:to>
                                        <p:strVal val="visible"/>
                                      </p:to>
                                    </p:set>
                                    <p:animEffect transition="in" filter="wipe(down)">
                                      <p:cBhvr>
                                        <p:cTn id="34" dur="5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9"/>
          <p:cNvGrpSpPr>
            <a:grpSpLocks/>
          </p:cNvGrpSpPr>
          <p:nvPr/>
        </p:nvGrpSpPr>
        <p:grpSpPr bwMode="auto">
          <a:xfrm>
            <a:off x="0" y="609600"/>
            <a:ext cx="9144000" cy="1068388"/>
            <a:chOff x="96" y="480"/>
            <a:chExt cx="5760" cy="673"/>
          </a:xfrm>
        </p:grpSpPr>
        <p:sp>
          <p:nvSpPr>
            <p:cNvPr id="18442" name="Text Box 27"/>
            <p:cNvSpPr txBox="1">
              <a:spLocks noChangeArrowheads="1"/>
            </p:cNvSpPr>
            <p:nvPr/>
          </p:nvSpPr>
          <p:spPr bwMode="auto">
            <a:xfrm>
              <a:off x="96" y="480"/>
              <a:ext cx="57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 I- </a:t>
              </a:r>
              <a:r>
                <a:rPr lang="en-US" altLang="en-US" sz="3200" u="sng">
                  <a:solidFill>
                    <a:srgbClr val="0000FF"/>
                  </a:solidFill>
                  <a:latin typeface="Times New Roman" panose="02020603050405020304" pitchFamily="18" charset="0"/>
                  <a:cs typeface="Times New Roman" panose="02020603050405020304" pitchFamily="18" charset="0"/>
                </a:rPr>
                <a:t>SILIC (Si=28)</a:t>
              </a:r>
            </a:p>
          </p:txBody>
        </p:sp>
        <p:sp>
          <p:nvSpPr>
            <p:cNvPr id="18443" name="Rectangle 28"/>
            <p:cNvSpPr>
              <a:spLocks noChangeArrowheads="1"/>
            </p:cNvSpPr>
            <p:nvPr/>
          </p:nvSpPr>
          <p:spPr bwMode="auto">
            <a:xfrm>
              <a:off x="96" y="785"/>
              <a:ext cx="286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II- </a:t>
              </a:r>
              <a:r>
                <a:rPr lang="en-US" altLang="en-US" sz="3200" u="sng">
                  <a:solidFill>
                    <a:srgbClr val="0000FF"/>
                  </a:solidFill>
                  <a:latin typeface="Times New Roman" panose="02020603050405020304" pitchFamily="18" charset="0"/>
                  <a:cs typeface="Times New Roman" panose="02020603050405020304" pitchFamily="18" charset="0"/>
                </a:rPr>
                <a:t>SILIC ĐIOXIT(SiO</a:t>
              </a:r>
              <a:r>
                <a:rPr lang="en-US" altLang="en-US" sz="3200" u="sng" baseline="-25000">
                  <a:solidFill>
                    <a:srgbClr val="0000FF"/>
                  </a:solidFill>
                  <a:latin typeface="Times New Roman" panose="02020603050405020304" pitchFamily="18" charset="0"/>
                  <a:cs typeface="Times New Roman" panose="02020603050405020304" pitchFamily="18" charset="0"/>
                </a:rPr>
                <a:t>2</a:t>
              </a:r>
              <a:r>
                <a:rPr lang="en-US" altLang="en-US" sz="3200" u="sng">
                  <a:solidFill>
                    <a:srgbClr val="0000FF"/>
                  </a:solidFill>
                  <a:latin typeface="Times New Roman" panose="02020603050405020304" pitchFamily="18" charset="0"/>
                  <a:cs typeface="Times New Roman" panose="02020603050405020304" pitchFamily="18" charset="0"/>
                </a:rPr>
                <a:t>)</a:t>
              </a:r>
            </a:p>
          </p:txBody>
        </p:sp>
      </p:grpSp>
      <p:sp>
        <p:nvSpPr>
          <p:cNvPr id="13345" name="Text Box 33"/>
          <p:cNvSpPr txBox="1">
            <a:spLocks noChangeArrowheads="1"/>
          </p:cNvSpPr>
          <p:nvPr/>
        </p:nvSpPr>
        <p:spPr bwMode="auto">
          <a:xfrm>
            <a:off x="0" y="1676400"/>
            <a:ext cx="90074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buFontTx/>
              <a:buChar char="-"/>
            </a:pPr>
            <a:r>
              <a:rPr lang="en-US" altLang="en-US" b="0">
                <a:solidFill>
                  <a:srgbClr val="0000FF"/>
                </a:solidFill>
                <a:latin typeface="Times New Roman" panose="02020603050405020304" pitchFamily="18" charset="0"/>
                <a:cs typeface="Times New Roman" panose="02020603050405020304" pitchFamily="18" charset="0"/>
              </a:rPr>
              <a:t> Silic đioxit là oxit axit, tác dụng với dd kiềm và oxit bazơ tạo thành muối silicat ở nhiệt độ cao:</a:t>
            </a:r>
          </a:p>
          <a:p>
            <a:pPr eaLnBrk="1" hangingPunct="1"/>
            <a:endParaRPr lang="en-US" altLang="en-US" b="0">
              <a:solidFill>
                <a:srgbClr val="0000FF"/>
              </a:solidFill>
              <a:latin typeface="Times New Roman" panose="02020603050405020304" pitchFamily="18" charset="0"/>
              <a:cs typeface="Times New Roman" panose="02020603050405020304" pitchFamily="18" charset="0"/>
            </a:endParaRPr>
          </a:p>
          <a:p>
            <a:pPr eaLnBrk="1" hangingPunct="1"/>
            <a:endParaRPr lang="en-US" altLang="en-US" b="0">
              <a:solidFill>
                <a:srgbClr val="0000FF"/>
              </a:solidFill>
              <a:latin typeface="Times New Roman" panose="02020603050405020304" pitchFamily="18" charset="0"/>
              <a:cs typeface="Times New Roman" panose="02020603050405020304" pitchFamily="18" charset="0"/>
            </a:endParaRPr>
          </a:p>
          <a:p>
            <a:pPr eaLnBrk="1" hangingPunct="1"/>
            <a:endParaRPr lang="en-US" altLang="en-US" b="0">
              <a:solidFill>
                <a:srgbClr val="0000FF"/>
              </a:solidFill>
              <a:latin typeface="Times New Roman" panose="02020603050405020304" pitchFamily="18" charset="0"/>
              <a:cs typeface="Times New Roman" panose="02020603050405020304" pitchFamily="18" charset="0"/>
            </a:endParaRPr>
          </a:p>
          <a:p>
            <a:pPr eaLnBrk="1" hangingPunct="1"/>
            <a:endParaRPr lang="en-US" altLang="en-US" b="0">
              <a:solidFill>
                <a:srgbClr val="0000FF"/>
              </a:solidFill>
              <a:latin typeface="Times New Roman" panose="02020603050405020304" pitchFamily="18" charset="0"/>
              <a:cs typeface="Times New Roman" panose="02020603050405020304" pitchFamily="18" charset="0"/>
            </a:endParaRPr>
          </a:p>
          <a:p>
            <a:pPr eaLnBrk="1" hangingPunct="1">
              <a:buFontTx/>
              <a:buChar char="-"/>
            </a:pPr>
            <a:r>
              <a:rPr lang="en-US" altLang="en-US" b="0">
                <a:solidFill>
                  <a:srgbClr val="0000FF"/>
                </a:solidFill>
                <a:latin typeface="Times New Roman" panose="02020603050405020304" pitchFamily="18" charset="0"/>
                <a:cs typeface="Times New Roman" panose="02020603050405020304" pitchFamily="18" charset="0"/>
              </a:rPr>
              <a:t> Silic đioxit không tác dụng với nước.</a:t>
            </a:r>
          </a:p>
        </p:txBody>
      </p:sp>
      <p:grpSp>
        <p:nvGrpSpPr>
          <p:cNvPr id="4" name="Group 37"/>
          <p:cNvGrpSpPr>
            <a:grpSpLocks/>
          </p:cNvGrpSpPr>
          <p:nvPr/>
        </p:nvGrpSpPr>
        <p:grpSpPr bwMode="auto">
          <a:xfrm>
            <a:off x="1446213" y="2543175"/>
            <a:ext cx="5424487" cy="1435100"/>
            <a:chOff x="911" y="1554"/>
            <a:chExt cx="3417" cy="904"/>
          </a:xfrm>
        </p:grpSpPr>
        <p:graphicFrame>
          <p:nvGraphicFramePr>
            <p:cNvPr id="18439" name="Object 34"/>
            <p:cNvGraphicFramePr>
              <a:graphicFrameLocks noChangeAspect="1"/>
            </p:cNvGraphicFramePr>
            <p:nvPr/>
          </p:nvGraphicFramePr>
          <p:xfrm>
            <a:off x="911" y="1554"/>
            <a:ext cx="3417" cy="755"/>
          </p:xfrm>
          <a:graphic>
            <a:graphicData uri="http://schemas.openxmlformats.org/presentationml/2006/ole">
              <mc:AlternateContent xmlns:mc="http://schemas.openxmlformats.org/markup-compatibility/2006">
                <mc:Choice xmlns:v="urn:schemas-microsoft-com:vml" Requires="v">
                  <p:oleObj spid="_x0000_s18445" name="Equation" r:id="rId3" imgW="2413000" imgH="533400" progId="Equation.DSMT4">
                    <p:embed/>
                  </p:oleObj>
                </mc:Choice>
                <mc:Fallback>
                  <p:oleObj name="Equation" r:id="rId3" imgW="2413000" imgH="533400" progId="Equation.DSMT4">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 y="1554"/>
                          <a:ext cx="3417" cy="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40" name="Text Box 35"/>
            <p:cNvSpPr txBox="1">
              <a:spLocks noChangeArrowheads="1"/>
            </p:cNvSpPr>
            <p:nvPr/>
          </p:nvSpPr>
          <p:spPr bwMode="auto">
            <a:xfrm>
              <a:off x="2784" y="1776"/>
              <a:ext cx="100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000">
                  <a:latin typeface="Times New Roman" panose="02020603050405020304" pitchFamily="18" charset="0"/>
                  <a:cs typeface="Times New Roman" panose="02020603050405020304" pitchFamily="18" charset="0"/>
                </a:rPr>
                <a:t>Natri silicat</a:t>
              </a:r>
            </a:p>
          </p:txBody>
        </p:sp>
        <p:sp>
          <p:nvSpPr>
            <p:cNvPr id="18441" name="Text Box 36"/>
            <p:cNvSpPr txBox="1">
              <a:spLocks noChangeArrowheads="1"/>
            </p:cNvSpPr>
            <p:nvPr/>
          </p:nvSpPr>
          <p:spPr bwMode="auto">
            <a:xfrm>
              <a:off x="2496" y="2208"/>
              <a:ext cx="11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000">
                  <a:latin typeface="Times New Roman" panose="02020603050405020304" pitchFamily="18" charset="0"/>
                  <a:cs typeface="Times New Roman" panose="02020603050405020304" pitchFamily="18" charset="0"/>
                </a:rPr>
                <a:t>Canxi silicat</a:t>
              </a:r>
            </a:p>
          </p:txBody>
        </p:sp>
      </p:grpSp>
      <p:sp>
        <p:nvSpPr>
          <p:cNvPr id="13351" name="Text Box 39"/>
          <p:cNvSpPr txBox="1">
            <a:spLocks noChangeArrowheads="1"/>
          </p:cNvSpPr>
          <p:nvPr/>
        </p:nvSpPr>
        <p:spPr bwMode="auto">
          <a:xfrm>
            <a:off x="-103188" y="1677988"/>
            <a:ext cx="9144001"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just" eaLnBrk="1" hangingPunct="1"/>
            <a:r>
              <a:rPr lang="en-US" altLang="en-US" b="0">
                <a:latin typeface="Times New Roman" panose="02020603050405020304" pitchFamily="18" charset="0"/>
                <a:cs typeface="Times New Roman" panose="02020603050405020304" pitchFamily="18" charset="0"/>
              </a:rPr>
              <a:t>Viết phương trình phản ứng xảy ra giữa SiO</a:t>
            </a:r>
            <a:r>
              <a:rPr lang="en-US" altLang="en-US" b="0" baseline="-25000">
                <a:latin typeface="Times New Roman" panose="02020603050405020304" pitchFamily="18" charset="0"/>
                <a:cs typeface="Times New Roman" panose="02020603050405020304" pitchFamily="18" charset="0"/>
              </a:rPr>
              <a:t>2</a:t>
            </a:r>
            <a:r>
              <a:rPr lang="en-US" altLang="en-US" b="0">
                <a:latin typeface="Times New Roman" panose="02020603050405020304" pitchFamily="18" charset="0"/>
                <a:cs typeface="Times New Roman" panose="02020603050405020304" pitchFamily="18" charset="0"/>
              </a:rPr>
              <a:t> với NaOH, với CaO?</a:t>
            </a:r>
          </a:p>
        </p:txBody>
      </p:sp>
      <p:sp>
        <p:nvSpPr>
          <p:cNvPr id="13" name="Text Box 2"/>
          <p:cNvSpPr txBox="1">
            <a:spLocks noChangeArrowheads="1"/>
          </p:cNvSpPr>
          <p:nvPr/>
        </p:nvSpPr>
        <p:spPr bwMode="auto">
          <a:xfrm>
            <a:off x="0" y="25400"/>
            <a:ext cx="9144000" cy="584200"/>
          </a:xfrm>
          <a:prstGeom prst="rect">
            <a:avLst/>
          </a:prstGeom>
          <a:noFill/>
          <a:ln w="9525">
            <a:noFill/>
            <a:miter lim="800000"/>
            <a:headEnd/>
            <a:tailEnd/>
          </a:ln>
          <a:effectLst/>
        </p:spPr>
        <p:txBody>
          <a:bodyPr>
            <a:spAutoFit/>
          </a:bodyPr>
          <a:lstStyle/>
          <a:p>
            <a:pPr algn="ctr">
              <a:spcBef>
                <a:spcPct val="50000"/>
              </a:spcBef>
              <a:defRPr/>
            </a:pPr>
            <a:r>
              <a:rPr lang="en-US" sz="3200" dirty="0" err="1">
                <a:solidFill>
                  <a:srgbClr val="FF3300"/>
                </a:solidFill>
                <a:effectLst>
                  <a:outerShdw blurRad="38100" dist="38100" dir="2700000" algn="tl">
                    <a:srgbClr val="000000"/>
                  </a:outerShdw>
                </a:effectLst>
                <a:latin typeface="Times New Roman" pitchFamily="18" charset="0"/>
                <a:cs typeface="Times New Roman" pitchFamily="18" charset="0"/>
              </a:rPr>
              <a:t>Bài</a:t>
            </a:r>
            <a:r>
              <a:rPr lang="en-US" sz="3200" dirty="0">
                <a:solidFill>
                  <a:srgbClr val="FF3300"/>
                </a:solidFill>
                <a:effectLst>
                  <a:outerShdw blurRad="38100" dist="38100" dir="2700000" algn="tl">
                    <a:srgbClr val="000000"/>
                  </a:outerShdw>
                </a:effectLst>
                <a:latin typeface="Times New Roman" pitchFamily="18" charset="0"/>
                <a:cs typeface="Times New Roman" pitchFamily="18" charset="0"/>
              </a:rPr>
              <a:t> 30: SILIC. CÔNG NGHIỆP SILICAT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diamond(in)">
                                      <p:cBhvr>
                                        <p:cTn id="7" dur="2000"/>
                                        <p:tgtEl>
                                          <p:spTgt spid="13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345"/>
                                        </p:tgtEl>
                                        <p:attrNameLst>
                                          <p:attrName>style.visibility</p:attrName>
                                        </p:attrNameLst>
                                      </p:cBhvr>
                                      <p:to>
                                        <p:strVal val="visible"/>
                                      </p:to>
                                    </p:set>
                                    <p:animEffect transition="in" filter="diamond(in)">
                                      <p:cBhvr>
                                        <p:cTn id="12" dur="2000"/>
                                        <p:tgtEl>
                                          <p:spTgt spid="13345"/>
                                        </p:tgtEl>
                                      </p:cBhvr>
                                    </p:animEffect>
                                  </p:childTnLst>
                                </p:cTn>
                              </p:par>
                              <p:par>
                                <p:cTn id="13" presetID="8"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par>
                                <p:cTn id="16" presetID="5" presetClass="exit" presetSubtype="10" fill="hold" grpId="1" nodeType="withEffect">
                                  <p:stCondLst>
                                    <p:cond delay="0"/>
                                  </p:stCondLst>
                                  <p:childTnLst>
                                    <p:animEffect transition="out" filter="checkerboard(across)">
                                      <p:cBhvr>
                                        <p:cTn id="17" dur="500"/>
                                        <p:tgtEl>
                                          <p:spTgt spid="13351"/>
                                        </p:tgtEl>
                                      </p:cBhvr>
                                    </p:animEffect>
                                    <p:set>
                                      <p:cBhvr>
                                        <p:cTn id="18" dur="1" fill="hold">
                                          <p:stCondLst>
                                            <p:cond delay="499"/>
                                          </p:stCondLst>
                                        </p:cTn>
                                        <p:tgtEl>
                                          <p:spTgt spid="133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5" grpId="0"/>
      <p:bldP spid="13351" grpId="0"/>
      <p:bldP spid="1335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p:cNvGrpSpPr>
            <a:grpSpLocks/>
          </p:cNvGrpSpPr>
          <p:nvPr/>
        </p:nvGrpSpPr>
        <p:grpSpPr bwMode="auto">
          <a:xfrm>
            <a:off x="0" y="609600"/>
            <a:ext cx="9144000" cy="1068388"/>
            <a:chOff x="96" y="480"/>
            <a:chExt cx="5760" cy="673"/>
          </a:xfrm>
        </p:grpSpPr>
        <p:sp>
          <p:nvSpPr>
            <p:cNvPr id="19462" name="Text Box 7"/>
            <p:cNvSpPr txBox="1">
              <a:spLocks noChangeArrowheads="1"/>
            </p:cNvSpPr>
            <p:nvPr/>
          </p:nvSpPr>
          <p:spPr bwMode="auto">
            <a:xfrm>
              <a:off x="96" y="480"/>
              <a:ext cx="57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  I- </a:t>
              </a:r>
              <a:r>
                <a:rPr lang="en-US" altLang="en-US" sz="3200" u="sng">
                  <a:solidFill>
                    <a:srgbClr val="0000FF"/>
                  </a:solidFill>
                  <a:latin typeface="Times New Roman" panose="02020603050405020304" pitchFamily="18" charset="0"/>
                  <a:cs typeface="Times New Roman" panose="02020603050405020304" pitchFamily="18" charset="0"/>
                </a:rPr>
                <a:t>SILIC(Si=28)</a:t>
              </a:r>
            </a:p>
          </p:txBody>
        </p:sp>
        <p:sp>
          <p:nvSpPr>
            <p:cNvPr id="19463" name="Rectangle 8"/>
            <p:cNvSpPr>
              <a:spLocks noChangeArrowheads="1"/>
            </p:cNvSpPr>
            <p:nvPr/>
          </p:nvSpPr>
          <p:spPr bwMode="auto">
            <a:xfrm>
              <a:off x="96" y="785"/>
              <a:ext cx="292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 II- </a:t>
              </a:r>
              <a:r>
                <a:rPr lang="en-US" altLang="en-US" sz="3200" u="sng">
                  <a:solidFill>
                    <a:srgbClr val="0000FF"/>
                  </a:solidFill>
                  <a:latin typeface="Times New Roman" panose="02020603050405020304" pitchFamily="18" charset="0"/>
                  <a:cs typeface="Times New Roman" panose="02020603050405020304" pitchFamily="18" charset="0"/>
                </a:rPr>
                <a:t>SILIC ĐIOXIT(SiO</a:t>
              </a:r>
              <a:r>
                <a:rPr lang="en-US" altLang="en-US" sz="3200" u="sng" baseline="-25000">
                  <a:solidFill>
                    <a:srgbClr val="0000FF"/>
                  </a:solidFill>
                  <a:latin typeface="Times New Roman" panose="02020603050405020304" pitchFamily="18" charset="0"/>
                  <a:cs typeface="Times New Roman" panose="02020603050405020304" pitchFamily="18" charset="0"/>
                </a:rPr>
                <a:t>2</a:t>
              </a:r>
              <a:r>
                <a:rPr lang="en-US" altLang="en-US" sz="3200" u="sng">
                  <a:solidFill>
                    <a:srgbClr val="0000FF"/>
                  </a:solidFill>
                  <a:latin typeface="Times New Roman" panose="02020603050405020304" pitchFamily="18" charset="0"/>
                  <a:cs typeface="Times New Roman" panose="02020603050405020304" pitchFamily="18" charset="0"/>
                </a:rPr>
                <a:t>)</a:t>
              </a:r>
            </a:p>
          </p:txBody>
        </p:sp>
      </p:grpSp>
      <p:sp>
        <p:nvSpPr>
          <p:cNvPr id="19459" name="Text Box 9"/>
          <p:cNvSpPr txBox="1">
            <a:spLocks noChangeArrowheads="1"/>
          </p:cNvSpPr>
          <p:nvPr/>
        </p:nvSpPr>
        <p:spPr bwMode="auto">
          <a:xfrm>
            <a:off x="288925" y="35702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a:p>
        </p:txBody>
      </p:sp>
      <p:sp>
        <p:nvSpPr>
          <p:cNvPr id="19466" name="Text Box 10"/>
          <p:cNvSpPr txBox="1">
            <a:spLocks noChangeArrowheads="1"/>
          </p:cNvSpPr>
          <p:nvPr/>
        </p:nvSpPr>
        <p:spPr bwMode="auto">
          <a:xfrm>
            <a:off x="0" y="1600200"/>
            <a:ext cx="8332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III- </a:t>
            </a:r>
            <a:r>
              <a:rPr lang="en-US" altLang="en-US" sz="3200" u="sng">
                <a:solidFill>
                  <a:srgbClr val="0000FF"/>
                </a:solidFill>
                <a:latin typeface="Times New Roman" panose="02020603050405020304" pitchFamily="18" charset="0"/>
                <a:cs typeface="Times New Roman" panose="02020603050405020304" pitchFamily="18" charset="0"/>
              </a:rPr>
              <a:t>SƠ LƯỢC VỀ CÔNG NGHIỆP SILICAT</a:t>
            </a:r>
          </a:p>
        </p:txBody>
      </p:sp>
      <p:sp>
        <p:nvSpPr>
          <p:cNvPr id="9" name="Text Box 2"/>
          <p:cNvSpPr txBox="1">
            <a:spLocks noChangeArrowheads="1"/>
          </p:cNvSpPr>
          <p:nvPr/>
        </p:nvSpPr>
        <p:spPr bwMode="auto">
          <a:xfrm>
            <a:off x="0" y="25400"/>
            <a:ext cx="9144000" cy="584200"/>
          </a:xfrm>
          <a:prstGeom prst="rect">
            <a:avLst/>
          </a:prstGeom>
          <a:noFill/>
          <a:ln w="9525">
            <a:noFill/>
            <a:miter lim="800000"/>
            <a:headEnd/>
            <a:tailEnd/>
          </a:ln>
          <a:effectLst/>
        </p:spPr>
        <p:txBody>
          <a:bodyPr>
            <a:spAutoFit/>
          </a:bodyPr>
          <a:lstStyle/>
          <a:p>
            <a:pPr algn="ctr">
              <a:spcBef>
                <a:spcPct val="50000"/>
              </a:spcBef>
              <a:defRPr/>
            </a:pPr>
            <a:r>
              <a:rPr lang="en-US" sz="3200" dirty="0" err="1">
                <a:solidFill>
                  <a:srgbClr val="FF3300"/>
                </a:solidFill>
                <a:effectLst>
                  <a:outerShdw blurRad="38100" dist="38100" dir="2700000" algn="tl">
                    <a:srgbClr val="000000"/>
                  </a:outerShdw>
                </a:effectLst>
                <a:latin typeface="Times New Roman" pitchFamily="18" charset="0"/>
                <a:cs typeface="Times New Roman" pitchFamily="18" charset="0"/>
              </a:rPr>
              <a:t>Bài</a:t>
            </a:r>
            <a:r>
              <a:rPr lang="en-US" sz="3200" dirty="0">
                <a:solidFill>
                  <a:srgbClr val="FF3300"/>
                </a:solidFill>
                <a:effectLst>
                  <a:outerShdw blurRad="38100" dist="38100" dir="2700000" algn="tl">
                    <a:srgbClr val="000000"/>
                  </a:outerShdw>
                </a:effectLst>
                <a:latin typeface="Times New Roman" pitchFamily="18" charset="0"/>
                <a:cs typeface="Times New Roman" pitchFamily="18" charset="0"/>
              </a:rPr>
              <a:t> 30: SILIC. CÔNG NGHIỆP SILICAT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9466"/>
                                        </p:tgtEl>
                                        <p:attrNameLst>
                                          <p:attrName>style.visibility</p:attrName>
                                        </p:attrNameLst>
                                      </p:cBhvr>
                                      <p:to>
                                        <p:strVal val="visible"/>
                                      </p:to>
                                    </p:set>
                                    <p:animEffect transition="in" filter="blinds(vertical)">
                                      <p:cBhvr>
                                        <p:cTn id="7" dur="5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3124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648200"/>
            <a:ext cx="1828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00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0"/>
            <a:ext cx="259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2286000"/>
            <a:ext cx="2590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loud 15"/>
          <p:cNvSpPr/>
          <p:nvPr/>
        </p:nvSpPr>
        <p:spPr>
          <a:xfrm>
            <a:off x="2286000" y="2667000"/>
            <a:ext cx="3962400" cy="1143000"/>
          </a:xfrm>
          <a:prstGeom prst="cloud">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0" dirty="0">
                <a:solidFill>
                  <a:srgbClr val="FF3300"/>
                </a:solidFill>
                <a:cs typeface="Times New Roman" pitchFamily="18" charset="0"/>
              </a:rPr>
              <a:t>Đồ</a:t>
            </a:r>
            <a:r>
              <a:rPr lang="en-US" sz="3000" b="0" dirty="0">
                <a:solidFill>
                  <a:srgbClr val="FF3300"/>
                </a:solidFill>
                <a:latin typeface="Times New Roman" pitchFamily="18" charset="0"/>
                <a:cs typeface="Times New Roman" pitchFamily="18" charset="0"/>
              </a:rPr>
              <a:t> </a:t>
            </a:r>
            <a:r>
              <a:rPr lang="en-US" sz="3000" b="0" dirty="0" err="1">
                <a:solidFill>
                  <a:srgbClr val="FF3300"/>
                </a:solidFill>
                <a:latin typeface="Times New Roman" pitchFamily="18" charset="0"/>
                <a:cs typeface="Times New Roman" pitchFamily="18" charset="0"/>
              </a:rPr>
              <a:t>gốm</a:t>
            </a:r>
            <a:endParaRPr lang="en-US" sz="3000" b="0" dirty="0">
              <a:solidFill>
                <a:srgbClr val="FF3300"/>
              </a:solidFill>
              <a:latin typeface="Times New Roman" pitchFamily="18" charset="0"/>
              <a:cs typeface="Times New Roman" pitchFamily="18" charset="0"/>
            </a:endParaRPr>
          </a:p>
        </p:txBody>
      </p:sp>
      <p:sp>
        <p:nvSpPr>
          <p:cNvPr id="17" name="Cloud 16"/>
          <p:cNvSpPr/>
          <p:nvPr/>
        </p:nvSpPr>
        <p:spPr>
          <a:xfrm>
            <a:off x="5257800" y="5715000"/>
            <a:ext cx="3124200" cy="1143000"/>
          </a:xfrm>
          <a:prstGeom prst="cloud">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0" dirty="0">
                <a:solidFill>
                  <a:srgbClr val="FF3300"/>
                </a:solidFill>
                <a:latin typeface="Times New Roman" pitchFamily="18" charset="0"/>
                <a:cs typeface="Times New Roman" pitchFamily="18" charset="0"/>
              </a:rPr>
              <a:t>Xi m</a:t>
            </a:r>
            <a:r>
              <a:rPr lang="vi-VN" sz="3000" b="0" dirty="0">
                <a:solidFill>
                  <a:srgbClr val="FF3300"/>
                </a:solidFill>
                <a:cs typeface="Times New Roman" pitchFamily="18" charset="0"/>
              </a:rPr>
              <a:t>ă</a:t>
            </a:r>
            <a:r>
              <a:rPr lang="en-US" sz="3000" b="0" dirty="0" err="1">
                <a:solidFill>
                  <a:srgbClr val="FF3300"/>
                </a:solidFill>
                <a:latin typeface="Times New Roman" pitchFamily="18" charset="0"/>
                <a:cs typeface="Times New Roman" pitchFamily="18" charset="0"/>
              </a:rPr>
              <a:t>ng</a:t>
            </a:r>
            <a:endParaRPr lang="en-US" sz="3000" b="0" dirty="0">
              <a:solidFill>
                <a:srgbClr val="FF33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20492"/>
                                        </p:tgtEl>
                                        <p:attrNameLst>
                                          <p:attrName>style.visibility</p:attrName>
                                        </p:attrNameLst>
                                      </p:cBhvr>
                                      <p:to>
                                        <p:strVal val="visible"/>
                                      </p:to>
                                    </p:set>
                                    <p:animEffect transition="in" filter="wheel(4)">
                                      <p:cBhvr>
                                        <p:cTn id="12" dur="2000"/>
                                        <p:tgtEl>
                                          <p:spTgt spid="20492"/>
                                        </p:tgtEl>
                                      </p:cBhvr>
                                    </p:animEffect>
                                  </p:childTnLst>
                                </p:cTn>
                              </p:par>
                              <p:par>
                                <p:cTn id="13" presetID="21" presetClass="entr" presetSubtype="4" fill="hold" nodeType="withEffect">
                                  <p:stCondLst>
                                    <p:cond delay="0"/>
                                  </p:stCondLst>
                                  <p:childTnLst>
                                    <p:set>
                                      <p:cBhvr>
                                        <p:cTn id="14" dur="1" fill="hold">
                                          <p:stCondLst>
                                            <p:cond delay="0"/>
                                          </p:stCondLst>
                                        </p:cTn>
                                        <p:tgtEl>
                                          <p:spTgt spid="20494"/>
                                        </p:tgtEl>
                                        <p:attrNameLst>
                                          <p:attrName>style.visibility</p:attrName>
                                        </p:attrNameLst>
                                      </p:cBhvr>
                                      <p:to>
                                        <p:strVal val="visible"/>
                                      </p:to>
                                    </p:set>
                                    <p:animEffect transition="in" filter="wheel(4)">
                                      <p:cBhvr>
                                        <p:cTn id="15" dur="2000"/>
                                        <p:tgtEl>
                                          <p:spTgt spid="20494"/>
                                        </p:tgtEl>
                                      </p:cBhvr>
                                    </p:animEffect>
                                  </p:childTnLst>
                                </p:cTn>
                              </p:par>
                              <p:par>
                                <p:cTn id="16" presetID="21" presetClass="entr" presetSubtype="4" fill="hold" nodeType="withEffect">
                                  <p:stCondLst>
                                    <p:cond delay="0"/>
                                  </p:stCondLst>
                                  <p:childTnLst>
                                    <p:set>
                                      <p:cBhvr>
                                        <p:cTn id="17" dur="1" fill="hold">
                                          <p:stCondLst>
                                            <p:cond delay="0"/>
                                          </p:stCondLst>
                                        </p:cTn>
                                        <p:tgtEl>
                                          <p:spTgt spid="20495"/>
                                        </p:tgtEl>
                                        <p:attrNameLst>
                                          <p:attrName>style.visibility</p:attrName>
                                        </p:attrNameLst>
                                      </p:cBhvr>
                                      <p:to>
                                        <p:strVal val="visible"/>
                                      </p:to>
                                    </p:set>
                                    <p:animEffect transition="in" filter="wheel(4)">
                                      <p:cBhvr>
                                        <p:cTn id="18" dur="2000"/>
                                        <p:tgtEl>
                                          <p:spTgt spid="20495"/>
                                        </p:tgtEl>
                                      </p:cBhvr>
                                    </p:animEffect>
                                  </p:childTnLst>
                                </p:cTn>
                              </p:par>
                              <p:par>
                                <p:cTn id="19" presetID="21" presetClass="entr" presetSubtype="4" fill="hold" nodeType="withEffect">
                                  <p:stCondLst>
                                    <p:cond delay="0"/>
                                  </p:stCondLst>
                                  <p:childTnLst>
                                    <p:set>
                                      <p:cBhvr>
                                        <p:cTn id="20" dur="1" fill="hold">
                                          <p:stCondLst>
                                            <p:cond delay="0"/>
                                          </p:stCondLst>
                                        </p:cTn>
                                        <p:tgtEl>
                                          <p:spTgt spid="20496"/>
                                        </p:tgtEl>
                                        <p:attrNameLst>
                                          <p:attrName>style.visibility</p:attrName>
                                        </p:attrNameLst>
                                      </p:cBhvr>
                                      <p:to>
                                        <p:strVal val="visible"/>
                                      </p:to>
                                    </p:set>
                                    <p:animEffect transition="in" filter="wheel(4)">
                                      <p:cBhvr>
                                        <p:cTn id="21" dur="2000"/>
                                        <p:tgtEl>
                                          <p:spTgt spid="2049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20491"/>
                                        </p:tgtEl>
                                        <p:attrNameLst>
                                          <p:attrName>style.visibility</p:attrName>
                                        </p:attrNameLst>
                                      </p:cBhvr>
                                      <p:to>
                                        <p:strVal val="visible"/>
                                      </p:to>
                                    </p:set>
                                    <p:animEffect transition="in" filter="dissolve">
                                      <p:cBhvr>
                                        <p:cTn id="31" dur="500"/>
                                        <p:tgtEl>
                                          <p:spTgt spid="20491"/>
                                        </p:tgtEl>
                                      </p:cBhvr>
                                    </p:animEffect>
                                  </p:childTnLst>
                                </p:cTn>
                              </p:par>
                              <p:par>
                                <p:cTn id="32" presetID="9" presetClass="entr" presetSubtype="0" fill="hold" nodeType="withEffect">
                                  <p:stCondLst>
                                    <p:cond delay="0"/>
                                  </p:stCondLst>
                                  <p:childTnLst>
                                    <p:set>
                                      <p:cBhvr>
                                        <p:cTn id="33" dur="1" fill="hold">
                                          <p:stCondLst>
                                            <p:cond delay="0"/>
                                          </p:stCondLst>
                                        </p:cTn>
                                        <p:tgtEl>
                                          <p:spTgt spid="20490"/>
                                        </p:tgtEl>
                                        <p:attrNameLst>
                                          <p:attrName>style.visibility</p:attrName>
                                        </p:attrNameLst>
                                      </p:cBhvr>
                                      <p:to>
                                        <p:strVal val="visible"/>
                                      </p:to>
                                    </p:set>
                                    <p:animEffect transition="in" filter="dissolve">
                                      <p:cBhvr>
                                        <p:cTn id="34" dur="5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CHEMISTRY 9\HÌNH ẢNH\backgroun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950" y="3895725"/>
            <a:ext cx="15430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D:\CHEMISTRY 9\HÌNH ẢNH\images (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00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D:\CHEMISTRY 9\HÌNH ẢNH\images (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0"/>
            <a:ext cx="3200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CHEMISTRY 9\HÌNH ẢNH\images (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48200"/>
            <a:ext cx="2895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2362200"/>
            <a:ext cx="3124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7"/>
          <p:cNvSpPr/>
          <p:nvPr/>
        </p:nvSpPr>
        <p:spPr>
          <a:xfrm>
            <a:off x="3505200" y="5486400"/>
            <a:ext cx="2971800" cy="1143000"/>
          </a:xfrm>
          <a:prstGeom prst="cloud">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0" dirty="0" err="1">
                <a:solidFill>
                  <a:srgbClr val="FF3300"/>
                </a:solidFill>
                <a:latin typeface="Times New Roman" pitchFamily="18" charset="0"/>
                <a:cs typeface="Times New Roman" pitchFamily="18" charset="0"/>
              </a:rPr>
              <a:t>thuỷ</a:t>
            </a:r>
            <a:r>
              <a:rPr lang="en-US" sz="3000" b="0" dirty="0">
                <a:solidFill>
                  <a:srgbClr val="FF3300"/>
                </a:solidFill>
                <a:latin typeface="Times New Roman" pitchFamily="18" charset="0"/>
                <a:cs typeface="Times New Roman" pitchFamily="18" charset="0"/>
              </a:rPr>
              <a:t> </a:t>
            </a:r>
            <a:r>
              <a:rPr lang="en-US" sz="3000" b="0" dirty="0" err="1">
                <a:solidFill>
                  <a:srgbClr val="FF3300"/>
                </a:solidFill>
                <a:latin typeface="Times New Roman" pitchFamily="18" charset="0"/>
                <a:cs typeface="Times New Roman" pitchFamily="18" charset="0"/>
              </a:rPr>
              <a:t>tinh</a:t>
            </a:r>
            <a:endParaRPr lang="en-US" sz="3000" b="0" dirty="0">
              <a:solidFill>
                <a:srgbClr val="FF3300"/>
              </a:solidFill>
              <a:latin typeface="Times New Roman" pitchFamily="18" charset="0"/>
              <a:cs typeface="Times New Roman" pitchFamily="18" charset="0"/>
            </a:endParaRPr>
          </a:p>
        </p:txBody>
      </p:sp>
      <p:pic>
        <p:nvPicPr>
          <p:cNvPr id="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2514600"/>
            <a:ext cx="259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0"/>
            <a:ext cx="27622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21"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4)">
                                      <p:cBhvr>
                                        <p:cTn id="10" dur="2000"/>
                                        <p:tgtEl>
                                          <p:spTgt spid="10"/>
                                        </p:tgtEl>
                                      </p:cBhvr>
                                    </p:animEffect>
                                  </p:childTnLst>
                                </p:cTn>
                              </p:par>
                              <p:par>
                                <p:cTn id="11" presetID="21"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4)">
                                      <p:cBhvr>
                                        <p:cTn id="13" dur="2000"/>
                                        <p:tgtEl>
                                          <p:spTgt spid="5"/>
                                        </p:tgtEl>
                                      </p:cBhvr>
                                    </p:animEffect>
                                  </p:childTnLst>
                                </p:cTn>
                              </p:par>
                              <p:par>
                                <p:cTn id="14" presetID="21"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4)">
                                      <p:cBhvr>
                                        <p:cTn id="16" dur="2000"/>
                                        <p:tgtEl>
                                          <p:spTgt spid="7"/>
                                        </p:tgtEl>
                                      </p:cBhvr>
                                    </p:animEffect>
                                  </p:childTnLst>
                                </p:cTn>
                              </p:par>
                              <p:par>
                                <p:cTn id="17" presetID="21"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2000"/>
                                        <p:tgtEl>
                                          <p:spTgt spid="9"/>
                                        </p:tgtEl>
                                      </p:cBhvr>
                                    </p:animEffect>
                                  </p:childTnLst>
                                </p:cTn>
                              </p:par>
                              <p:par>
                                <p:cTn id="20" presetID="21"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4)">
                                      <p:cBhvr>
                                        <p:cTn id="22" dur="2000"/>
                                        <p:tgtEl>
                                          <p:spTgt spid="6"/>
                                        </p:tgtEl>
                                      </p:cBhvr>
                                    </p:animEffect>
                                  </p:childTnLst>
                                </p:cTn>
                              </p:par>
                              <p:par>
                                <p:cTn id="23" presetID="21"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4)">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0"/>
            <a:ext cx="9144000" cy="1677988"/>
            <a:chOff x="96" y="96"/>
            <a:chExt cx="5760" cy="1057"/>
          </a:xfrm>
        </p:grpSpPr>
        <p:grpSp>
          <p:nvGrpSpPr>
            <p:cNvPr id="22533" name="Group 3"/>
            <p:cNvGrpSpPr>
              <a:grpSpLocks/>
            </p:cNvGrpSpPr>
            <p:nvPr/>
          </p:nvGrpSpPr>
          <p:grpSpPr bwMode="auto">
            <a:xfrm>
              <a:off x="96" y="96"/>
              <a:ext cx="5760" cy="749"/>
              <a:chOff x="0" y="48"/>
              <a:chExt cx="5760" cy="749"/>
            </a:xfrm>
          </p:grpSpPr>
          <p:sp>
            <p:nvSpPr>
              <p:cNvPr id="22535" name="Text Box 4"/>
              <p:cNvSpPr txBox="1">
                <a:spLocks noChangeArrowheads="1"/>
              </p:cNvSpPr>
              <p:nvPr/>
            </p:nvSpPr>
            <p:spPr bwMode="auto">
              <a:xfrm>
                <a:off x="0" y="48"/>
                <a:ext cx="57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spcBef>
                    <a:spcPct val="50000"/>
                  </a:spcBef>
                </a:pPr>
                <a:r>
                  <a:rPr lang="en-US" altLang="en-US" sz="3200">
                    <a:solidFill>
                      <a:srgbClr val="FF0000"/>
                    </a:solidFill>
                    <a:latin typeface="Times New Roman" panose="02020603050405020304" pitchFamily="18" charset="0"/>
                    <a:cs typeface="Times New Roman" panose="02020603050405020304" pitchFamily="18" charset="0"/>
                  </a:rPr>
                  <a:t>Bài 30: SILIC.CÔNG NGHIỆP SILICAT</a:t>
                </a:r>
              </a:p>
            </p:txBody>
          </p:sp>
          <p:sp>
            <p:nvSpPr>
              <p:cNvPr id="22536" name="Text Box 5"/>
              <p:cNvSpPr txBox="1">
                <a:spLocks noChangeArrowheads="1"/>
              </p:cNvSpPr>
              <p:nvPr/>
            </p:nvSpPr>
            <p:spPr bwMode="auto">
              <a:xfrm>
                <a:off x="0" y="432"/>
                <a:ext cx="57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I- </a:t>
                </a:r>
                <a:r>
                  <a:rPr lang="en-US" altLang="en-US" sz="3200" u="sng">
                    <a:solidFill>
                      <a:srgbClr val="0000FF"/>
                    </a:solidFill>
                    <a:latin typeface="Times New Roman" panose="02020603050405020304" pitchFamily="18" charset="0"/>
                    <a:cs typeface="Times New Roman" panose="02020603050405020304" pitchFamily="18" charset="0"/>
                  </a:rPr>
                  <a:t>SILIC(Si=28)</a:t>
                </a:r>
              </a:p>
            </p:txBody>
          </p:sp>
        </p:grpSp>
        <p:sp>
          <p:nvSpPr>
            <p:cNvPr id="22534" name="Rectangle 6"/>
            <p:cNvSpPr>
              <a:spLocks noChangeArrowheads="1"/>
            </p:cNvSpPr>
            <p:nvPr/>
          </p:nvSpPr>
          <p:spPr bwMode="auto">
            <a:xfrm>
              <a:off x="96" y="785"/>
              <a:ext cx="286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II- </a:t>
              </a:r>
              <a:r>
                <a:rPr lang="en-US" altLang="en-US" sz="3200" u="sng">
                  <a:solidFill>
                    <a:srgbClr val="0000FF"/>
                  </a:solidFill>
                  <a:latin typeface="Times New Roman" panose="02020603050405020304" pitchFamily="18" charset="0"/>
                  <a:cs typeface="Times New Roman" panose="02020603050405020304" pitchFamily="18" charset="0"/>
                </a:rPr>
                <a:t>SILIC ĐIOXIT(SiO</a:t>
              </a:r>
              <a:r>
                <a:rPr lang="en-US" altLang="en-US" sz="3200" u="sng" baseline="-25000">
                  <a:solidFill>
                    <a:srgbClr val="0000FF"/>
                  </a:solidFill>
                  <a:latin typeface="Times New Roman" panose="02020603050405020304" pitchFamily="18" charset="0"/>
                  <a:cs typeface="Times New Roman" panose="02020603050405020304" pitchFamily="18" charset="0"/>
                </a:rPr>
                <a:t>2</a:t>
              </a:r>
              <a:r>
                <a:rPr lang="en-US" altLang="en-US" sz="3200" u="sng">
                  <a:solidFill>
                    <a:srgbClr val="0000FF"/>
                  </a:solidFill>
                  <a:latin typeface="Times New Roman" panose="02020603050405020304" pitchFamily="18" charset="0"/>
                  <a:cs typeface="Times New Roman" panose="02020603050405020304" pitchFamily="18" charset="0"/>
                </a:rPr>
                <a:t>)</a:t>
              </a:r>
            </a:p>
          </p:txBody>
        </p:sp>
      </p:grpSp>
      <p:sp>
        <p:nvSpPr>
          <p:cNvPr id="12300" name="Text Box 12"/>
          <p:cNvSpPr txBox="1">
            <a:spLocks noChangeArrowheads="1"/>
          </p:cNvSpPr>
          <p:nvPr/>
        </p:nvSpPr>
        <p:spPr bwMode="auto">
          <a:xfrm>
            <a:off x="0" y="1676400"/>
            <a:ext cx="8231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III- </a:t>
            </a:r>
            <a:r>
              <a:rPr lang="en-US" altLang="en-US" sz="3200" u="sng">
                <a:solidFill>
                  <a:srgbClr val="0000FF"/>
                </a:solidFill>
                <a:latin typeface="Times New Roman" panose="02020603050405020304" pitchFamily="18" charset="0"/>
                <a:cs typeface="Times New Roman" panose="02020603050405020304" pitchFamily="18" charset="0"/>
              </a:rPr>
              <a:t>SƠ LƯỢC VỀ CÔNG NGHIỆP SILICAT</a:t>
            </a:r>
          </a:p>
        </p:txBody>
      </p:sp>
      <p:graphicFrame>
        <p:nvGraphicFramePr>
          <p:cNvPr id="11" name="Diagram 10"/>
          <p:cNvGraphicFramePr/>
          <p:nvPr/>
        </p:nvGraphicFramePr>
        <p:xfrm>
          <a:off x="0" y="2286000"/>
          <a:ext cx="9144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withEffect">
                                  <p:stCondLst>
                                    <p:cond delay="0"/>
                                  </p:stCondLst>
                                  <p:childTnLst>
                                    <p:set>
                                      <p:cBhvr>
                                        <p:cTn id="6" dur="1" fill="hold">
                                          <p:stCondLst>
                                            <p:cond delay="0"/>
                                          </p:stCondLst>
                                        </p:cTn>
                                        <p:tgtEl>
                                          <p:spTgt spid="12300"/>
                                        </p:tgtEl>
                                        <p:attrNameLst>
                                          <p:attrName>style.visibility</p:attrName>
                                        </p:attrNameLst>
                                      </p:cBhvr>
                                      <p:to>
                                        <p:strVal val="visible"/>
                                      </p:to>
                                    </p:set>
                                    <p:animEffect transition="in" filter="blinds(vertical)">
                                      <p:cBhvr>
                                        <p:cTn id="7" dur="500"/>
                                        <p:tgtEl>
                                          <p:spTgt spid="12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autoUpdateAnimBg="0"/>
      <p:bldGraphic spid="1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33388" y="1566863"/>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1. </a:t>
            </a:r>
            <a:r>
              <a:rPr lang="en-US" altLang="en-US" i="1">
                <a:latin typeface="Times New Roman" panose="02020603050405020304" pitchFamily="18" charset="0"/>
                <a:cs typeface="Times New Roman" panose="02020603050405020304" pitchFamily="18" charset="0"/>
              </a:rPr>
              <a:t>Sản xuất đồ gốm</a:t>
            </a:r>
            <a:r>
              <a:rPr lang="en-US" altLang="en-US">
                <a:latin typeface="Times New Roman" panose="02020603050405020304" pitchFamily="18" charset="0"/>
                <a:cs typeface="Times New Roman" panose="02020603050405020304" pitchFamily="18" charset="0"/>
              </a:rPr>
              <a:t>:</a:t>
            </a:r>
            <a:endParaRPr lang="vi-VN" altLang="en-US">
              <a:latin typeface="Times New Roman" panose="02020603050405020304" pitchFamily="18" charset="0"/>
              <a:cs typeface="Times New Roman" panose="02020603050405020304" pitchFamily="18" charset="0"/>
            </a:endParaRPr>
          </a:p>
        </p:txBody>
      </p:sp>
      <p:sp>
        <p:nvSpPr>
          <p:cNvPr id="23555" name="Text Box 4"/>
          <p:cNvSpPr txBox="1">
            <a:spLocks noChangeArrowheads="1"/>
          </p:cNvSpPr>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spcBef>
                <a:spcPct val="50000"/>
              </a:spcBef>
            </a:pPr>
            <a:r>
              <a:rPr lang="en-US" altLang="en-US" sz="3200">
                <a:solidFill>
                  <a:srgbClr val="FF0000"/>
                </a:solidFill>
                <a:latin typeface="Times New Roman" panose="02020603050405020304" pitchFamily="18" charset="0"/>
                <a:cs typeface="Times New Roman" panose="02020603050405020304" pitchFamily="18" charset="0"/>
              </a:rPr>
              <a:t>Bài 30: SILIC.CÔNG NGHIỆP SILICAT</a:t>
            </a:r>
          </a:p>
        </p:txBody>
      </p:sp>
      <p:sp>
        <p:nvSpPr>
          <p:cNvPr id="23556" name="Text Box 12"/>
          <p:cNvSpPr txBox="1">
            <a:spLocks noChangeArrowheads="1"/>
          </p:cNvSpPr>
          <p:nvPr/>
        </p:nvSpPr>
        <p:spPr bwMode="auto">
          <a:xfrm>
            <a:off x="-12700" y="774700"/>
            <a:ext cx="8231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III- </a:t>
            </a:r>
            <a:r>
              <a:rPr lang="en-US" altLang="en-US" sz="3200" u="sng">
                <a:solidFill>
                  <a:srgbClr val="0000FF"/>
                </a:solidFill>
                <a:latin typeface="Times New Roman" panose="02020603050405020304" pitchFamily="18" charset="0"/>
                <a:cs typeface="Times New Roman" panose="02020603050405020304" pitchFamily="18" charset="0"/>
              </a:rPr>
              <a:t>SƠ LƯỢC VỀ CÔNG NGHIỆP SILICAT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CHEMISTRY 9\HÌNH ẢNH\background-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roup 2"/>
          <p:cNvGraphicFramePr>
            <a:graphicFrameLocks noGrp="1"/>
          </p:cNvGraphicFramePr>
          <p:nvPr/>
        </p:nvGraphicFramePr>
        <p:xfrm>
          <a:off x="0" y="0"/>
          <a:ext cx="9144000" cy="7050088"/>
        </p:xfrm>
        <a:graphic>
          <a:graphicData uri="http://schemas.openxmlformats.org/drawingml/2006/table">
            <a:tbl>
              <a:tblPr/>
              <a:tblGrid>
                <a:gridCol w="1143000"/>
                <a:gridCol w="2895600"/>
                <a:gridCol w="2590800"/>
                <a:gridCol w="2514600"/>
              </a:tblGrid>
              <a:tr h="8179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ĐỒ GỐM</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XI MĂNG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THỦY TINH</a:t>
                      </a:r>
                    </a:p>
                  </a:txBody>
                  <a:tcPr marT="45716" marB="4571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06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Nguyên liệu</a:t>
                      </a:r>
                    </a:p>
                  </a:txBody>
                  <a:tcPr marT="45716" marB="4571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9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Các công đoạn chính</a:t>
                      </a:r>
                    </a:p>
                  </a:txBody>
                  <a:tcPr marT="45716" marB="4571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24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outerShdw blurRad="38100" dist="38100" dir="2700000" algn="tl">
                              <a:srgbClr val="FFFFFF"/>
                            </a:outerShdw>
                          </a:effectLst>
                          <a:latin typeface="Arial" charset="0"/>
                        </a:rPr>
                        <a:t>Cơ</a:t>
                      </a:r>
                      <a:r>
                        <a:rPr kumimoji="0" lang="en-US" sz="2000" b="1" i="0" u="none" strike="noStrike" cap="none" normalizeH="0" baseline="0" dirty="0" smtClean="0">
                          <a:ln>
                            <a:noFill/>
                          </a:ln>
                          <a:solidFill>
                            <a:schemeClr val="tx1"/>
                          </a:solidFill>
                          <a:effectLst>
                            <a:outerShdw blurRad="38100" dist="38100" dir="2700000" algn="tl">
                              <a:srgbClr val="FFFFFF"/>
                            </a:outerShdw>
                          </a:effectLst>
                          <a:latin typeface="Arial" charset="0"/>
                        </a:rPr>
                        <a:t> </a:t>
                      </a:r>
                      <a:r>
                        <a:rPr kumimoji="0" lang="en-US" sz="2000" b="1" i="0" u="none" strike="noStrike" cap="none" normalizeH="0" baseline="0" dirty="0" err="1" smtClean="0">
                          <a:ln>
                            <a:noFill/>
                          </a:ln>
                          <a:solidFill>
                            <a:schemeClr val="tx1"/>
                          </a:solidFill>
                          <a:effectLst>
                            <a:outerShdw blurRad="38100" dist="38100" dir="2700000" algn="tl">
                              <a:srgbClr val="FFFFFF"/>
                            </a:outerShdw>
                          </a:effectLst>
                          <a:latin typeface="Arial" charset="0"/>
                        </a:rPr>
                        <a:t>sở</a:t>
                      </a:r>
                      <a:r>
                        <a:rPr kumimoji="0" lang="en-US" sz="2000" b="1" i="0" u="none" strike="noStrike" cap="none" normalizeH="0" baseline="0" dirty="0" smtClean="0">
                          <a:ln>
                            <a:noFill/>
                          </a:ln>
                          <a:solidFill>
                            <a:schemeClr val="tx1"/>
                          </a:solidFill>
                          <a:effectLst>
                            <a:outerShdw blurRad="38100" dist="38100" dir="2700000" algn="tl">
                              <a:srgbClr val="FFFFFF"/>
                            </a:outerShdw>
                          </a:effectLst>
                          <a:latin typeface="Arial" charset="0"/>
                        </a:rPr>
                        <a:t> </a:t>
                      </a:r>
                      <a:r>
                        <a:rPr kumimoji="0" lang="en-US" sz="2000" b="1" i="0" u="none" strike="noStrike" cap="none" normalizeH="0" baseline="0" dirty="0" err="1" smtClean="0">
                          <a:ln>
                            <a:noFill/>
                          </a:ln>
                          <a:solidFill>
                            <a:schemeClr val="tx1"/>
                          </a:solidFill>
                          <a:effectLst>
                            <a:outerShdw blurRad="38100" dist="38100" dir="2700000" algn="tl">
                              <a:srgbClr val="FFFFFF"/>
                            </a:outerShdw>
                          </a:effectLst>
                          <a:latin typeface="Arial" charset="0"/>
                        </a:rPr>
                        <a:t>sản</a:t>
                      </a:r>
                      <a:r>
                        <a:rPr kumimoji="0" lang="en-US" sz="2000" b="1" i="0" u="none" strike="noStrike" cap="none" normalizeH="0" baseline="0" dirty="0" smtClean="0">
                          <a:ln>
                            <a:noFill/>
                          </a:ln>
                          <a:solidFill>
                            <a:schemeClr val="tx1"/>
                          </a:solidFill>
                          <a:effectLst>
                            <a:outerShdw blurRad="38100" dist="38100" dir="2700000" algn="tl">
                              <a:srgbClr val="FFFFFF"/>
                            </a:outerShdw>
                          </a:effectLst>
                          <a:latin typeface="Arial" charset="0"/>
                        </a:rPr>
                        <a:t> </a:t>
                      </a:r>
                      <a:r>
                        <a:rPr kumimoji="0" lang="en-US" sz="2000" b="1" i="0" u="none" strike="noStrike" cap="none" normalizeH="0" baseline="0" dirty="0" err="1" smtClean="0">
                          <a:ln>
                            <a:noFill/>
                          </a:ln>
                          <a:solidFill>
                            <a:schemeClr val="tx1"/>
                          </a:solidFill>
                          <a:effectLst>
                            <a:outerShdw blurRad="38100" dist="38100" dir="2700000" algn="tl">
                              <a:srgbClr val="FFFFFF"/>
                            </a:outerShdw>
                          </a:effectLst>
                          <a:latin typeface="Arial" charset="0"/>
                        </a:rPr>
                        <a:t>xuất</a:t>
                      </a:r>
                      <a:endParaRPr kumimoji="0" lang="en-US" sz="2000" b="1" i="0" u="none" strike="noStrike" cap="none" normalizeH="0" baseline="0" dirty="0" smtClean="0">
                        <a:ln>
                          <a:noFill/>
                        </a:ln>
                        <a:solidFill>
                          <a:schemeClr val="tx1"/>
                        </a:solidFill>
                        <a:effectLst>
                          <a:outerShdw blurRad="38100" dist="38100" dir="2700000" algn="tl">
                            <a:srgbClr val="FFFFFF"/>
                          </a:outerShdw>
                        </a:effectLst>
                        <a:latin typeface="Arial" charset="0"/>
                      </a:endParaRPr>
                    </a:p>
                  </a:txBody>
                  <a:tcPr marT="45716" marB="4571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29"/>
          <p:cNvSpPr>
            <a:spLocks noChangeArrowheads="1"/>
          </p:cNvSpPr>
          <p:nvPr/>
        </p:nvSpPr>
        <p:spPr bwMode="auto">
          <a:xfrm>
            <a:off x="1219200" y="838200"/>
            <a:ext cx="281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b="0">
                <a:solidFill>
                  <a:srgbClr val="0000FF"/>
                </a:solidFill>
                <a:latin typeface="Times New Roman" panose="02020603050405020304" pitchFamily="18" charset="0"/>
                <a:cs typeface="Times New Roman" panose="02020603050405020304" pitchFamily="18" charset="0"/>
              </a:rPr>
              <a:t>Đất sét, thạch anh, fenpat.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2911475" cy="2047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0"/>
            <a:ext cx="2709863" cy="2047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30163"/>
            <a:ext cx="2846388" cy="2017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366963"/>
            <a:ext cx="2811463" cy="2062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216150"/>
            <a:ext cx="2709863" cy="2062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7"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513" y="4648200"/>
            <a:ext cx="26670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8"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338" y="2185988"/>
            <a:ext cx="2895600" cy="2062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9"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73413" y="4662488"/>
            <a:ext cx="2671762"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Down Arrow 19"/>
          <p:cNvSpPr/>
          <p:nvPr/>
        </p:nvSpPr>
        <p:spPr>
          <a:xfrm>
            <a:off x="7578725" y="2047875"/>
            <a:ext cx="304800" cy="33496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Left Arrow 20"/>
          <p:cNvSpPr/>
          <p:nvPr/>
        </p:nvSpPr>
        <p:spPr>
          <a:xfrm>
            <a:off x="5969000" y="3302000"/>
            <a:ext cx="355600" cy="19367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Left Arrow 21"/>
          <p:cNvSpPr/>
          <p:nvPr/>
        </p:nvSpPr>
        <p:spPr>
          <a:xfrm>
            <a:off x="2860675" y="3302000"/>
            <a:ext cx="357188" cy="19367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Down Arrow 26"/>
          <p:cNvSpPr/>
          <p:nvPr/>
        </p:nvSpPr>
        <p:spPr>
          <a:xfrm>
            <a:off x="1200150" y="4278313"/>
            <a:ext cx="339725" cy="36512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ight Arrow 27"/>
          <p:cNvSpPr/>
          <p:nvPr/>
        </p:nvSpPr>
        <p:spPr>
          <a:xfrm>
            <a:off x="2860675" y="949325"/>
            <a:ext cx="457200" cy="3984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15" name="Picture 2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94438" y="4662488"/>
            <a:ext cx="28416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ight Arrow 29"/>
          <p:cNvSpPr/>
          <p:nvPr/>
        </p:nvSpPr>
        <p:spPr>
          <a:xfrm>
            <a:off x="5867400" y="5519738"/>
            <a:ext cx="457200" cy="3984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ight Arrow 31"/>
          <p:cNvSpPr/>
          <p:nvPr/>
        </p:nvSpPr>
        <p:spPr>
          <a:xfrm flipH="1">
            <a:off x="5943600" y="3243263"/>
            <a:ext cx="406400" cy="3984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ight Arrow 34"/>
          <p:cNvSpPr/>
          <p:nvPr/>
        </p:nvSpPr>
        <p:spPr>
          <a:xfrm flipH="1">
            <a:off x="2868613" y="3216275"/>
            <a:ext cx="406400" cy="3984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ight Arrow 35"/>
          <p:cNvSpPr/>
          <p:nvPr/>
        </p:nvSpPr>
        <p:spPr>
          <a:xfrm>
            <a:off x="5946775" y="930275"/>
            <a:ext cx="457200" cy="3984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a:off x="2727325" y="5519738"/>
            <a:ext cx="457200" cy="3984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52400" y="0"/>
            <a:ext cx="8991600" cy="6858000"/>
          </a:xfrm>
          <a:prstGeom prst="rect">
            <a:avLst/>
          </a:prstGeom>
          <a:solidFill>
            <a:schemeClr val="bg1"/>
          </a:solidFill>
          <a:ln w="38100">
            <a:solidFill>
              <a:srgbClr val="FF0000"/>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r>
              <a:rPr lang="en-US" altLang="en-US"/>
              <a:t> </a:t>
            </a:r>
          </a:p>
        </p:txBody>
      </p:sp>
      <p:sp>
        <p:nvSpPr>
          <p:cNvPr id="7171" name="WordArt 3"/>
          <p:cNvSpPr>
            <a:spLocks noChangeArrowheads="1" noChangeShapeType="1" noTextEdit="1"/>
          </p:cNvSpPr>
          <p:nvPr/>
        </p:nvSpPr>
        <p:spPr bwMode="auto">
          <a:xfrm>
            <a:off x="2819400" y="228600"/>
            <a:ext cx="4086225" cy="798513"/>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FF0000"/>
                </a:solidFill>
                <a:latin typeface="Times New Roman" panose="02020603050405020304" pitchFamily="18" charset="0"/>
                <a:cs typeface="Times New Roman" panose="02020603050405020304" pitchFamily="18" charset="0"/>
              </a:rPr>
              <a:t>ÔN KIẾN THỨC CŨ</a:t>
            </a:r>
          </a:p>
        </p:txBody>
      </p:sp>
      <p:sp>
        <p:nvSpPr>
          <p:cNvPr id="7172" name="Line 4"/>
          <p:cNvSpPr>
            <a:spLocks noChangeShapeType="1"/>
          </p:cNvSpPr>
          <p:nvPr/>
        </p:nvSpPr>
        <p:spPr bwMode="auto">
          <a:xfrm>
            <a:off x="1371600" y="1219200"/>
            <a:ext cx="7010400" cy="0"/>
          </a:xfrm>
          <a:prstGeom prst="line">
            <a:avLst/>
          </a:prstGeom>
          <a:noFill/>
          <a:ln w="57150" cmpd="thickThin">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7" name="Rectangle 11"/>
          <p:cNvSpPr>
            <a:spLocks noChangeArrowheads="1"/>
          </p:cNvSpPr>
          <p:nvPr/>
        </p:nvSpPr>
        <p:spPr bwMode="auto">
          <a:xfrm>
            <a:off x="381000" y="1905000"/>
            <a:ext cx="7924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en-US" altLang="en-US" u="sng">
              <a:solidFill>
                <a:srgbClr val="FF0000"/>
              </a:solidFill>
            </a:endParaRPr>
          </a:p>
          <a:p>
            <a:pPr eaLnBrk="1" hangingPunct="1"/>
            <a:r>
              <a:rPr lang="en-US" altLang="en-US">
                <a:latin typeface="Times New Roman" panose="02020603050405020304" pitchFamily="18" charset="0"/>
                <a:cs typeface="Times New Roman" panose="02020603050405020304" pitchFamily="18" charset="0"/>
              </a:rPr>
              <a:t>T</a:t>
            </a:r>
            <a:r>
              <a:rPr lang="en-US" altLang="en-US">
                <a:solidFill>
                  <a:schemeClr val="tx2"/>
                </a:solidFill>
                <a:latin typeface="Times New Roman" panose="02020603050405020304" pitchFamily="18" charset="0"/>
                <a:cs typeface="Times New Roman" panose="02020603050405020304" pitchFamily="18" charset="0"/>
              </a:rPr>
              <a:t>ính chất hóa học của muối cacbonat?</a:t>
            </a:r>
          </a:p>
          <a:p>
            <a:pPr eaLnBrk="1" hangingPunct="1"/>
            <a:r>
              <a:rPr lang="en-US" altLang="en-US">
                <a:solidFill>
                  <a:schemeClr val="tx2"/>
                </a:solidFill>
                <a:latin typeface="Times New Roman" panose="02020603050405020304" pitchFamily="18" charset="0"/>
                <a:cs typeface="Times New Roman" panose="02020603050405020304" pitchFamily="18" charset="0"/>
              </a:rPr>
              <a:t>V</a:t>
            </a:r>
            <a:r>
              <a:rPr lang="en-US" altLang="en-US">
                <a:latin typeface="Times New Roman" panose="02020603050405020304" pitchFamily="18" charset="0"/>
                <a:cs typeface="Times New Roman" panose="02020603050405020304" pitchFamily="18" charset="0"/>
              </a:rPr>
              <a:t>à các</a:t>
            </a:r>
            <a:r>
              <a:rPr lang="en-US" altLang="en-US">
                <a:solidFill>
                  <a:schemeClr val="tx2"/>
                </a:solidFill>
                <a:latin typeface="Times New Roman" panose="02020603050405020304" pitchFamily="18" charset="0"/>
                <a:cs typeface="Times New Roman" panose="02020603050405020304" pitchFamily="18" charset="0"/>
              </a:rPr>
              <a:t> phương trình minh họa.</a:t>
            </a:r>
          </a:p>
          <a:p>
            <a:pPr eaLnBrk="1" hangingPunct="1"/>
            <a:r>
              <a:rPr lang="en-US" altLang="en-US">
                <a:solidFill>
                  <a:schemeClr val="tx2"/>
                </a:solidFill>
              </a:rPr>
              <a:t>            </a:t>
            </a:r>
            <a:endParaRPr lang="en-US" altLang="en-US" baseline="-25000">
              <a:solidFill>
                <a:schemeClr val="tx2"/>
              </a:solidFill>
            </a:endParaRPr>
          </a:p>
          <a:p>
            <a:pPr eaLnBrk="1" hangingPunct="1"/>
            <a:endParaRPr lang="en-US" altLang="en-US">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box(in)">
                                      <p:cBhvr>
                                        <p:cTn id="7" dur="500"/>
                                        <p:tgtEl>
                                          <p:spTgt spid="45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CHEMISTRY 9\HÌNH ẢNH\background-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roup 2"/>
          <p:cNvGraphicFramePr>
            <a:graphicFrameLocks noGrp="1"/>
          </p:cNvGraphicFramePr>
          <p:nvPr/>
        </p:nvGraphicFramePr>
        <p:xfrm>
          <a:off x="0" y="0"/>
          <a:ext cx="9144000" cy="6858000"/>
        </p:xfrm>
        <a:graphic>
          <a:graphicData uri="http://schemas.openxmlformats.org/drawingml/2006/table">
            <a:tbl>
              <a:tblPr/>
              <a:tblGrid>
                <a:gridCol w="1143000"/>
                <a:gridCol w="2590800"/>
                <a:gridCol w="2667000"/>
                <a:gridCol w="2743200"/>
              </a:tblGrid>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ĐỒ GỐM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XI MĂNG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THỦY TINH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Nguyên liệu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93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Các công đoạn chính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2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Cơ sở sản xuất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654" name="Rectangle 29"/>
          <p:cNvSpPr>
            <a:spLocks noChangeArrowheads="1"/>
          </p:cNvSpPr>
          <p:nvPr/>
        </p:nvSpPr>
        <p:spPr bwMode="auto">
          <a:xfrm>
            <a:off x="1219200" y="8382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400" b="0">
                <a:solidFill>
                  <a:srgbClr val="0000FF"/>
                </a:solidFill>
                <a:latin typeface="Times New Roman" panose="02020603050405020304" pitchFamily="18" charset="0"/>
                <a:cs typeface="Times New Roman" panose="02020603050405020304" pitchFamily="18" charset="0"/>
              </a:rPr>
              <a:t>Đất sét, thạch anh, fenpat.</a:t>
            </a:r>
          </a:p>
        </p:txBody>
      </p:sp>
      <p:sp>
        <p:nvSpPr>
          <p:cNvPr id="7" name="Rectangle 32"/>
          <p:cNvSpPr>
            <a:spLocks noChangeArrowheads="1"/>
          </p:cNvSpPr>
          <p:nvPr/>
        </p:nvSpPr>
        <p:spPr bwMode="auto">
          <a:xfrm>
            <a:off x="1143000" y="1682750"/>
            <a:ext cx="24384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solidFill>
                  <a:srgbClr val="0000FF"/>
                </a:solidFill>
                <a:latin typeface="Times New Roman" panose="02020603050405020304" pitchFamily="18" charset="0"/>
                <a:cs typeface="Times New Roman" panose="02020603050405020304" pitchFamily="18" charset="0"/>
              </a:rPr>
              <a:t>- Nhào nguyên liệu với nước thành khối dẻo.</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 Tạo hình, sấy khô các đồ vật.</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-Nung các đồ vật trong lò ở nhiệt độ cao</a:t>
            </a:r>
          </a:p>
          <a:p>
            <a:pPr eaLnBrk="1" hangingPunct="1">
              <a:spcBef>
                <a:spcPct val="50000"/>
              </a:spcBef>
            </a:pPr>
            <a:endParaRPr lang="en-US" altLang="en-US" sz="2500" b="0">
              <a:latin typeface="Times New Roman" panose="02020603050405020304" pitchFamily="18" charset="0"/>
              <a:cs typeface="Times New Roman" panose="02020603050405020304" pitchFamily="18" charset="0"/>
            </a:endParaRPr>
          </a:p>
        </p:txBody>
      </p:sp>
      <p:sp>
        <p:nvSpPr>
          <p:cNvPr id="11" name="Rectangle 10"/>
          <p:cNvSpPr>
            <a:spLocks noChangeArrowheads="1"/>
          </p:cNvSpPr>
          <p:nvPr/>
        </p:nvSpPr>
        <p:spPr bwMode="auto">
          <a:xfrm>
            <a:off x="1133475" y="5684838"/>
            <a:ext cx="2676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400" b="0">
                <a:solidFill>
                  <a:srgbClr val="0000FF"/>
                </a:solidFill>
                <a:latin typeface="Times New Roman" panose="02020603050405020304" pitchFamily="18" charset="0"/>
                <a:cs typeface="Times New Roman" panose="02020603050405020304" pitchFamily="18" charset="0"/>
              </a:rPr>
              <a:t>- Bát Tràng, Minh Long, Đồng Nai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457200" y="1828800"/>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1. </a:t>
            </a:r>
            <a:r>
              <a:rPr lang="en-US" altLang="en-US" i="1">
                <a:latin typeface="Times New Roman" panose="02020603050405020304" pitchFamily="18" charset="0"/>
                <a:cs typeface="Times New Roman" panose="02020603050405020304" pitchFamily="18" charset="0"/>
              </a:rPr>
              <a:t>Sản xuất đồ gốm</a:t>
            </a:r>
            <a:r>
              <a:rPr lang="en-US" altLang="en-US">
                <a:latin typeface="Times New Roman" panose="02020603050405020304" pitchFamily="18" charset="0"/>
                <a:cs typeface="Times New Roman" panose="02020603050405020304" pitchFamily="18" charset="0"/>
              </a:rPr>
              <a:t>:</a:t>
            </a:r>
            <a:endParaRPr lang="vi-VN" altLang="en-US">
              <a:latin typeface="Times New Roman" panose="02020603050405020304" pitchFamily="18" charset="0"/>
              <a:cs typeface="Times New Roman" panose="02020603050405020304" pitchFamily="18" charset="0"/>
            </a:endParaRPr>
          </a:p>
        </p:txBody>
      </p:sp>
      <p:sp>
        <p:nvSpPr>
          <p:cNvPr id="27651" name="Text Box 4"/>
          <p:cNvSpPr txBox="1">
            <a:spLocks noChangeArrowheads="1"/>
          </p:cNvSpPr>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spcBef>
                <a:spcPct val="50000"/>
              </a:spcBef>
            </a:pPr>
            <a:r>
              <a:rPr lang="en-US" altLang="en-US" sz="3200">
                <a:solidFill>
                  <a:srgbClr val="FF0000"/>
                </a:solidFill>
                <a:latin typeface="Times New Roman" panose="02020603050405020304" pitchFamily="18" charset="0"/>
                <a:cs typeface="Times New Roman" panose="02020603050405020304" pitchFamily="18" charset="0"/>
              </a:rPr>
              <a:t>Bài 30: SILIC.CÔNG NGHIỆP SILICAT</a:t>
            </a:r>
          </a:p>
        </p:txBody>
      </p:sp>
      <p:sp>
        <p:nvSpPr>
          <p:cNvPr id="27652" name="Text Box 12"/>
          <p:cNvSpPr txBox="1">
            <a:spLocks noChangeArrowheads="1"/>
          </p:cNvSpPr>
          <p:nvPr/>
        </p:nvSpPr>
        <p:spPr bwMode="auto">
          <a:xfrm>
            <a:off x="15875" y="1066800"/>
            <a:ext cx="8231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III- </a:t>
            </a:r>
            <a:r>
              <a:rPr lang="en-US" altLang="en-US" sz="3200" u="sng">
                <a:solidFill>
                  <a:srgbClr val="0000FF"/>
                </a:solidFill>
                <a:latin typeface="Times New Roman" panose="02020603050405020304" pitchFamily="18" charset="0"/>
                <a:cs typeface="Times New Roman" panose="02020603050405020304" pitchFamily="18" charset="0"/>
              </a:rPr>
              <a:t>SƠ LƯỢC VỀ CÔNG NGHIỆP SILICAT</a:t>
            </a:r>
          </a:p>
        </p:txBody>
      </p:sp>
      <p:sp>
        <p:nvSpPr>
          <p:cNvPr id="5" name="TextBox 4"/>
          <p:cNvSpPr txBox="1">
            <a:spLocks noChangeArrowheads="1"/>
          </p:cNvSpPr>
          <p:nvPr/>
        </p:nvSpPr>
        <p:spPr bwMode="auto">
          <a:xfrm>
            <a:off x="469900" y="2447925"/>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i="1">
                <a:latin typeface="Times New Roman" panose="02020603050405020304" pitchFamily="18" charset="0"/>
                <a:cs typeface="Times New Roman" panose="02020603050405020304" pitchFamily="18" charset="0"/>
              </a:rPr>
              <a:t>2. Sản xuất xi măng:</a:t>
            </a:r>
            <a:endParaRPr lang="vi-VN" altLang="en-US" i="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CHEMISTRY 9\HÌNH ẢNH\background-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roup 2"/>
          <p:cNvGraphicFramePr>
            <a:graphicFrameLocks noGrp="1"/>
          </p:cNvGraphicFramePr>
          <p:nvPr/>
        </p:nvGraphicFramePr>
        <p:xfrm>
          <a:off x="0" y="0"/>
          <a:ext cx="9144000" cy="6858000"/>
        </p:xfrm>
        <a:graphic>
          <a:graphicData uri="http://schemas.openxmlformats.org/drawingml/2006/table">
            <a:tbl>
              <a:tblPr/>
              <a:tblGrid>
                <a:gridCol w="1143000"/>
                <a:gridCol w="1828800"/>
                <a:gridCol w="2590800"/>
                <a:gridCol w="3581400"/>
              </a:tblGrid>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ĐỒ GỐM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XI MĂNG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THỦY TINH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Nguyên liệu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93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Các công đoạn chính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2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Cơ sở sản xuất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702" name="Rectangle 29"/>
          <p:cNvSpPr>
            <a:spLocks noChangeArrowheads="1"/>
          </p:cNvSpPr>
          <p:nvPr/>
        </p:nvSpPr>
        <p:spPr bwMode="auto">
          <a:xfrm>
            <a:off x="1219200" y="838200"/>
            <a:ext cx="1905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200" b="0">
                <a:solidFill>
                  <a:srgbClr val="0000FF"/>
                </a:solidFill>
                <a:latin typeface="Times New Roman" panose="02020603050405020304" pitchFamily="18" charset="0"/>
                <a:cs typeface="Times New Roman" panose="02020603050405020304" pitchFamily="18" charset="0"/>
              </a:rPr>
              <a:t>Đất sét, thạch anh, fenpat.</a:t>
            </a:r>
          </a:p>
        </p:txBody>
      </p:sp>
      <p:sp>
        <p:nvSpPr>
          <p:cNvPr id="5" name="Rectangle 30"/>
          <p:cNvSpPr>
            <a:spLocks noChangeArrowheads="1"/>
          </p:cNvSpPr>
          <p:nvPr/>
        </p:nvSpPr>
        <p:spPr bwMode="auto">
          <a:xfrm>
            <a:off x="2971800" y="838200"/>
            <a:ext cx="25908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latin typeface="Times New Roman" panose="02020603050405020304" pitchFamily="18" charset="0"/>
                <a:cs typeface="Times New Roman" panose="02020603050405020304" pitchFamily="18" charset="0"/>
              </a:rPr>
              <a:t>Đất sét, đá vôi, cát…</a:t>
            </a:r>
          </a:p>
          <a:p>
            <a:pPr eaLnBrk="1" hangingPunct="1"/>
            <a:endParaRPr lang="en-US" altLang="en-US" sz="2500" b="0">
              <a:latin typeface="Times New Roman" panose="02020603050405020304" pitchFamily="18" charset="0"/>
              <a:cs typeface="Times New Roman" panose="02020603050405020304" pitchFamily="18" charset="0"/>
            </a:endParaRPr>
          </a:p>
        </p:txBody>
      </p:sp>
      <p:sp>
        <p:nvSpPr>
          <p:cNvPr id="28704" name="Rectangle 32"/>
          <p:cNvSpPr>
            <a:spLocks noChangeArrowheads="1"/>
          </p:cNvSpPr>
          <p:nvPr/>
        </p:nvSpPr>
        <p:spPr bwMode="auto">
          <a:xfrm>
            <a:off x="1143000" y="1524000"/>
            <a:ext cx="1905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solidFill>
                  <a:srgbClr val="0000FF"/>
                </a:solidFill>
                <a:latin typeface="Times New Roman" panose="02020603050405020304" pitchFamily="18" charset="0"/>
                <a:cs typeface="Times New Roman" panose="02020603050405020304" pitchFamily="18" charset="0"/>
              </a:rPr>
              <a:t>- Nhào nguyên liệu với nước thành khối dẻo.</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 Tạo hình, sấy khô các đồ vật.</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-Nung các đồ vật trong lò ở nhiệt độ cao</a:t>
            </a:r>
          </a:p>
          <a:p>
            <a:pPr eaLnBrk="1" hangingPunct="1">
              <a:spcBef>
                <a:spcPct val="50000"/>
              </a:spcBef>
            </a:pPr>
            <a:endParaRPr lang="en-US" altLang="en-US" sz="2500" b="0">
              <a:latin typeface="Times New Roman" panose="02020603050405020304" pitchFamily="18" charset="0"/>
              <a:cs typeface="Times New Roman" panose="02020603050405020304" pitchFamily="18" charset="0"/>
            </a:endParaRPr>
          </a:p>
        </p:txBody>
      </p:sp>
      <p:sp>
        <p:nvSpPr>
          <p:cNvPr id="28705" name="Rectangle 10"/>
          <p:cNvSpPr>
            <a:spLocks noChangeArrowheads="1"/>
          </p:cNvSpPr>
          <p:nvPr/>
        </p:nvSpPr>
        <p:spPr bwMode="auto">
          <a:xfrm>
            <a:off x="1133475" y="5684838"/>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400" b="0">
                <a:solidFill>
                  <a:srgbClr val="0000FF"/>
                </a:solidFill>
                <a:latin typeface="Times New Roman" panose="02020603050405020304" pitchFamily="18" charset="0"/>
                <a:cs typeface="Times New Roman" panose="02020603050405020304" pitchFamily="18" charset="0"/>
              </a:rPr>
              <a:t>- Bát Tràng, Minh Long, Đồng Nai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l="7321" r="8794"/>
          <a:stretch>
            <a:fillRect/>
          </a:stretch>
        </p:blipFill>
        <p:spPr bwMode="auto">
          <a:xfrm>
            <a:off x="0" y="2209800"/>
            <a:ext cx="90058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Oval 3"/>
          <p:cNvSpPr>
            <a:spLocks noChangeArrowheads="1"/>
          </p:cNvSpPr>
          <p:nvPr/>
        </p:nvSpPr>
        <p:spPr bwMode="auto">
          <a:xfrm>
            <a:off x="990600" y="1295400"/>
            <a:ext cx="304800" cy="304800"/>
          </a:xfrm>
          <a:prstGeom prst="ellipse">
            <a:avLst/>
          </a:prstGeom>
          <a:solidFill>
            <a:schemeClr val="bg1"/>
          </a:solidFill>
          <a:ln w="19050">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nvGrpSpPr>
          <p:cNvPr id="29700" name="Group 4"/>
          <p:cNvGrpSpPr>
            <a:grpSpLocks/>
          </p:cNvGrpSpPr>
          <p:nvPr/>
        </p:nvGrpSpPr>
        <p:grpSpPr bwMode="auto">
          <a:xfrm>
            <a:off x="76200" y="1295400"/>
            <a:ext cx="1066800" cy="304800"/>
            <a:chOff x="0" y="912"/>
            <a:chExt cx="672" cy="192"/>
          </a:xfrm>
        </p:grpSpPr>
        <p:sp>
          <p:nvSpPr>
            <p:cNvPr id="29806" name="Line 5"/>
            <p:cNvSpPr>
              <a:spLocks noChangeShapeType="1"/>
            </p:cNvSpPr>
            <p:nvPr/>
          </p:nvSpPr>
          <p:spPr bwMode="auto">
            <a:xfrm>
              <a:off x="0" y="912"/>
              <a:ext cx="67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7" name="Line 6"/>
            <p:cNvSpPr>
              <a:spLocks noChangeShapeType="1"/>
            </p:cNvSpPr>
            <p:nvPr/>
          </p:nvSpPr>
          <p:spPr bwMode="auto">
            <a:xfrm>
              <a:off x="0" y="1104"/>
              <a:ext cx="67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295" name="Oval 7"/>
          <p:cNvSpPr>
            <a:spLocks noChangeArrowheads="1"/>
          </p:cNvSpPr>
          <p:nvPr/>
        </p:nvSpPr>
        <p:spPr bwMode="auto">
          <a:xfrm>
            <a:off x="1295400" y="1330325"/>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296" name="Oval 8"/>
          <p:cNvSpPr>
            <a:spLocks noChangeArrowheads="1"/>
          </p:cNvSpPr>
          <p:nvPr/>
        </p:nvSpPr>
        <p:spPr bwMode="auto">
          <a:xfrm>
            <a:off x="1330325" y="182245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297" name="Oval 9"/>
          <p:cNvSpPr>
            <a:spLocks noChangeArrowheads="1"/>
          </p:cNvSpPr>
          <p:nvPr/>
        </p:nvSpPr>
        <p:spPr bwMode="auto">
          <a:xfrm>
            <a:off x="76200"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298" name="Oval 10"/>
          <p:cNvSpPr>
            <a:spLocks noChangeArrowheads="1"/>
          </p:cNvSpPr>
          <p:nvPr/>
        </p:nvSpPr>
        <p:spPr bwMode="auto">
          <a:xfrm>
            <a:off x="76200" y="122555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299" name="Oval 11"/>
          <p:cNvSpPr>
            <a:spLocks noChangeArrowheads="1"/>
          </p:cNvSpPr>
          <p:nvPr/>
        </p:nvSpPr>
        <p:spPr bwMode="auto">
          <a:xfrm>
            <a:off x="1316038" y="1649413"/>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00" name="Oval 12"/>
          <p:cNvSpPr>
            <a:spLocks noChangeArrowheads="1"/>
          </p:cNvSpPr>
          <p:nvPr/>
        </p:nvSpPr>
        <p:spPr bwMode="auto">
          <a:xfrm>
            <a:off x="1219200"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01" name="Oval 13"/>
          <p:cNvSpPr>
            <a:spLocks noChangeArrowheads="1"/>
          </p:cNvSpPr>
          <p:nvPr/>
        </p:nvSpPr>
        <p:spPr bwMode="auto">
          <a:xfrm>
            <a:off x="1316038" y="15240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02" name="Oval 14"/>
          <p:cNvSpPr>
            <a:spLocks noChangeArrowheads="1"/>
          </p:cNvSpPr>
          <p:nvPr/>
        </p:nvSpPr>
        <p:spPr bwMode="auto">
          <a:xfrm>
            <a:off x="528638"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03" name="Oval 15"/>
          <p:cNvSpPr>
            <a:spLocks noChangeArrowheads="1"/>
          </p:cNvSpPr>
          <p:nvPr/>
        </p:nvSpPr>
        <p:spPr bwMode="auto">
          <a:xfrm>
            <a:off x="738188"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04" name="Oval 16"/>
          <p:cNvSpPr>
            <a:spLocks noChangeArrowheads="1"/>
          </p:cNvSpPr>
          <p:nvPr/>
        </p:nvSpPr>
        <p:spPr bwMode="auto">
          <a:xfrm>
            <a:off x="628650"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05" name="Oval 17"/>
          <p:cNvSpPr>
            <a:spLocks noChangeArrowheads="1"/>
          </p:cNvSpPr>
          <p:nvPr/>
        </p:nvSpPr>
        <p:spPr bwMode="auto">
          <a:xfrm>
            <a:off x="304800"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06" name="Oval 18"/>
          <p:cNvSpPr>
            <a:spLocks noChangeArrowheads="1"/>
          </p:cNvSpPr>
          <p:nvPr/>
        </p:nvSpPr>
        <p:spPr bwMode="auto">
          <a:xfrm>
            <a:off x="1462088" y="3152775"/>
            <a:ext cx="304800" cy="304800"/>
          </a:xfrm>
          <a:prstGeom prst="ellipse">
            <a:avLst/>
          </a:prstGeom>
          <a:solidFill>
            <a:schemeClr val="hlink"/>
          </a:solidFill>
          <a:ln w="9525">
            <a:solidFill>
              <a:srgbClr val="FFFF0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07" name="AutoShape 19"/>
          <p:cNvSpPr>
            <a:spLocks noChangeArrowheads="1"/>
          </p:cNvSpPr>
          <p:nvPr/>
        </p:nvSpPr>
        <p:spPr bwMode="auto">
          <a:xfrm rot="236654">
            <a:off x="1538288" y="3394075"/>
            <a:ext cx="7010400" cy="290513"/>
          </a:xfrm>
          <a:prstGeom prst="roundRect">
            <a:avLst>
              <a:gd name="adj" fmla="val 16667"/>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08" name="Oval 20"/>
          <p:cNvSpPr>
            <a:spLocks noChangeArrowheads="1"/>
          </p:cNvSpPr>
          <p:nvPr/>
        </p:nvSpPr>
        <p:spPr bwMode="auto">
          <a:xfrm>
            <a:off x="8340725" y="3636963"/>
            <a:ext cx="304800" cy="304800"/>
          </a:xfrm>
          <a:prstGeom prst="ellipse">
            <a:avLst/>
          </a:prstGeom>
          <a:solidFill>
            <a:srgbClr val="FF9900"/>
          </a:solidFill>
          <a:ln w="9525">
            <a:solidFill>
              <a:srgbClr val="FF660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nvGrpSpPr>
          <p:cNvPr id="29715" name="Group 21"/>
          <p:cNvGrpSpPr>
            <a:grpSpLocks/>
          </p:cNvGrpSpPr>
          <p:nvPr/>
        </p:nvGrpSpPr>
        <p:grpSpPr bwMode="auto">
          <a:xfrm>
            <a:off x="7939088" y="4267200"/>
            <a:ext cx="1004887" cy="449263"/>
            <a:chOff x="3975" y="1365"/>
            <a:chExt cx="633" cy="283"/>
          </a:xfrm>
        </p:grpSpPr>
        <p:sp>
          <p:nvSpPr>
            <p:cNvPr id="29801" name="AutoShape 22"/>
            <p:cNvSpPr>
              <a:spLocks noChangeArrowheads="1"/>
            </p:cNvSpPr>
            <p:nvPr/>
          </p:nvSpPr>
          <p:spPr bwMode="auto">
            <a:xfrm rot="-660192">
              <a:off x="3975" y="1575"/>
              <a:ext cx="249" cy="73"/>
            </a:xfrm>
            <a:prstGeom prst="roundRect">
              <a:avLst>
                <a:gd name="adj" fmla="val 16667"/>
              </a:avLst>
            </a:prstGeom>
            <a:solidFill>
              <a:schemeClr val="accent1"/>
            </a:solidFill>
            <a:ln w="9525">
              <a:solidFill>
                <a:schemeClr val="hlink"/>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nvGrpSpPr>
            <p:cNvPr id="29802" name="Group 23"/>
            <p:cNvGrpSpPr>
              <a:grpSpLocks/>
            </p:cNvGrpSpPr>
            <p:nvPr/>
          </p:nvGrpSpPr>
          <p:grpSpPr bwMode="auto">
            <a:xfrm>
              <a:off x="4128" y="1365"/>
              <a:ext cx="480" cy="267"/>
              <a:chOff x="4176" y="1344"/>
              <a:chExt cx="480" cy="267"/>
            </a:xfrm>
          </p:grpSpPr>
          <p:sp>
            <p:nvSpPr>
              <p:cNvPr id="29803" name="AutoShape 24"/>
              <p:cNvSpPr>
                <a:spLocks noChangeArrowheads="1"/>
              </p:cNvSpPr>
              <p:nvPr/>
            </p:nvSpPr>
            <p:spPr bwMode="auto">
              <a:xfrm rot="-660192">
                <a:off x="4176" y="1392"/>
                <a:ext cx="480" cy="192"/>
              </a:xfrm>
              <a:prstGeom prst="roundRect">
                <a:avLst>
                  <a:gd name="adj" fmla="val 16667"/>
                </a:avLst>
              </a:prstGeom>
              <a:solidFill>
                <a:schemeClr val="accent1"/>
              </a:solidFill>
              <a:ln w="9525">
                <a:solidFill>
                  <a:schemeClr val="hlink"/>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804" name="Line 25"/>
              <p:cNvSpPr>
                <a:spLocks noChangeShapeType="1"/>
              </p:cNvSpPr>
              <p:nvPr/>
            </p:nvSpPr>
            <p:spPr bwMode="auto">
              <a:xfrm flipV="1">
                <a:off x="4187" y="1344"/>
                <a:ext cx="432" cy="96"/>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5" name="Line 26"/>
              <p:cNvSpPr>
                <a:spLocks noChangeShapeType="1"/>
              </p:cNvSpPr>
              <p:nvPr/>
            </p:nvSpPr>
            <p:spPr bwMode="auto">
              <a:xfrm flipV="1">
                <a:off x="4214" y="1515"/>
                <a:ext cx="432" cy="96"/>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9716" name="AutoShape 27"/>
          <p:cNvSpPr>
            <a:spLocks noChangeArrowheads="1"/>
          </p:cNvSpPr>
          <p:nvPr/>
        </p:nvSpPr>
        <p:spPr bwMode="auto">
          <a:xfrm>
            <a:off x="8258175" y="3810000"/>
            <a:ext cx="5334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hlink"/>
            </a:solidFill>
            <a:miter lim="800000"/>
            <a:headEnd/>
            <a:tailEnd/>
          </a:ln>
        </p:spPr>
        <p:txBody>
          <a:bodyPr wrap="none" anchor="ctr"/>
          <a:lstStyle/>
          <a:p>
            <a:endParaRPr lang="en-US"/>
          </a:p>
        </p:txBody>
      </p:sp>
      <p:sp>
        <p:nvSpPr>
          <p:cNvPr id="29717" name="AutoShape 28"/>
          <p:cNvSpPr>
            <a:spLocks noChangeArrowheads="1"/>
          </p:cNvSpPr>
          <p:nvPr/>
        </p:nvSpPr>
        <p:spPr bwMode="auto">
          <a:xfrm>
            <a:off x="8396288" y="4710113"/>
            <a:ext cx="147637" cy="6858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18" name="Oval 29"/>
          <p:cNvSpPr>
            <a:spLocks noChangeArrowheads="1"/>
          </p:cNvSpPr>
          <p:nvPr/>
        </p:nvSpPr>
        <p:spPr bwMode="auto">
          <a:xfrm>
            <a:off x="2986088" y="3048000"/>
            <a:ext cx="76200" cy="1295400"/>
          </a:xfrm>
          <a:prstGeom prst="ellipse">
            <a:avLst/>
          </a:prstGeom>
          <a:solidFill>
            <a:schemeClr val="accent1"/>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19" name="Oval 30"/>
          <p:cNvSpPr>
            <a:spLocks noChangeArrowheads="1"/>
          </p:cNvSpPr>
          <p:nvPr/>
        </p:nvSpPr>
        <p:spPr bwMode="auto">
          <a:xfrm>
            <a:off x="6034088" y="3276600"/>
            <a:ext cx="76200" cy="1447800"/>
          </a:xfrm>
          <a:prstGeom prst="ellipse">
            <a:avLst/>
          </a:prstGeom>
          <a:solidFill>
            <a:schemeClr val="accent1"/>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nvGrpSpPr>
          <p:cNvPr id="29720" name="Group 31"/>
          <p:cNvGrpSpPr>
            <a:grpSpLocks/>
          </p:cNvGrpSpPr>
          <p:nvPr/>
        </p:nvGrpSpPr>
        <p:grpSpPr bwMode="auto">
          <a:xfrm>
            <a:off x="2452688" y="4191000"/>
            <a:ext cx="914400" cy="152400"/>
            <a:chOff x="2112" y="960"/>
            <a:chExt cx="576" cy="96"/>
          </a:xfrm>
        </p:grpSpPr>
        <p:sp>
          <p:nvSpPr>
            <p:cNvPr id="29797" name="Rectangle 32"/>
            <p:cNvSpPr>
              <a:spLocks noChangeArrowheads="1"/>
            </p:cNvSpPr>
            <p:nvPr/>
          </p:nvSpPr>
          <p:spPr bwMode="auto">
            <a:xfrm>
              <a:off x="2112" y="960"/>
              <a:ext cx="240" cy="96"/>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98" name="Line 33"/>
            <p:cNvSpPr>
              <a:spLocks noChangeShapeType="1"/>
            </p:cNvSpPr>
            <p:nvPr/>
          </p:nvSpPr>
          <p:spPr bwMode="auto">
            <a:xfrm>
              <a:off x="2352"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9" name="Line 34"/>
            <p:cNvSpPr>
              <a:spLocks noChangeShapeType="1"/>
            </p:cNvSpPr>
            <p:nvPr/>
          </p:nvSpPr>
          <p:spPr bwMode="auto">
            <a:xfrm>
              <a:off x="2496" y="100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0" name="Rectangle 35"/>
            <p:cNvSpPr>
              <a:spLocks noChangeArrowheads="1"/>
            </p:cNvSpPr>
            <p:nvPr/>
          </p:nvSpPr>
          <p:spPr bwMode="auto">
            <a:xfrm>
              <a:off x="2544" y="990"/>
              <a:ext cx="144" cy="48"/>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grpSp>
        <p:nvGrpSpPr>
          <p:cNvPr id="29721" name="Group 36"/>
          <p:cNvGrpSpPr>
            <a:grpSpLocks/>
          </p:cNvGrpSpPr>
          <p:nvPr/>
        </p:nvGrpSpPr>
        <p:grpSpPr bwMode="auto">
          <a:xfrm>
            <a:off x="5500688" y="4524375"/>
            <a:ext cx="914400" cy="152400"/>
            <a:chOff x="2112" y="960"/>
            <a:chExt cx="576" cy="96"/>
          </a:xfrm>
        </p:grpSpPr>
        <p:sp>
          <p:nvSpPr>
            <p:cNvPr id="29793" name="Rectangle 37"/>
            <p:cNvSpPr>
              <a:spLocks noChangeArrowheads="1"/>
            </p:cNvSpPr>
            <p:nvPr/>
          </p:nvSpPr>
          <p:spPr bwMode="auto">
            <a:xfrm>
              <a:off x="2112" y="960"/>
              <a:ext cx="240" cy="96"/>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94" name="Line 38"/>
            <p:cNvSpPr>
              <a:spLocks noChangeShapeType="1"/>
            </p:cNvSpPr>
            <p:nvPr/>
          </p:nvSpPr>
          <p:spPr bwMode="auto">
            <a:xfrm>
              <a:off x="2352"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5" name="Line 39"/>
            <p:cNvSpPr>
              <a:spLocks noChangeShapeType="1"/>
            </p:cNvSpPr>
            <p:nvPr/>
          </p:nvSpPr>
          <p:spPr bwMode="auto">
            <a:xfrm>
              <a:off x="2496" y="100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6" name="Rectangle 40"/>
            <p:cNvSpPr>
              <a:spLocks noChangeArrowheads="1"/>
            </p:cNvSpPr>
            <p:nvPr/>
          </p:nvSpPr>
          <p:spPr bwMode="auto">
            <a:xfrm>
              <a:off x="2544" y="990"/>
              <a:ext cx="144" cy="48"/>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grpSp>
        <p:nvGrpSpPr>
          <p:cNvPr id="29722" name="Group 41"/>
          <p:cNvGrpSpPr>
            <a:grpSpLocks/>
          </p:cNvGrpSpPr>
          <p:nvPr/>
        </p:nvGrpSpPr>
        <p:grpSpPr bwMode="auto">
          <a:xfrm>
            <a:off x="7253288" y="5076825"/>
            <a:ext cx="552450" cy="76200"/>
            <a:chOff x="2112" y="960"/>
            <a:chExt cx="576" cy="96"/>
          </a:xfrm>
        </p:grpSpPr>
        <p:sp>
          <p:nvSpPr>
            <p:cNvPr id="29789" name="Rectangle 42"/>
            <p:cNvSpPr>
              <a:spLocks noChangeArrowheads="1"/>
            </p:cNvSpPr>
            <p:nvPr/>
          </p:nvSpPr>
          <p:spPr bwMode="auto">
            <a:xfrm>
              <a:off x="2112" y="960"/>
              <a:ext cx="240" cy="96"/>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90" name="Line 43"/>
            <p:cNvSpPr>
              <a:spLocks noChangeShapeType="1"/>
            </p:cNvSpPr>
            <p:nvPr/>
          </p:nvSpPr>
          <p:spPr bwMode="auto">
            <a:xfrm>
              <a:off x="2352"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1" name="Line 44"/>
            <p:cNvSpPr>
              <a:spLocks noChangeShapeType="1"/>
            </p:cNvSpPr>
            <p:nvPr/>
          </p:nvSpPr>
          <p:spPr bwMode="auto">
            <a:xfrm>
              <a:off x="2496" y="100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2" name="Rectangle 45"/>
            <p:cNvSpPr>
              <a:spLocks noChangeArrowheads="1"/>
            </p:cNvSpPr>
            <p:nvPr/>
          </p:nvSpPr>
          <p:spPr bwMode="auto">
            <a:xfrm>
              <a:off x="2544" y="990"/>
              <a:ext cx="144" cy="48"/>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grpSp>
        <p:nvGrpSpPr>
          <p:cNvPr id="29723" name="Group 46"/>
          <p:cNvGrpSpPr>
            <a:grpSpLocks/>
          </p:cNvGrpSpPr>
          <p:nvPr/>
        </p:nvGrpSpPr>
        <p:grpSpPr bwMode="auto">
          <a:xfrm>
            <a:off x="4891088" y="5505450"/>
            <a:ext cx="552450" cy="76200"/>
            <a:chOff x="2112" y="960"/>
            <a:chExt cx="576" cy="96"/>
          </a:xfrm>
        </p:grpSpPr>
        <p:sp>
          <p:nvSpPr>
            <p:cNvPr id="29785" name="Rectangle 47"/>
            <p:cNvSpPr>
              <a:spLocks noChangeArrowheads="1"/>
            </p:cNvSpPr>
            <p:nvPr/>
          </p:nvSpPr>
          <p:spPr bwMode="auto">
            <a:xfrm>
              <a:off x="2112" y="960"/>
              <a:ext cx="240" cy="96"/>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86" name="Line 48"/>
            <p:cNvSpPr>
              <a:spLocks noChangeShapeType="1"/>
            </p:cNvSpPr>
            <p:nvPr/>
          </p:nvSpPr>
          <p:spPr bwMode="auto">
            <a:xfrm>
              <a:off x="2352" y="10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7" name="Line 49"/>
            <p:cNvSpPr>
              <a:spLocks noChangeShapeType="1"/>
            </p:cNvSpPr>
            <p:nvPr/>
          </p:nvSpPr>
          <p:spPr bwMode="auto">
            <a:xfrm>
              <a:off x="2496" y="100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8" name="Rectangle 50"/>
            <p:cNvSpPr>
              <a:spLocks noChangeArrowheads="1"/>
            </p:cNvSpPr>
            <p:nvPr/>
          </p:nvSpPr>
          <p:spPr bwMode="auto">
            <a:xfrm>
              <a:off x="2544" y="990"/>
              <a:ext cx="144" cy="48"/>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sp>
        <p:nvSpPr>
          <p:cNvPr id="12339" name="Oval 51"/>
          <p:cNvSpPr>
            <a:spLocks noChangeArrowheads="1"/>
          </p:cNvSpPr>
          <p:nvPr/>
        </p:nvSpPr>
        <p:spPr bwMode="auto">
          <a:xfrm>
            <a:off x="4038600" y="5491163"/>
            <a:ext cx="104775" cy="104775"/>
          </a:xfrm>
          <a:prstGeom prst="ellipse">
            <a:avLst/>
          </a:prstGeom>
          <a:solidFill>
            <a:schemeClr val="accent1"/>
          </a:solidFill>
          <a:ln w="9525">
            <a:solidFill>
              <a:srgbClr val="969696"/>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40" name="Oval 52"/>
          <p:cNvSpPr>
            <a:spLocks noChangeArrowheads="1"/>
          </p:cNvSpPr>
          <p:nvPr/>
        </p:nvSpPr>
        <p:spPr bwMode="auto">
          <a:xfrm>
            <a:off x="4648200" y="5505450"/>
            <a:ext cx="90488" cy="90488"/>
          </a:xfrm>
          <a:prstGeom prst="ellipse">
            <a:avLst/>
          </a:prstGeom>
          <a:solidFill>
            <a:schemeClr val="accent1"/>
          </a:solidFill>
          <a:ln w="9525">
            <a:solidFill>
              <a:srgbClr val="969696"/>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26" name="Line 53"/>
          <p:cNvSpPr>
            <a:spLocks noChangeShapeType="1"/>
          </p:cNvSpPr>
          <p:nvPr/>
        </p:nvSpPr>
        <p:spPr bwMode="auto">
          <a:xfrm>
            <a:off x="4067175" y="5500688"/>
            <a:ext cx="638175"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7" name="Line 54"/>
          <p:cNvSpPr>
            <a:spLocks noChangeShapeType="1"/>
          </p:cNvSpPr>
          <p:nvPr/>
        </p:nvSpPr>
        <p:spPr bwMode="auto">
          <a:xfrm>
            <a:off x="4067175" y="5600700"/>
            <a:ext cx="623888"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8" name="Text Box 55"/>
          <p:cNvSpPr txBox="1">
            <a:spLocks noChangeArrowheads="1"/>
          </p:cNvSpPr>
          <p:nvPr/>
        </p:nvSpPr>
        <p:spPr bwMode="auto">
          <a:xfrm>
            <a:off x="5029200" y="6027738"/>
            <a:ext cx="411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a:solidFill>
                  <a:schemeClr val="bg1"/>
                </a:solidFill>
                <a:latin typeface="Times New Roman" panose="02020603050405020304" pitchFamily="18" charset="0"/>
                <a:cs typeface="Times New Roman" panose="02020603050405020304" pitchFamily="18" charset="0"/>
              </a:rPr>
              <a:t>Minh họa lò quay sản xuất clanhke</a:t>
            </a:r>
          </a:p>
        </p:txBody>
      </p:sp>
      <p:sp>
        <p:nvSpPr>
          <p:cNvPr id="12345" name="Text Box 57"/>
          <p:cNvSpPr txBox="1">
            <a:spLocks noChangeArrowheads="1"/>
          </p:cNvSpPr>
          <p:nvPr/>
        </p:nvSpPr>
        <p:spPr bwMode="auto">
          <a:xfrm>
            <a:off x="1366838" y="1219200"/>
            <a:ext cx="1833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a:solidFill>
                  <a:srgbClr val="FF0000"/>
                </a:solidFill>
                <a:latin typeface="Times New Roman" panose="02020603050405020304" pitchFamily="18" charset="0"/>
                <a:cs typeface="Times New Roman" panose="02020603050405020304" pitchFamily="18" charset="0"/>
              </a:rPr>
              <a:t>Đất sét, đá vôi, cát...</a:t>
            </a:r>
          </a:p>
        </p:txBody>
      </p:sp>
      <p:sp>
        <p:nvSpPr>
          <p:cNvPr id="12346" name="Text Box 58"/>
          <p:cNvSpPr txBox="1">
            <a:spLocks noChangeArrowheads="1"/>
          </p:cNvSpPr>
          <p:nvPr/>
        </p:nvSpPr>
        <p:spPr bwMode="auto">
          <a:xfrm>
            <a:off x="471488" y="3300413"/>
            <a:ext cx="76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a:solidFill>
                  <a:srgbClr val="FF0000"/>
                </a:solidFill>
                <a:latin typeface="Times New Roman" panose="02020603050405020304" pitchFamily="18" charset="0"/>
                <a:cs typeface="Times New Roman" panose="02020603050405020304" pitchFamily="18" charset="0"/>
              </a:rPr>
              <a:t>Khí thải</a:t>
            </a:r>
          </a:p>
        </p:txBody>
      </p:sp>
      <p:sp>
        <p:nvSpPr>
          <p:cNvPr id="12347" name="Line 59"/>
          <p:cNvSpPr>
            <a:spLocks noChangeShapeType="1"/>
          </p:cNvSpPr>
          <p:nvPr/>
        </p:nvSpPr>
        <p:spPr bwMode="auto">
          <a:xfrm flipH="1">
            <a:off x="8686800" y="3781425"/>
            <a:ext cx="381000" cy="0"/>
          </a:xfrm>
          <a:prstGeom prst="line">
            <a:avLst/>
          </a:prstGeom>
          <a:noFill/>
          <a:ln w="76200">
            <a:solidFill>
              <a:srgbClr val="FF66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2348" name="Oval 60"/>
          <p:cNvSpPr>
            <a:spLocks noChangeArrowheads="1"/>
          </p:cNvSpPr>
          <p:nvPr/>
        </p:nvSpPr>
        <p:spPr bwMode="auto">
          <a:xfrm>
            <a:off x="8493125" y="4306888"/>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49" name="Oval 61"/>
          <p:cNvSpPr>
            <a:spLocks noChangeArrowheads="1"/>
          </p:cNvSpPr>
          <p:nvPr/>
        </p:nvSpPr>
        <p:spPr bwMode="auto">
          <a:xfrm>
            <a:off x="8402638" y="4140200"/>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50" name="Oval 62"/>
          <p:cNvSpPr>
            <a:spLocks noChangeArrowheads="1"/>
          </p:cNvSpPr>
          <p:nvPr/>
        </p:nvSpPr>
        <p:spPr bwMode="auto">
          <a:xfrm>
            <a:off x="8478838" y="4140200"/>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51" name="Oval 63"/>
          <p:cNvSpPr>
            <a:spLocks noChangeArrowheads="1"/>
          </p:cNvSpPr>
          <p:nvPr/>
        </p:nvSpPr>
        <p:spPr bwMode="auto">
          <a:xfrm>
            <a:off x="8402638" y="4216400"/>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52" name="Oval 64"/>
          <p:cNvSpPr>
            <a:spLocks noChangeArrowheads="1"/>
          </p:cNvSpPr>
          <p:nvPr/>
        </p:nvSpPr>
        <p:spPr bwMode="auto">
          <a:xfrm>
            <a:off x="8555038" y="4140200"/>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53" name="Oval 65"/>
          <p:cNvSpPr>
            <a:spLocks noChangeArrowheads="1"/>
          </p:cNvSpPr>
          <p:nvPr/>
        </p:nvSpPr>
        <p:spPr bwMode="auto">
          <a:xfrm>
            <a:off x="8493125" y="4216400"/>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54" name="Text Box 66"/>
          <p:cNvSpPr txBox="1">
            <a:spLocks noChangeArrowheads="1"/>
          </p:cNvSpPr>
          <p:nvPr/>
        </p:nvSpPr>
        <p:spPr bwMode="auto">
          <a:xfrm>
            <a:off x="8242300" y="2843213"/>
            <a:ext cx="9588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a:solidFill>
                  <a:srgbClr val="FF0000"/>
                </a:solidFill>
                <a:latin typeface="Times New Roman" panose="02020603050405020304" pitchFamily="18" charset="0"/>
                <a:cs typeface="Times New Roman" panose="02020603050405020304" pitchFamily="18" charset="0"/>
              </a:rPr>
              <a:t>Chất đốt</a:t>
            </a:r>
          </a:p>
        </p:txBody>
      </p:sp>
      <p:sp>
        <p:nvSpPr>
          <p:cNvPr id="12355" name="Text Box 67"/>
          <p:cNvSpPr txBox="1">
            <a:spLocks noChangeArrowheads="1"/>
          </p:cNvSpPr>
          <p:nvPr/>
        </p:nvSpPr>
        <p:spPr bwMode="auto">
          <a:xfrm>
            <a:off x="2895600" y="597217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Clanhke</a:t>
            </a:r>
          </a:p>
        </p:txBody>
      </p:sp>
      <p:sp>
        <p:nvSpPr>
          <p:cNvPr id="12356" name="Oval 68"/>
          <p:cNvSpPr>
            <a:spLocks noChangeArrowheads="1"/>
          </p:cNvSpPr>
          <p:nvPr/>
        </p:nvSpPr>
        <p:spPr bwMode="auto">
          <a:xfrm>
            <a:off x="895350"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57" name="Oval 69"/>
          <p:cNvSpPr>
            <a:spLocks noChangeArrowheads="1"/>
          </p:cNvSpPr>
          <p:nvPr/>
        </p:nvSpPr>
        <p:spPr bwMode="auto">
          <a:xfrm>
            <a:off x="1157288" y="1233488"/>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58" name="Oval 70"/>
          <p:cNvSpPr>
            <a:spLocks noChangeArrowheads="1"/>
          </p:cNvSpPr>
          <p:nvPr/>
        </p:nvSpPr>
        <p:spPr bwMode="auto">
          <a:xfrm>
            <a:off x="195263"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59" name="Oval 71"/>
          <p:cNvSpPr>
            <a:spLocks noChangeArrowheads="1"/>
          </p:cNvSpPr>
          <p:nvPr/>
        </p:nvSpPr>
        <p:spPr bwMode="auto">
          <a:xfrm>
            <a:off x="409575"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60" name="Oval 72"/>
          <p:cNvSpPr>
            <a:spLocks noChangeArrowheads="1"/>
          </p:cNvSpPr>
          <p:nvPr/>
        </p:nvSpPr>
        <p:spPr bwMode="auto">
          <a:xfrm>
            <a:off x="1023938"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61" name="Oval 73"/>
          <p:cNvSpPr>
            <a:spLocks noChangeArrowheads="1"/>
          </p:cNvSpPr>
          <p:nvPr/>
        </p:nvSpPr>
        <p:spPr bwMode="auto">
          <a:xfrm>
            <a:off x="0" y="12192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pic>
        <p:nvPicPr>
          <p:cNvPr id="29746"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90800"/>
            <a:ext cx="15240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7" name="AutoShape 75"/>
          <p:cNvSpPr>
            <a:spLocks noChangeArrowheads="1"/>
          </p:cNvSpPr>
          <p:nvPr/>
        </p:nvSpPr>
        <p:spPr bwMode="auto">
          <a:xfrm>
            <a:off x="1066800" y="2057400"/>
            <a:ext cx="7620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69696"/>
          </a:solidFill>
          <a:ln w="9525">
            <a:solidFill>
              <a:srgbClr val="808080"/>
            </a:solidFill>
            <a:miter lim="800000"/>
            <a:headEnd/>
            <a:tailEnd/>
          </a:ln>
        </p:spPr>
        <p:txBody>
          <a:bodyPr wrap="none" anchor="ctr"/>
          <a:lstStyle/>
          <a:p>
            <a:endParaRPr lang="en-US"/>
          </a:p>
        </p:txBody>
      </p:sp>
      <p:sp>
        <p:nvSpPr>
          <p:cNvPr id="12364" name="Oval 76"/>
          <p:cNvSpPr>
            <a:spLocks noChangeArrowheads="1"/>
          </p:cNvSpPr>
          <p:nvPr/>
        </p:nvSpPr>
        <p:spPr bwMode="auto">
          <a:xfrm>
            <a:off x="1247775" y="1322388"/>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65" name="Oval 77"/>
          <p:cNvSpPr>
            <a:spLocks noChangeArrowheads="1"/>
          </p:cNvSpPr>
          <p:nvPr/>
        </p:nvSpPr>
        <p:spPr bwMode="auto">
          <a:xfrm>
            <a:off x="1289050" y="1557338"/>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66" name="Oval 78"/>
          <p:cNvSpPr>
            <a:spLocks noChangeArrowheads="1"/>
          </p:cNvSpPr>
          <p:nvPr/>
        </p:nvSpPr>
        <p:spPr bwMode="auto">
          <a:xfrm>
            <a:off x="1276350" y="1447800"/>
            <a:ext cx="76200" cy="76200"/>
          </a:xfrm>
          <a:prstGeom prst="ellipse">
            <a:avLst/>
          </a:prstGeom>
          <a:solidFill>
            <a:schemeClr val="bg2"/>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67" name="Oval 79"/>
          <p:cNvSpPr>
            <a:spLocks noChangeArrowheads="1"/>
          </p:cNvSpPr>
          <p:nvPr/>
        </p:nvSpPr>
        <p:spPr bwMode="auto">
          <a:xfrm>
            <a:off x="8472488" y="4495800"/>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68" name="Oval 80"/>
          <p:cNvSpPr>
            <a:spLocks noChangeArrowheads="1"/>
          </p:cNvSpPr>
          <p:nvPr/>
        </p:nvSpPr>
        <p:spPr bwMode="auto">
          <a:xfrm>
            <a:off x="8553450" y="4514850"/>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69" name="Oval 81"/>
          <p:cNvSpPr>
            <a:spLocks noChangeArrowheads="1"/>
          </p:cNvSpPr>
          <p:nvPr/>
        </p:nvSpPr>
        <p:spPr bwMode="auto">
          <a:xfrm>
            <a:off x="8382000" y="4495800"/>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70" name="Oval 82"/>
          <p:cNvSpPr>
            <a:spLocks noChangeArrowheads="1"/>
          </p:cNvSpPr>
          <p:nvPr/>
        </p:nvSpPr>
        <p:spPr bwMode="auto">
          <a:xfrm>
            <a:off x="8591550" y="4462463"/>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pic>
        <p:nvPicPr>
          <p:cNvPr id="29755" name="Picture 83" descr="D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838" y="5619750"/>
            <a:ext cx="8858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72" name="Oval 84"/>
          <p:cNvSpPr>
            <a:spLocks noChangeArrowheads="1"/>
          </p:cNvSpPr>
          <p:nvPr/>
        </p:nvSpPr>
        <p:spPr bwMode="auto">
          <a:xfrm>
            <a:off x="7848600" y="4476750"/>
            <a:ext cx="304800" cy="304800"/>
          </a:xfrm>
          <a:prstGeom prst="ellipse">
            <a:avLst/>
          </a:prstGeom>
          <a:solidFill>
            <a:schemeClr val="hlink"/>
          </a:solidFill>
          <a:ln w="9525">
            <a:solidFill>
              <a:srgbClr val="FFFF0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57" name="AutoShape 85"/>
          <p:cNvSpPr>
            <a:spLocks noChangeArrowheads="1"/>
          </p:cNvSpPr>
          <p:nvPr/>
        </p:nvSpPr>
        <p:spPr bwMode="auto">
          <a:xfrm rot="-660192">
            <a:off x="4579938" y="4800600"/>
            <a:ext cx="3506787" cy="304800"/>
          </a:xfrm>
          <a:prstGeom prst="roundRect">
            <a:avLst>
              <a:gd name="adj" fmla="val 16667"/>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74" name="Oval 86"/>
          <p:cNvSpPr>
            <a:spLocks noChangeArrowheads="1"/>
          </p:cNvSpPr>
          <p:nvPr/>
        </p:nvSpPr>
        <p:spPr bwMode="auto">
          <a:xfrm>
            <a:off x="4533900" y="5124450"/>
            <a:ext cx="304800" cy="304800"/>
          </a:xfrm>
          <a:prstGeom prst="ellipse">
            <a:avLst/>
          </a:prstGeom>
          <a:solidFill>
            <a:schemeClr val="hlink"/>
          </a:solidFill>
          <a:ln w="9525">
            <a:solidFill>
              <a:srgbClr val="FFFF0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59" name="Oval 87"/>
          <p:cNvSpPr>
            <a:spLocks noChangeArrowheads="1"/>
          </p:cNvSpPr>
          <p:nvPr/>
        </p:nvSpPr>
        <p:spPr bwMode="auto">
          <a:xfrm>
            <a:off x="7558088" y="4433888"/>
            <a:ext cx="76200" cy="762000"/>
          </a:xfrm>
          <a:prstGeom prst="ellipse">
            <a:avLst/>
          </a:prstGeom>
          <a:solidFill>
            <a:schemeClr val="accent1"/>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60" name="Oval 88"/>
          <p:cNvSpPr>
            <a:spLocks noChangeArrowheads="1"/>
          </p:cNvSpPr>
          <p:nvPr/>
        </p:nvSpPr>
        <p:spPr bwMode="auto">
          <a:xfrm>
            <a:off x="5210175" y="4876800"/>
            <a:ext cx="76200" cy="762000"/>
          </a:xfrm>
          <a:prstGeom prst="ellipse">
            <a:avLst/>
          </a:prstGeom>
          <a:solidFill>
            <a:schemeClr val="accent1"/>
          </a:solidFill>
          <a:ln w="9525">
            <a:solidFill>
              <a:schemeClr val="tx1"/>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nvGrpSpPr>
          <p:cNvPr id="29761" name="Group 89"/>
          <p:cNvGrpSpPr>
            <a:grpSpLocks/>
          </p:cNvGrpSpPr>
          <p:nvPr/>
        </p:nvGrpSpPr>
        <p:grpSpPr bwMode="auto">
          <a:xfrm>
            <a:off x="5653088" y="4933950"/>
            <a:ext cx="1447800" cy="1049338"/>
            <a:chOff x="3216" y="3201"/>
            <a:chExt cx="1056" cy="591"/>
          </a:xfrm>
        </p:grpSpPr>
        <p:pic>
          <p:nvPicPr>
            <p:cNvPr id="29783" name="Picture 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4" y="3201"/>
              <a:ext cx="720"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84" name="Line 91"/>
            <p:cNvSpPr>
              <a:spLocks noChangeShapeType="1"/>
            </p:cNvSpPr>
            <p:nvPr/>
          </p:nvSpPr>
          <p:spPr bwMode="auto">
            <a:xfrm>
              <a:off x="3216" y="3779"/>
              <a:ext cx="10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762" name="Line 92"/>
          <p:cNvSpPr>
            <a:spLocks noChangeShapeType="1"/>
          </p:cNvSpPr>
          <p:nvPr/>
        </p:nvSpPr>
        <p:spPr bwMode="auto">
          <a:xfrm>
            <a:off x="5486400" y="5986463"/>
            <a:ext cx="152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1" name="Oval 93"/>
          <p:cNvSpPr>
            <a:spLocks noChangeArrowheads="1"/>
          </p:cNvSpPr>
          <p:nvPr/>
        </p:nvSpPr>
        <p:spPr bwMode="auto">
          <a:xfrm>
            <a:off x="4724400" y="5257800"/>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82" name="Oval 94"/>
          <p:cNvSpPr>
            <a:spLocks noChangeArrowheads="1"/>
          </p:cNvSpPr>
          <p:nvPr/>
        </p:nvSpPr>
        <p:spPr bwMode="auto">
          <a:xfrm>
            <a:off x="4648200" y="5319713"/>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12383" name="Oval 95"/>
          <p:cNvSpPr>
            <a:spLocks noChangeArrowheads="1"/>
          </p:cNvSpPr>
          <p:nvPr/>
        </p:nvSpPr>
        <p:spPr bwMode="auto">
          <a:xfrm>
            <a:off x="4638675" y="5243513"/>
            <a:ext cx="76200" cy="76200"/>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nvGrpSpPr>
          <p:cNvPr id="10" name="Group 96"/>
          <p:cNvGrpSpPr>
            <a:grpSpLocks/>
          </p:cNvGrpSpPr>
          <p:nvPr/>
        </p:nvGrpSpPr>
        <p:grpSpPr bwMode="auto">
          <a:xfrm>
            <a:off x="3657600" y="5695950"/>
            <a:ext cx="381000" cy="228600"/>
            <a:chOff x="4704" y="768"/>
            <a:chExt cx="240" cy="144"/>
          </a:xfrm>
        </p:grpSpPr>
        <p:sp>
          <p:nvSpPr>
            <p:cNvPr id="29774" name="Oval 97"/>
            <p:cNvSpPr>
              <a:spLocks noChangeArrowheads="1"/>
            </p:cNvSpPr>
            <p:nvPr/>
          </p:nvSpPr>
          <p:spPr bwMode="auto">
            <a:xfrm>
              <a:off x="4848" y="864"/>
              <a:ext cx="48" cy="48"/>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75" name="Oval 98"/>
            <p:cNvSpPr>
              <a:spLocks noChangeArrowheads="1"/>
            </p:cNvSpPr>
            <p:nvPr/>
          </p:nvSpPr>
          <p:spPr bwMode="auto">
            <a:xfrm>
              <a:off x="4752" y="864"/>
              <a:ext cx="48" cy="48"/>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76" name="Oval 99"/>
            <p:cNvSpPr>
              <a:spLocks noChangeArrowheads="1"/>
            </p:cNvSpPr>
            <p:nvPr/>
          </p:nvSpPr>
          <p:spPr bwMode="auto">
            <a:xfrm>
              <a:off x="4704" y="864"/>
              <a:ext cx="48" cy="48"/>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77" name="Oval 100"/>
            <p:cNvSpPr>
              <a:spLocks noChangeArrowheads="1"/>
            </p:cNvSpPr>
            <p:nvPr/>
          </p:nvSpPr>
          <p:spPr bwMode="auto">
            <a:xfrm>
              <a:off x="4800" y="816"/>
              <a:ext cx="48" cy="48"/>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78" name="Oval 101"/>
            <p:cNvSpPr>
              <a:spLocks noChangeArrowheads="1"/>
            </p:cNvSpPr>
            <p:nvPr/>
          </p:nvSpPr>
          <p:spPr bwMode="auto">
            <a:xfrm>
              <a:off x="4752" y="816"/>
              <a:ext cx="48" cy="48"/>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79" name="Oval 102"/>
            <p:cNvSpPr>
              <a:spLocks noChangeArrowheads="1"/>
            </p:cNvSpPr>
            <p:nvPr/>
          </p:nvSpPr>
          <p:spPr bwMode="auto">
            <a:xfrm>
              <a:off x="4800" y="864"/>
              <a:ext cx="48" cy="48"/>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80" name="Oval 103"/>
            <p:cNvSpPr>
              <a:spLocks noChangeArrowheads="1"/>
            </p:cNvSpPr>
            <p:nvPr/>
          </p:nvSpPr>
          <p:spPr bwMode="auto">
            <a:xfrm>
              <a:off x="4800" y="768"/>
              <a:ext cx="48" cy="48"/>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81" name="Oval 104"/>
            <p:cNvSpPr>
              <a:spLocks noChangeArrowheads="1"/>
            </p:cNvSpPr>
            <p:nvPr/>
          </p:nvSpPr>
          <p:spPr bwMode="auto">
            <a:xfrm>
              <a:off x="4848" y="816"/>
              <a:ext cx="48" cy="48"/>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9782" name="Oval 105"/>
            <p:cNvSpPr>
              <a:spLocks noChangeArrowheads="1"/>
            </p:cNvSpPr>
            <p:nvPr/>
          </p:nvSpPr>
          <p:spPr bwMode="auto">
            <a:xfrm>
              <a:off x="4896" y="864"/>
              <a:ext cx="48" cy="48"/>
            </a:xfrm>
            <a:prstGeom prst="ellipse">
              <a:avLst/>
            </a:prstGeom>
            <a:solidFill>
              <a:srgbClr val="C0C0C0"/>
            </a:solidFill>
            <a:ln w="9525">
              <a:solidFill>
                <a:srgbClr val="808080"/>
              </a:solidFill>
              <a:round/>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grpSp>
      <p:sp>
        <p:nvSpPr>
          <p:cNvPr id="29767" name="Line 106"/>
          <p:cNvSpPr>
            <a:spLocks noChangeShapeType="1"/>
          </p:cNvSpPr>
          <p:nvPr/>
        </p:nvSpPr>
        <p:spPr bwMode="auto">
          <a:xfrm flipH="1">
            <a:off x="442913" y="33528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8" name="Line 107"/>
          <p:cNvSpPr>
            <a:spLocks noChangeShapeType="1"/>
          </p:cNvSpPr>
          <p:nvPr/>
        </p:nvSpPr>
        <p:spPr bwMode="auto">
          <a:xfrm flipV="1">
            <a:off x="442913" y="25146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9" name="Line 108"/>
          <p:cNvSpPr>
            <a:spLocks noChangeShapeType="1"/>
          </p:cNvSpPr>
          <p:nvPr/>
        </p:nvSpPr>
        <p:spPr bwMode="auto">
          <a:xfrm>
            <a:off x="604838" y="2514600"/>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0" name="Line 109"/>
          <p:cNvSpPr>
            <a:spLocks noChangeShapeType="1"/>
          </p:cNvSpPr>
          <p:nvPr/>
        </p:nvSpPr>
        <p:spPr bwMode="auto">
          <a:xfrm flipH="1">
            <a:off x="609600" y="3200400"/>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8" name="Line 110"/>
          <p:cNvSpPr>
            <a:spLocks noChangeShapeType="1"/>
          </p:cNvSpPr>
          <p:nvPr/>
        </p:nvSpPr>
        <p:spPr bwMode="auto">
          <a:xfrm flipH="1">
            <a:off x="762000" y="3276600"/>
            <a:ext cx="381000" cy="0"/>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 name="Line 111"/>
          <p:cNvSpPr>
            <a:spLocks noChangeShapeType="1"/>
          </p:cNvSpPr>
          <p:nvPr/>
        </p:nvSpPr>
        <p:spPr bwMode="auto">
          <a:xfrm flipV="1">
            <a:off x="533400" y="2743200"/>
            <a:ext cx="0" cy="381000"/>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9773" name="Picture 1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971800"/>
            <a:ext cx="733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fill="hold" grpId="0" nodeType="clickEffect">
                                  <p:stCondLst>
                                    <p:cond delay="0"/>
                                  </p:stCondLst>
                                  <p:childTnLst>
                                    <p:animRot by="21600000">
                                      <p:cBhvr>
                                        <p:cTn id="6" dur="500" fill="hold"/>
                                        <p:tgtEl>
                                          <p:spTgt spid="12291"/>
                                        </p:tgtEl>
                                        <p:attrNameLst>
                                          <p:attrName>r</p:attrName>
                                        </p:attrNameLst>
                                      </p:cBhvr>
                                    </p:animRot>
                                  </p:childTnLst>
                                </p:cTn>
                              </p:par>
                            </p:childTnLst>
                          </p:cTn>
                        </p:par>
                        <p:par>
                          <p:cTn id="7" fill="hold" nodeType="afterGroup">
                            <p:stCondLst>
                              <p:cond delay="500"/>
                            </p:stCondLst>
                            <p:childTnLst>
                              <p:par>
                                <p:cTn id="8" presetID="29" presetClass="entr" presetSubtype="0" repeatCount="indefinite" fill="hold" grpId="0" nodeType="afterEffect">
                                  <p:stCondLst>
                                    <p:cond delay="0"/>
                                  </p:stCondLst>
                                  <p:childTnLst>
                                    <p:set>
                                      <p:cBhvr>
                                        <p:cTn id="9" dur="1" fill="hold">
                                          <p:stCondLst>
                                            <p:cond delay="0"/>
                                          </p:stCondLst>
                                        </p:cTn>
                                        <p:tgtEl>
                                          <p:spTgt spid="12297"/>
                                        </p:tgtEl>
                                        <p:attrNameLst>
                                          <p:attrName>style.visibility</p:attrName>
                                        </p:attrNameLst>
                                      </p:cBhvr>
                                      <p:to>
                                        <p:strVal val="visible"/>
                                      </p:to>
                                    </p:set>
                                    <p:anim calcmode="lin" valueType="num">
                                      <p:cBhvr>
                                        <p:cTn id="10" dur="2000" fill="hold"/>
                                        <p:tgtEl>
                                          <p:spTgt spid="12297"/>
                                        </p:tgtEl>
                                        <p:attrNameLst>
                                          <p:attrName>ppt_x</p:attrName>
                                        </p:attrNameLst>
                                      </p:cBhvr>
                                      <p:tavLst>
                                        <p:tav tm="0">
                                          <p:val>
                                            <p:strVal val="#ppt_x-.2"/>
                                          </p:val>
                                        </p:tav>
                                        <p:tav tm="100000">
                                          <p:val>
                                            <p:strVal val="#ppt_x"/>
                                          </p:val>
                                        </p:tav>
                                      </p:tavLst>
                                    </p:anim>
                                    <p:anim calcmode="lin" valueType="num">
                                      <p:cBhvr>
                                        <p:cTn id="11" dur="2000" fill="hold"/>
                                        <p:tgtEl>
                                          <p:spTgt spid="12297"/>
                                        </p:tgtEl>
                                        <p:attrNameLst>
                                          <p:attrName>ppt_y</p:attrName>
                                        </p:attrNameLst>
                                      </p:cBhvr>
                                      <p:tavLst>
                                        <p:tav tm="0">
                                          <p:val>
                                            <p:strVal val="#ppt_y"/>
                                          </p:val>
                                        </p:tav>
                                        <p:tav tm="100000">
                                          <p:val>
                                            <p:strVal val="#ppt_y"/>
                                          </p:val>
                                        </p:tav>
                                      </p:tavLst>
                                    </p:anim>
                                    <p:animEffect transition="in" filter="wipe(right)" prLst="gradientSize: 0.1">
                                      <p:cBhvr>
                                        <p:cTn id="12" dur="2000"/>
                                        <p:tgtEl>
                                          <p:spTgt spid="12297"/>
                                        </p:tgtEl>
                                      </p:cBhvr>
                                    </p:animEffect>
                                  </p:childTnLst>
                                </p:cTn>
                              </p:par>
                              <p:par>
                                <p:cTn id="13" presetID="29" presetClass="entr" presetSubtype="0" repeatCount="indefinite" fill="hold" grpId="0" nodeType="withEffect">
                                  <p:stCondLst>
                                    <p:cond delay="0"/>
                                  </p:stCondLst>
                                  <p:childTnLst>
                                    <p:set>
                                      <p:cBhvr>
                                        <p:cTn id="14" dur="1" fill="hold">
                                          <p:stCondLst>
                                            <p:cond delay="0"/>
                                          </p:stCondLst>
                                        </p:cTn>
                                        <p:tgtEl>
                                          <p:spTgt spid="12298"/>
                                        </p:tgtEl>
                                        <p:attrNameLst>
                                          <p:attrName>style.visibility</p:attrName>
                                        </p:attrNameLst>
                                      </p:cBhvr>
                                      <p:to>
                                        <p:strVal val="visible"/>
                                      </p:to>
                                    </p:set>
                                    <p:anim calcmode="lin" valueType="num">
                                      <p:cBhvr>
                                        <p:cTn id="15" dur="2000" fill="hold"/>
                                        <p:tgtEl>
                                          <p:spTgt spid="12298"/>
                                        </p:tgtEl>
                                        <p:attrNameLst>
                                          <p:attrName>ppt_x</p:attrName>
                                        </p:attrNameLst>
                                      </p:cBhvr>
                                      <p:tavLst>
                                        <p:tav tm="0">
                                          <p:val>
                                            <p:strVal val="#ppt_x-.2"/>
                                          </p:val>
                                        </p:tav>
                                        <p:tav tm="100000">
                                          <p:val>
                                            <p:strVal val="#ppt_x"/>
                                          </p:val>
                                        </p:tav>
                                      </p:tavLst>
                                    </p:anim>
                                    <p:anim calcmode="lin" valueType="num">
                                      <p:cBhvr>
                                        <p:cTn id="16" dur="2000" fill="hold"/>
                                        <p:tgtEl>
                                          <p:spTgt spid="12298"/>
                                        </p:tgtEl>
                                        <p:attrNameLst>
                                          <p:attrName>ppt_y</p:attrName>
                                        </p:attrNameLst>
                                      </p:cBhvr>
                                      <p:tavLst>
                                        <p:tav tm="0">
                                          <p:val>
                                            <p:strVal val="#ppt_y"/>
                                          </p:val>
                                        </p:tav>
                                        <p:tav tm="100000">
                                          <p:val>
                                            <p:strVal val="#ppt_y"/>
                                          </p:val>
                                        </p:tav>
                                      </p:tavLst>
                                    </p:anim>
                                    <p:animEffect transition="in" filter="wipe(right)" prLst="gradientSize: 0.1">
                                      <p:cBhvr>
                                        <p:cTn id="17" dur="2000"/>
                                        <p:tgtEl>
                                          <p:spTgt spid="12298"/>
                                        </p:tgtEl>
                                      </p:cBhvr>
                                    </p:animEffect>
                                  </p:childTnLst>
                                </p:cTn>
                              </p:par>
                              <p:par>
                                <p:cTn id="18" presetID="29" presetClass="entr" presetSubtype="0" repeatCount="indefinite" fill="hold" grpId="0" nodeType="withEffect">
                                  <p:stCondLst>
                                    <p:cond delay="0"/>
                                  </p:stCondLst>
                                  <p:childTnLst>
                                    <p:set>
                                      <p:cBhvr>
                                        <p:cTn id="19" dur="1" fill="hold">
                                          <p:stCondLst>
                                            <p:cond delay="0"/>
                                          </p:stCondLst>
                                        </p:cTn>
                                        <p:tgtEl>
                                          <p:spTgt spid="12302"/>
                                        </p:tgtEl>
                                        <p:attrNameLst>
                                          <p:attrName>style.visibility</p:attrName>
                                        </p:attrNameLst>
                                      </p:cBhvr>
                                      <p:to>
                                        <p:strVal val="visible"/>
                                      </p:to>
                                    </p:set>
                                    <p:anim calcmode="lin" valueType="num">
                                      <p:cBhvr>
                                        <p:cTn id="20" dur="2000" fill="hold"/>
                                        <p:tgtEl>
                                          <p:spTgt spid="12302"/>
                                        </p:tgtEl>
                                        <p:attrNameLst>
                                          <p:attrName>ppt_x</p:attrName>
                                        </p:attrNameLst>
                                      </p:cBhvr>
                                      <p:tavLst>
                                        <p:tav tm="0">
                                          <p:val>
                                            <p:strVal val="#ppt_x-.2"/>
                                          </p:val>
                                        </p:tav>
                                        <p:tav tm="100000">
                                          <p:val>
                                            <p:strVal val="#ppt_x"/>
                                          </p:val>
                                        </p:tav>
                                      </p:tavLst>
                                    </p:anim>
                                    <p:anim calcmode="lin" valueType="num">
                                      <p:cBhvr>
                                        <p:cTn id="21" dur="2000" fill="hold"/>
                                        <p:tgtEl>
                                          <p:spTgt spid="12302"/>
                                        </p:tgtEl>
                                        <p:attrNameLst>
                                          <p:attrName>ppt_y</p:attrName>
                                        </p:attrNameLst>
                                      </p:cBhvr>
                                      <p:tavLst>
                                        <p:tav tm="0">
                                          <p:val>
                                            <p:strVal val="#ppt_y"/>
                                          </p:val>
                                        </p:tav>
                                        <p:tav tm="100000">
                                          <p:val>
                                            <p:strVal val="#ppt_y"/>
                                          </p:val>
                                        </p:tav>
                                      </p:tavLst>
                                    </p:anim>
                                    <p:animEffect transition="in" filter="wipe(right)" prLst="gradientSize: 0.1">
                                      <p:cBhvr>
                                        <p:cTn id="22" dur="2000"/>
                                        <p:tgtEl>
                                          <p:spTgt spid="12302"/>
                                        </p:tgtEl>
                                      </p:cBhvr>
                                    </p:animEffect>
                                  </p:childTnLst>
                                </p:cTn>
                              </p:par>
                              <p:par>
                                <p:cTn id="23" presetID="29" presetClass="entr" presetSubtype="0" repeatCount="indefinite" fill="hold" grpId="0" nodeType="withEffect">
                                  <p:stCondLst>
                                    <p:cond delay="0"/>
                                  </p:stCondLst>
                                  <p:childTnLst>
                                    <p:set>
                                      <p:cBhvr>
                                        <p:cTn id="24" dur="1" fill="hold">
                                          <p:stCondLst>
                                            <p:cond delay="0"/>
                                          </p:stCondLst>
                                        </p:cTn>
                                        <p:tgtEl>
                                          <p:spTgt spid="12305"/>
                                        </p:tgtEl>
                                        <p:attrNameLst>
                                          <p:attrName>style.visibility</p:attrName>
                                        </p:attrNameLst>
                                      </p:cBhvr>
                                      <p:to>
                                        <p:strVal val="visible"/>
                                      </p:to>
                                    </p:set>
                                    <p:anim calcmode="lin" valueType="num">
                                      <p:cBhvr>
                                        <p:cTn id="25" dur="2000" fill="hold"/>
                                        <p:tgtEl>
                                          <p:spTgt spid="12305"/>
                                        </p:tgtEl>
                                        <p:attrNameLst>
                                          <p:attrName>ppt_x</p:attrName>
                                        </p:attrNameLst>
                                      </p:cBhvr>
                                      <p:tavLst>
                                        <p:tav tm="0">
                                          <p:val>
                                            <p:strVal val="#ppt_x-.2"/>
                                          </p:val>
                                        </p:tav>
                                        <p:tav tm="100000">
                                          <p:val>
                                            <p:strVal val="#ppt_x"/>
                                          </p:val>
                                        </p:tav>
                                      </p:tavLst>
                                    </p:anim>
                                    <p:anim calcmode="lin" valueType="num">
                                      <p:cBhvr>
                                        <p:cTn id="26" dur="2000" fill="hold"/>
                                        <p:tgtEl>
                                          <p:spTgt spid="12305"/>
                                        </p:tgtEl>
                                        <p:attrNameLst>
                                          <p:attrName>ppt_y</p:attrName>
                                        </p:attrNameLst>
                                      </p:cBhvr>
                                      <p:tavLst>
                                        <p:tav tm="0">
                                          <p:val>
                                            <p:strVal val="#ppt_y"/>
                                          </p:val>
                                        </p:tav>
                                        <p:tav tm="100000">
                                          <p:val>
                                            <p:strVal val="#ppt_y"/>
                                          </p:val>
                                        </p:tav>
                                      </p:tavLst>
                                    </p:anim>
                                    <p:animEffect transition="in" filter="wipe(right)" prLst="gradientSize: 0.1">
                                      <p:cBhvr>
                                        <p:cTn id="27" dur="2000"/>
                                        <p:tgtEl>
                                          <p:spTgt spid="12305"/>
                                        </p:tgtEl>
                                      </p:cBhvr>
                                    </p:animEffect>
                                  </p:childTnLst>
                                </p:cTn>
                              </p:par>
                              <p:par>
                                <p:cTn id="28" presetID="29" presetClass="entr" presetSubtype="0" repeatCount="indefinite" fill="hold" grpId="0" nodeType="withEffect">
                                  <p:stCondLst>
                                    <p:cond delay="0"/>
                                  </p:stCondLst>
                                  <p:childTnLst>
                                    <p:set>
                                      <p:cBhvr>
                                        <p:cTn id="29" dur="1" fill="hold">
                                          <p:stCondLst>
                                            <p:cond delay="0"/>
                                          </p:stCondLst>
                                        </p:cTn>
                                        <p:tgtEl>
                                          <p:spTgt spid="12304"/>
                                        </p:tgtEl>
                                        <p:attrNameLst>
                                          <p:attrName>style.visibility</p:attrName>
                                        </p:attrNameLst>
                                      </p:cBhvr>
                                      <p:to>
                                        <p:strVal val="visible"/>
                                      </p:to>
                                    </p:set>
                                    <p:anim calcmode="lin" valueType="num">
                                      <p:cBhvr>
                                        <p:cTn id="30" dur="2000" fill="hold"/>
                                        <p:tgtEl>
                                          <p:spTgt spid="12304"/>
                                        </p:tgtEl>
                                        <p:attrNameLst>
                                          <p:attrName>ppt_x</p:attrName>
                                        </p:attrNameLst>
                                      </p:cBhvr>
                                      <p:tavLst>
                                        <p:tav tm="0">
                                          <p:val>
                                            <p:strVal val="#ppt_x-.2"/>
                                          </p:val>
                                        </p:tav>
                                        <p:tav tm="100000">
                                          <p:val>
                                            <p:strVal val="#ppt_x"/>
                                          </p:val>
                                        </p:tav>
                                      </p:tavLst>
                                    </p:anim>
                                    <p:anim calcmode="lin" valueType="num">
                                      <p:cBhvr>
                                        <p:cTn id="31" dur="2000" fill="hold"/>
                                        <p:tgtEl>
                                          <p:spTgt spid="12304"/>
                                        </p:tgtEl>
                                        <p:attrNameLst>
                                          <p:attrName>ppt_y</p:attrName>
                                        </p:attrNameLst>
                                      </p:cBhvr>
                                      <p:tavLst>
                                        <p:tav tm="0">
                                          <p:val>
                                            <p:strVal val="#ppt_y"/>
                                          </p:val>
                                        </p:tav>
                                        <p:tav tm="100000">
                                          <p:val>
                                            <p:strVal val="#ppt_y"/>
                                          </p:val>
                                        </p:tav>
                                      </p:tavLst>
                                    </p:anim>
                                    <p:animEffect transition="in" filter="wipe(right)" prLst="gradientSize: 0.1">
                                      <p:cBhvr>
                                        <p:cTn id="32" dur="2000"/>
                                        <p:tgtEl>
                                          <p:spTgt spid="12304"/>
                                        </p:tgtEl>
                                      </p:cBhvr>
                                    </p:animEffect>
                                  </p:childTnLst>
                                </p:cTn>
                              </p:par>
                              <p:par>
                                <p:cTn id="33" presetID="29" presetClass="entr" presetSubtype="0" repeatCount="indefinite" fill="hold" grpId="0" nodeType="withEffect">
                                  <p:stCondLst>
                                    <p:cond delay="0"/>
                                  </p:stCondLst>
                                  <p:childTnLst>
                                    <p:set>
                                      <p:cBhvr>
                                        <p:cTn id="34" dur="1" fill="hold">
                                          <p:stCondLst>
                                            <p:cond delay="0"/>
                                          </p:stCondLst>
                                        </p:cTn>
                                        <p:tgtEl>
                                          <p:spTgt spid="12303"/>
                                        </p:tgtEl>
                                        <p:attrNameLst>
                                          <p:attrName>style.visibility</p:attrName>
                                        </p:attrNameLst>
                                      </p:cBhvr>
                                      <p:to>
                                        <p:strVal val="visible"/>
                                      </p:to>
                                    </p:set>
                                    <p:anim calcmode="lin" valueType="num">
                                      <p:cBhvr>
                                        <p:cTn id="35" dur="2000" fill="hold"/>
                                        <p:tgtEl>
                                          <p:spTgt spid="12303"/>
                                        </p:tgtEl>
                                        <p:attrNameLst>
                                          <p:attrName>ppt_x</p:attrName>
                                        </p:attrNameLst>
                                      </p:cBhvr>
                                      <p:tavLst>
                                        <p:tav tm="0">
                                          <p:val>
                                            <p:strVal val="#ppt_x-.2"/>
                                          </p:val>
                                        </p:tav>
                                        <p:tav tm="100000">
                                          <p:val>
                                            <p:strVal val="#ppt_x"/>
                                          </p:val>
                                        </p:tav>
                                      </p:tavLst>
                                    </p:anim>
                                    <p:anim calcmode="lin" valueType="num">
                                      <p:cBhvr>
                                        <p:cTn id="36" dur="2000" fill="hold"/>
                                        <p:tgtEl>
                                          <p:spTgt spid="12303"/>
                                        </p:tgtEl>
                                        <p:attrNameLst>
                                          <p:attrName>ppt_y</p:attrName>
                                        </p:attrNameLst>
                                      </p:cBhvr>
                                      <p:tavLst>
                                        <p:tav tm="0">
                                          <p:val>
                                            <p:strVal val="#ppt_y"/>
                                          </p:val>
                                        </p:tav>
                                        <p:tav tm="100000">
                                          <p:val>
                                            <p:strVal val="#ppt_y"/>
                                          </p:val>
                                        </p:tav>
                                      </p:tavLst>
                                    </p:anim>
                                    <p:animEffect transition="in" filter="wipe(right)" prLst="gradientSize: 0.1">
                                      <p:cBhvr>
                                        <p:cTn id="37" dur="2000"/>
                                        <p:tgtEl>
                                          <p:spTgt spid="12303"/>
                                        </p:tgtEl>
                                      </p:cBhvr>
                                    </p:animEffect>
                                  </p:childTnLst>
                                </p:cTn>
                              </p:par>
                              <p:par>
                                <p:cTn id="38" presetID="29" presetClass="entr" presetSubtype="0" repeatCount="indefinite" fill="hold" grpId="0" nodeType="withEffect">
                                  <p:stCondLst>
                                    <p:cond delay="0"/>
                                  </p:stCondLst>
                                  <p:childTnLst>
                                    <p:set>
                                      <p:cBhvr>
                                        <p:cTn id="39" dur="1" fill="hold">
                                          <p:stCondLst>
                                            <p:cond delay="0"/>
                                          </p:stCondLst>
                                        </p:cTn>
                                        <p:tgtEl>
                                          <p:spTgt spid="12356"/>
                                        </p:tgtEl>
                                        <p:attrNameLst>
                                          <p:attrName>style.visibility</p:attrName>
                                        </p:attrNameLst>
                                      </p:cBhvr>
                                      <p:to>
                                        <p:strVal val="visible"/>
                                      </p:to>
                                    </p:set>
                                    <p:anim calcmode="lin" valueType="num">
                                      <p:cBhvr>
                                        <p:cTn id="40" dur="2000" fill="hold"/>
                                        <p:tgtEl>
                                          <p:spTgt spid="12356"/>
                                        </p:tgtEl>
                                        <p:attrNameLst>
                                          <p:attrName>ppt_x</p:attrName>
                                        </p:attrNameLst>
                                      </p:cBhvr>
                                      <p:tavLst>
                                        <p:tav tm="0">
                                          <p:val>
                                            <p:strVal val="#ppt_x-.2"/>
                                          </p:val>
                                        </p:tav>
                                        <p:tav tm="100000">
                                          <p:val>
                                            <p:strVal val="#ppt_x"/>
                                          </p:val>
                                        </p:tav>
                                      </p:tavLst>
                                    </p:anim>
                                    <p:anim calcmode="lin" valueType="num">
                                      <p:cBhvr>
                                        <p:cTn id="41" dur="2000" fill="hold"/>
                                        <p:tgtEl>
                                          <p:spTgt spid="12356"/>
                                        </p:tgtEl>
                                        <p:attrNameLst>
                                          <p:attrName>ppt_y</p:attrName>
                                        </p:attrNameLst>
                                      </p:cBhvr>
                                      <p:tavLst>
                                        <p:tav tm="0">
                                          <p:val>
                                            <p:strVal val="#ppt_y"/>
                                          </p:val>
                                        </p:tav>
                                        <p:tav tm="100000">
                                          <p:val>
                                            <p:strVal val="#ppt_y"/>
                                          </p:val>
                                        </p:tav>
                                      </p:tavLst>
                                    </p:anim>
                                    <p:animEffect transition="in" filter="wipe(right)" prLst="gradientSize: 0.1">
                                      <p:cBhvr>
                                        <p:cTn id="42" dur="2000"/>
                                        <p:tgtEl>
                                          <p:spTgt spid="12356"/>
                                        </p:tgtEl>
                                      </p:cBhvr>
                                    </p:animEffect>
                                  </p:childTnLst>
                                </p:cTn>
                              </p:par>
                              <p:par>
                                <p:cTn id="43" presetID="29" presetClass="entr" presetSubtype="0" repeatCount="indefinite" fill="hold" grpId="0" nodeType="withEffect">
                                  <p:stCondLst>
                                    <p:cond delay="0"/>
                                  </p:stCondLst>
                                  <p:childTnLst>
                                    <p:set>
                                      <p:cBhvr>
                                        <p:cTn id="44" dur="1" fill="hold">
                                          <p:stCondLst>
                                            <p:cond delay="0"/>
                                          </p:stCondLst>
                                        </p:cTn>
                                        <p:tgtEl>
                                          <p:spTgt spid="12357"/>
                                        </p:tgtEl>
                                        <p:attrNameLst>
                                          <p:attrName>style.visibility</p:attrName>
                                        </p:attrNameLst>
                                      </p:cBhvr>
                                      <p:to>
                                        <p:strVal val="visible"/>
                                      </p:to>
                                    </p:set>
                                    <p:anim calcmode="lin" valueType="num">
                                      <p:cBhvr>
                                        <p:cTn id="45" dur="2000" fill="hold"/>
                                        <p:tgtEl>
                                          <p:spTgt spid="12357"/>
                                        </p:tgtEl>
                                        <p:attrNameLst>
                                          <p:attrName>ppt_x</p:attrName>
                                        </p:attrNameLst>
                                      </p:cBhvr>
                                      <p:tavLst>
                                        <p:tav tm="0">
                                          <p:val>
                                            <p:strVal val="#ppt_x-.2"/>
                                          </p:val>
                                        </p:tav>
                                        <p:tav tm="100000">
                                          <p:val>
                                            <p:strVal val="#ppt_x"/>
                                          </p:val>
                                        </p:tav>
                                      </p:tavLst>
                                    </p:anim>
                                    <p:anim calcmode="lin" valueType="num">
                                      <p:cBhvr>
                                        <p:cTn id="46" dur="2000" fill="hold"/>
                                        <p:tgtEl>
                                          <p:spTgt spid="12357"/>
                                        </p:tgtEl>
                                        <p:attrNameLst>
                                          <p:attrName>ppt_y</p:attrName>
                                        </p:attrNameLst>
                                      </p:cBhvr>
                                      <p:tavLst>
                                        <p:tav tm="0">
                                          <p:val>
                                            <p:strVal val="#ppt_y"/>
                                          </p:val>
                                        </p:tav>
                                        <p:tav tm="100000">
                                          <p:val>
                                            <p:strVal val="#ppt_y"/>
                                          </p:val>
                                        </p:tav>
                                      </p:tavLst>
                                    </p:anim>
                                    <p:animEffect transition="in" filter="wipe(right)" prLst="gradientSize: 0.1">
                                      <p:cBhvr>
                                        <p:cTn id="47" dur="2000"/>
                                        <p:tgtEl>
                                          <p:spTgt spid="12357"/>
                                        </p:tgtEl>
                                      </p:cBhvr>
                                    </p:animEffect>
                                  </p:childTnLst>
                                </p:cTn>
                              </p:par>
                              <p:par>
                                <p:cTn id="48" presetID="29" presetClass="entr" presetSubtype="0" repeatCount="indefinite" fill="hold" grpId="0" nodeType="withEffect">
                                  <p:stCondLst>
                                    <p:cond delay="0"/>
                                  </p:stCondLst>
                                  <p:childTnLst>
                                    <p:set>
                                      <p:cBhvr>
                                        <p:cTn id="49" dur="1" fill="hold">
                                          <p:stCondLst>
                                            <p:cond delay="0"/>
                                          </p:stCondLst>
                                        </p:cTn>
                                        <p:tgtEl>
                                          <p:spTgt spid="12358"/>
                                        </p:tgtEl>
                                        <p:attrNameLst>
                                          <p:attrName>style.visibility</p:attrName>
                                        </p:attrNameLst>
                                      </p:cBhvr>
                                      <p:to>
                                        <p:strVal val="visible"/>
                                      </p:to>
                                    </p:set>
                                    <p:anim calcmode="lin" valueType="num">
                                      <p:cBhvr>
                                        <p:cTn id="50" dur="2000" fill="hold"/>
                                        <p:tgtEl>
                                          <p:spTgt spid="12358"/>
                                        </p:tgtEl>
                                        <p:attrNameLst>
                                          <p:attrName>ppt_x</p:attrName>
                                        </p:attrNameLst>
                                      </p:cBhvr>
                                      <p:tavLst>
                                        <p:tav tm="0">
                                          <p:val>
                                            <p:strVal val="#ppt_x-.2"/>
                                          </p:val>
                                        </p:tav>
                                        <p:tav tm="100000">
                                          <p:val>
                                            <p:strVal val="#ppt_x"/>
                                          </p:val>
                                        </p:tav>
                                      </p:tavLst>
                                    </p:anim>
                                    <p:anim calcmode="lin" valueType="num">
                                      <p:cBhvr>
                                        <p:cTn id="51" dur="2000" fill="hold"/>
                                        <p:tgtEl>
                                          <p:spTgt spid="12358"/>
                                        </p:tgtEl>
                                        <p:attrNameLst>
                                          <p:attrName>ppt_y</p:attrName>
                                        </p:attrNameLst>
                                      </p:cBhvr>
                                      <p:tavLst>
                                        <p:tav tm="0">
                                          <p:val>
                                            <p:strVal val="#ppt_y"/>
                                          </p:val>
                                        </p:tav>
                                        <p:tav tm="100000">
                                          <p:val>
                                            <p:strVal val="#ppt_y"/>
                                          </p:val>
                                        </p:tav>
                                      </p:tavLst>
                                    </p:anim>
                                    <p:animEffect transition="in" filter="wipe(right)" prLst="gradientSize: 0.1">
                                      <p:cBhvr>
                                        <p:cTn id="52" dur="2000"/>
                                        <p:tgtEl>
                                          <p:spTgt spid="12358"/>
                                        </p:tgtEl>
                                      </p:cBhvr>
                                    </p:animEffect>
                                  </p:childTnLst>
                                </p:cTn>
                              </p:par>
                              <p:par>
                                <p:cTn id="53" presetID="29" presetClass="entr" presetSubtype="0" repeatCount="indefinite" fill="hold" grpId="0" nodeType="withEffect">
                                  <p:stCondLst>
                                    <p:cond delay="0"/>
                                  </p:stCondLst>
                                  <p:childTnLst>
                                    <p:set>
                                      <p:cBhvr>
                                        <p:cTn id="54" dur="1" fill="hold">
                                          <p:stCondLst>
                                            <p:cond delay="0"/>
                                          </p:stCondLst>
                                        </p:cTn>
                                        <p:tgtEl>
                                          <p:spTgt spid="12359"/>
                                        </p:tgtEl>
                                        <p:attrNameLst>
                                          <p:attrName>style.visibility</p:attrName>
                                        </p:attrNameLst>
                                      </p:cBhvr>
                                      <p:to>
                                        <p:strVal val="visible"/>
                                      </p:to>
                                    </p:set>
                                    <p:anim calcmode="lin" valueType="num">
                                      <p:cBhvr>
                                        <p:cTn id="55" dur="2000" fill="hold"/>
                                        <p:tgtEl>
                                          <p:spTgt spid="12359"/>
                                        </p:tgtEl>
                                        <p:attrNameLst>
                                          <p:attrName>ppt_x</p:attrName>
                                        </p:attrNameLst>
                                      </p:cBhvr>
                                      <p:tavLst>
                                        <p:tav tm="0">
                                          <p:val>
                                            <p:strVal val="#ppt_x-.2"/>
                                          </p:val>
                                        </p:tav>
                                        <p:tav tm="100000">
                                          <p:val>
                                            <p:strVal val="#ppt_x"/>
                                          </p:val>
                                        </p:tav>
                                      </p:tavLst>
                                    </p:anim>
                                    <p:anim calcmode="lin" valueType="num">
                                      <p:cBhvr>
                                        <p:cTn id="56" dur="2000" fill="hold"/>
                                        <p:tgtEl>
                                          <p:spTgt spid="12359"/>
                                        </p:tgtEl>
                                        <p:attrNameLst>
                                          <p:attrName>ppt_y</p:attrName>
                                        </p:attrNameLst>
                                      </p:cBhvr>
                                      <p:tavLst>
                                        <p:tav tm="0">
                                          <p:val>
                                            <p:strVal val="#ppt_y"/>
                                          </p:val>
                                        </p:tav>
                                        <p:tav tm="100000">
                                          <p:val>
                                            <p:strVal val="#ppt_y"/>
                                          </p:val>
                                        </p:tav>
                                      </p:tavLst>
                                    </p:anim>
                                    <p:animEffect transition="in" filter="wipe(right)" prLst="gradientSize: 0.1">
                                      <p:cBhvr>
                                        <p:cTn id="57" dur="2000"/>
                                        <p:tgtEl>
                                          <p:spTgt spid="12359"/>
                                        </p:tgtEl>
                                      </p:cBhvr>
                                    </p:animEffect>
                                  </p:childTnLst>
                                </p:cTn>
                              </p:par>
                              <p:par>
                                <p:cTn id="58" presetID="29" presetClass="entr" presetSubtype="0" repeatCount="indefinite" fill="hold" grpId="0" nodeType="withEffect">
                                  <p:stCondLst>
                                    <p:cond delay="0"/>
                                  </p:stCondLst>
                                  <p:childTnLst>
                                    <p:set>
                                      <p:cBhvr>
                                        <p:cTn id="59" dur="1" fill="hold">
                                          <p:stCondLst>
                                            <p:cond delay="0"/>
                                          </p:stCondLst>
                                        </p:cTn>
                                        <p:tgtEl>
                                          <p:spTgt spid="12360"/>
                                        </p:tgtEl>
                                        <p:attrNameLst>
                                          <p:attrName>style.visibility</p:attrName>
                                        </p:attrNameLst>
                                      </p:cBhvr>
                                      <p:to>
                                        <p:strVal val="visible"/>
                                      </p:to>
                                    </p:set>
                                    <p:anim calcmode="lin" valueType="num">
                                      <p:cBhvr>
                                        <p:cTn id="60" dur="2000" fill="hold"/>
                                        <p:tgtEl>
                                          <p:spTgt spid="12360"/>
                                        </p:tgtEl>
                                        <p:attrNameLst>
                                          <p:attrName>ppt_x</p:attrName>
                                        </p:attrNameLst>
                                      </p:cBhvr>
                                      <p:tavLst>
                                        <p:tav tm="0">
                                          <p:val>
                                            <p:strVal val="#ppt_x-.2"/>
                                          </p:val>
                                        </p:tav>
                                        <p:tav tm="100000">
                                          <p:val>
                                            <p:strVal val="#ppt_x"/>
                                          </p:val>
                                        </p:tav>
                                      </p:tavLst>
                                    </p:anim>
                                    <p:anim calcmode="lin" valueType="num">
                                      <p:cBhvr>
                                        <p:cTn id="61" dur="2000" fill="hold"/>
                                        <p:tgtEl>
                                          <p:spTgt spid="12360"/>
                                        </p:tgtEl>
                                        <p:attrNameLst>
                                          <p:attrName>ppt_y</p:attrName>
                                        </p:attrNameLst>
                                      </p:cBhvr>
                                      <p:tavLst>
                                        <p:tav tm="0">
                                          <p:val>
                                            <p:strVal val="#ppt_y"/>
                                          </p:val>
                                        </p:tav>
                                        <p:tav tm="100000">
                                          <p:val>
                                            <p:strVal val="#ppt_y"/>
                                          </p:val>
                                        </p:tav>
                                      </p:tavLst>
                                    </p:anim>
                                    <p:animEffect transition="in" filter="wipe(right)" prLst="gradientSize: 0.1">
                                      <p:cBhvr>
                                        <p:cTn id="62" dur="2000"/>
                                        <p:tgtEl>
                                          <p:spTgt spid="12360"/>
                                        </p:tgtEl>
                                      </p:cBhvr>
                                    </p:animEffect>
                                  </p:childTnLst>
                                </p:cTn>
                              </p:par>
                              <p:par>
                                <p:cTn id="63" presetID="29" presetClass="entr" presetSubtype="0" repeatCount="indefinite" fill="hold" grpId="0" nodeType="withEffect">
                                  <p:stCondLst>
                                    <p:cond delay="0"/>
                                  </p:stCondLst>
                                  <p:childTnLst>
                                    <p:set>
                                      <p:cBhvr>
                                        <p:cTn id="64" dur="1" fill="hold">
                                          <p:stCondLst>
                                            <p:cond delay="0"/>
                                          </p:stCondLst>
                                        </p:cTn>
                                        <p:tgtEl>
                                          <p:spTgt spid="12361"/>
                                        </p:tgtEl>
                                        <p:attrNameLst>
                                          <p:attrName>style.visibility</p:attrName>
                                        </p:attrNameLst>
                                      </p:cBhvr>
                                      <p:to>
                                        <p:strVal val="visible"/>
                                      </p:to>
                                    </p:set>
                                    <p:anim calcmode="lin" valueType="num">
                                      <p:cBhvr>
                                        <p:cTn id="65" dur="2000" fill="hold"/>
                                        <p:tgtEl>
                                          <p:spTgt spid="12361"/>
                                        </p:tgtEl>
                                        <p:attrNameLst>
                                          <p:attrName>ppt_x</p:attrName>
                                        </p:attrNameLst>
                                      </p:cBhvr>
                                      <p:tavLst>
                                        <p:tav tm="0">
                                          <p:val>
                                            <p:strVal val="#ppt_x-.2"/>
                                          </p:val>
                                        </p:tav>
                                        <p:tav tm="100000">
                                          <p:val>
                                            <p:strVal val="#ppt_x"/>
                                          </p:val>
                                        </p:tav>
                                      </p:tavLst>
                                    </p:anim>
                                    <p:anim calcmode="lin" valueType="num">
                                      <p:cBhvr>
                                        <p:cTn id="66" dur="2000" fill="hold"/>
                                        <p:tgtEl>
                                          <p:spTgt spid="12361"/>
                                        </p:tgtEl>
                                        <p:attrNameLst>
                                          <p:attrName>ppt_y</p:attrName>
                                        </p:attrNameLst>
                                      </p:cBhvr>
                                      <p:tavLst>
                                        <p:tav tm="0">
                                          <p:val>
                                            <p:strVal val="#ppt_y"/>
                                          </p:val>
                                        </p:tav>
                                        <p:tav tm="100000">
                                          <p:val>
                                            <p:strVal val="#ppt_y"/>
                                          </p:val>
                                        </p:tav>
                                      </p:tavLst>
                                    </p:anim>
                                    <p:animEffect transition="in" filter="wipe(right)" prLst="gradientSize: 0.1">
                                      <p:cBhvr>
                                        <p:cTn id="67" dur="2000"/>
                                        <p:tgtEl>
                                          <p:spTgt spid="12361"/>
                                        </p:tgtEl>
                                      </p:cBhvr>
                                    </p:animEffect>
                                  </p:childTnLst>
                                </p:cTn>
                              </p:par>
                            </p:childTnLst>
                          </p:cTn>
                        </p:par>
                        <p:par>
                          <p:cTn id="68" fill="hold" nodeType="afterGroup">
                            <p:stCondLst>
                              <p:cond delay="2500"/>
                            </p:stCondLst>
                            <p:childTnLst>
                              <p:par>
                                <p:cTn id="69" presetID="3" presetClass="entr" presetSubtype="10" repeatCount="indefinite" fill="hold" grpId="0" nodeType="afterEffect">
                                  <p:stCondLst>
                                    <p:cond delay="0"/>
                                  </p:stCondLst>
                                  <p:childTnLst>
                                    <p:set>
                                      <p:cBhvr>
                                        <p:cTn id="70" dur="1" fill="hold">
                                          <p:stCondLst>
                                            <p:cond delay="0"/>
                                          </p:stCondLst>
                                        </p:cTn>
                                        <p:tgtEl>
                                          <p:spTgt spid="12295"/>
                                        </p:tgtEl>
                                        <p:attrNameLst>
                                          <p:attrName>style.visibility</p:attrName>
                                        </p:attrNameLst>
                                      </p:cBhvr>
                                      <p:to>
                                        <p:strVal val="visible"/>
                                      </p:to>
                                    </p:set>
                                    <p:animEffect transition="in" filter="blinds(horizontal)">
                                      <p:cBhvr>
                                        <p:cTn id="71" dur="1000"/>
                                        <p:tgtEl>
                                          <p:spTgt spid="12295"/>
                                        </p:tgtEl>
                                      </p:cBhvr>
                                    </p:animEffect>
                                  </p:childTnLst>
                                </p:cTn>
                              </p:par>
                              <p:par>
                                <p:cTn id="72" presetID="3" presetClass="entr" presetSubtype="10" repeatCount="indefinite" fill="hold" grpId="0" nodeType="withEffect">
                                  <p:stCondLst>
                                    <p:cond delay="0"/>
                                  </p:stCondLst>
                                  <p:childTnLst>
                                    <p:set>
                                      <p:cBhvr>
                                        <p:cTn id="73" dur="1" fill="hold">
                                          <p:stCondLst>
                                            <p:cond delay="0"/>
                                          </p:stCondLst>
                                        </p:cTn>
                                        <p:tgtEl>
                                          <p:spTgt spid="12296"/>
                                        </p:tgtEl>
                                        <p:attrNameLst>
                                          <p:attrName>style.visibility</p:attrName>
                                        </p:attrNameLst>
                                      </p:cBhvr>
                                      <p:to>
                                        <p:strVal val="visible"/>
                                      </p:to>
                                    </p:set>
                                    <p:animEffect transition="in" filter="blinds(horizontal)">
                                      <p:cBhvr>
                                        <p:cTn id="74" dur="1000"/>
                                        <p:tgtEl>
                                          <p:spTgt spid="12296"/>
                                        </p:tgtEl>
                                      </p:cBhvr>
                                    </p:animEffect>
                                  </p:childTnLst>
                                </p:cTn>
                              </p:par>
                              <p:par>
                                <p:cTn id="75" presetID="3" presetClass="entr" presetSubtype="10" repeatCount="indefinite" fill="hold" grpId="0" nodeType="withEffect">
                                  <p:stCondLst>
                                    <p:cond delay="0"/>
                                  </p:stCondLst>
                                  <p:childTnLst>
                                    <p:set>
                                      <p:cBhvr>
                                        <p:cTn id="76" dur="1" fill="hold">
                                          <p:stCondLst>
                                            <p:cond delay="0"/>
                                          </p:stCondLst>
                                        </p:cTn>
                                        <p:tgtEl>
                                          <p:spTgt spid="12299"/>
                                        </p:tgtEl>
                                        <p:attrNameLst>
                                          <p:attrName>style.visibility</p:attrName>
                                        </p:attrNameLst>
                                      </p:cBhvr>
                                      <p:to>
                                        <p:strVal val="visible"/>
                                      </p:to>
                                    </p:set>
                                    <p:animEffect transition="in" filter="blinds(horizontal)">
                                      <p:cBhvr>
                                        <p:cTn id="77" dur="1000"/>
                                        <p:tgtEl>
                                          <p:spTgt spid="12299"/>
                                        </p:tgtEl>
                                      </p:cBhvr>
                                    </p:animEffect>
                                  </p:childTnLst>
                                </p:cTn>
                              </p:par>
                              <p:par>
                                <p:cTn id="78" presetID="3" presetClass="entr" presetSubtype="10" repeatCount="indefinite" fill="hold" grpId="0" nodeType="withEffect">
                                  <p:stCondLst>
                                    <p:cond delay="0"/>
                                  </p:stCondLst>
                                  <p:childTnLst>
                                    <p:set>
                                      <p:cBhvr>
                                        <p:cTn id="79" dur="1" fill="hold">
                                          <p:stCondLst>
                                            <p:cond delay="0"/>
                                          </p:stCondLst>
                                        </p:cTn>
                                        <p:tgtEl>
                                          <p:spTgt spid="12301"/>
                                        </p:tgtEl>
                                        <p:attrNameLst>
                                          <p:attrName>style.visibility</p:attrName>
                                        </p:attrNameLst>
                                      </p:cBhvr>
                                      <p:to>
                                        <p:strVal val="visible"/>
                                      </p:to>
                                    </p:set>
                                    <p:animEffect transition="in" filter="blinds(horizontal)">
                                      <p:cBhvr>
                                        <p:cTn id="80" dur="1000"/>
                                        <p:tgtEl>
                                          <p:spTgt spid="12301"/>
                                        </p:tgtEl>
                                      </p:cBhvr>
                                    </p:animEffect>
                                  </p:childTnLst>
                                </p:cTn>
                              </p:par>
                              <p:par>
                                <p:cTn id="81" presetID="47" presetClass="entr" presetSubtype="0" fill="hold" grpId="0" nodeType="withEffect">
                                  <p:stCondLst>
                                    <p:cond delay="0"/>
                                  </p:stCondLst>
                                  <p:childTnLst>
                                    <p:set>
                                      <p:cBhvr>
                                        <p:cTn id="82" dur="1" fill="hold">
                                          <p:stCondLst>
                                            <p:cond delay="0"/>
                                          </p:stCondLst>
                                        </p:cTn>
                                        <p:tgtEl>
                                          <p:spTgt spid="12300"/>
                                        </p:tgtEl>
                                        <p:attrNameLst>
                                          <p:attrName>style.visibility</p:attrName>
                                        </p:attrNameLst>
                                      </p:cBhvr>
                                      <p:to>
                                        <p:strVal val="visible"/>
                                      </p:to>
                                    </p:set>
                                    <p:animEffect transition="in" filter="fade">
                                      <p:cBhvr>
                                        <p:cTn id="83" dur="1000"/>
                                        <p:tgtEl>
                                          <p:spTgt spid="12300"/>
                                        </p:tgtEl>
                                      </p:cBhvr>
                                    </p:animEffect>
                                    <p:anim calcmode="lin" valueType="num">
                                      <p:cBhvr>
                                        <p:cTn id="84" dur="1000" fill="hold"/>
                                        <p:tgtEl>
                                          <p:spTgt spid="12300"/>
                                        </p:tgtEl>
                                        <p:attrNameLst>
                                          <p:attrName>ppt_x</p:attrName>
                                        </p:attrNameLst>
                                      </p:cBhvr>
                                      <p:tavLst>
                                        <p:tav tm="0">
                                          <p:val>
                                            <p:strVal val="#ppt_x"/>
                                          </p:val>
                                        </p:tav>
                                        <p:tav tm="100000">
                                          <p:val>
                                            <p:strVal val="#ppt_x"/>
                                          </p:val>
                                        </p:tav>
                                      </p:tavLst>
                                    </p:anim>
                                    <p:anim calcmode="lin" valueType="num">
                                      <p:cBhvr>
                                        <p:cTn id="85" dur="1000" fill="hold"/>
                                        <p:tgtEl>
                                          <p:spTgt spid="12300"/>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2364"/>
                                        </p:tgtEl>
                                        <p:attrNameLst>
                                          <p:attrName>style.visibility</p:attrName>
                                        </p:attrNameLst>
                                      </p:cBhvr>
                                      <p:to>
                                        <p:strVal val="visible"/>
                                      </p:to>
                                    </p:set>
                                    <p:animEffect transition="in" filter="fade">
                                      <p:cBhvr>
                                        <p:cTn id="88" dur="1000"/>
                                        <p:tgtEl>
                                          <p:spTgt spid="12364"/>
                                        </p:tgtEl>
                                      </p:cBhvr>
                                    </p:animEffect>
                                    <p:anim calcmode="lin" valueType="num">
                                      <p:cBhvr>
                                        <p:cTn id="89" dur="1000" fill="hold"/>
                                        <p:tgtEl>
                                          <p:spTgt spid="12364"/>
                                        </p:tgtEl>
                                        <p:attrNameLst>
                                          <p:attrName>ppt_x</p:attrName>
                                        </p:attrNameLst>
                                      </p:cBhvr>
                                      <p:tavLst>
                                        <p:tav tm="0">
                                          <p:val>
                                            <p:strVal val="#ppt_x"/>
                                          </p:val>
                                        </p:tav>
                                        <p:tav tm="100000">
                                          <p:val>
                                            <p:strVal val="#ppt_x"/>
                                          </p:val>
                                        </p:tav>
                                      </p:tavLst>
                                    </p:anim>
                                    <p:anim calcmode="lin" valueType="num">
                                      <p:cBhvr>
                                        <p:cTn id="90" dur="1000" fill="hold"/>
                                        <p:tgtEl>
                                          <p:spTgt spid="12364"/>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2365"/>
                                        </p:tgtEl>
                                        <p:attrNameLst>
                                          <p:attrName>style.visibility</p:attrName>
                                        </p:attrNameLst>
                                      </p:cBhvr>
                                      <p:to>
                                        <p:strVal val="visible"/>
                                      </p:to>
                                    </p:set>
                                    <p:animEffect transition="in" filter="fade">
                                      <p:cBhvr>
                                        <p:cTn id="93" dur="1000"/>
                                        <p:tgtEl>
                                          <p:spTgt spid="12365"/>
                                        </p:tgtEl>
                                      </p:cBhvr>
                                    </p:animEffect>
                                    <p:anim calcmode="lin" valueType="num">
                                      <p:cBhvr>
                                        <p:cTn id="94" dur="1000" fill="hold"/>
                                        <p:tgtEl>
                                          <p:spTgt spid="12365"/>
                                        </p:tgtEl>
                                        <p:attrNameLst>
                                          <p:attrName>ppt_x</p:attrName>
                                        </p:attrNameLst>
                                      </p:cBhvr>
                                      <p:tavLst>
                                        <p:tav tm="0">
                                          <p:val>
                                            <p:strVal val="#ppt_x"/>
                                          </p:val>
                                        </p:tav>
                                        <p:tav tm="100000">
                                          <p:val>
                                            <p:strVal val="#ppt_x"/>
                                          </p:val>
                                        </p:tav>
                                      </p:tavLst>
                                    </p:anim>
                                    <p:anim calcmode="lin" valueType="num">
                                      <p:cBhvr>
                                        <p:cTn id="95" dur="1000" fill="hold"/>
                                        <p:tgtEl>
                                          <p:spTgt spid="12365"/>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12366"/>
                                        </p:tgtEl>
                                        <p:attrNameLst>
                                          <p:attrName>style.visibility</p:attrName>
                                        </p:attrNameLst>
                                      </p:cBhvr>
                                      <p:to>
                                        <p:strVal val="visible"/>
                                      </p:to>
                                    </p:set>
                                    <p:animEffect transition="in" filter="fade">
                                      <p:cBhvr>
                                        <p:cTn id="98" dur="1000"/>
                                        <p:tgtEl>
                                          <p:spTgt spid="12366"/>
                                        </p:tgtEl>
                                      </p:cBhvr>
                                    </p:animEffect>
                                    <p:anim calcmode="lin" valueType="num">
                                      <p:cBhvr>
                                        <p:cTn id="99" dur="1000" fill="hold"/>
                                        <p:tgtEl>
                                          <p:spTgt spid="12366"/>
                                        </p:tgtEl>
                                        <p:attrNameLst>
                                          <p:attrName>ppt_x</p:attrName>
                                        </p:attrNameLst>
                                      </p:cBhvr>
                                      <p:tavLst>
                                        <p:tav tm="0">
                                          <p:val>
                                            <p:strVal val="#ppt_x"/>
                                          </p:val>
                                        </p:tav>
                                        <p:tav tm="100000">
                                          <p:val>
                                            <p:strVal val="#ppt_x"/>
                                          </p:val>
                                        </p:tav>
                                      </p:tavLst>
                                    </p:anim>
                                    <p:anim calcmode="lin" valueType="num">
                                      <p:cBhvr>
                                        <p:cTn id="100" dur="1000" fill="hold"/>
                                        <p:tgtEl>
                                          <p:spTgt spid="12366"/>
                                        </p:tgtEl>
                                        <p:attrNameLst>
                                          <p:attrName>ppt_y</p:attrName>
                                        </p:attrNameLst>
                                      </p:cBhvr>
                                      <p:tavLst>
                                        <p:tav tm="0">
                                          <p:val>
                                            <p:strVal val="#ppt_y-.1"/>
                                          </p:val>
                                        </p:tav>
                                        <p:tav tm="100000">
                                          <p:val>
                                            <p:strVal val="#ppt_y"/>
                                          </p:val>
                                        </p:tav>
                                      </p:tavLst>
                                    </p:anim>
                                  </p:childTnLst>
                                </p:cTn>
                              </p:par>
                            </p:childTnLst>
                          </p:cTn>
                        </p:par>
                        <p:par>
                          <p:cTn id="101" fill="hold" nodeType="afterGroup">
                            <p:stCondLst>
                              <p:cond delay="3500"/>
                            </p:stCondLst>
                            <p:childTnLst>
                              <p:par>
                                <p:cTn id="102" presetID="3" presetClass="entr" presetSubtype="10" fill="hold" grpId="0" nodeType="afterEffect">
                                  <p:stCondLst>
                                    <p:cond delay="0"/>
                                  </p:stCondLst>
                                  <p:childTnLst>
                                    <p:set>
                                      <p:cBhvr>
                                        <p:cTn id="103" dur="1" fill="hold">
                                          <p:stCondLst>
                                            <p:cond delay="0"/>
                                          </p:stCondLst>
                                        </p:cTn>
                                        <p:tgtEl>
                                          <p:spTgt spid="12345"/>
                                        </p:tgtEl>
                                        <p:attrNameLst>
                                          <p:attrName>style.visibility</p:attrName>
                                        </p:attrNameLst>
                                      </p:cBhvr>
                                      <p:to>
                                        <p:strVal val="visible"/>
                                      </p:to>
                                    </p:set>
                                    <p:animEffect transition="in" filter="blinds(horizontal)">
                                      <p:cBhvr>
                                        <p:cTn id="104" dur="2000"/>
                                        <p:tgtEl>
                                          <p:spTgt spid="12345"/>
                                        </p:tgtEl>
                                      </p:cBhvr>
                                    </p:animEffect>
                                  </p:childTnLst>
                                </p:cTn>
                              </p:par>
                              <p:par>
                                <p:cTn id="105" presetID="0" presetClass="path" presetSubtype="0" repeatCount="indefinite" accel="50000" decel="50000" fill="hold" grpId="1" nodeType="withEffect">
                                  <p:stCondLst>
                                    <p:cond delay="0"/>
                                  </p:stCondLst>
                                  <p:childTnLst>
                                    <p:animMotion origin="layout" path="M 0 0 C 0.01163 0.11373 0.02344 0.22769 0.02899 0.27508 " pathEditMode="relative" ptsTypes="aA">
                                      <p:cBhvr>
                                        <p:cTn id="106" dur="2000" fill="hold"/>
                                        <p:tgtEl>
                                          <p:spTgt spid="12295"/>
                                        </p:tgtEl>
                                        <p:attrNameLst>
                                          <p:attrName>ppt_x</p:attrName>
                                          <p:attrName>ppt_y</p:attrName>
                                        </p:attrNameLst>
                                      </p:cBhvr>
                                    </p:animMotion>
                                  </p:childTnLst>
                                </p:cTn>
                              </p:par>
                              <p:par>
                                <p:cTn id="107" presetID="0" presetClass="path" presetSubtype="0" repeatCount="indefinite" accel="50000" decel="50000" fill="hold" grpId="1" nodeType="withEffect">
                                  <p:stCondLst>
                                    <p:cond delay="0"/>
                                  </p:stCondLst>
                                  <p:childTnLst>
                                    <p:animMotion origin="layout" path="M 0.00035 -0.0601 C 0.01198 0.05363 0.02379 0.16759 0.02934 0.21498 " pathEditMode="relative" rAng="0" ptsTypes="aA">
                                      <p:cBhvr>
                                        <p:cTn id="108" dur="2000" fill="hold"/>
                                        <p:tgtEl>
                                          <p:spTgt spid="12296"/>
                                        </p:tgtEl>
                                        <p:attrNameLst>
                                          <p:attrName>ppt_x</p:attrName>
                                          <p:attrName>ppt_y</p:attrName>
                                        </p:attrNameLst>
                                      </p:cBhvr>
                                      <p:rCtr x="14" y="138"/>
                                    </p:animMotion>
                                  </p:childTnLst>
                                </p:cTn>
                              </p:par>
                              <p:par>
                                <p:cTn id="109" presetID="0" presetClass="path" presetSubtype="0" repeatCount="indefinite" accel="50000" decel="50000" fill="hold" grpId="1" nodeType="withEffect">
                                  <p:stCondLst>
                                    <p:cond delay="0"/>
                                  </p:stCondLst>
                                  <p:childTnLst>
                                    <p:animMotion origin="layout" path="M 0 3.84189E-6 C 0.01649 0.0994 0.03299 0.19903 0.03958 0.23855 " pathEditMode="relative" rAng="0" ptsTypes="aA">
                                      <p:cBhvr>
                                        <p:cTn id="110" dur="2000" fill="hold"/>
                                        <p:tgtEl>
                                          <p:spTgt spid="12366"/>
                                        </p:tgtEl>
                                        <p:attrNameLst>
                                          <p:attrName>ppt_x</p:attrName>
                                          <p:attrName>ppt_y</p:attrName>
                                        </p:attrNameLst>
                                      </p:cBhvr>
                                      <p:rCtr x="20" y="119"/>
                                    </p:animMotion>
                                  </p:childTnLst>
                                </p:cTn>
                              </p:par>
                              <p:par>
                                <p:cTn id="111" presetID="0" presetClass="path" presetSubtype="0" repeatCount="indefinite" accel="50000" decel="50000" fill="hold" grpId="1" nodeType="withEffect">
                                  <p:stCondLst>
                                    <p:cond delay="0"/>
                                  </p:stCondLst>
                                  <p:childTnLst>
                                    <p:animMotion origin="layout" path="M 0.00191 -0.01664 C 0.01354 0.09709 0.02535 0.21105 0.0309 0.25844 " pathEditMode="relative" rAng="0" ptsTypes="aA">
                                      <p:cBhvr>
                                        <p:cTn id="112" dur="2000" fill="hold"/>
                                        <p:tgtEl>
                                          <p:spTgt spid="12301"/>
                                        </p:tgtEl>
                                        <p:attrNameLst>
                                          <p:attrName>ppt_x</p:attrName>
                                          <p:attrName>ppt_y</p:attrName>
                                        </p:attrNameLst>
                                      </p:cBhvr>
                                      <p:rCtr x="14" y="138"/>
                                    </p:animMotion>
                                  </p:childTnLst>
                                </p:cTn>
                              </p:par>
                              <p:par>
                                <p:cTn id="113" presetID="0" presetClass="path" presetSubtype="0" repeatCount="indefinite" accel="50000" decel="50000" fill="hold" grpId="1" nodeType="withEffect">
                                  <p:stCondLst>
                                    <p:cond delay="0"/>
                                  </p:stCondLst>
                                  <p:childTnLst>
                                    <p:animMotion origin="layout" path="M 0.00521 -0.003 C 0.01806 0.09917 0.03108 0.20158 0.03629 0.24249 " pathEditMode="relative" ptsTypes="aA">
                                      <p:cBhvr>
                                        <p:cTn id="114" dur="2000" fill="hold"/>
                                        <p:tgtEl>
                                          <p:spTgt spid="12299"/>
                                        </p:tgtEl>
                                        <p:attrNameLst>
                                          <p:attrName>ppt_x</p:attrName>
                                          <p:attrName>ppt_y</p:attrName>
                                        </p:attrNameLst>
                                      </p:cBhvr>
                                    </p:animMotion>
                                  </p:childTnLst>
                                </p:cTn>
                              </p:par>
                              <p:par>
                                <p:cTn id="115" presetID="0" presetClass="path" presetSubtype="0" repeatCount="indefinite" accel="50000" decel="50000" fill="hold" grpId="1" nodeType="withEffect">
                                  <p:stCondLst>
                                    <p:cond delay="0"/>
                                  </p:stCondLst>
                                  <p:childTnLst>
                                    <p:animMotion origin="layout" path="M 0 9.43135E-7 C 0.01563 0.11327 0.03125 0.22677 0.0375 0.27184 " pathEditMode="relative" rAng="0" ptsTypes="aA">
                                      <p:cBhvr>
                                        <p:cTn id="116" dur="2000" fill="hold"/>
                                        <p:tgtEl>
                                          <p:spTgt spid="12300"/>
                                        </p:tgtEl>
                                        <p:attrNameLst>
                                          <p:attrName>ppt_x</p:attrName>
                                          <p:attrName>ppt_y</p:attrName>
                                        </p:attrNameLst>
                                      </p:cBhvr>
                                      <p:rCtr x="19" y="136"/>
                                    </p:animMotion>
                                  </p:childTnLst>
                                </p:cTn>
                              </p:par>
                              <p:par>
                                <p:cTn id="117" presetID="0" presetClass="path" presetSubtype="0" repeatCount="indefinite" accel="50000" decel="50000" fill="hold" grpId="1" nodeType="withEffect">
                                  <p:stCondLst>
                                    <p:cond delay="0"/>
                                  </p:stCondLst>
                                  <p:childTnLst>
                                    <p:animMotion origin="layout" path="M 5E-6 -4.48451E-6 C 0.01771 0.10703 0.0356 0.21429 0.04271 0.25682 " pathEditMode="relative" rAng="0" ptsTypes="aA">
                                      <p:cBhvr>
                                        <p:cTn id="118" dur="2000" fill="hold"/>
                                        <p:tgtEl>
                                          <p:spTgt spid="12364"/>
                                        </p:tgtEl>
                                        <p:attrNameLst>
                                          <p:attrName>ppt_x</p:attrName>
                                          <p:attrName>ppt_y</p:attrName>
                                        </p:attrNameLst>
                                      </p:cBhvr>
                                      <p:rCtr x="21" y="128"/>
                                    </p:animMotion>
                                  </p:childTnLst>
                                </p:cTn>
                              </p:par>
                              <p:par>
                                <p:cTn id="119" presetID="0" presetClass="path" presetSubtype="0" repeatCount="indefinite" accel="50000" decel="50000" fill="hold" grpId="1" nodeType="withEffect">
                                  <p:stCondLst>
                                    <p:cond delay="0"/>
                                  </p:stCondLst>
                                  <p:childTnLst>
                                    <p:animMotion origin="layout" path="M 0 0 C 0.01389 0.09385 0.02778 0.1877 0.03334 0.22469 " pathEditMode="relative" ptsTypes="aA">
                                      <p:cBhvr>
                                        <p:cTn id="120" dur="2000" fill="hold"/>
                                        <p:tgtEl>
                                          <p:spTgt spid="12365"/>
                                        </p:tgtEl>
                                        <p:attrNameLst>
                                          <p:attrName>ppt_x</p:attrName>
                                          <p:attrName>ppt_y</p:attrName>
                                        </p:attrNameLst>
                                      </p:cBhvr>
                                    </p:animMotion>
                                  </p:childTnLst>
                                </p:cTn>
                              </p:par>
                            </p:childTnLst>
                          </p:cTn>
                        </p:par>
                        <p:par>
                          <p:cTn id="121" fill="hold" nodeType="afterGroup">
                            <p:stCondLst>
                              <p:cond delay="5500"/>
                            </p:stCondLst>
                            <p:childTnLst>
                              <p:par>
                                <p:cTn id="122" presetID="8" presetClass="emph" presetSubtype="0" repeatCount="indefinite" fill="hold" grpId="0" nodeType="afterEffect">
                                  <p:stCondLst>
                                    <p:cond delay="0"/>
                                  </p:stCondLst>
                                  <p:childTnLst>
                                    <p:animRot by="21600000">
                                      <p:cBhvr>
                                        <p:cTn id="123" dur="2000" fill="hold"/>
                                        <p:tgtEl>
                                          <p:spTgt spid="12306"/>
                                        </p:tgtEl>
                                        <p:attrNameLst>
                                          <p:attrName>r</p:attrName>
                                        </p:attrNameLst>
                                      </p:cBhvr>
                                    </p:animRot>
                                  </p:childTnLst>
                                </p:cTn>
                              </p:par>
                              <p:par>
                                <p:cTn id="124" presetID="8" presetClass="emph" presetSubtype="0" repeatCount="indefinite" fill="hold" grpId="0" nodeType="withEffect">
                                  <p:stCondLst>
                                    <p:cond delay="0"/>
                                  </p:stCondLst>
                                  <p:childTnLst>
                                    <p:animRot by="21600000">
                                      <p:cBhvr>
                                        <p:cTn id="125" dur="2000" fill="hold"/>
                                        <p:tgtEl>
                                          <p:spTgt spid="12308"/>
                                        </p:tgtEl>
                                        <p:attrNameLst>
                                          <p:attrName>r</p:attrName>
                                        </p:attrNameLst>
                                      </p:cBhvr>
                                    </p:animRot>
                                  </p:childTnLst>
                                </p:cTn>
                              </p:par>
                              <p:par>
                                <p:cTn id="126" presetID="30" presetClass="emph" presetSubtype="0" repeatCount="indefinite" fill="hold" grpId="0" nodeType="withEffect">
                                  <p:stCondLst>
                                    <p:cond delay="0"/>
                                  </p:stCondLst>
                                  <p:childTnLst>
                                    <p:animClr clrSpc="hsl" dir="cw">
                                      <p:cBhvr override="childStyle">
                                        <p:cTn id="127" dur="2000" fill="hold"/>
                                        <p:tgtEl>
                                          <p:spTgt spid="12307"/>
                                        </p:tgtEl>
                                        <p:attrNameLst>
                                          <p:attrName>style.color</p:attrName>
                                        </p:attrNameLst>
                                      </p:cBhvr>
                                      <p:by>
                                        <p:hsl h="0" s="12549" l="25098"/>
                                      </p:by>
                                    </p:animClr>
                                    <p:animClr clrSpc="hsl" dir="cw">
                                      <p:cBhvr>
                                        <p:cTn id="128" dur="2000" fill="hold"/>
                                        <p:tgtEl>
                                          <p:spTgt spid="12307"/>
                                        </p:tgtEl>
                                        <p:attrNameLst>
                                          <p:attrName>fillcolor</p:attrName>
                                        </p:attrNameLst>
                                      </p:cBhvr>
                                      <p:by>
                                        <p:hsl h="0" s="12549" l="25098"/>
                                      </p:by>
                                    </p:animClr>
                                    <p:animClr clrSpc="hsl" dir="cw">
                                      <p:cBhvr>
                                        <p:cTn id="129" dur="2000" fill="hold"/>
                                        <p:tgtEl>
                                          <p:spTgt spid="12307"/>
                                        </p:tgtEl>
                                        <p:attrNameLst>
                                          <p:attrName>stroke.color</p:attrName>
                                        </p:attrNameLst>
                                      </p:cBhvr>
                                      <p:by>
                                        <p:hsl h="0" s="12549" l="25098"/>
                                      </p:by>
                                    </p:animClr>
                                    <p:set>
                                      <p:cBhvr>
                                        <p:cTn id="130" dur="2000" fill="hold"/>
                                        <p:tgtEl>
                                          <p:spTgt spid="12307"/>
                                        </p:tgtEl>
                                        <p:attrNameLst>
                                          <p:attrName>fill.type</p:attrName>
                                        </p:attrNameLst>
                                      </p:cBhvr>
                                      <p:to>
                                        <p:strVal val="solid"/>
                                      </p:to>
                                    </p:set>
                                  </p:childTnLst>
                                </p:cTn>
                              </p:par>
                              <p:par>
                                <p:cTn id="131" presetID="30" presetClass="emph" presetSubtype="0" repeatCount="indefinite" fill="hold" grpId="1" nodeType="withEffect">
                                  <p:stCondLst>
                                    <p:cond delay="0"/>
                                  </p:stCondLst>
                                  <p:childTnLst>
                                    <p:animClr clrSpc="hsl" dir="cw">
                                      <p:cBhvr override="childStyle">
                                        <p:cTn id="132" dur="2000" fill="hold"/>
                                        <p:tgtEl>
                                          <p:spTgt spid="12306"/>
                                        </p:tgtEl>
                                        <p:attrNameLst>
                                          <p:attrName>style.color</p:attrName>
                                        </p:attrNameLst>
                                      </p:cBhvr>
                                      <p:by>
                                        <p:hsl h="0" s="12549" l="25098"/>
                                      </p:by>
                                    </p:animClr>
                                    <p:animClr clrSpc="hsl" dir="cw">
                                      <p:cBhvr>
                                        <p:cTn id="133" dur="2000" fill="hold"/>
                                        <p:tgtEl>
                                          <p:spTgt spid="12306"/>
                                        </p:tgtEl>
                                        <p:attrNameLst>
                                          <p:attrName>fillcolor</p:attrName>
                                        </p:attrNameLst>
                                      </p:cBhvr>
                                      <p:by>
                                        <p:hsl h="0" s="12549" l="25098"/>
                                      </p:by>
                                    </p:animClr>
                                    <p:animClr clrSpc="hsl" dir="cw">
                                      <p:cBhvr>
                                        <p:cTn id="134" dur="2000" fill="hold"/>
                                        <p:tgtEl>
                                          <p:spTgt spid="12306"/>
                                        </p:tgtEl>
                                        <p:attrNameLst>
                                          <p:attrName>stroke.color</p:attrName>
                                        </p:attrNameLst>
                                      </p:cBhvr>
                                      <p:by>
                                        <p:hsl h="0" s="12549" l="25098"/>
                                      </p:by>
                                    </p:animClr>
                                    <p:set>
                                      <p:cBhvr>
                                        <p:cTn id="135" dur="2000" fill="hold"/>
                                        <p:tgtEl>
                                          <p:spTgt spid="12306"/>
                                        </p:tgtEl>
                                        <p:attrNameLst>
                                          <p:attrName>fill.type</p:attrName>
                                        </p:attrNameLst>
                                      </p:cBhvr>
                                      <p:to>
                                        <p:strVal val="solid"/>
                                      </p:to>
                                    </p:set>
                                  </p:childTnLst>
                                </p:cTn>
                              </p:par>
                              <p:par>
                                <p:cTn id="136" presetID="18" presetClass="entr" presetSubtype="12" repeatCount="indefinite" fill="hold" grpId="0" nodeType="withEffect">
                                  <p:stCondLst>
                                    <p:cond delay="0"/>
                                  </p:stCondLst>
                                  <p:childTnLst>
                                    <p:set>
                                      <p:cBhvr>
                                        <p:cTn id="137" dur="1" fill="hold">
                                          <p:stCondLst>
                                            <p:cond delay="0"/>
                                          </p:stCondLst>
                                        </p:cTn>
                                        <p:tgtEl>
                                          <p:spTgt spid="12347"/>
                                        </p:tgtEl>
                                        <p:attrNameLst>
                                          <p:attrName>style.visibility</p:attrName>
                                        </p:attrNameLst>
                                      </p:cBhvr>
                                      <p:to>
                                        <p:strVal val="visible"/>
                                      </p:to>
                                    </p:set>
                                    <p:animEffect transition="in" filter="strips(downLeft)">
                                      <p:cBhvr>
                                        <p:cTn id="138" dur="500"/>
                                        <p:tgtEl>
                                          <p:spTgt spid="12347"/>
                                        </p:tgtEl>
                                      </p:cBhvr>
                                    </p:animEffect>
                                  </p:childTnLst>
                                </p:cTn>
                              </p:par>
                            </p:childTnLst>
                          </p:cTn>
                        </p:par>
                        <p:par>
                          <p:cTn id="139" fill="hold" nodeType="afterGroup">
                            <p:stCondLst>
                              <p:cond delay="7500"/>
                            </p:stCondLst>
                            <p:childTnLst>
                              <p:par>
                                <p:cTn id="140" presetID="22" presetClass="entr" presetSubtype="4" fill="hold" grpId="0" nodeType="afterEffect">
                                  <p:stCondLst>
                                    <p:cond delay="0"/>
                                  </p:stCondLst>
                                  <p:childTnLst>
                                    <p:set>
                                      <p:cBhvr>
                                        <p:cTn id="141" dur="1" fill="hold">
                                          <p:stCondLst>
                                            <p:cond delay="0"/>
                                          </p:stCondLst>
                                        </p:cTn>
                                        <p:tgtEl>
                                          <p:spTgt spid="12354"/>
                                        </p:tgtEl>
                                        <p:attrNameLst>
                                          <p:attrName>style.visibility</p:attrName>
                                        </p:attrNameLst>
                                      </p:cBhvr>
                                      <p:to>
                                        <p:strVal val="visible"/>
                                      </p:to>
                                    </p:set>
                                    <p:animEffect transition="in" filter="wipe(down)">
                                      <p:cBhvr>
                                        <p:cTn id="142" dur="3000"/>
                                        <p:tgtEl>
                                          <p:spTgt spid="12354"/>
                                        </p:tgtEl>
                                      </p:cBhvr>
                                    </p:animEffect>
                                  </p:childTnLst>
                                </p:cTn>
                              </p:par>
                            </p:childTnLst>
                          </p:cTn>
                        </p:par>
                        <p:par>
                          <p:cTn id="143" fill="hold" nodeType="afterGroup">
                            <p:stCondLst>
                              <p:cond delay="10500"/>
                            </p:stCondLst>
                            <p:childTnLst>
                              <p:par>
                                <p:cTn id="144" presetID="18" presetClass="entr" presetSubtype="12" repeatCount="indefinite" fill="hold" grpId="0" nodeType="afterEffect">
                                  <p:stCondLst>
                                    <p:cond delay="0"/>
                                  </p:stCondLst>
                                  <p:childTnLst>
                                    <p:set>
                                      <p:cBhvr>
                                        <p:cTn id="145" dur="1" fill="hold">
                                          <p:stCondLst>
                                            <p:cond delay="0"/>
                                          </p:stCondLst>
                                        </p:cTn>
                                        <p:tgtEl>
                                          <p:spTgt spid="12398"/>
                                        </p:tgtEl>
                                        <p:attrNameLst>
                                          <p:attrName>style.visibility</p:attrName>
                                        </p:attrNameLst>
                                      </p:cBhvr>
                                      <p:to>
                                        <p:strVal val="visible"/>
                                      </p:to>
                                    </p:set>
                                    <p:animEffect transition="in" filter="strips(downLeft)">
                                      <p:cBhvr>
                                        <p:cTn id="146" dur="1000"/>
                                        <p:tgtEl>
                                          <p:spTgt spid="12398"/>
                                        </p:tgtEl>
                                      </p:cBhvr>
                                    </p:animEffect>
                                  </p:childTnLst>
                                </p:cTn>
                              </p:par>
                            </p:childTnLst>
                          </p:cTn>
                        </p:par>
                        <p:par>
                          <p:cTn id="147" fill="hold" nodeType="afterGroup">
                            <p:stCondLst>
                              <p:cond delay="11500"/>
                            </p:stCondLst>
                            <p:childTnLst>
                              <p:par>
                                <p:cTn id="148" presetID="22" presetClass="entr" presetSubtype="4" repeatCount="indefinite" fill="hold" grpId="0" nodeType="afterEffect">
                                  <p:stCondLst>
                                    <p:cond delay="0"/>
                                  </p:stCondLst>
                                  <p:childTnLst>
                                    <p:set>
                                      <p:cBhvr>
                                        <p:cTn id="149" dur="1" fill="hold">
                                          <p:stCondLst>
                                            <p:cond delay="0"/>
                                          </p:stCondLst>
                                        </p:cTn>
                                        <p:tgtEl>
                                          <p:spTgt spid="12399"/>
                                        </p:tgtEl>
                                        <p:attrNameLst>
                                          <p:attrName>style.visibility</p:attrName>
                                        </p:attrNameLst>
                                      </p:cBhvr>
                                      <p:to>
                                        <p:strVal val="visible"/>
                                      </p:to>
                                    </p:set>
                                    <p:animEffect transition="in" filter="wipe(down)">
                                      <p:cBhvr>
                                        <p:cTn id="150" dur="1000"/>
                                        <p:tgtEl>
                                          <p:spTgt spid="12399"/>
                                        </p:tgtEl>
                                      </p:cBhvr>
                                    </p:animEffect>
                                  </p:childTnLst>
                                </p:cTn>
                              </p:par>
                              <p:par>
                                <p:cTn id="151" presetID="16" presetClass="entr" presetSubtype="26" fill="hold" grpId="0" nodeType="withEffect">
                                  <p:stCondLst>
                                    <p:cond delay="0"/>
                                  </p:stCondLst>
                                  <p:childTnLst>
                                    <p:set>
                                      <p:cBhvr>
                                        <p:cTn id="152" dur="1" fill="hold">
                                          <p:stCondLst>
                                            <p:cond delay="0"/>
                                          </p:stCondLst>
                                        </p:cTn>
                                        <p:tgtEl>
                                          <p:spTgt spid="12346"/>
                                        </p:tgtEl>
                                        <p:attrNameLst>
                                          <p:attrName>style.visibility</p:attrName>
                                        </p:attrNameLst>
                                      </p:cBhvr>
                                      <p:to>
                                        <p:strVal val="visible"/>
                                      </p:to>
                                    </p:set>
                                    <p:animEffect transition="in" filter="barn(inHorizontal)">
                                      <p:cBhvr>
                                        <p:cTn id="153" dur="1000"/>
                                        <p:tgtEl>
                                          <p:spTgt spid="12346"/>
                                        </p:tgtEl>
                                      </p:cBhvr>
                                    </p:animEffect>
                                  </p:childTnLst>
                                </p:cTn>
                              </p:par>
                            </p:childTnLst>
                          </p:cTn>
                        </p:par>
                        <p:par>
                          <p:cTn id="154" fill="hold" nodeType="afterGroup">
                            <p:stCondLst>
                              <p:cond delay="12500"/>
                            </p:stCondLst>
                            <p:childTnLst>
                              <p:par>
                                <p:cTn id="155" presetID="47" presetClass="entr" presetSubtype="0" repeatCount="indefinite" fill="hold" grpId="0" nodeType="afterEffect">
                                  <p:stCondLst>
                                    <p:cond delay="0"/>
                                  </p:stCondLst>
                                  <p:childTnLst>
                                    <p:set>
                                      <p:cBhvr>
                                        <p:cTn id="156" dur="1" fill="hold">
                                          <p:stCondLst>
                                            <p:cond delay="0"/>
                                          </p:stCondLst>
                                        </p:cTn>
                                        <p:tgtEl>
                                          <p:spTgt spid="12348"/>
                                        </p:tgtEl>
                                        <p:attrNameLst>
                                          <p:attrName>style.visibility</p:attrName>
                                        </p:attrNameLst>
                                      </p:cBhvr>
                                      <p:to>
                                        <p:strVal val="visible"/>
                                      </p:to>
                                    </p:set>
                                    <p:animEffect transition="in" filter="fade">
                                      <p:cBhvr>
                                        <p:cTn id="157" dur="2000"/>
                                        <p:tgtEl>
                                          <p:spTgt spid="12348"/>
                                        </p:tgtEl>
                                      </p:cBhvr>
                                    </p:animEffect>
                                    <p:anim calcmode="lin" valueType="num">
                                      <p:cBhvr>
                                        <p:cTn id="158" dur="2000" fill="hold"/>
                                        <p:tgtEl>
                                          <p:spTgt spid="12348"/>
                                        </p:tgtEl>
                                        <p:attrNameLst>
                                          <p:attrName>ppt_x</p:attrName>
                                        </p:attrNameLst>
                                      </p:cBhvr>
                                      <p:tavLst>
                                        <p:tav tm="0">
                                          <p:val>
                                            <p:strVal val="#ppt_x"/>
                                          </p:val>
                                        </p:tav>
                                        <p:tav tm="100000">
                                          <p:val>
                                            <p:strVal val="#ppt_x"/>
                                          </p:val>
                                        </p:tav>
                                      </p:tavLst>
                                    </p:anim>
                                    <p:anim calcmode="lin" valueType="num">
                                      <p:cBhvr>
                                        <p:cTn id="159" dur="2000" fill="hold"/>
                                        <p:tgtEl>
                                          <p:spTgt spid="12348"/>
                                        </p:tgtEl>
                                        <p:attrNameLst>
                                          <p:attrName>ppt_y</p:attrName>
                                        </p:attrNameLst>
                                      </p:cBhvr>
                                      <p:tavLst>
                                        <p:tav tm="0">
                                          <p:val>
                                            <p:strVal val="#ppt_y-.1"/>
                                          </p:val>
                                        </p:tav>
                                        <p:tav tm="100000">
                                          <p:val>
                                            <p:strVal val="#ppt_y"/>
                                          </p:val>
                                        </p:tav>
                                      </p:tavLst>
                                    </p:anim>
                                  </p:childTnLst>
                                </p:cTn>
                              </p:par>
                              <p:par>
                                <p:cTn id="160" presetID="47" presetClass="entr" presetSubtype="0" repeatCount="indefinite" fill="hold" grpId="0" nodeType="withEffect">
                                  <p:stCondLst>
                                    <p:cond delay="0"/>
                                  </p:stCondLst>
                                  <p:childTnLst>
                                    <p:set>
                                      <p:cBhvr>
                                        <p:cTn id="161" dur="1" fill="hold">
                                          <p:stCondLst>
                                            <p:cond delay="0"/>
                                          </p:stCondLst>
                                        </p:cTn>
                                        <p:tgtEl>
                                          <p:spTgt spid="12349"/>
                                        </p:tgtEl>
                                        <p:attrNameLst>
                                          <p:attrName>style.visibility</p:attrName>
                                        </p:attrNameLst>
                                      </p:cBhvr>
                                      <p:to>
                                        <p:strVal val="visible"/>
                                      </p:to>
                                    </p:set>
                                    <p:animEffect transition="in" filter="fade">
                                      <p:cBhvr>
                                        <p:cTn id="162" dur="1000"/>
                                        <p:tgtEl>
                                          <p:spTgt spid="12349"/>
                                        </p:tgtEl>
                                      </p:cBhvr>
                                    </p:animEffect>
                                    <p:anim calcmode="lin" valueType="num">
                                      <p:cBhvr>
                                        <p:cTn id="163" dur="1000" fill="hold"/>
                                        <p:tgtEl>
                                          <p:spTgt spid="12349"/>
                                        </p:tgtEl>
                                        <p:attrNameLst>
                                          <p:attrName>ppt_x</p:attrName>
                                        </p:attrNameLst>
                                      </p:cBhvr>
                                      <p:tavLst>
                                        <p:tav tm="0">
                                          <p:val>
                                            <p:strVal val="#ppt_x"/>
                                          </p:val>
                                        </p:tav>
                                        <p:tav tm="100000">
                                          <p:val>
                                            <p:strVal val="#ppt_x"/>
                                          </p:val>
                                        </p:tav>
                                      </p:tavLst>
                                    </p:anim>
                                    <p:anim calcmode="lin" valueType="num">
                                      <p:cBhvr>
                                        <p:cTn id="164" dur="1000" fill="hold"/>
                                        <p:tgtEl>
                                          <p:spTgt spid="12349"/>
                                        </p:tgtEl>
                                        <p:attrNameLst>
                                          <p:attrName>ppt_y</p:attrName>
                                        </p:attrNameLst>
                                      </p:cBhvr>
                                      <p:tavLst>
                                        <p:tav tm="0">
                                          <p:val>
                                            <p:strVal val="#ppt_y-.1"/>
                                          </p:val>
                                        </p:tav>
                                        <p:tav tm="100000">
                                          <p:val>
                                            <p:strVal val="#ppt_y"/>
                                          </p:val>
                                        </p:tav>
                                      </p:tavLst>
                                    </p:anim>
                                  </p:childTnLst>
                                </p:cTn>
                              </p:par>
                              <p:par>
                                <p:cTn id="165" presetID="47" presetClass="entr" presetSubtype="0" repeatCount="indefinite" fill="hold" grpId="0" nodeType="withEffect">
                                  <p:stCondLst>
                                    <p:cond delay="0"/>
                                  </p:stCondLst>
                                  <p:childTnLst>
                                    <p:set>
                                      <p:cBhvr>
                                        <p:cTn id="166" dur="1" fill="hold">
                                          <p:stCondLst>
                                            <p:cond delay="0"/>
                                          </p:stCondLst>
                                        </p:cTn>
                                        <p:tgtEl>
                                          <p:spTgt spid="12350"/>
                                        </p:tgtEl>
                                        <p:attrNameLst>
                                          <p:attrName>style.visibility</p:attrName>
                                        </p:attrNameLst>
                                      </p:cBhvr>
                                      <p:to>
                                        <p:strVal val="visible"/>
                                      </p:to>
                                    </p:set>
                                    <p:animEffect transition="in" filter="fade">
                                      <p:cBhvr>
                                        <p:cTn id="167" dur="1000"/>
                                        <p:tgtEl>
                                          <p:spTgt spid="12350"/>
                                        </p:tgtEl>
                                      </p:cBhvr>
                                    </p:animEffect>
                                    <p:anim calcmode="lin" valueType="num">
                                      <p:cBhvr>
                                        <p:cTn id="168" dur="1000" fill="hold"/>
                                        <p:tgtEl>
                                          <p:spTgt spid="12350"/>
                                        </p:tgtEl>
                                        <p:attrNameLst>
                                          <p:attrName>ppt_x</p:attrName>
                                        </p:attrNameLst>
                                      </p:cBhvr>
                                      <p:tavLst>
                                        <p:tav tm="0">
                                          <p:val>
                                            <p:strVal val="#ppt_x"/>
                                          </p:val>
                                        </p:tav>
                                        <p:tav tm="100000">
                                          <p:val>
                                            <p:strVal val="#ppt_x"/>
                                          </p:val>
                                        </p:tav>
                                      </p:tavLst>
                                    </p:anim>
                                    <p:anim calcmode="lin" valueType="num">
                                      <p:cBhvr>
                                        <p:cTn id="169" dur="1000" fill="hold"/>
                                        <p:tgtEl>
                                          <p:spTgt spid="12350"/>
                                        </p:tgtEl>
                                        <p:attrNameLst>
                                          <p:attrName>ppt_y</p:attrName>
                                        </p:attrNameLst>
                                      </p:cBhvr>
                                      <p:tavLst>
                                        <p:tav tm="0">
                                          <p:val>
                                            <p:strVal val="#ppt_y-.1"/>
                                          </p:val>
                                        </p:tav>
                                        <p:tav tm="100000">
                                          <p:val>
                                            <p:strVal val="#ppt_y"/>
                                          </p:val>
                                        </p:tav>
                                      </p:tavLst>
                                    </p:anim>
                                  </p:childTnLst>
                                </p:cTn>
                              </p:par>
                              <p:par>
                                <p:cTn id="170" presetID="47" presetClass="entr" presetSubtype="0" repeatCount="indefinite" fill="hold" grpId="0" nodeType="withEffect">
                                  <p:stCondLst>
                                    <p:cond delay="0"/>
                                  </p:stCondLst>
                                  <p:childTnLst>
                                    <p:set>
                                      <p:cBhvr>
                                        <p:cTn id="171" dur="1" fill="hold">
                                          <p:stCondLst>
                                            <p:cond delay="0"/>
                                          </p:stCondLst>
                                        </p:cTn>
                                        <p:tgtEl>
                                          <p:spTgt spid="12351"/>
                                        </p:tgtEl>
                                        <p:attrNameLst>
                                          <p:attrName>style.visibility</p:attrName>
                                        </p:attrNameLst>
                                      </p:cBhvr>
                                      <p:to>
                                        <p:strVal val="visible"/>
                                      </p:to>
                                    </p:set>
                                    <p:animEffect transition="in" filter="fade">
                                      <p:cBhvr>
                                        <p:cTn id="172" dur="1000"/>
                                        <p:tgtEl>
                                          <p:spTgt spid="12351"/>
                                        </p:tgtEl>
                                      </p:cBhvr>
                                    </p:animEffect>
                                    <p:anim calcmode="lin" valueType="num">
                                      <p:cBhvr>
                                        <p:cTn id="173" dur="1000" fill="hold"/>
                                        <p:tgtEl>
                                          <p:spTgt spid="12351"/>
                                        </p:tgtEl>
                                        <p:attrNameLst>
                                          <p:attrName>ppt_x</p:attrName>
                                        </p:attrNameLst>
                                      </p:cBhvr>
                                      <p:tavLst>
                                        <p:tav tm="0">
                                          <p:val>
                                            <p:strVal val="#ppt_x"/>
                                          </p:val>
                                        </p:tav>
                                        <p:tav tm="100000">
                                          <p:val>
                                            <p:strVal val="#ppt_x"/>
                                          </p:val>
                                        </p:tav>
                                      </p:tavLst>
                                    </p:anim>
                                    <p:anim calcmode="lin" valueType="num">
                                      <p:cBhvr>
                                        <p:cTn id="174" dur="1000" fill="hold"/>
                                        <p:tgtEl>
                                          <p:spTgt spid="12351"/>
                                        </p:tgtEl>
                                        <p:attrNameLst>
                                          <p:attrName>ppt_y</p:attrName>
                                        </p:attrNameLst>
                                      </p:cBhvr>
                                      <p:tavLst>
                                        <p:tav tm="0">
                                          <p:val>
                                            <p:strVal val="#ppt_y-.1"/>
                                          </p:val>
                                        </p:tav>
                                        <p:tav tm="100000">
                                          <p:val>
                                            <p:strVal val="#ppt_y"/>
                                          </p:val>
                                        </p:tav>
                                      </p:tavLst>
                                    </p:anim>
                                  </p:childTnLst>
                                </p:cTn>
                              </p:par>
                              <p:par>
                                <p:cTn id="175" presetID="47" presetClass="entr" presetSubtype="0" repeatCount="indefinite" fill="hold" grpId="0" nodeType="withEffect">
                                  <p:stCondLst>
                                    <p:cond delay="0"/>
                                  </p:stCondLst>
                                  <p:childTnLst>
                                    <p:set>
                                      <p:cBhvr>
                                        <p:cTn id="176" dur="1" fill="hold">
                                          <p:stCondLst>
                                            <p:cond delay="0"/>
                                          </p:stCondLst>
                                        </p:cTn>
                                        <p:tgtEl>
                                          <p:spTgt spid="12352"/>
                                        </p:tgtEl>
                                        <p:attrNameLst>
                                          <p:attrName>style.visibility</p:attrName>
                                        </p:attrNameLst>
                                      </p:cBhvr>
                                      <p:to>
                                        <p:strVal val="visible"/>
                                      </p:to>
                                    </p:set>
                                    <p:animEffect transition="in" filter="fade">
                                      <p:cBhvr>
                                        <p:cTn id="177" dur="1000"/>
                                        <p:tgtEl>
                                          <p:spTgt spid="12352"/>
                                        </p:tgtEl>
                                      </p:cBhvr>
                                    </p:animEffect>
                                    <p:anim calcmode="lin" valueType="num">
                                      <p:cBhvr>
                                        <p:cTn id="178" dur="1000" fill="hold"/>
                                        <p:tgtEl>
                                          <p:spTgt spid="12352"/>
                                        </p:tgtEl>
                                        <p:attrNameLst>
                                          <p:attrName>ppt_x</p:attrName>
                                        </p:attrNameLst>
                                      </p:cBhvr>
                                      <p:tavLst>
                                        <p:tav tm="0">
                                          <p:val>
                                            <p:strVal val="#ppt_x"/>
                                          </p:val>
                                        </p:tav>
                                        <p:tav tm="100000">
                                          <p:val>
                                            <p:strVal val="#ppt_x"/>
                                          </p:val>
                                        </p:tav>
                                      </p:tavLst>
                                    </p:anim>
                                    <p:anim calcmode="lin" valueType="num">
                                      <p:cBhvr>
                                        <p:cTn id="179" dur="1000" fill="hold"/>
                                        <p:tgtEl>
                                          <p:spTgt spid="12352"/>
                                        </p:tgtEl>
                                        <p:attrNameLst>
                                          <p:attrName>ppt_y</p:attrName>
                                        </p:attrNameLst>
                                      </p:cBhvr>
                                      <p:tavLst>
                                        <p:tav tm="0">
                                          <p:val>
                                            <p:strVal val="#ppt_y-.1"/>
                                          </p:val>
                                        </p:tav>
                                        <p:tav tm="100000">
                                          <p:val>
                                            <p:strVal val="#ppt_y"/>
                                          </p:val>
                                        </p:tav>
                                      </p:tavLst>
                                    </p:anim>
                                  </p:childTnLst>
                                </p:cTn>
                              </p:par>
                              <p:par>
                                <p:cTn id="180" presetID="47" presetClass="entr" presetSubtype="0" repeatCount="indefinite" fill="hold" grpId="0" nodeType="withEffect">
                                  <p:stCondLst>
                                    <p:cond delay="0"/>
                                  </p:stCondLst>
                                  <p:childTnLst>
                                    <p:set>
                                      <p:cBhvr>
                                        <p:cTn id="181" dur="1" fill="hold">
                                          <p:stCondLst>
                                            <p:cond delay="0"/>
                                          </p:stCondLst>
                                        </p:cTn>
                                        <p:tgtEl>
                                          <p:spTgt spid="12353"/>
                                        </p:tgtEl>
                                        <p:attrNameLst>
                                          <p:attrName>style.visibility</p:attrName>
                                        </p:attrNameLst>
                                      </p:cBhvr>
                                      <p:to>
                                        <p:strVal val="visible"/>
                                      </p:to>
                                    </p:set>
                                    <p:animEffect transition="in" filter="fade">
                                      <p:cBhvr>
                                        <p:cTn id="182" dur="1000"/>
                                        <p:tgtEl>
                                          <p:spTgt spid="12353"/>
                                        </p:tgtEl>
                                      </p:cBhvr>
                                    </p:animEffect>
                                    <p:anim calcmode="lin" valueType="num">
                                      <p:cBhvr>
                                        <p:cTn id="183" dur="1000" fill="hold"/>
                                        <p:tgtEl>
                                          <p:spTgt spid="12353"/>
                                        </p:tgtEl>
                                        <p:attrNameLst>
                                          <p:attrName>ppt_x</p:attrName>
                                        </p:attrNameLst>
                                      </p:cBhvr>
                                      <p:tavLst>
                                        <p:tav tm="0">
                                          <p:val>
                                            <p:strVal val="#ppt_x"/>
                                          </p:val>
                                        </p:tav>
                                        <p:tav tm="100000">
                                          <p:val>
                                            <p:strVal val="#ppt_x"/>
                                          </p:val>
                                        </p:tav>
                                      </p:tavLst>
                                    </p:anim>
                                    <p:anim calcmode="lin" valueType="num">
                                      <p:cBhvr>
                                        <p:cTn id="184" dur="1000" fill="hold"/>
                                        <p:tgtEl>
                                          <p:spTgt spid="12353"/>
                                        </p:tgtEl>
                                        <p:attrNameLst>
                                          <p:attrName>ppt_y</p:attrName>
                                        </p:attrNameLst>
                                      </p:cBhvr>
                                      <p:tavLst>
                                        <p:tav tm="0">
                                          <p:val>
                                            <p:strVal val="#ppt_y-.1"/>
                                          </p:val>
                                        </p:tav>
                                        <p:tav tm="100000">
                                          <p:val>
                                            <p:strVal val="#ppt_y"/>
                                          </p:val>
                                        </p:tav>
                                      </p:tavLst>
                                    </p:anim>
                                  </p:childTnLst>
                                </p:cTn>
                              </p:par>
                            </p:childTnLst>
                          </p:cTn>
                        </p:par>
                        <p:par>
                          <p:cTn id="185" fill="hold" nodeType="afterGroup">
                            <p:stCondLst>
                              <p:cond delay="14500"/>
                            </p:stCondLst>
                            <p:childTnLst>
                              <p:par>
                                <p:cTn id="186" presetID="9" presetClass="entr" presetSubtype="0" fill="hold" grpId="0" nodeType="afterEffect">
                                  <p:stCondLst>
                                    <p:cond delay="0"/>
                                  </p:stCondLst>
                                  <p:childTnLst>
                                    <p:set>
                                      <p:cBhvr>
                                        <p:cTn id="187" dur="1" fill="hold">
                                          <p:stCondLst>
                                            <p:cond delay="0"/>
                                          </p:stCondLst>
                                        </p:cTn>
                                        <p:tgtEl>
                                          <p:spTgt spid="12367"/>
                                        </p:tgtEl>
                                        <p:attrNameLst>
                                          <p:attrName>style.visibility</p:attrName>
                                        </p:attrNameLst>
                                      </p:cBhvr>
                                      <p:to>
                                        <p:strVal val="visible"/>
                                      </p:to>
                                    </p:set>
                                    <p:animEffect transition="in" filter="dissolve">
                                      <p:cBhvr>
                                        <p:cTn id="188" dur="1000"/>
                                        <p:tgtEl>
                                          <p:spTgt spid="12367"/>
                                        </p:tgtEl>
                                      </p:cBhvr>
                                    </p:animEffect>
                                  </p:childTnLst>
                                </p:cTn>
                              </p:par>
                              <p:par>
                                <p:cTn id="189" presetID="9" presetClass="entr" presetSubtype="0" fill="hold" grpId="0" nodeType="withEffect">
                                  <p:stCondLst>
                                    <p:cond delay="0"/>
                                  </p:stCondLst>
                                  <p:childTnLst>
                                    <p:set>
                                      <p:cBhvr>
                                        <p:cTn id="190" dur="1" fill="hold">
                                          <p:stCondLst>
                                            <p:cond delay="0"/>
                                          </p:stCondLst>
                                        </p:cTn>
                                        <p:tgtEl>
                                          <p:spTgt spid="12368"/>
                                        </p:tgtEl>
                                        <p:attrNameLst>
                                          <p:attrName>style.visibility</p:attrName>
                                        </p:attrNameLst>
                                      </p:cBhvr>
                                      <p:to>
                                        <p:strVal val="visible"/>
                                      </p:to>
                                    </p:set>
                                    <p:animEffect transition="in" filter="dissolve">
                                      <p:cBhvr>
                                        <p:cTn id="191" dur="1000"/>
                                        <p:tgtEl>
                                          <p:spTgt spid="12368"/>
                                        </p:tgtEl>
                                      </p:cBhvr>
                                    </p:animEffect>
                                  </p:childTnLst>
                                </p:cTn>
                              </p:par>
                              <p:par>
                                <p:cTn id="192" presetID="9" presetClass="entr" presetSubtype="0" fill="hold" grpId="0" nodeType="withEffect">
                                  <p:stCondLst>
                                    <p:cond delay="0"/>
                                  </p:stCondLst>
                                  <p:childTnLst>
                                    <p:set>
                                      <p:cBhvr>
                                        <p:cTn id="193" dur="1" fill="hold">
                                          <p:stCondLst>
                                            <p:cond delay="0"/>
                                          </p:stCondLst>
                                        </p:cTn>
                                        <p:tgtEl>
                                          <p:spTgt spid="12369"/>
                                        </p:tgtEl>
                                        <p:attrNameLst>
                                          <p:attrName>style.visibility</p:attrName>
                                        </p:attrNameLst>
                                      </p:cBhvr>
                                      <p:to>
                                        <p:strVal val="visible"/>
                                      </p:to>
                                    </p:set>
                                    <p:animEffect transition="in" filter="dissolve">
                                      <p:cBhvr>
                                        <p:cTn id="194" dur="1000"/>
                                        <p:tgtEl>
                                          <p:spTgt spid="12369"/>
                                        </p:tgtEl>
                                      </p:cBhvr>
                                    </p:animEffect>
                                  </p:childTnLst>
                                </p:cTn>
                              </p:par>
                              <p:par>
                                <p:cTn id="195" presetID="9" presetClass="entr" presetSubtype="0" fill="hold" grpId="0" nodeType="withEffect">
                                  <p:stCondLst>
                                    <p:cond delay="0"/>
                                  </p:stCondLst>
                                  <p:childTnLst>
                                    <p:set>
                                      <p:cBhvr>
                                        <p:cTn id="196" dur="1" fill="hold">
                                          <p:stCondLst>
                                            <p:cond delay="0"/>
                                          </p:stCondLst>
                                        </p:cTn>
                                        <p:tgtEl>
                                          <p:spTgt spid="12370"/>
                                        </p:tgtEl>
                                        <p:attrNameLst>
                                          <p:attrName>style.visibility</p:attrName>
                                        </p:attrNameLst>
                                      </p:cBhvr>
                                      <p:to>
                                        <p:strVal val="visible"/>
                                      </p:to>
                                    </p:set>
                                    <p:animEffect transition="in" filter="dissolve">
                                      <p:cBhvr>
                                        <p:cTn id="197" dur="1000"/>
                                        <p:tgtEl>
                                          <p:spTgt spid="12370"/>
                                        </p:tgtEl>
                                      </p:cBhvr>
                                    </p:animEffect>
                                  </p:childTnLst>
                                </p:cTn>
                              </p:par>
                              <p:par>
                                <p:cTn id="198" presetID="0" presetClass="path" presetSubtype="0" repeatCount="indefinite" accel="50000" decel="50000" fill="hold" grpId="1" nodeType="withEffect">
                                  <p:stCondLst>
                                    <p:cond delay="0"/>
                                  </p:stCondLst>
                                  <p:childTnLst>
                                    <p:animMotion origin="layout" path="M -1.38889E-6 -4.04624E-7 C -0.01285 0.00647 -0.02587 0.01249 -0.03021 0.0148 " pathEditMode="relative" rAng="-2297154" ptsTypes="aA">
                                      <p:cBhvr>
                                        <p:cTn id="199" dur="2000" fill="hold"/>
                                        <p:tgtEl>
                                          <p:spTgt spid="12369"/>
                                        </p:tgtEl>
                                        <p:attrNameLst>
                                          <p:attrName>ppt_x</p:attrName>
                                          <p:attrName>ppt_y</p:attrName>
                                        </p:attrNameLst>
                                      </p:cBhvr>
                                      <p:rCtr x="-15" y="7"/>
                                    </p:animMotion>
                                  </p:childTnLst>
                                </p:cTn>
                              </p:par>
                              <p:par>
                                <p:cTn id="200" presetID="0" presetClass="path" presetSubtype="0" repeatCount="indefinite" accel="50000" decel="50000" fill="hold" grpId="1" nodeType="withEffect">
                                  <p:stCondLst>
                                    <p:cond delay="0"/>
                                  </p:stCondLst>
                                  <p:childTnLst>
                                    <p:animMotion origin="layout" path="M 2.5E-6 -3.58382E-6 C -0.02066 0.0044 -0.04132 0.00925 -0.04844 0.0111 " pathEditMode="relative" rAng="0" ptsTypes="aA">
                                      <p:cBhvr>
                                        <p:cTn id="201" dur="2000" fill="hold"/>
                                        <p:tgtEl>
                                          <p:spTgt spid="12368"/>
                                        </p:tgtEl>
                                        <p:attrNameLst>
                                          <p:attrName>ppt_x</p:attrName>
                                          <p:attrName>ppt_y</p:attrName>
                                        </p:attrNameLst>
                                      </p:cBhvr>
                                      <p:rCtr x="-24" y="6"/>
                                    </p:animMotion>
                                  </p:childTnLst>
                                </p:cTn>
                              </p:par>
                              <p:par>
                                <p:cTn id="202" presetID="0" presetClass="path" presetSubtype="0" repeatCount="indefinite" accel="50000" decel="50000" fill="hold" grpId="1" nodeType="withEffect">
                                  <p:stCondLst>
                                    <p:cond delay="0"/>
                                  </p:stCondLst>
                                  <p:childTnLst>
                                    <p:animMotion origin="layout" path="M -0.00573 -0.0007 C -0.01858 0.00185 -0.03142 0.00462 -0.03594 0.00555 " pathEditMode="relative" ptsTypes="aA">
                                      <p:cBhvr>
                                        <p:cTn id="203" dur="2000" fill="hold"/>
                                        <p:tgtEl>
                                          <p:spTgt spid="12367"/>
                                        </p:tgtEl>
                                        <p:attrNameLst>
                                          <p:attrName>ppt_x</p:attrName>
                                          <p:attrName>ppt_y</p:attrName>
                                        </p:attrNameLst>
                                      </p:cBhvr>
                                    </p:animMotion>
                                  </p:childTnLst>
                                </p:cTn>
                              </p:par>
                              <p:par>
                                <p:cTn id="204" presetID="0" presetClass="path" presetSubtype="0" repeatCount="indefinite" accel="50000" decel="50000" fill="hold" grpId="1" nodeType="withEffect">
                                  <p:stCondLst>
                                    <p:cond delay="0"/>
                                  </p:stCondLst>
                                  <p:childTnLst>
                                    <p:animMotion origin="layout" path="M 0 -0.00046 C -0.02587 0.00162 -0.05208 0.00254 -0.06094 0.00347 " pathEditMode="relative" rAng="-1928811" ptsTypes="aA">
                                      <p:cBhvr>
                                        <p:cTn id="205" dur="2000" fill="hold"/>
                                        <p:tgtEl>
                                          <p:spTgt spid="12370"/>
                                        </p:tgtEl>
                                        <p:attrNameLst>
                                          <p:attrName>ppt_x</p:attrName>
                                          <p:attrName>ppt_y</p:attrName>
                                        </p:attrNameLst>
                                      </p:cBhvr>
                                      <p:rCtr x="-31" y="2"/>
                                    </p:animMotion>
                                  </p:childTnLst>
                                </p:cTn>
                              </p:par>
                            </p:childTnLst>
                          </p:cTn>
                        </p:par>
                        <p:par>
                          <p:cTn id="206" fill="hold" nodeType="afterGroup">
                            <p:stCondLst>
                              <p:cond delay="16500"/>
                            </p:stCondLst>
                            <p:childTnLst>
                              <p:par>
                                <p:cTn id="207" presetID="8" presetClass="emph" presetSubtype="0" repeatCount="indefinite" fill="hold" grpId="0" nodeType="afterEffect">
                                  <p:stCondLst>
                                    <p:cond delay="0"/>
                                  </p:stCondLst>
                                  <p:childTnLst>
                                    <p:animRot by="21600000">
                                      <p:cBhvr>
                                        <p:cTn id="208" dur="2000" fill="hold"/>
                                        <p:tgtEl>
                                          <p:spTgt spid="12372"/>
                                        </p:tgtEl>
                                        <p:attrNameLst>
                                          <p:attrName>r</p:attrName>
                                        </p:attrNameLst>
                                      </p:cBhvr>
                                    </p:animRot>
                                  </p:childTnLst>
                                </p:cTn>
                              </p:par>
                              <p:par>
                                <p:cTn id="209" presetID="8" presetClass="emph" presetSubtype="0" repeatCount="indefinite" fill="hold" grpId="0" nodeType="withEffect">
                                  <p:stCondLst>
                                    <p:cond delay="0"/>
                                  </p:stCondLst>
                                  <p:childTnLst>
                                    <p:animRot by="21600000">
                                      <p:cBhvr>
                                        <p:cTn id="210" dur="2000" fill="hold"/>
                                        <p:tgtEl>
                                          <p:spTgt spid="12374"/>
                                        </p:tgtEl>
                                        <p:attrNameLst>
                                          <p:attrName>r</p:attrName>
                                        </p:attrNameLst>
                                      </p:cBhvr>
                                    </p:animRot>
                                  </p:childTnLst>
                                </p:cTn>
                              </p:par>
                            </p:childTnLst>
                          </p:cTn>
                        </p:par>
                        <p:par>
                          <p:cTn id="211" fill="hold" nodeType="afterGroup">
                            <p:stCondLst>
                              <p:cond delay="18500"/>
                            </p:stCondLst>
                            <p:childTnLst>
                              <p:par>
                                <p:cTn id="212" presetID="10" presetClass="entr" presetSubtype="0" fill="hold" grpId="0" nodeType="afterEffect">
                                  <p:stCondLst>
                                    <p:cond delay="0"/>
                                  </p:stCondLst>
                                  <p:childTnLst>
                                    <p:set>
                                      <p:cBhvr>
                                        <p:cTn id="213" dur="1" fill="hold">
                                          <p:stCondLst>
                                            <p:cond delay="0"/>
                                          </p:stCondLst>
                                        </p:cTn>
                                        <p:tgtEl>
                                          <p:spTgt spid="12381"/>
                                        </p:tgtEl>
                                        <p:attrNameLst>
                                          <p:attrName>style.visibility</p:attrName>
                                        </p:attrNameLst>
                                      </p:cBhvr>
                                      <p:to>
                                        <p:strVal val="visible"/>
                                      </p:to>
                                    </p:set>
                                    <p:animEffect transition="in" filter="fade">
                                      <p:cBhvr>
                                        <p:cTn id="214" dur="500"/>
                                        <p:tgtEl>
                                          <p:spTgt spid="12381"/>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2383"/>
                                        </p:tgtEl>
                                        <p:attrNameLst>
                                          <p:attrName>style.visibility</p:attrName>
                                        </p:attrNameLst>
                                      </p:cBhvr>
                                      <p:to>
                                        <p:strVal val="visible"/>
                                      </p:to>
                                    </p:set>
                                    <p:animEffect transition="in" filter="fade">
                                      <p:cBhvr>
                                        <p:cTn id="217" dur="500"/>
                                        <p:tgtEl>
                                          <p:spTgt spid="12383"/>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2382"/>
                                        </p:tgtEl>
                                        <p:attrNameLst>
                                          <p:attrName>style.visibility</p:attrName>
                                        </p:attrNameLst>
                                      </p:cBhvr>
                                      <p:to>
                                        <p:strVal val="visible"/>
                                      </p:to>
                                    </p:set>
                                    <p:animEffect transition="in" filter="fade">
                                      <p:cBhvr>
                                        <p:cTn id="220" dur="500"/>
                                        <p:tgtEl>
                                          <p:spTgt spid="12382"/>
                                        </p:tgtEl>
                                      </p:cBhvr>
                                    </p:animEffect>
                                  </p:childTnLst>
                                </p:cTn>
                              </p:par>
                              <p:par>
                                <p:cTn id="221" presetID="8" presetClass="emph" presetSubtype="0" repeatCount="indefinite" fill="hold" grpId="0" nodeType="withEffect">
                                  <p:stCondLst>
                                    <p:cond delay="0"/>
                                  </p:stCondLst>
                                  <p:childTnLst>
                                    <p:animRot by="21600000">
                                      <p:cBhvr>
                                        <p:cTn id="222" dur="2000" fill="hold"/>
                                        <p:tgtEl>
                                          <p:spTgt spid="12340"/>
                                        </p:tgtEl>
                                        <p:attrNameLst>
                                          <p:attrName>r</p:attrName>
                                        </p:attrNameLst>
                                      </p:cBhvr>
                                    </p:animRot>
                                  </p:childTnLst>
                                </p:cTn>
                              </p:par>
                              <p:par>
                                <p:cTn id="223" presetID="8" presetClass="emph" presetSubtype="0" repeatCount="indefinite" fill="hold" grpId="0" nodeType="withEffect">
                                  <p:stCondLst>
                                    <p:cond delay="0"/>
                                  </p:stCondLst>
                                  <p:childTnLst>
                                    <p:animRot by="21600000">
                                      <p:cBhvr>
                                        <p:cTn id="224" dur="2000" fill="hold"/>
                                        <p:tgtEl>
                                          <p:spTgt spid="12339"/>
                                        </p:tgtEl>
                                        <p:attrNameLst>
                                          <p:attrName>r</p:attrName>
                                        </p:attrNameLst>
                                      </p:cBhvr>
                                    </p:animRot>
                                  </p:childTnLst>
                                </p:cTn>
                              </p:par>
                              <p:par>
                                <p:cTn id="225" presetID="0" presetClass="path" presetSubtype="0" repeatCount="indefinite" accel="50000" decel="50000" fill="hold" grpId="1" nodeType="withEffect">
                                  <p:stCondLst>
                                    <p:cond delay="0"/>
                                  </p:stCondLst>
                                  <p:childTnLst>
                                    <p:animMotion origin="layout" path="M -0.01128 -0.01249 C -0.00781 0.00162 -0.00416 0.01595 -0.0177 0.0215 C -0.03125 0.02705 -0.07916 0.01087 -0.09218 0.0215 C -0.1052 0.03214 -0.10034 0.0585 -0.09548 0.08485 " pathEditMode="relative" ptsTypes="aaaA">
                                      <p:cBhvr>
                                        <p:cTn id="226" dur="5000" fill="hold"/>
                                        <p:tgtEl>
                                          <p:spTgt spid="12381"/>
                                        </p:tgtEl>
                                        <p:attrNameLst>
                                          <p:attrName>ppt_x</p:attrName>
                                          <p:attrName>ppt_y</p:attrName>
                                        </p:attrNameLst>
                                      </p:cBhvr>
                                    </p:animMotion>
                                  </p:childTnLst>
                                </p:cTn>
                              </p:par>
                              <p:par>
                                <p:cTn id="227" presetID="0" presetClass="path" presetSubtype="0" repeatCount="indefinite" accel="50000" decel="50000" fill="hold" grpId="1" nodeType="withEffect">
                                  <p:stCondLst>
                                    <p:cond delay="0"/>
                                  </p:stCondLst>
                                  <p:childTnLst>
                                    <p:animMotion origin="layout" path="M -3.61111E-6 2.89017E-7 C 0.00278 0.00462 0.00573 0.00925 -0.00798 0.01063 C -0.0217 0.01202 -0.07014 -0.00255 -0.08246 0.00832 C -0.09479 0.01919 -0.08246 0.06543 -0.08246 0.07607 " pathEditMode="relative" ptsTypes="aaaA">
                                      <p:cBhvr>
                                        <p:cTn id="228" dur="5000" fill="hold"/>
                                        <p:tgtEl>
                                          <p:spTgt spid="12382"/>
                                        </p:tgtEl>
                                        <p:attrNameLst>
                                          <p:attrName>ppt_x</p:attrName>
                                          <p:attrName>ppt_y</p:attrName>
                                        </p:attrNameLst>
                                      </p:cBhvr>
                                    </p:animMotion>
                                  </p:childTnLst>
                                </p:cTn>
                              </p:par>
                              <p:par>
                                <p:cTn id="229" presetID="0" presetClass="path" presetSubtype="0" repeatCount="indefinite" accel="50000" decel="50000" fill="hold" grpId="1" nodeType="withEffect">
                                  <p:stCondLst>
                                    <p:cond delay="0"/>
                                  </p:stCondLst>
                                  <p:childTnLst>
                                    <p:animMotion origin="layout" path="M 2.22222E-6 6.35838E-7 C -0.00105 0.01179 -0.00191 0.02358 -0.01441 0.02751 C -0.02691 0.03144 -0.06441 0.01433 -0.07466 0.02312 C -0.0849 0.03191 -0.07483 0.0726 -0.07622 0.08023 C -0.07761 0.08786 -0.08021 0.07861 -0.08264 0.06959 " pathEditMode="relative" rAng="0" ptsTypes="aaaaA">
                                      <p:cBhvr>
                                        <p:cTn id="230" dur="5000" fill="hold"/>
                                        <p:tgtEl>
                                          <p:spTgt spid="12383"/>
                                        </p:tgtEl>
                                        <p:attrNameLst>
                                          <p:attrName>ppt_x</p:attrName>
                                          <p:attrName>ppt_y</p:attrName>
                                        </p:attrNameLst>
                                      </p:cBhvr>
                                      <p:rCtr x="0" y="0"/>
                                    </p:animMotion>
                                  </p:childTnLst>
                                </p:cTn>
                              </p:par>
                            </p:childTnLst>
                          </p:cTn>
                        </p:par>
                        <p:par>
                          <p:cTn id="231" fill="hold" nodeType="afterGroup">
                            <p:stCondLst>
                              <p:cond delay="23500"/>
                            </p:stCondLst>
                            <p:childTnLst>
                              <p:par>
                                <p:cTn id="232" presetID="22" presetClass="entr" presetSubtype="4" fill="hold" nodeType="afterEffect">
                                  <p:stCondLst>
                                    <p:cond delay="0"/>
                                  </p:stCondLst>
                                  <p:childTnLst>
                                    <p:set>
                                      <p:cBhvr>
                                        <p:cTn id="233" dur="1" fill="hold">
                                          <p:stCondLst>
                                            <p:cond delay="0"/>
                                          </p:stCondLst>
                                        </p:cTn>
                                        <p:tgtEl>
                                          <p:spTgt spid="10"/>
                                        </p:tgtEl>
                                        <p:attrNameLst>
                                          <p:attrName>style.visibility</p:attrName>
                                        </p:attrNameLst>
                                      </p:cBhvr>
                                      <p:to>
                                        <p:strVal val="visible"/>
                                      </p:to>
                                    </p:set>
                                    <p:animEffect transition="in" filter="wipe(down)">
                                      <p:cBhvr>
                                        <p:cTn id="234" dur="500"/>
                                        <p:tgtEl>
                                          <p:spTgt spid="10"/>
                                        </p:tgtEl>
                                      </p:cBhvr>
                                    </p:animEffect>
                                  </p:childTnLst>
                                </p:cTn>
                              </p:par>
                            </p:childTnLst>
                          </p:cTn>
                        </p:par>
                        <p:par>
                          <p:cTn id="235" fill="hold" nodeType="afterGroup">
                            <p:stCondLst>
                              <p:cond delay="24000"/>
                            </p:stCondLst>
                            <p:childTnLst>
                              <p:par>
                                <p:cTn id="236" presetID="14" presetClass="entr" presetSubtype="10" repeatCount="indefinite" fill="hold" grpId="0" nodeType="afterEffect">
                                  <p:stCondLst>
                                    <p:cond delay="0"/>
                                  </p:stCondLst>
                                  <p:childTnLst>
                                    <p:set>
                                      <p:cBhvr>
                                        <p:cTn id="237" dur="1" fill="hold">
                                          <p:stCondLst>
                                            <p:cond delay="0"/>
                                          </p:stCondLst>
                                        </p:cTn>
                                        <p:tgtEl>
                                          <p:spTgt spid="12355"/>
                                        </p:tgtEl>
                                        <p:attrNameLst>
                                          <p:attrName>style.visibility</p:attrName>
                                        </p:attrNameLst>
                                      </p:cBhvr>
                                      <p:to>
                                        <p:strVal val="visible"/>
                                      </p:to>
                                    </p:set>
                                    <p:animEffect transition="in" filter="randombar(horizontal)">
                                      <p:cBhvr>
                                        <p:cTn id="238" dur="3000"/>
                                        <p:tgtEl>
                                          <p:spTgt spid="12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5" grpId="0" animBg="1"/>
      <p:bldP spid="12295" grpId="1" animBg="1"/>
      <p:bldP spid="12296" grpId="0" animBg="1"/>
      <p:bldP spid="12296" grpId="1" animBg="1"/>
      <p:bldP spid="12297" grpId="0" animBg="1"/>
      <p:bldP spid="12298" grpId="0" animBg="1"/>
      <p:bldP spid="12299" grpId="0" animBg="1"/>
      <p:bldP spid="12299" grpId="1" animBg="1"/>
      <p:bldP spid="12300" grpId="0" animBg="1"/>
      <p:bldP spid="12300" grpId="1" animBg="1"/>
      <p:bldP spid="12301" grpId="0" animBg="1"/>
      <p:bldP spid="12301" grpId="1" animBg="1"/>
      <p:bldP spid="12302" grpId="0" animBg="1"/>
      <p:bldP spid="12303" grpId="0" animBg="1"/>
      <p:bldP spid="12304" grpId="0" animBg="1"/>
      <p:bldP spid="12305" grpId="0" animBg="1"/>
      <p:bldP spid="12306" grpId="0" animBg="1"/>
      <p:bldP spid="12306" grpId="1" animBg="1"/>
      <p:bldP spid="12307" grpId="0" animBg="1"/>
      <p:bldP spid="12308" grpId="0" animBg="1"/>
      <p:bldP spid="12339" grpId="0" animBg="1"/>
      <p:bldP spid="12340" grpId="0" animBg="1"/>
      <p:bldP spid="12345" grpId="0"/>
      <p:bldP spid="12346" grpId="0"/>
      <p:bldP spid="12347" grpId="0" animBg="1"/>
      <p:bldP spid="12348" grpId="0" animBg="1"/>
      <p:bldP spid="12349" grpId="0" animBg="1"/>
      <p:bldP spid="12350" grpId="0" animBg="1"/>
      <p:bldP spid="12351" grpId="0" animBg="1"/>
      <p:bldP spid="12352" grpId="0" animBg="1"/>
      <p:bldP spid="12353" grpId="0" animBg="1"/>
      <p:bldP spid="12354" grpId="0"/>
      <p:bldP spid="12355" grpId="0"/>
      <p:bldP spid="12356" grpId="0" animBg="1"/>
      <p:bldP spid="12357" grpId="0" animBg="1"/>
      <p:bldP spid="12358" grpId="0" animBg="1"/>
      <p:bldP spid="12359" grpId="0" animBg="1"/>
      <p:bldP spid="12360" grpId="0" animBg="1"/>
      <p:bldP spid="12361" grpId="0" animBg="1"/>
      <p:bldP spid="12364" grpId="0" animBg="1"/>
      <p:bldP spid="12364" grpId="1" animBg="1"/>
      <p:bldP spid="12365" grpId="0" animBg="1"/>
      <p:bldP spid="12365" grpId="1" animBg="1"/>
      <p:bldP spid="12366" grpId="0" animBg="1"/>
      <p:bldP spid="12366" grpId="1" animBg="1"/>
      <p:bldP spid="12367" grpId="0" animBg="1"/>
      <p:bldP spid="12367" grpId="1" animBg="1"/>
      <p:bldP spid="12368" grpId="0" animBg="1"/>
      <p:bldP spid="12368" grpId="1" animBg="1"/>
      <p:bldP spid="12369" grpId="0" animBg="1"/>
      <p:bldP spid="12369" grpId="1" animBg="1"/>
      <p:bldP spid="12370" grpId="0" animBg="1"/>
      <p:bldP spid="12370" grpId="1" animBg="1"/>
      <p:bldP spid="12372" grpId="0" animBg="1"/>
      <p:bldP spid="12374" grpId="0" animBg="1"/>
      <p:bldP spid="12381" grpId="0" animBg="1"/>
      <p:bldP spid="12381" grpId="1" animBg="1"/>
      <p:bldP spid="12382" grpId="0" animBg="1"/>
      <p:bldP spid="12382" grpId="1" animBg="1"/>
      <p:bldP spid="12383" grpId="0" animBg="1"/>
      <p:bldP spid="12383" grpId="1" animBg="1"/>
      <p:bldP spid="12398" grpId="0" animBg="1"/>
      <p:bldP spid="1239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CHEMISTRY 9\HÌNH ẢNH\background-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roup 2"/>
          <p:cNvGraphicFramePr>
            <a:graphicFrameLocks noGrp="1"/>
          </p:cNvGraphicFramePr>
          <p:nvPr/>
        </p:nvGraphicFramePr>
        <p:xfrm>
          <a:off x="0" y="0"/>
          <a:ext cx="9144000" cy="6858000"/>
        </p:xfrm>
        <a:graphic>
          <a:graphicData uri="http://schemas.openxmlformats.org/drawingml/2006/table">
            <a:tbl>
              <a:tblPr/>
              <a:tblGrid>
                <a:gridCol w="1143000"/>
                <a:gridCol w="1828800"/>
                <a:gridCol w="2590800"/>
                <a:gridCol w="3581400"/>
              </a:tblGrid>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ĐỒ GỐM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XI MĂNG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THỦY TINH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Nguyên liệu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93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Các công đoạn chính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2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Cơ sở sản xuất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846" name="Rectangle 29"/>
          <p:cNvSpPr>
            <a:spLocks noChangeArrowheads="1"/>
          </p:cNvSpPr>
          <p:nvPr/>
        </p:nvSpPr>
        <p:spPr bwMode="auto">
          <a:xfrm>
            <a:off x="1219200" y="838200"/>
            <a:ext cx="1905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200" b="0">
                <a:solidFill>
                  <a:srgbClr val="0000FF"/>
                </a:solidFill>
                <a:latin typeface="Times New Roman" panose="02020603050405020304" pitchFamily="18" charset="0"/>
                <a:cs typeface="Times New Roman" panose="02020603050405020304" pitchFamily="18" charset="0"/>
              </a:rPr>
              <a:t>Đất sét, thạch anh, fenpat.</a:t>
            </a:r>
          </a:p>
        </p:txBody>
      </p:sp>
      <p:sp>
        <p:nvSpPr>
          <p:cNvPr id="34847" name="Rectangle 30"/>
          <p:cNvSpPr>
            <a:spLocks noChangeArrowheads="1"/>
          </p:cNvSpPr>
          <p:nvPr/>
        </p:nvSpPr>
        <p:spPr bwMode="auto">
          <a:xfrm>
            <a:off x="2971800" y="838200"/>
            <a:ext cx="25908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latin typeface="Times New Roman" panose="02020603050405020304" pitchFamily="18" charset="0"/>
                <a:cs typeface="Times New Roman" panose="02020603050405020304" pitchFamily="18" charset="0"/>
              </a:rPr>
              <a:t>Đất sét, đá vôi, cát…</a:t>
            </a:r>
          </a:p>
          <a:p>
            <a:pPr eaLnBrk="1" hangingPunct="1"/>
            <a:endParaRPr lang="en-US" altLang="en-US" sz="2500" b="0">
              <a:latin typeface="Times New Roman" panose="02020603050405020304" pitchFamily="18" charset="0"/>
              <a:cs typeface="Times New Roman" panose="02020603050405020304" pitchFamily="18" charset="0"/>
            </a:endParaRPr>
          </a:p>
        </p:txBody>
      </p:sp>
      <p:sp>
        <p:nvSpPr>
          <p:cNvPr id="34848" name="Rectangle 32"/>
          <p:cNvSpPr>
            <a:spLocks noChangeArrowheads="1"/>
          </p:cNvSpPr>
          <p:nvPr/>
        </p:nvSpPr>
        <p:spPr bwMode="auto">
          <a:xfrm>
            <a:off x="1143000" y="1524000"/>
            <a:ext cx="1905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solidFill>
                  <a:srgbClr val="0000FF"/>
                </a:solidFill>
                <a:latin typeface="Times New Roman" panose="02020603050405020304" pitchFamily="18" charset="0"/>
                <a:cs typeface="Times New Roman" panose="02020603050405020304" pitchFamily="18" charset="0"/>
              </a:rPr>
              <a:t>- Nhào nguyên liệu với nước thành khối dẻo.</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 Tạo hình, sấy khô các đồ vật.</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-Nung các đồ vật trong lò ở nhiệt độ cao</a:t>
            </a:r>
          </a:p>
          <a:p>
            <a:pPr eaLnBrk="1" hangingPunct="1">
              <a:spcBef>
                <a:spcPct val="50000"/>
              </a:spcBef>
            </a:pPr>
            <a:endParaRPr lang="en-US" altLang="en-US" sz="2500" b="0">
              <a:latin typeface="Times New Roman" panose="02020603050405020304" pitchFamily="18" charset="0"/>
              <a:cs typeface="Times New Roman" panose="02020603050405020304" pitchFamily="18" charset="0"/>
            </a:endParaRPr>
          </a:p>
        </p:txBody>
      </p:sp>
      <p:sp>
        <p:nvSpPr>
          <p:cNvPr id="8" name="Rectangle 33"/>
          <p:cNvSpPr>
            <a:spLocks noChangeArrowheads="1"/>
          </p:cNvSpPr>
          <p:nvPr/>
        </p:nvSpPr>
        <p:spPr bwMode="auto">
          <a:xfrm>
            <a:off x="2925763" y="1600200"/>
            <a:ext cx="27432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latin typeface="Times New Roman" panose="02020603050405020304" pitchFamily="18" charset="0"/>
                <a:cs typeface="Times New Roman" panose="02020603050405020304" pitchFamily="18" charset="0"/>
              </a:rPr>
              <a:t>-</a:t>
            </a:r>
            <a:r>
              <a:rPr lang="en-US" altLang="en-US" sz="2300" b="0">
                <a:latin typeface="Times New Roman" panose="02020603050405020304" pitchFamily="18" charset="0"/>
                <a:cs typeface="Times New Roman" panose="02020603050405020304" pitchFamily="18" charset="0"/>
              </a:rPr>
              <a:t>Nghiền hỗn hợp nguyên liệu rồi trộn với nước thành bùn. </a:t>
            </a:r>
          </a:p>
          <a:p>
            <a:pPr eaLnBrk="1" hangingPunct="1"/>
            <a:r>
              <a:rPr lang="en-US" altLang="en-US" sz="2300" b="0">
                <a:latin typeface="Times New Roman" panose="02020603050405020304" pitchFamily="18" charset="0"/>
                <a:cs typeface="Times New Roman" panose="02020603050405020304" pitchFamily="18" charset="0"/>
              </a:rPr>
              <a:t>-Nung hỗn hợp trên trong lò quay (lò đứng) ở 1400 -1500</a:t>
            </a:r>
            <a:r>
              <a:rPr lang="en-US" altLang="en-US" sz="2300" b="0" baseline="30000">
                <a:latin typeface="Times New Roman" panose="02020603050405020304" pitchFamily="18" charset="0"/>
                <a:cs typeface="Times New Roman" panose="02020603050405020304" pitchFamily="18" charset="0"/>
              </a:rPr>
              <a:t>0</a:t>
            </a:r>
            <a:r>
              <a:rPr lang="en-US" altLang="en-US" sz="2300" b="0">
                <a:latin typeface="Times New Roman" panose="02020603050405020304" pitchFamily="18" charset="0"/>
                <a:cs typeface="Times New Roman" panose="02020603050405020304" pitchFamily="18" charset="0"/>
              </a:rPr>
              <a:t>C được clanhke rắn.</a:t>
            </a:r>
          </a:p>
          <a:p>
            <a:pPr eaLnBrk="1" hangingPunct="1"/>
            <a:r>
              <a:rPr lang="en-US" altLang="en-US" sz="2300" b="0">
                <a:latin typeface="Times New Roman" panose="02020603050405020304" pitchFamily="18" charset="0"/>
                <a:cs typeface="Times New Roman" panose="02020603050405020304" pitchFamily="18" charset="0"/>
              </a:rPr>
              <a:t>-Nghiền clanhke nguội với phụ gia được xi măng</a:t>
            </a:r>
          </a:p>
        </p:txBody>
      </p:sp>
      <p:sp>
        <p:nvSpPr>
          <p:cNvPr id="34850" name="Rectangle 10"/>
          <p:cNvSpPr>
            <a:spLocks noChangeArrowheads="1"/>
          </p:cNvSpPr>
          <p:nvPr/>
        </p:nvSpPr>
        <p:spPr bwMode="auto">
          <a:xfrm>
            <a:off x="1133475" y="5684838"/>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400" b="0">
                <a:solidFill>
                  <a:srgbClr val="0000FF"/>
                </a:solidFill>
                <a:latin typeface="Times New Roman" panose="02020603050405020304" pitchFamily="18" charset="0"/>
                <a:cs typeface="Times New Roman" panose="02020603050405020304" pitchFamily="18" charset="0"/>
              </a:rPr>
              <a:t>- Bát Tràng, Minh Long, Đồng Nai …</a:t>
            </a:r>
          </a:p>
        </p:txBody>
      </p:sp>
      <p:sp>
        <p:nvSpPr>
          <p:cNvPr id="12" name="Rectangle 11"/>
          <p:cNvSpPr>
            <a:spLocks noChangeArrowheads="1"/>
          </p:cNvSpPr>
          <p:nvPr/>
        </p:nvSpPr>
        <p:spPr bwMode="auto">
          <a:xfrm>
            <a:off x="3048000" y="5638800"/>
            <a:ext cx="2438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500" b="0">
                <a:latin typeface="Times New Roman" panose="02020603050405020304" pitchFamily="18" charset="0"/>
                <a:cs typeface="Times New Roman" panose="02020603050405020304" pitchFamily="18" charset="0"/>
              </a:rPr>
              <a:t>- Hà Tiên, Bình Dương, Hải Phòng, Bỉm Sơn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457200" y="1828800"/>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cs typeface="Times New Roman" panose="02020603050405020304" pitchFamily="18" charset="0"/>
              </a:rPr>
              <a:t>1. </a:t>
            </a:r>
            <a:r>
              <a:rPr lang="en-US" altLang="en-US" i="1">
                <a:latin typeface="Times New Roman" panose="02020603050405020304" pitchFamily="18" charset="0"/>
                <a:cs typeface="Times New Roman" panose="02020603050405020304" pitchFamily="18" charset="0"/>
              </a:rPr>
              <a:t>Sản xuất đồ gốm</a:t>
            </a:r>
            <a:r>
              <a:rPr lang="en-US" altLang="en-US">
                <a:latin typeface="Times New Roman" panose="02020603050405020304" pitchFamily="18" charset="0"/>
                <a:cs typeface="Times New Roman" panose="02020603050405020304" pitchFamily="18" charset="0"/>
              </a:rPr>
              <a:t>:</a:t>
            </a:r>
            <a:endParaRPr lang="vi-VN" altLang="en-US">
              <a:latin typeface="Times New Roman" panose="02020603050405020304" pitchFamily="18" charset="0"/>
              <a:cs typeface="Times New Roman" panose="02020603050405020304" pitchFamily="18" charset="0"/>
            </a:endParaRPr>
          </a:p>
        </p:txBody>
      </p:sp>
      <p:sp>
        <p:nvSpPr>
          <p:cNvPr id="35843" name="Text Box 4"/>
          <p:cNvSpPr txBox="1">
            <a:spLocks noChangeArrowheads="1"/>
          </p:cNvSpPr>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spcBef>
                <a:spcPct val="50000"/>
              </a:spcBef>
            </a:pPr>
            <a:r>
              <a:rPr lang="en-US" altLang="en-US" sz="3200">
                <a:solidFill>
                  <a:srgbClr val="FF0000"/>
                </a:solidFill>
                <a:latin typeface="Times New Roman" panose="02020603050405020304" pitchFamily="18" charset="0"/>
                <a:cs typeface="Times New Roman" panose="02020603050405020304" pitchFamily="18" charset="0"/>
              </a:rPr>
              <a:t>Bài 30: SILIC.CÔNG NGHIỆP SILICAT</a:t>
            </a:r>
          </a:p>
        </p:txBody>
      </p:sp>
      <p:sp>
        <p:nvSpPr>
          <p:cNvPr id="35844" name="Text Box 12"/>
          <p:cNvSpPr txBox="1">
            <a:spLocks noChangeArrowheads="1"/>
          </p:cNvSpPr>
          <p:nvPr/>
        </p:nvSpPr>
        <p:spPr bwMode="auto">
          <a:xfrm>
            <a:off x="15875" y="1066800"/>
            <a:ext cx="8231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III- </a:t>
            </a:r>
            <a:r>
              <a:rPr lang="en-US" altLang="en-US" sz="3200" u="sng">
                <a:solidFill>
                  <a:srgbClr val="0000FF"/>
                </a:solidFill>
                <a:latin typeface="Times New Roman" panose="02020603050405020304" pitchFamily="18" charset="0"/>
                <a:cs typeface="Times New Roman" panose="02020603050405020304" pitchFamily="18" charset="0"/>
              </a:rPr>
              <a:t>SƠ LƯỢC VỀ CÔNG NGHIỆP SILICAT</a:t>
            </a:r>
          </a:p>
        </p:txBody>
      </p:sp>
      <p:sp>
        <p:nvSpPr>
          <p:cNvPr id="35845" name="TextBox 4"/>
          <p:cNvSpPr txBox="1">
            <a:spLocks noChangeArrowheads="1"/>
          </p:cNvSpPr>
          <p:nvPr/>
        </p:nvSpPr>
        <p:spPr bwMode="auto">
          <a:xfrm>
            <a:off x="469900" y="2447925"/>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i="1">
                <a:latin typeface="Times New Roman" panose="02020603050405020304" pitchFamily="18" charset="0"/>
                <a:cs typeface="Times New Roman" panose="02020603050405020304" pitchFamily="18" charset="0"/>
              </a:rPr>
              <a:t>2. Sản xuất xi măng:</a:t>
            </a:r>
            <a:endParaRPr lang="vi-VN" altLang="en-US" i="1">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469900" y="3068638"/>
            <a:ext cx="3748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i="1">
                <a:latin typeface="Times New Roman" panose="02020603050405020304" pitchFamily="18" charset="0"/>
                <a:cs typeface="Times New Roman" panose="02020603050405020304" pitchFamily="18" charset="0"/>
              </a:rPr>
              <a:t>3. Sản xuất thủy tinh:</a:t>
            </a:r>
            <a:endParaRPr lang="vi-VN" altLang="en-US" i="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CHEMISTRY 9\HÌNH ẢNH\background-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roup 2"/>
          <p:cNvGraphicFramePr>
            <a:graphicFrameLocks noGrp="1"/>
          </p:cNvGraphicFramePr>
          <p:nvPr/>
        </p:nvGraphicFramePr>
        <p:xfrm>
          <a:off x="0" y="0"/>
          <a:ext cx="9144000" cy="6858000"/>
        </p:xfrm>
        <a:graphic>
          <a:graphicData uri="http://schemas.openxmlformats.org/drawingml/2006/table">
            <a:tbl>
              <a:tblPr/>
              <a:tblGrid>
                <a:gridCol w="1143000"/>
                <a:gridCol w="1828800"/>
                <a:gridCol w="2590800"/>
                <a:gridCol w="3581400"/>
              </a:tblGrid>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ĐỒ GỐM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XI MĂNG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THỦY TINH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Nguyên liệu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93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Các công đoạn chính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2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Cơ sở sản xuất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918" name="Rectangle 29"/>
          <p:cNvSpPr>
            <a:spLocks noChangeArrowheads="1"/>
          </p:cNvSpPr>
          <p:nvPr/>
        </p:nvSpPr>
        <p:spPr bwMode="auto">
          <a:xfrm>
            <a:off x="1219200" y="838200"/>
            <a:ext cx="1905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200" b="0">
                <a:solidFill>
                  <a:srgbClr val="0000FF"/>
                </a:solidFill>
                <a:latin typeface="Times New Roman" panose="02020603050405020304" pitchFamily="18" charset="0"/>
                <a:cs typeface="Times New Roman" panose="02020603050405020304" pitchFamily="18" charset="0"/>
              </a:rPr>
              <a:t>Đất sét, thạch anh, fenpat.</a:t>
            </a:r>
          </a:p>
        </p:txBody>
      </p:sp>
      <p:sp>
        <p:nvSpPr>
          <p:cNvPr id="37919" name="Rectangle 30"/>
          <p:cNvSpPr>
            <a:spLocks noChangeArrowheads="1"/>
          </p:cNvSpPr>
          <p:nvPr/>
        </p:nvSpPr>
        <p:spPr bwMode="auto">
          <a:xfrm>
            <a:off x="2971800" y="838200"/>
            <a:ext cx="25908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latin typeface="Times New Roman" panose="02020603050405020304" pitchFamily="18" charset="0"/>
                <a:cs typeface="Times New Roman" panose="02020603050405020304" pitchFamily="18" charset="0"/>
              </a:rPr>
              <a:t>Đất sét, đá vôi, cát…</a:t>
            </a:r>
          </a:p>
          <a:p>
            <a:pPr eaLnBrk="1" hangingPunct="1"/>
            <a:endParaRPr lang="en-US" altLang="en-US" sz="2500" b="0">
              <a:latin typeface="Times New Roman" panose="02020603050405020304" pitchFamily="18" charset="0"/>
              <a:cs typeface="Times New Roman" panose="02020603050405020304" pitchFamily="18" charset="0"/>
            </a:endParaRPr>
          </a:p>
        </p:txBody>
      </p:sp>
      <p:sp>
        <p:nvSpPr>
          <p:cNvPr id="6" name="Rectangle 31"/>
          <p:cNvSpPr>
            <a:spLocks noChangeArrowheads="1"/>
          </p:cNvSpPr>
          <p:nvPr/>
        </p:nvSpPr>
        <p:spPr bwMode="auto">
          <a:xfrm>
            <a:off x="5556250" y="830263"/>
            <a:ext cx="34813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500" b="0">
                <a:solidFill>
                  <a:srgbClr val="0000FF"/>
                </a:solidFill>
                <a:latin typeface="Times New Roman" panose="02020603050405020304" pitchFamily="18" charset="0"/>
                <a:cs typeface="Times New Roman" panose="02020603050405020304" pitchFamily="18" charset="0"/>
              </a:rPr>
              <a:t>Cát thạch anh, sôđa, đá vôi</a:t>
            </a:r>
            <a:r>
              <a:rPr lang="en-US" altLang="en-US" sz="2500">
                <a:latin typeface="Times New Roman" panose="02020603050405020304" pitchFamily="18" charset="0"/>
                <a:cs typeface="Times New Roman" panose="02020603050405020304" pitchFamily="18" charset="0"/>
              </a:rPr>
              <a:t> </a:t>
            </a:r>
          </a:p>
          <a:p>
            <a:pPr eaLnBrk="1" hangingPunct="1">
              <a:spcBef>
                <a:spcPct val="20000"/>
              </a:spcBef>
            </a:pPr>
            <a:r>
              <a:rPr lang="en-US" altLang="en-US" sz="2500">
                <a:latin typeface="Times New Roman" panose="02020603050405020304" pitchFamily="18" charset="0"/>
                <a:cs typeface="Times New Roman" panose="02020603050405020304" pitchFamily="18" charset="0"/>
              </a:rPr>
              <a:t>  </a:t>
            </a:r>
          </a:p>
        </p:txBody>
      </p:sp>
      <p:sp>
        <p:nvSpPr>
          <p:cNvPr id="37921" name="Rectangle 32"/>
          <p:cNvSpPr>
            <a:spLocks noChangeArrowheads="1"/>
          </p:cNvSpPr>
          <p:nvPr/>
        </p:nvSpPr>
        <p:spPr bwMode="auto">
          <a:xfrm>
            <a:off x="1143000" y="1524000"/>
            <a:ext cx="1905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solidFill>
                  <a:srgbClr val="0000FF"/>
                </a:solidFill>
                <a:latin typeface="Times New Roman" panose="02020603050405020304" pitchFamily="18" charset="0"/>
                <a:cs typeface="Times New Roman" panose="02020603050405020304" pitchFamily="18" charset="0"/>
              </a:rPr>
              <a:t>- Nhào nguyên liệu với nước thành khối dẻo.</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 Tạo hình, sấy khô các đồ vật.</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-Nung các đồ vật trong lò ở nhiệt độ cao</a:t>
            </a:r>
          </a:p>
          <a:p>
            <a:pPr eaLnBrk="1" hangingPunct="1">
              <a:spcBef>
                <a:spcPct val="50000"/>
              </a:spcBef>
            </a:pPr>
            <a:endParaRPr lang="en-US" altLang="en-US" sz="2500" b="0">
              <a:latin typeface="Times New Roman" panose="02020603050405020304" pitchFamily="18" charset="0"/>
              <a:cs typeface="Times New Roman" panose="02020603050405020304" pitchFamily="18" charset="0"/>
            </a:endParaRPr>
          </a:p>
        </p:txBody>
      </p:sp>
      <p:sp>
        <p:nvSpPr>
          <p:cNvPr id="37922" name="Rectangle 33"/>
          <p:cNvSpPr>
            <a:spLocks noChangeArrowheads="1"/>
          </p:cNvSpPr>
          <p:nvPr/>
        </p:nvSpPr>
        <p:spPr bwMode="auto">
          <a:xfrm>
            <a:off x="2925763" y="1600200"/>
            <a:ext cx="27432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latin typeface="Times New Roman" panose="02020603050405020304" pitchFamily="18" charset="0"/>
                <a:cs typeface="Times New Roman" panose="02020603050405020304" pitchFamily="18" charset="0"/>
              </a:rPr>
              <a:t>-</a:t>
            </a:r>
            <a:r>
              <a:rPr lang="en-US" altLang="en-US" sz="2300" b="0">
                <a:latin typeface="Times New Roman" panose="02020603050405020304" pitchFamily="18" charset="0"/>
                <a:cs typeface="Times New Roman" panose="02020603050405020304" pitchFamily="18" charset="0"/>
              </a:rPr>
              <a:t>Nghiền hỗn hợp nguyên liệu rồi trộn với nước thành bùn. </a:t>
            </a:r>
          </a:p>
          <a:p>
            <a:pPr eaLnBrk="1" hangingPunct="1"/>
            <a:r>
              <a:rPr lang="en-US" altLang="en-US" sz="2300" b="0">
                <a:latin typeface="Times New Roman" panose="02020603050405020304" pitchFamily="18" charset="0"/>
                <a:cs typeface="Times New Roman" panose="02020603050405020304" pitchFamily="18" charset="0"/>
              </a:rPr>
              <a:t>-Nung hỗn hợp trên trong lò quay (lò đứng) ở 1400 -1500</a:t>
            </a:r>
            <a:r>
              <a:rPr lang="en-US" altLang="en-US" sz="2300" b="0" baseline="30000">
                <a:latin typeface="Times New Roman" panose="02020603050405020304" pitchFamily="18" charset="0"/>
                <a:cs typeface="Times New Roman" panose="02020603050405020304" pitchFamily="18" charset="0"/>
              </a:rPr>
              <a:t>0</a:t>
            </a:r>
            <a:r>
              <a:rPr lang="en-US" altLang="en-US" sz="2300" b="0">
                <a:latin typeface="Times New Roman" panose="02020603050405020304" pitchFamily="18" charset="0"/>
                <a:cs typeface="Times New Roman" panose="02020603050405020304" pitchFamily="18" charset="0"/>
              </a:rPr>
              <a:t>C được clanhke rắn.</a:t>
            </a:r>
          </a:p>
          <a:p>
            <a:pPr eaLnBrk="1" hangingPunct="1"/>
            <a:r>
              <a:rPr lang="en-US" altLang="en-US" sz="2300" b="0">
                <a:latin typeface="Times New Roman" panose="02020603050405020304" pitchFamily="18" charset="0"/>
                <a:cs typeface="Times New Roman" panose="02020603050405020304" pitchFamily="18" charset="0"/>
              </a:rPr>
              <a:t>-Nghiền clanhke nguội với phụ gia được xi măng</a:t>
            </a:r>
          </a:p>
        </p:txBody>
      </p:sp>
      <p:sp>
        <p:nvSpPr>
          <p:cNvPr id="37923" name="Rectangle 10"/>
          <p:cNvSpPr>
            <a:spLocks noChangeArrowheads="1"/>
          </p:cNvSpPr>
          <p:nvPr/>
        </p:nvSpPr>
        <p:spPr bwMode="auto">
          <a:xfrm>
            <a:off x="1133475" y="5684838"/>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400" b="0">
                <a:solidFill>
                  <a:srgbClr val="0000FF"/>
                </a:solidFill>
                <a:latin typeface="Times New Roman" panose="02020603050405020304" pitchFamily="18" charset="0"/>
                <a:cs typeface="Times New Roman" panose="02020603050405020304" pitchFamily="18" charset="0"/>
              </a:rPr>
              <a:t>- Bát Tràng, Minh Long, Phù  Lãng …</a:t>
            </a:r>
          </a:p>
        </p:txBody>
      </p:sp>
      <p:sp>
        <p:nvSpPr>
          <p:cNvPr id="37924" name="Rectangle 11"/>
          <p:cNvSpPr>
            <a:spLocks noChangeArrowheads="1"/>
          </p:cNvSpPr>
          <p:nvPr/>
        </p:nvSpPr>
        <p:spPr bwMode="auto">
          <a:xfrm>
            <a:off x="3048000" y="5638800"/>
            <a:ext cx="2438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500" b="0">
                <a:latin typeface="Times New Roman" panose="02020603050405020304" pitchFamily="18" charset="0"/>
                <a:cs typeface="Times New Roman" panose="02020603050405020304" pitchFamily="18" charset="0"/>
              </a:rPr>
              <a:t>- Hà Tiên, Bình Dương, Hải Phòng, Bỉm Sơn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525"/>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247900"/>
            <a:ext cx="2466975" cy="1847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891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2263775"/>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25" y="22860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5010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00588" y="5018088"/>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ight Arrow 13"/>
          <p:cNvSpPr/>
          <p:nvPr/>
        </p:nvSpPr>
        <p:spPr>
          <a:xfrm>
            <a:off x="5435600" y="904875"/>
            <a:ext cx="609600" cy="36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ight Arrow 14"/>
          <p:cNvSpPr/>
          <p:nvPr/>
        </p:nvSpPr>
        <p:spPr>
          <a:xfrm>
            <a:off x="2505075" y="904875"/>
            <a:ext cx="609600" cy="3667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5"/>
          <p:cNvSpPr/>
          <p:nvPr/>
        </p:nvSpPr>
        <p:spPr>
          <a:xfrm>
            <a:off x="5435600" y="923925"/>
            <a:ext cx="609600" cy="3667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a:off x="3524250" y="5592763"/>
            <a:ext cx="1155700" cy="682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ight Arrow 19"/>
          <p:cNvSpPr/>
          <p:nvPr/>
        </p:nvSpPr>
        <p:spPr>
          <a:xfrm flipH="1">
            <a:off x="2476500" y="3025775"/>
            <a:ext cx="633413" cy="3667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flipH="1">
            <a:off x="5386388" y="2987675"/>
            <a:ext cx="633412" cy="3667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Down Arrow 21"/>
          <p:cNvSpPr/>
          <p:nvPr/>
        </p:nvSpPr>
        <p:spPr>
          <a:xfrm>
            <a:off x="1327150" y="4156075"/>
            <a:ext cx="457200" cy="8763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Down Arrow 22"/>
          <p:cNvSpPr/>
          <p:nvPr/>
        </p:nvSpPr>
        <p:spPr>
          <a:xfrm>
            <a:off x="7086600" y="1857375"/>
            <a:ext cx="457200" cy="42862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CHEMISTRY 9\HÌNH ẢNH\background-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roup 2"/>
          <p:cNvGraphicFramePr>
            <a:graphicFrameLocks noGrp="1"/>
          </p:cNvGraphicFramePr>
          <p:nvPr/>
        </p:nvGraphicFramePr>
        <p:xfrm>
          <a:off x="0" y="0"/>
          <a:ext cx="9144000" cy="6858000"/>
        </p:xfrm>
        <a:graphic>
          <a:graphicData uri="http://schemas.openxmlformats.org/drawingml/2006/table">
            <a:tbl>
              <a:tblPr/>
              <a:tblGrid>
                <a:gridCol w="1143000"/>
                <a:gridCol w="1828800"/>
                <a:gridCol w="2590800"/>
                <a:gridCol w="3581400"/>
              </a:tblGrid>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ĐỒ GỐM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XI MĂNG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THỦY TINH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Nguyên liệu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93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Các công đoạn chính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2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Cơ sở sản xuất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66" name="Rectangle 29"/>
          <p:cNvSpPr>
            <a:spLocks noChangeArrowheads="1"/>
          </p:cNvSpPr>
          <p:nvPr/>
        </p:nvSpPr>
        <p:spPr bwMode="auto">
          <a:xfrm>
            <a:off x="1219200" y="838200"/>
            <a:ext cx="1905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200" b="0">
                <a:solidFill>
                  <a:srgbClr val="0000FF"/>
                </a:solidFill>
                <a:latin typeface="Times New Roman" panose="02020603050405020304" pitchFamily="18" charset="0"/>
                <a:cs typeface="Times New Roman" panose="02020603050405020304" pitchFamily="18" charset="0"/>
              </a:rPr>
              <a:t>Đất sét, thạch anh, fenpat.</a:t>
            </a:r>
          </a:p>
        </p:txBody>
      </p:sp>
      <p:sp>
        <p:nvSpPr>
          <p:cNvPr id="39967" name="Rectangle 30"/>
          <p:cNvSpPr>
            <a:spLocks noChangeArrowheads="1"/>
          </p:cNvSpPr>
          <p:nvPr/>
        </p:nvSpPr>
        <p:spPr bwMode="auto">
          <a:xfrm>
            <a:off x="2971800" y="838200"/>
            <a:ext cx="25908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latin typeface="Times New Roman" panose="02020603050405020304" pitchFamily="18" charset="0"/>
                <a:cs typeface="Times New Roman" panose="02020603050405020304" pitchFamily="18" charset="0"/>
              </a:rPr>
              <a:t>Đất sét, đá vôi, cát…</a:t>
            </a:r>
          </a:p>
          <a:p>
            <a:pPr eaLnBrk="1" hangingPunct="1"/>
            <a:endParaRPr lang="en-US" altLang="en-US" sz="2500" b="0">
              <a:latin typeface="Times New Roman" panose="02020603050405020304" pitchFamily="18" charset="0"/>
              <a:cs typeface="Times New Roman" panose="02020603050405020304" pitchFamily="18" charset="0"/>
            </a:endParaRPr>
          </a:p>
        </p:txBody>
      </p:sp>
      <p:sp>
        <p:nvSpPr>
          <p:cNvPr id="39968" name="Rectangle 31"/>
          <p:cNvSpPr>
            <a:spLocks noChangeArrowheads="1"/>
          </p:cNvSpPr>
          <p:nvPr/>
        </p:nvSpPr>
        <p:spPr bwMode="auto">
          <a:xfrm>
            <a:off x="5556250" y="830263"/>
            <a:ext cx="34813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500" b="0">
                <a:solidFill>
                  <a:srgbClr val="0000FF"/>
                </a:solidFill>
                <a:latin typeface="Times New Roman" panose="02020603050405020304" pitchFamily="18" charset="0"/>
                <a:cs typeface="Times New Roman" panose="02020603050405020304" pitchFamily="18" charset="0"/>
              </a:rPr>
              <a:t>Cát thạch anh, sôđa, đá vôi</a:t>
            </a:r>
            <a:r>
              <a:rPr lang="en-US" altLang="en-US" sz="2500">
                <a:latin typeface="Times New Roman" panose="02020603050405020304" pitchFamily="18" charset="0"/>
                <a:cs typeface="Times New Roman" panose="02020603050405020304" pitchFamily="18" charset="0"/>
              </a:rPr>
              <a:t> </a:t>
            </a:r>
          </a:p>
          <a:p>
            <a:pPr eaLnBrk="1" hangingPunct="1">
              <a:spcBef>
                <a:spcPct val="20000"/>
              </a:spcBef>
            </a:pPr>
            <a:r>
              <a:rPr lang="en-US" altLang="en-US" sz="2500">
                <a:latin typeface="Times New Roman" panose="02020603050405020304" pitchFamily="18" charset="0"/>
                <a:cs typeface="Times New Roman" panose="02020603050405020304" pitchFamily="18" charset="0"/>
              </a:rPr>
              <a:t>  </a:t>
            </a:r>
          </a:p>
        </p:txBody>
      </p:sp>
      <p:sp>
        <p:nvSpPr>
          <p:cNvPr id="39969" name="Rectangle 32"/>
          <p:cNvSpPr>
            <a:spLocks noChangeArrowheads="1"/>
          </p:cNvSpPr>
          <p:nvPr/>
        </p:nvSpPr>
        <p:spPr bwMode="auto">
          <a:xfrm>
            <a:off x="1143000" y="1524000"/>
            <a:ext cx="1905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solidFill>
                  <a:srgbClr val="0000FF"/>
                </a:solidFill>
                <a:latin typeface="Times New Roman" panose="02020603050405020304" pitchFamily="18" charset="0"/>
                <a:cs typeface="Times New Roman" panose="02020603050405020304" pitchFamily="18" charset="0"/>
              </a:rPr>
              <a:t>- Nhào nguyên liệu với nước thành khối dẻo.</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 Tạo hình, sấy khô các đồ vật.</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-Nung các đồ vật trong lò ở nhiệt độ cao</a:t>
            </a:r>
          </a:p>
          <a:p>
            <a:pPr eaLnBrk="1" hangingPunct="1">
              <a:spcBef>
                <a:spcPct val="50000"/>
              </a:spcBef>
            </a:pPr>
            <a:endParaRPr lang="en-US" altLang="en-US" sz="2500" b="0">
              <a:latin typeface="Times New Roman" panose="02020603050405020304" pitchFamily="18" charset="0"/>
              <a:cs typeface="Times New Roman" panose="02020603050405020304" pitchFamily="18" charset="0"/>
            </a:endParaRPr>
          </a:p>
        </p:txBody>
      </p:sp>
      <p:sp>
        <p:nvSpPr>
          <p:cNvPr id="39970" name="Rectangle 33"/>
          <p:cNvSpPr>
            <a:spLocks noChangeArrowheads="1"/>
          </p:cNvSpPr>
          <p:nvPr/>
        </p:nvSpPr>
        <p:spPr bwMode="auto">
          <a:xfrm>
            <a:off x="2925763" y="1600200"/>
            <a:ext cx="27432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latin typeface="Times New Roman" panose="02020603050405020304" pitchFamily="18" charset="0"/>
                <a:cs typeface="Times New Roman" panose="02020603050405020304" pitchFamily="18" charset="0"/>
              </a:rPr>
              <a:t>-</a:t>
            </a:r>
            <a:r>
              <a:rPr lang="en-US" altLang="en-US" sz="2300" b="0">
                <a:latin typeface="Times New Roman" panose="02020603050405020304" pitchFamily="18" charset="0"/>
                <a:cs typeface="Times New Roman" panose="02020603050405020304" pitchFamily="18" charset="0"/>
              </a:rPr>
              <a:t>Nghiền hỗn hợp nguyên liệu rồi trộn với nước thành bùn. </a:t>
            </a:r>
          </a:p>
          <a:p>
            <a:pPr eaLnBrk="1" hangingPunct="1"/>
            <a:r>
              <a:rPr lang="en-US" altLang="en-US" sz="2300" b="0">
                <a:latin typeface="Times New Roman" panose="02020603050405020304" pitchFamily="18" charset="0"/>
                <a:cs typeface="Times New Roman" panose="02020603050405020304" pitchFamily="18" charset="0"/>
              </a:rPr>
              <a:t>-Nung hỗn hợp trên trong lò quay (lò đứng) ở 1400 -1500</a:t>
            </a:r>
            <a:r>
              <a:rPr lang="en-US" altLang="en-US" sz="2300" b="0" baseline="30000">
                <a:latin typeface="Times New Roman" panose="02020603050405020304" pitchFamily="18" charset="0"/>
                <a:cs typeface="Times New Roman" panose="02020603050405020304" pitchFamily="18" charset="0"/>
              </a:rPr>
              <a:t>0</a:t>
            </a:r>
            <a:r>
              <a:rPr lang="en-US" altLang="en-US" sz="2300" b="0">
                <a:latin typeface="Times New Roman" panose="02020603050405020304" pitchFamily="18" charset="0"/>
                <a:cs typeface="Times New Roman" panose="02020603050405020304" pitchFamily="18" charset="0"/>
              </a:rPr>
              <a:t>C được clanhke rắn.</a:t>
            </a:r>
          </a:p>
          <a:p>
            <a:pPr eaLnBrk="1" hangingPunct="1"/>
            <a:r>
              <a:rPr lang="en-US" altLang="en-US" sz="2300" b="0">
                <a:latin typeface="Times New Roman" panose="02020603050405020304" pitchFamily="18" charset="0"/>
                <a:cs typeface="Times New Roman" panose="02020603050405020304" pitchFamily="18" charset="0"/>
              </a:rPr>
              <a:t>-Nghiền clanhke nguội với phụ gia được xi măng</a:t>
            </a:r>
          </a:p>
        </p:txBody>
      </p:sp>
      <p:sp>
        <p:nvSpPr>
          <p:cNvPr id="9" name="Rectangle 34"/>
          <p:cNvSpPr>
            <a:spLocks noChangeArrowheads="1"/>
          </p:cNvSpPr>
          <p:nvPr/>
        </p:nvSpPr>
        <p:spPr bwMode="auto">
          <a:xfrm>
            <a:off x="5562600" y="1828800"/>
            <a:ext cx="35814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just" eaLnBrk="1" hangingPunct="1"/>
            <a:r>
              <a:rPr lang="en-US" altLang="en-US" sz="2500" b="0">
                <a:solidFill>
                  <a:srgbClr val="0000FF"/>
                </a:solidFill>
                <a:latin typeface="Times New Roman" panose="02020603050405020304" pitchFamily="18" charset="0"/>
                <a:cs typeface="Times New Roman" panose="02020603050405020304" pitchFamily="18" charset="0"/>
              </a:rPr>
              <a:t>-Trộn các nguyên liệu với nhau theo tỉ lệ thích hợp. </a:t>
            </a:r>
          </a:p>
          <a:p>
            <a:pPr algn="just" eaLnBrk="1" hangingPunct="1"/>
            <a:r>
              <a:rPr lang="en-US" altLang="en-US" sz="2500" b="0">
                <a:solidFill>
                  <a:srgbClr val="0000FF"/>
                </a:solidFill>
                <a:latin typeface="Times New Roman" panose="02020603050405020304" pitchFamily="18" charset="0"/>
                <a:cs typeface="Times New Roman" panose="02020603050405020304" pitchFamily="18" charset="0"/>
              </a:rPr>
              <a:t>-Nung hỗn hợp trong lò được thủy tinh nhão.</a:t>
            </a:r>
          </a:p>
          <a:p>
            <a:pPr algn="just" eaLnBrk="1" hangingPunct="1"/>
            <a:r>
              <a:rPr lang="en-US" altLang="en-US" sz="2500" b="0">
                <a:solidFill>
                  <a:srgbClr val="0000FF"/>
                </a:solidFill>
                <a:latin typeface="Times New Roman" panose="02020603050405020304" pitchFamily="18" charset="0"/>
                <a:cs typeface="Times New Roman" panose="02020603050405020304" pitchFamily="18" charset="0"/>
              </a:rPr>
              <a:t>-Làm nguội từ từ được thuỷ tinh dẻo.</a:t>
            </a:r>
          </a:p>
          <a:p>
            <a:pPr algn="just" eaLnBrk="1" hangingPunct="1"/>
            <a:r>
              <a:rPr lang="en-US" altLang="en-US" sz="2500" b="0">
                <a:solidFill>
                  <a:srgbClr val="0000FF"/>
                </a:solidFill>
                <a:latin typeface="Times New Roman" panose="02020603050405020304" pitchFamily="18" charset="0"/>
                <a:cs typeface="Times New Roman" panose="02020603050405020304" pitchFamily="18" charset="0"/>
              </a:rPr>
              <a:t>-Ép, thổi thuỷ tinh dẻo thành các đồ vật.</a:t>
            </a:r>
          </a:p>
        </p:txBody>
      </p:sp>
      <p:sp>
        <p:nvSpPr>
          <p:cNvPr id="39972" name="Rectangle 10"/>
          <p:cNvSpPr>
            <a:spLocks noChangeArrowheads="1"/>
          </p:cNvSpPr>
          <p:nvPr/>
        </p:nvSpPr>
        <p:spPr bwMode="auto">
          <a:xfrm>
            <a:off x="1133475" y="5684838"/>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400" b="0">
                <a:solidFill>
                  <a:srgbClr val="0000FF"/>
                </a:solidFill>
                <a:latin typeface="Times New Roman" panose="02020603050405020304" pitchFamily="18" charset="0"/>
                <a:cs typeface="Times New Roman" panose="02020603050405020304" pitchFamily="18" charset="0"/>
              </a:rPr>
              <a:t>- Bát Tràng, Minh Long, Phù  Lãng …</a:t>
            </a:r>
          </a:p>
        </p:txBody>
      </p:sp>
      <p:sp>
        <p:nvSpPr>
          <p:cNvPr id="39973" name="Rectangle 11"/>
          <p:cNvSpPr>
            <a:spLocks noChangeArrowheads="1"/>
          </p:cNvSpPr>
          <p:nvPr/>
        </p:nvSpPr>
        <p:spPr bwMode="auto">
          <a:xfrm>
            <a:off x="3048000" y="5638800"/>
            <a:ext cx="2438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500" b="0">
                <a:latin typeface="Times New Roman" panose="02020603050405020304" pitchFamily="18" charset="0"/>
                <a:cs typeface="Times New Roman" panose="02020603050405020304" pitchFamily="18" charset="0"/>
              </a:rPr>
              <a:t>- Hà Tiên, Bình Dương, Hải Phòng, Bỉm Sơn …</a:t>
            </a:r>
          </a:p>
        </p:txBody>
      </p:sp>
      <p:sp>
        <p:nvSpPr>
          <p:cNvPr id="13" name="Rectangle 12"/>
          <p:cNvSpPr>
            <a:spLocks noChangeArrowheads="1"/>
          </p:cNvSpPr>
          <p:nvPr/>
        </p:nvSpPr>
        <p:spPr bwMode="auto">
          <a:xfrm>
            <a:off x="5867400" y="5842000"/>
            <a:ext cx="3048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400" b="0">
                <a:solidFill>
                  <a:srgbClr val="0000FF"/>
                </a:solidFill>
                <a:latin typeface="Times New Roman" panose="02020603050405020304" pitchFamily="18" charset="0"/>
                <a:cs typeface="Times New Roman" panose="02020603050405020304" pitchFamily="18" charset="0"/>
              </a:rPr>
              <a:t>- Rạng Đông, Công ty Điện Quang…</a:t>
            </a:r>
            <a:endParaRPr lang="en-US" altLang="en-US" sz="2400" b="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2"/>
          <p:cNvSpPr txBox="1">
            <a:spLocks noChangeArrowheads="1"/>
          </p:cNvSpPr>
          <p:nvPr/>
        </p:nvSpPr>
        <p:spPr bwMode="auto">
          <a:xfrm>
            <a:off x="304800" y="152400"/>
            <a:ext cx="279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000">
                <a:solidFill>
                  <a:srgbClr val="CC6600"/>
                </a:solidFill>
                <a:latin typeface=".VnTime" panose="020B7200000000000000" pitchFamily="34" charset="0"/>
              </a:rPr>
              <a:t> </a:t>
            </a:r>
          </a:p>
        </p:txBody>
      </p:sp>
      <p:sp>
        <p:nvSpPr>
          <p:cNvPr id="89092" name="Text Box 4"/>
          <p:cNvSpPr txBox="1">
            <a:spLocks noChangeArrowheads="1"/>
          </p:cNvSpPr>
          <p:nvPr/>
        </p:nvSpPr>
        <p:spPr bwMode="auto">
          <a:xfrm>
            <a:off x="-38100" y="1117600"/>
            <a:ext cx="2746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buFont typeface="Wingdings" panose="05000000000000000000" pitchFamily="2" charset="2"/>
              <a:buChar char="Ø"/>
            </a:pPr>
            <a:r>
              <a:rPr lang="en-US" altLang="en-US">
                <a:solidFill>
                  <a:srgbClr val="CCCC00"/>
                </a:solidFill>
                <a:latin typeface=".VnTime" panose="020B7200000000000000" pitchFamily="34" charset="0"/>
              </a:rPr>
              <a:t> </a:t>
            </a:r>
            <a:r>
              <a:rPr lang="en-US" altLang="en-US">
                <a:solidFill>
                  <a:srgbClr val="0000FF"/>
                </a:solidFill>
                <a:latin typeface=".VnTime" panose="020B7200000000000000" pitchFamily="34" charset="0"/>
              </a:rPr>
              <a:t>Thñy tinh kali:</a:t>
            </a:r>
            <a:r>
              <a:rPr lang="en-US" altLang="en-US">
                <a:solidFill>
                  <a:srgbClr val="CCCC00"/>
                </a:solidFill>
                <a:latin typeface=".VnTime" panose="020B7200000000000000" pitchFamily="34" charset="0"/>
              </a:rPr>
              <a:t> </a:t>
            </a:r>
          </a:p>
        </p:txBody>
      </p:sp>
      <p:sp>
        <p:nvSpPr>
          <p:cNvPr id="89093" name="Text Box 5"/>
          <p:cNvSpPr txBox="1">
            <a:spLocks noChangeArrowheads="1"/>
          </p:cNvSpPr>
          <p:nvPr/>
        </p:nvSpPr>
        <p:spPr bwMode="auto">
          <a:xfrm>
            <a:off x="38100" y="1562100"/>
            <a:ext cx="6057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solidFill>
                  <a:srgbClr val="FF0000"/>
                </a:solidFill>
                <a:latin typeface=".VnTime" panose="020B7200000000000000" pitchFamily="34" charset="0"/>
              </a:rPr>
              <a:t>- </a:t>
            </a:r>
            <a:r>
              <a:rPr lang="en-US" altLang="en-US" i="1">
                <a:solidFill>
                  <a:srgbClr val="FF0000"/>
                </a:solidFill>
                <a:latin typeface=".VnTime" panose="020B7200000000000000" pitchFamily="34" charset="0"/>
              </a:rPr>
              <a:t>Thµnh phÇn chÝnh:</a:t>
            </a:r>
            <a:r>
              <a:rPr lang="en-US" altLang="en-US">
                <a:solidFill>
                  <a:srgbClr val="FF0000"/>
                </a:solidFill>
                <a:latin typeface=".VnTime" panose="020B7200000000000000" pitchFamily="34" charset="0"/>
              </a:rPr>
              <a:t> K</a:t>
            </a:r>
            <a:r>
              <a:rPr lang="en-US" altLang="en-US" baseline="-25000">
                <a:solidFill>
                  <a:srgbClr val="FF0000"/>
                </a:solidFill>
                <a:latin typeface=".VnTime" panose="020B7200000000000000" pitchFamily="34" charset="0"/>
              </a:rPr>
              <a:t>2</a:t>
            </a:r>
            <a:r>
              <a:rPr lang="en-US" altLang="en-US">
                <a:solidFill>
                  <a:srgbClr val="FF0000"/>
                </a:solidFill>
                <a:latin typeface=".VnTime" panose="020B7200000000000000" pitchFamily="34" charset="0"/>
              </a:rPr>
              <a:t>SiO</a:t>
            </a:r>
            <a:r>
              <a:rPr lang="en-US" altLang="en-US" baseline="-25000">
                <a:solidFill>
                  <a:srgbClr val="FF0000"/>
                </a:solidFill>
                <a:latin typeface=".VnTime" panose="020B7200000000000000" pitchFamily="34" charset="0"/>
              </a:rPr>
              <a:t>3</a:t>
            </a:r>
            <a:r>
              <a:rPr lang="en-US" altLang="en-US">
                <a:solidFill>
                  <a:srgbClr val="FF0000"/>
                </a:solidFill>
                <a:latin typeface=".VnTime" panose="020B7200000000000000" pitchFamily="34" charset="0"/>
              </a:rPr>
              <a:t>, CaSiO</a:t>
            </a:r>
            <a:r>
              <a:rPr lang="en-US" altLang="en-US" baseline="-25000">
                <a:solidFill>
                  <a:srgbClr val="FF0000"/>
                </a:solidFill>
                <a:latin typeface=".VnTime" panose="020B7200000000000000" pitchFamily="34" charset="0"/>
              </a:rPr>
              <a:t>3</a:t>
            </a:r>
          </a:p>
        </p:txBody>
      </p:sp>
      <p:sp>
        <p:nvSpPr>
          <p:cNvPr id="89094" name="Text Box 6"/>
          <p:cNvSpPr txBox="1">
            <a:spLocks noChangeArrowheads="1"/>
          </p:cNvSpPr>
          <p:nvPr/>
        </p:nvSpPr>
        <p:spPr bwMode="auto">
          <a:xfrm>
            <a:off x="25400" y="2032000"/>
            <a:ext cx="5889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solidFill>
                  <a:srgbClr val="FF0000"/>
                </a:solidFill>
                <a:latin typeface="Times New Roman" panose="02020603050405020304" pitchFamily="18" charset="0"/>
                <a:cs typeface="Times New Roman" panose="02020603050405020304" pitchFamily="18" charset="0"/>
              </a:rPr>
              <a:t>- </a:t>
            </a:r>
            <a:r>
              <a:rPr lang="en-US" altLang="en-US" i="1">
                <a:solidFill>
                  <a:srgbClr val="FF0000"/>
                </a:solidFill>
                <a:latin typeface="Times New Roman" panose="02020603050405020304" pitchFamily="18" charset="0"/>
                <a:cs typeface="Times New Roman" panose="02020603050405020304" pitchFamily="18" charset="0"/>
              </a:rPr>
              <a:t>Cô</a:t>
            </a:r>
            <a:r>
              <a:rPr lang="en-US" altLang="en-US" i="1">
                <a:solidFill>
                  <a:srgbClr val="FF0000"/>
                </a:solidFill>
                <a:latin typeface=".VnTime" panose="020B7200000000000000" pitchFamily="34" charset="0"/>
              </a:rPr>
              <a:t>ng dông:</a:t>
            </a:r>
            <a:r>
              <a:rPr lang="en-US" altLang="en-US">
                <a:solidFill>
                  <a:srgbClr val="FF0000"/>
                </a:solidFill>
                <a:latin typeface=".VnTime" panose="020B7200000000000000" pitchFamily="34" charset="0"/>
              </a:rPr>
              <a:t> dïng lµm dông cô PTN</a:t>
            </a:r>
          </a:p>
        </p:txBody>
      </p:sp>
      <p:pic>
        <p:nvPicPr>
          <p:cNvPr id="89095" name="Picture 7" descr="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85800"/>
            <a:ext cx="26670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8"/>
          <p:cNvSpPr txBox="1">
            <a:spLocks noChangeArrowheads="1"/>
          </p:cNvSpPr>
          <p:nvPr/>
        </p:nvSpPr>
        <p:spPr bwMode="auto">
          <a:xfrm>
            <a:off x="0" y="2590800"/>
            <a:ext cx="2976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buFont typeface="Wingdings" panose="05000000000000000000" pitchFamily="2" charset="2"/>
              <a:buChar char="Ø"/>
            </a:pPr>
            <a:r>
              <a:rPr lang="en-US" altLang="en-US">
                <a:solidFill>
                  <a:srgbClr val="CCCC00"/>
                </a:solidFill>
                <a:latin typeface=".VnTime" panose="020B7200000000000000" pitchFamily="34" charset="0"/>
              </a:rPr>
              <a:t> </a:t>
            </a:r>
            <a:r>
              <a:rPr lang="en-US" altLang="en-US">
                <a:solidFill>
                  <a:srgbClr val="0000FF"/>
                </a:solidFill>
                <a:latin typeface=".VnTime" panose="020B7200000000000000" pitchFamily="34" charset="0"/>
              </a:rPr>
              <a:t>Thñy tinh pha lª:</a:t>
            </a:r>
          </a:p>
        </p:txBody>
      </p:sp>
      <p:sp>
        <p:nvSpPr>
          <p:cNvPr id="89097" name="Text Box 9"/>
          <p:cNvSpPr txBox="1">
            <a:spLocks noChangeArrowheads="1"/>
          </p:cNvSpPr>
          <p:nvPr/>
        </p:nvSpPr>
        <p:spPr bwMode="auto">
          <a:xfrm>
            <a:off x="0" y="3048000"/>
            <a:ext cx="556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i="1">
                <a:solidFill>
                  <a:srgbClr val="FF0000"/>
                </a:solidFill>
                <a:latin typeface=".VnTime" panose="020B7200000000000000" pitchFamily="34" charset="0"/>
              </a:rPr>
              <a:t>- Thµnh phÇn chÝnh:</a:t>
            </a:r>
            <a:r>
              <a:rPr lang="en-US" altLang="en-US">
                <a:solidFill>
                  <a:srgbClr val="FF0000"/>
                </a:solidFill>
                <a:latin typeface=".VnTime" panose="020B7200000000000000" pitchFamily="34" charset="0"/>
              </a:rPr>
              <a:t> K</a:t>
            </a:r>
            <a:r>
              <a:rPr lang="en-US" altLang="en-US" baseline="-25000">
                <a:solidFill>
                  <a:srgbClr val="FF0000"/>
                </a:solidFill>
                <a:latin typeface=".VnTime" panose="020B7200000000000000" pitchFamily="34" charset="0"/>
              </a:rPr>
              <a:t>2</a:t>
            </a:r>
            <a:r>
              <a:rPr lang="en-US" altLang="en-US">
                <a:solidFill>
                  <a:srgbClr val="FF0000"/>
                </a:solidFill>
                <a:latin typeface=".VnTime" panose="020B7200000000000000" pitchFamily="34" charset="0"/>
              </a:rPr>
              <a:t>SiO</a:t>
            </a:r>
            <a:r>
              <a:rPr lang="en-US" altLang="en-US" baseline="-25000">
                <a:solidFill>
                  <a:srgbClr val="FF0000"/>
                </a:solidFill>
                <a:latin typeface=".VnTime" panose="020B7200000000000000" pitchFamily="34" charset="0"/>
              </a:rPr>
              <a:t>3</a:t>
            </a:r>
            <a:r>
              <a:rPr lang="en-US" altLang="en-US">
                <a:solidFill>
                  <a:srgbClr val="FF0000"/>
                </a:solidFill>
                <a:latin typeface=".VnTime" panose="020B7200000000000000" pitchFamily="34" charset="0"/>
              </a:rPr>
              <a:t>, PbSiO</a:t>
            </a:r>
            <a:r>
              <a:rPr lang="en-US" altLang="en-US" baseline="-25000">
                <a:solidFill>
                  <a:srgbClr val="FF0000"/>
                </a:solidFill>
                <a:latin typeface=".VnTime" panose="020B7200000000000000" pitchFamily="34" charset="0"/>
              </a:rPr>
              <a:t>3</a:t>
            </a:r>
          </a:p>
        </p:txBody>
      </p:sp>
      <p:sp>
        <p:nvSpPr>
          <p:cNvPr id="89098" name="Text Box 10"/>
          <p:cNvSpPr txBox="1">
            <a:spLocks noChangeArrowheads="1"/>
          </p:cNvSpPr>
          <p:nvPr/>
        </p:nvSpPr>
        <p:spPr bwMode="auto">
          <a:xfrm>
            <a:off x="0" y="3505200"/>
            <a:ext cx="5867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just" eaLnBrk="1" hangingPunct="1"/>
            <a:r>
              <a:rPr lang="en-US" altLang="en-US">
                <a:solidFill>
                  <a:srgbClr val="FF0000"/>
                </a:solidFill>
                <a:latin typeface=".VnTime" panose="020B7200000000000000" pitchFamily="34" charset="0"/>
              </a:rPr>
              <a:t>-</a:t>
            </a:r>
            <a:r>
              <a:rPr lang="en-US" altLang="en-US">
                <a:solidFill>
                  <a:srgbClr val="FF0000"/>
                </a:solidFill>
                <a:latin typeface="Times New Roman" panose="02020603050405020304" pitchFamily="18" charset="0"/>
                <a:cs typeface="Times New Roman" panose="02020603050405020304" pitchFamily="18" charset="0"/>
              </a:rPr>
              <a:t>Cô</a:t>
            </a:r>
            <a:r>
              <a:rPr lang="en-US" altLang="en-US" i="1">
                <a:solidFill>
                  <a:srgbClr val="FF0000"/>
                </a:solidFill>
                <a:latin typeface=".VnTime" panose="020B7200000000000000" pitchFamily="34" charset="0"/>
              </a:rPr>
              <a:t>ng dông:</a:t>
            </a:r>
            <a:r>
              <a:rPr lang="en-US" altLang="en-US">
                <a:solidFill>
                  <a:srgbClr val="FF0000"/>
                </a:solidFill>
                <a:latin typeface=".VnTime" panose="020B7200000000000000" pitchFamily="34" charset="0"/>
              </a:rPr>
              <a:t> dïng lµm l¨ng kÝnh, thÊu kÝnh, ®å trang søc</a:t>
            </a:r>
          </a:p>
        </p:txBody>
      </p:sp>
      <p:pic>
        <p:nvPicPr>
          <p:cNvPr id="89099" name="Picture 11" descr="thuytinh_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895600"/>
            <a:ext cx="2971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0" name="Text Box 12"/>
          <p:cNvSpPr txBox="1">
            <a:spLocks noChangeArrowheads="1"/>
          </p:cNvSpPr>
          <p:nvPr/>
        </p:nvSpPr>
        <p:spPr bwMode="auto">
          <a:xfrm>
            <a:off x="1143000" y="152400"/>
            <a:ext cx="6667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solidFill>
                  <a:srgbClr val="FF0000"/>
                </a:solidFill>
              </a:rPr>
              <a:t>GIỚI THIỆU MỘT SỐ LOẠI THUỶ TINH </a:t>
            </a:r>
          </a:p>
        </p:txBody>
      </p:sp>
      <p:pic>
        <p:nvPicPr>
          <p:cNvPr id="89101" name="Picture 13" descr="tansac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411663"/>
            <a:ext cx="54102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100"/>
                                        </p:tgtEl>
                                        <p:attrNameLst>
                                          <p:attrName>style.visibility</p:attrName>
                                        </p:attrNameLst>
                                      </p:cBhvr>
                                      <p:to>
                                        <p:strVal val="visible"/>
                                      </p:to>
                                    </p:set>
                                    <p:animEffect transition="in" filter="checkerboard(across)">
                                      <p:cBhvr>
                                        <p:cTn id="7" dur="500"/>
                                        <p:tgtEl>
                                          <p:spTgt spid="89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89090"/>
                                        </p:tgtEl>
                                        <p:attrNameLst>
                                          <p:attrName>style.visibility</p:attrName>
                                        </p:attrNameLst>
                                      </p:cBhvr>
                                      <p:to>
                                        <p:strVal val="visible"/>
                                      </p:to>
                                    </p:set>
                                    <p:anim calcmode="lin" valueType="num">
                                      <p:cBhvr>
                                        <p:cTn id="12" dur="500" fill="hold"/>
                                        <p:tgtEl>
                                          <p:spTgt spid="89090"/>
                                        </p:tgtEl>
                                        <p:attrNameLst>
                                          <p:attrName>ppt_w</p:attrName>
                                        </p:attrNameLst>
                                      </p:cBhvr>
                                      <p:tavLst>
                                        <p:tav tm="0">
                                          <p:val>
                                            <p:fltVal val="0"/>
                                          </p:val>
                                        </p:tav>
                                        <p:tav tm="100000">
                                          <p:val>
                                            <p:strVal val="#ppt_w"/>
                                          </p:val>
                                        </p:tav>
                                      </p:tavLst>
                                    </p:anim>
                                    <p:anim calcmode="lin" valueType="num">
                                      <p:cBhvr>
                                        <p:cTn id="13" dur="500" fill="hold"/>
                                        <p:tgtEl>
                                          <p:spTgt spid="89090"/>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2" fill="hold" grpId="0" nodeType="clickEffect">
                                  <p:stCondLst>
                                    <p:cond delay="0"/>
                                  </p:stCondLst>
                                  <p:childTnLst>
                                    <p:set>
                                      <p:cBhvr>
                                        <p:cTn id="17" dur="1" fill="hold">
                                          <p:stCondLst>
                                            <p:cond delay="0"/>
                                          </p:stCondLst>
                                        </p:cTn>
                                        <p:tgtEl>
                                          <p:spTgt spid="89092"/>
                                        </p:tgtEl>
                                        <p:attrNameLst>
                                          <p:attrName>style.visibility</p:attrName>
                                        </p:attrNameLst>
                                      </p:cBhvr>
                                      <p:to>
                                        <p:strVal val="visible"/>
                                      </p:to>
                                    </p:set>
                                    <p:anim calcmode="lin" valueType="num">
                                      <p:cBhvr additive="base">
                                        <p:cTn id="18" dur="500" fill="hold"/>
                                        <p:tgtEl>
                                          <p:spTgt spid="89092"/>
                                        </p:tgtEl>
                                        <p:attrNameLst>
                                          <p:attrName>ppt_x</p:attrName>
                                        </p:attrNameLst>
                                      </p:cBhvr>
                                      <p:tavLst>
                                        <p:tav tm="0">
                                          <p:val>
                                            <p:strVal val="0-#ppt_w/2"/>
                                          </p:val>
                                        </p:tav>
                                        <p:tav tm="100000">
                                          <p:val>
                                            <p:strVal val="#ppt_x"/>
                                          </p:val>
                                        </p:tav>
                                      </p:tavLst>
                                    </p:anim>
                                    <p:anim calcmode="lin" valueType="num">
                                      <p:cBhvr additive="base">
                                        <p:cTn id="19" dur="500" fill="hold"/>
                                        <p:tgtEl>
                                          <p:spTgt spid="8909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89093"/>
                                        </p:tgtEl>
                                        <p:attrNameLst>
                                          <p:attrName>style.visibility</p:attrName>
                                        </p:attrNameLst>
                                      </p:cBhvr>
                                      <p:to>
                                        <p:strVal val="visible"/>
                                      </p:to>
                                    </p:set>
                                    <p:animEffect transition="in" filter="dissolve">
                                      <p:cBhvr>
                                        <p:cTn id="24" dur="500"/>
                                        <p:tgtEl>
                                          <p:spTgt spid="8909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9094"/>
                                        </p:tgtEl>
                                        <p:attrNameLst>
                                          <p:attrName>style.visibility</p:attrName>
                                        </p:attrNameLst>
                                      </p:cBhvr>
                                      <p:to>
                                        <p:strVal val="visible"/>
                                      </p:to>
                                    </p:set>
                                    <p:animEffect transition="in" filter="dissolve">
                                      <p:cBhvr>
                                        <p:cTn id="29" dur="500"/>
                                        <p:tgtEl>
                                          <p:spTgt spid="890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nodeType="clickEffect">
                                  <p:stCondLst>
                                    <p:cond delay="0"/>
                                  </p:stCondLst>
                                  <p:childTnLst>
                                    <p:set>
                                      <p:cBhvr>
                                        <p:cTn id="33" dur="1" fill="hold">
                                          <p:stCondLst>
                                            <p:cond delay="0"/>
                                          </p:stCondLst>
                                        </p:cTn>
                                        <p:tgtEl>
                                          <p:spTgt spid="89095"/>
                                        </p:tgtEl>
                                        <p:attrNameLst>
                                          <p:attrName>style.visibility</p:attrName>
                                        </p:attrNameLst>
                                      </p:cBhvr>
                                      <p:to>
                                        <p:strVal val="visible"/>
                                      </p:to>
                                    </p:set>
                                    <p:animEffect transition="in" filter="wedge">
                                      <p:cBhvr>
                                        <p:cTn id="34" dur="500"/>
                                        <p:tgtEl>
                                          <p:spTgt spid="8909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89096"/>
                                        </p:tgtEl>
                                        <p:attrNameLst>
                                          <p:attrName>style.visibility</p:attrName>
                                        </p:attrNameLst>
                                      </p:cBhvr>
                                      <p:to>
                                        <p:strVal val="visible"/>
                                      </p:to>
                                    </p:set>
                                    <p:anim calcmode="lin" valueType="num">
                                      <p:cBhvr additive="base">
                                        <p:cTn id="39" dur="500" fill="hold"/>
                                        <p:tgtEl>
                                          <p:spTgt spid="89096"/>
                                        </p:tgtEl>
                                        <p:attrNameLst>
                                          <p:attrName>ppt_x</p:attrName>
                                        </p:attrNameLst>
                                      </p:cBhvr>
                                      <p:tavLst>
                                        <p:tav tm="0">
                                          <p:val>
                                            <p:strVal val="0-#ppt_w/2"/>
                                          </p:val>
                                        </p:tav>
                                        <p:tav tm="100000">
                                          <p:val>
                                            <p:strVal val="#ppt_x"/>
                                          </p:val>
                                        </p:tav>
                                      </p:tavLst>
                                    </p:anim>
                                    <p:anim calcmode="lin" valueType="num">
                                      <p:cBhvr additive="base">
                                        <p:cTn id="40" dur="500" fill="hold"/>
                                        <p:tgtEl>
                                          <p:spTgt spid="89096"/>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89097"/>
                                        </p:tgtEl>
                                        <p:attrNameLst>
                                          <p:attrName>style.visibility</p:attrName>
                                        </p:attrNameLst>
                                      </p:cBhvr>
                                      <p:to>
                                        <p:strVal val="visible"/>
                                      </p:to>
                                    </p:set>
                                    <p:animEffect transition="in" filter="dissolve">
                                      <p:cBhvr>
                                        <p:cTn id="45" dur="500"/>
                                        <p:tgtEl>
                                          <p:spTgt spid="8909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89098"/>
                                        </p:tgtEl>
                                        <p:attrNameLst>
                                          <p:attrName>style.visibility</p:attrName>
                                        </p:attrNameLst>
                                      </p:cBhvr>
                                      <p:to>
                                        <p:strVal val="visible"/>
                                      </p:to>
                                    </p:set>
                                    <p:animEffect transition="in" filter="dissolve">
                                      <p:cBhvr>
                                        <p:cTn id="50" dur="500"/>
                                        <p:tgtEl>
                                          <p:spTgt spid="8909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nodeType="clickEffect">
                                  <p:stCondLst>
                                    <p:cond delay="0"/>
                                  </p:stCondLst>
                                  <p:childTnLst>
                                    <p:set>
                                      <p:cBhvr>
                                        <p:cTn id="54" dur="1" fill="hold">
                                          <p:stCondLst>
                                            <p:cond delay="0"/>
                                          </p:stCondLst>
                                        </p:cTn>
                                        <p:tgtEl>
                                          <p:spTgt spid="89099"/>
                                        </p:tgtEl>
                                        <p:attrNameLst>
                                          <p:attrName>style.visibility</p:attrName>
                                        </p:attrNameLst>
                                      </p:cBhvr>
                                      <p:to>
                                        <p:strVal val="visible"/>
                                      </p:to>
                                    </p:set>
                                    <p:animEffect transition="in" filter="checkerboard(across)">
                                      <p:cBhvr>
                                        <p:cTn id="55" dur="500"/>
                                        <p:tgtEl>
                                          <p:spTgt spid="89099"/>
                                        </p:tgtEl>
                                      </p:cBhvr>
                                    </p:animEffect>
                                  </p:childTnLst>
                                </p:cTn>
                              </p:par>
                              <p:par>
                                <p:cTn id="56" presetID="1" presetClass="entr" presetSubtype="0" fill="hold" nodeType="withEffect">
                                  <p:stCondLst>
                                    <p:cond delay="0"/>
                                  </p:stCondLst>
                                  <p:childTnLst>
                                    <p:set>
                                      <p:cBhvr>
                                        <p:cTn id="57" dur="1" fill="hold">
                                          <p:stCondLst>
                                            <p:cond delay="0"/>
                                          </p:stCondLst>
                                        </p:cTn>
                                        <p:tgtEl>
                                          <p:spTgt spid="89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autoUpdateAnimBg="0"/>
      <p:bldP spid="89092" grpId="0" autoUpdateAnimBg="0"/>
      <p:bldP spid="89093" grpId="0" autoUpdateAnimBg="0"/>
      <p:bldP spid="89094" grpId="0" autoUpdateAnimBg="0"/>
      <p:bldP spid="89096" grpId="0" autoUpdateAnimBg="0"/>
      <p:bldP spid="89097" grpId="0" autoUpdateAnimBg="0"/>
      <p:bldP spid="89098" grpId="0" autoUpdateAnimBg="0"/>
      <p:bldP spid="89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1"/>
          <p:cNvGraphicFramePr>
            <a:graphicFrameLocks noGrp="1" noChangeAspect="1"/>
          </p:cNvGraphicFramePr>
          <p:nvPr>
            <p:ph/>
          </p:nvPr>
        </p:nvGraphicFramePr>
        <p:xfrm>
          <a:off x="1752600" y="5943600"/>
          <a:ext cx="431800" cy="228600"/>
        </p:xfrm>
        <a:graphic>
          <a:graphicData uri="http://schemas.openxmlformats.org/presentationml/2006/ole">
            <mc:AlternateContent xmlns:mc="http://schemas.openxmlformats.org/markup-compatibility/2006">
              <mc:Choice xmlns:v="urn:schemas-microsoft-com:vml" Requires="v">
                <p:oleObj spid="_x0000_s8202" name="Equation" r:id="rId3" imgW="431613" imgH="228501" progId="Equation.DSMT4">
                  <p:embed/>
                </p:oleObj>
              </mc:Choice>
              <mc:Fallback>
                <p:oleObj name="Equation" r:id="rId3" imgW="431613" imgH="228501" progId="Equation.DSMT4">
                  <p:embed/>
                  <p:pic>
                    <p:nvPicPr>
                      <p:cNvPr id="0" name="Object 2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943600"/>
                        <a:ext cx="431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Rectangle 2"/>
          <p:cNvSpPr>
            <a:spLocks noChangeArrowheads="1"/>
          </p:cNvSpPr>
          <p:nvPr/>
        </p:nvSpPr>
        <p:spPr bwMode="auto">
          <a:xfrm>
            <a:off x="152400" y="0"/>
            <a:ext cx="8991600" cy="6858000"/>
          </a:xfrm>
          <a:prstGeom prst="rect">
            <a:avLst/>
          </a:prstGeom>
          <a:solidFill>
            <a:schemeClr val="bg1"/>
          </a:solidFill>
          <a:ln w="38100">
            <a:solidFill>
              <a:srgbClr val="FF0000"/>
            </a:solidFill>
            <a:miter lim="800000"/>
            <a:headEnd/>
            <a:tailEnd/>
          </a:ln>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r>
              <a:rPr lang="en-US" altLang="en-US"/>
              <a:t> </a:t>
            </a:r>
          </a:p>
        </p:txBody>
      </p:sp>
      <p:sp>
        <p:nvSpPr>
          <p:cNvPr id="84995" name="WordArt 3"/>
          <p:cNvSpPr>
            <a:spLocks noChangeArrowheads="1" noChangeShapeType="1" noTextEdit="1"/>
          </p:cNvSpPr>
          <p:nvPr/>
        </p:nvSpPr>
        <p:spPr bwMode="auto">
          <a:xfrm>
            <a:off x="2819400" y="228600"/>
            <a:ext cx="3048000" cy="381000"/>
          </a:xfrm>
          <a:prstGeom prst="rect">
            <a:avLst/>
          </a:prstGeom>
        </p:spPr>
        <p:txBody>
          <a:bodyPr wrap="none" fromWordArt="1">
            <a:prstTxWarp prst="textPlain">
              <a:avLst>
                <a:gd name="adj" fmla="val 50000"/>
              </a:avLst>
            </a:prstTxWarp>
          </a:bodyPr>
          <a:lstStyle/>
          <a:p>
            <a:pPr algn="ctr"/>
            <a:r>
              <a:rPr lang="en-US" sz="1800" kern="10">
                <a:ln w="9525">
                  <a:solidFill>
                    <a:srgbClr val="0000FF"/>
                  </a:solidFill>
                  <a:round/>
                  <a:headEnd/>
                  <a:tailEnd/>
                </a:ln>
                <a:solidFill>
                  <a:srgbClr val="FF0000"/>
                </a:solidFill>
                <a:latin typeface="Times New Roman" panose="02020603050405020304" pitchFamily="18" charset="0"/>
                <a:cs typeface="Times New Roman" panose="02020603050405020304" pitchFamily="18" charset="0"/>
              </a:rPr>
              <a:t>ÔN KIẾN THỨC CŨ</a:t>
            </a:r>
          </a:p>
        </p:txBody>
      </p:sp>
      <p:sp>
        <p:nvSpPr>
          <p:cNvPr id="84996" name="Line 4"/>
          <p:cNvSpPr>
            <a:spLocks noChangeShapeType="1"/>
          </p:cNvSpPr>
          <p:nvPr/>
        </p:nvSpPr>
        <p:spPr bwMode="auto">
          <a:xfrm>
            <a:off x="1447800" y="685800"/>
            <a:ext cx="7010400" cy="0"/>
          </a:xfrm>
          <a:prstGeom prst="line">
            <a:avLst/>
          </a:prstGeom>
          <a:noFill/>
          <a:ln w="57150" cmpd="thickThin">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97" name="Text Box 5"/>
          <p:cNvSpPr txBox="1">
            <a:spLocks noChangeArrowheads="1"/>
          </p:cNvSpPr>
          <p:nvPr/>
        </p:nvSpPr>
        <p:spPr bwMode="auto">
          <a:xfrm>
            <a:off x="0" y="609600"/>
            <a:ext cx="9144000" cy="676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u="sng">
                <a:solidFill>
                  <a:srgbClr val="0000FF"/>
                </a:solidFill>
                <a:latin typeface="Times New Roman" panose="02020603050405020304" pitchFamily="18" charset="0"/>
              </a:rPr>
              <a:t>Câu trả lời:</a:t>
            </a:r>
            <a:r>
              <a:rPr lang="en-US" altLang="en-US" sz="2400">
                <a:solidFill>
                  <a:srgbClr val="FF0000"/>
                </a:solidFill>
                <a:latin typeface="Times New Roman" panose="02020603050405020304" pitchFamily="18" charset="0"/>
              </a:rPr>
              <a:t>  Tính chất hóa học của muối cacbonat: có 4 tính chất</a:t>
            </a:r>
          </a:p>
          <a:p>
            <a:pPr eaLnBrk="1" hangingPunct="1">
              <a:lnSpc>
                <a:spcPct val="90000"/>
              </a:lnSpc>
              <a:spcBef>
                <a:spcPct val="50000"/>
              </a:spcBef>
            </a:pPr>
            <a:r>
              <a:rPr lang="en-US" altLang="en-US" sz="2400">
                <a:solidFill>
                  <a:srgbClr val="FF0000"/>
                </a:solidFill>
                <a:latin typeface="Times New Roman" panose="02020603050405020304" pitchFamily="18" charset="0"/>
              </a:rPr>
              <a:t> </a:t>
            </a:r>
            <a:r>
              <a:rPr lang="en-US" altLang="en-US" sz="2000">
                <a:solidFill>
                  <a:srgbClr val="0000FF"/>
                </a:solidFill>
                <a:latin typeface="Times New Roman" panose="02020603050405020304" pitchFamily="18" charset="0"/>
              </a:rPr>
              <a:t>1/ Tác dụng với dung dịch axit:</a:t>
            </a:r>
          </a:p>
          <a:p>
            <a:pPr eaLnBrk="1" hangingPunct="1">
              <a:lnSpc>
                <a:spcPct val="90000"/>
              </a:lnSpc>
              <a:spcBef>
                <a:spcPct val="50000"/>
              </a:spcBef>
            </a:pPr>
            <a:r>
              <a:rPr lang="en-US" altLang="en-US" sz="2000">
                <a:solidFill>
                  <a:srgbClr val="FF0000"/>
                </a:solidFill>
                <a:latin typeface="Times New Roman" panose="02020603050405020304" pitchFamily="18" charset="0"/>
              </a:rPr>
              <a:t>            NaHCO</a:t>
            </a:r>
            <a:r>
              <a:rPr lang="en-US" altLang="en-US" sz="2000" baseline="-25000">
                <a:solidFill>
                  <a:srgbClr val="FF0000"/>
                </a:solidFill>
                <a:latin typeface="Times New Roman" panose="02020603050405020304" pitchFamily="18" charset="0"/>
              </a:rPr>
              <a:t>3</a:t>
            </a:r>
            <a:r>
              <a:rPr lang="en-US" altLang="en-US" sz="2000">
                <a:solidFill>
                  <a:srgbClr val="FF0000"/>
                </a:solidFill>
                <a:latin typeface="Times New Roman" panose="02020603050405020304" pitchFamily="18" charset="0"/>
              </a:rPr>
              <a:t>  +  HCl  </a:t>
            </a:r>
            <a:r>
              <a:rPr lang="en-US" altLang="en-US" sz="2000">
                <a:solidFill>
                  <a:srgbClr val="FF0000"/>
                </a:solidFill>
                <a:latin typeface="Times New Roman" panose="02020603050405020304" pitchFamily="18" charset="0"/>
                <a:sym typeface="Wingdings" panose="05000000000000000000" pitchFamily="2" charset="2"/>
              </a:rPr>
              <a:t>  NaCl  +  H</a:t>
            </a:r>
            <a:r>
              <a:rPr lang="en-US" altLang="en-US" sz="2000" baseline="-25000">
                <a:solidFill>
                  <a:srgbClr val="FF0000"/>
                </a:solidFill>
                <a:latin typeface="Times New Roman" panose="02020603050405020304" pitchFamily="18" charset="0"/>
                <a:sym typeface="Wingdings" panose="05000000000000000000" pitchFamily="2" charset="2"/>
              </a:rPr>
              <a:t>2</a:t>
            </a:r>
            <a:r>
              <a:rPr lang="en-US" altLang="en-US" sz="2000">
                <a:solidFill>
                  <a:srgbClr val="FF0000"/>
                </a:solidFill>
                <a:latin typeface="Times New Roman" panose="02020603050405020304" pitchFamily="18" charset="0"/>
                <a:sym typeface="Wingdings" panose="05000000000000000000" pitchFamily="2" charset="2"/>
              </a:rPr>
              <a:t>O  +  CO</a:t>
            </a:r>
            <a:r>
              <a:rPr lang="en-US" altLang="en-US" sz="2000" baseline="-25000">
                <a:solidFill>
                  <a:srgbClr val="FF0000"/>
                </a:solidFill>
                <a:latin typeface="Times New Roman" panose="02020603050405020304" pitchFamily="18" charset="0"/>
                <a:sym typeface="Wingdings" panose="05000000000000000000" pitchFamily="2" charset="2"/>
              </a:rPr>
              <a:t>2</a:t>
            </a:r>
          </a:p>
          <a:p>
            <a:pPr eaLnBrk="1" hangingPunct="1">
              <a:lnSpc>
                <a:spcPct val="90000"/>
              </a:lnSpc>
              <a:spcBef>
                <a:spcPct val="50000"/>
              </a:spcBef>
            </a:pPr>
            <a:r>
              <a:rPr lang="en-US" altLang="en-US" sz="2000">
                <a:solidFill>
                  <a:srgbClr val="FF0000"/>
                </a:solidFill>
                <a:latin typeface="Times New Roman" panose="02020603050405020304" pitchFamily="18" charset="0"/>
                <a:sym typeface="Wingdings" panose="05000000000000000000" pitchFamily="2" charset="2"/>
              </a:rPr>
              <a:t> </a:t>
            </a:r>
            <a:r>
              <a:rPr lang="en-US" altLang="en-US" sz="2000">
                <a:solidFill>
                  <a:srgbClr val="0000FF"/>
                </a:solidFill>
                <a:latin typeface="Times New Roman" panose="02020603050405020304" pitchFamily="18" charset="0"/>
                <a:sym typeface="Wingdings" panose="05000000000000000000" pitchFamily="2" charset="2"/>
              </a:rPr>
              <a:t>2/ Tác dụng với dung dịch bazơ:</a:t>
            </a:r>
          </a:p>
          <a:p>
            <a:pPr eaLnBrk="1" hangingPunct="1">
              <a:lnSpc>
                <a:spcPct val="90000"/>
              </a:lnSpc>
              <a:spcBef>
                <a:spcPct val="50000"/>
              </a:spcBef>
            </a:pPr>
            <a:r>
              <a:rPr lang="en-US" altLang="en-US" sz="2000">
                <a:solidFill>
                  <a:srgbClr val="FF0000"/>
                </a:solidFill>
                <a:latin typeface="Times New Roman" panose="02020603050405020304" pitchFamily="18" charset="0"/>
                <a:sym typeface="Wingdings" panose="05000000000000000000" pitchFamily="2" charset="2"/>
              </a:rPr>
              <a:t>   - Dung dịch muối cacbonat phản ứng với dung dịch bazơ tạo thành muối cacbonat không tan và bazơ mới.</a:t>
            </a:r>
          </a:p>
          <a:p>
            <a:pPr eaLnBrk="1" hangingPunct="1">
              <a:lnSpc>
                <a:spcPct val="90000"/>
              </a:lnSpc>
              <a:spcBef>
                <a:spcPct val="50000"/>
              </a:spcBef>
            </a:pPr>
            <a:r>
              <a:rPr lang="en-US" altLang="en-US" sz="2000">
                <a:solidFill>
                  <a:srgbClr val="FF0000"/>
                </a:solidFill>
                <a:latin typeface="Times New Roman" panose="02020603050405020304" pitchFamily="18" charset="0"/>
                <a:sym typeface="Wingdings" panose="05000000000000000000" pitchFamily="2" charset="2"/>
              </a:rPr>
              <a:t>           K</a:t>
            </a:r>
            <a:r>
              <a:rPr lang="en-US" altLang="en-US" sz="2000" baseline="-25000">
                <a:solidFill>
                  <a:srgbClr val="FF0000"/>
                </a:solidFill>
                <a:latin typeface="Times New Roman" panose="02020603050405020304" pitchFamily="18" charset="0"/>
                <a:sym typeface="Wingdings" panose="05000000000000000000" pitchFamily="2" charset="2"/>
              </a:rPr>
              <a:t>2</a:t>
            </a:r>
            <a:r>
              <a:rPr lang="en-US" altLang="en-US" sz="2000">
                <a:solidFill>
                  <a:srgbClr val="FF0000"/>
                </a:solidFill>
                <a:latin typeface="Times New Roman" panose="02020603050405020304" pitchFamily="18" charset="0"/>
                <a:sym typeface="Wingdings" panose="05000000000000000000" pitchFamily="2" charset="2"/>
              </a:rPr>
              <a:t>CO</a:t>
            </a:r>
            <a:r>
              <a:rPr lang="en-US" altLang="en-US" sz="2000" baseline="-25000">
                <a:solidFill>
                  <a:srgbClr val="FF0000"/>
                </a:solidFill>
                <a:latin typeface="Times New Roman" panose="02020603050405020304" pitchFamily="18" charset="0"/>
                <a:sym typeface="Wingdings" panose="05000000000000000000" pitchFamily="2" charset="2"/>
              </a:rPr>
              <a:t>3</a:t>
            </a:r>
            <a:r>
              <a:rPr lang="en-US" altLang="en-US" sz="2000">
                <a:solidFill>
                  <a:srgbClr val="FF0000"/>
                </a:solidFill>
                <a:latin typeface="Times New Roman" panose="02020603050405020304" pitchFamily="18" charset="0"/>
                <a:sym typeface="Wingdings" panose="05000000000000000000" pitchFamily="2" charset="2"/>
              </a:rPr>
              <a:t>  +  Ca(OH)</a:t>
            </a:r>
            <a:r>
              <a:rPr lang="en-US" altLang="en-US" sz="2000" baseline="-25000">
                <a:solidFill>
                  <a:srgbClr val="FF0000"/>
                </a:solidFill>
                <a:latin typeface="Times New Roman" panose="02020603050405020304" pitchFamily="18" charset="0"/>
                <a:sym typeface="Wingdings" panose="05000000000000000000" pitchFamily="2" charset="2"/>
              </a:rPr>
              <a:t>2</a:t>
            </a:r>
            <a:r>
              <a:rPr lang="en-US" altLang="en-US" sz="2000">
                <a:solidFill>
                  <a:srgbClr val="FF0000"/>
                </a:solidFill>
                <a:latin typeface="Times New Roman" panose="02020603050405020304" pitchFamily="18" charset="0"/>
                <a:sym typeface="Wingdings" panose="05000000000000000000" pitchFamily="2" charset="2"/>
              </a:rPr>
              <a:t>    CaCO</a:t>
            </a:r>
            <a:r>
              <a:rPr lang="en-US" altLang="en-US" sz="2000" baseline="-25000">
                <a:solidFill>
                  <a:srgbClr val="FF0000"/>
                </a:solidFill>
                <a:latin typeface="Times New Roman" panose="02020603050405020304" pitchFamily="18" charset="0"/>
                <a:sym typeface="Wingdings" panose="05000000000000000000" pitchFamily="2" charset="2"/>
              </a:rPr>
              <a:t>3</a:t>
            </a:r>
            <a:r>
              <a:rPr lang="en-US" altLang="en-US" sz="2000">
                <a:solidFill>
                  <a:srgbClr val="FF0000"/>
                </a:solidFill>
                <a:latin typeface="Times New Roman" panose="02020603050405020304" pitchFamily="18" charset="0"/>
                <a:sym typeface="Wingdings" panose="05000000000000000000" pitchFamily="2" charset="2"/>
              </a:rPr>
              <a:t>  +  2KOH</a:t>
            </a:r>
          </a:p>
          <a:p>
            <a:pPr eaLnBrk="1" hangingPunct="1">
              <a:lnSpc>
                <a:spcPct val="90000"/>
              </a:lnSpc>
              <a:spcBef>
                <a:spcPct val="50000"/>
              </a:spcBef>
            </a:pPr>
            <a:r>
              <a:rPr lang="en-US" altLang="en-US" sz="2000">
                <a:solidFill>
                  <a:srgbClr val="FF0000"/>
                </a:solidFill>
                <a:latin typeface="Times New Roman" panose="02020603050405020304" pitchFamily="18" charset="0"/>
                <a:sym typeface="Wingdings" panose="05000000000000000000" pitchFamily="2" charset="2"/>
              </a:rPr>
              <a:t>    - Muối hiđrocacbonat tác dụng với kiềm tạo thành muối trung hòa và nước.</a:t>
            </a:r>
          </a:p>
          <a:p>
            <a:pPr eaLnBrk="1" hangingPunct="1">
              <a:lnSpc>
                <a:spcPct val="90000"/>
              </a:lnSpc>
              <a:spcBef>
                <a:spcPct val="50000"/>
              </a:spcBef>
            </a:pPr>
            <a:r>
              <a:rPr lang="en-US" altLang="en-US" sz="2000">
                <a:solidFill>
                  <a:srgbClr val="FF0000"/>
                </a:solidFill>
                <a:latin typeface="Times New Roman" panose="02020603050405020304" pitchFamily="18" charset="0"/>
                <a:sym typeface="Wingdings" panose="05000000000000000000" pitchFamily="2" charset="2"/>
              </a:rPr>
              <a:t>           NaHCO</a:t>
            </a:r>
            <a:r>
              <a:rPr lang="en-US" altLang="en-US" sz="2000" baseline="-25000">
                <a:solidFill>
                  <a:srgbClr val="FF0000"/>
                </a:solidFill>
                <a:latin typeface="Times New Roman" panose="02020603050405020304" pitchFamily="18" charset="0"/>
                <a:sym typeface="Wingdings" panose="05000000000000000000" pitchFamily="2" charset="2"/>
              </a:rPr>
              <a:t>3</a:t>
            </a:r>
            <a:r>
              <a:rPr lang="en-US" altLang="en-US" sz="2000">
                <a:solidFill>
                  <a:srgbClr val="FF0000"/>
                </a:solidFill>
                <a:latin typeface="Times New Roman" panose="02020603050405020304" pitchFamily="18" charset="0"/>
                <a:sym typeface="Wingdings" panose="05000000000000000000" pitchFamily="2" charset="2"/>
              </a:rPr>
              <a:t>  +  NaOH    Na</a:t>
            </a:r>
            <a:r>
              <a:rPr lang="en-US" altLang="en-US" sz="2000" baseline="-25000">
                <a:solidFill>
                  <a:srgbClr val="FF0000"/>
                </a:solidFill>
                <a:latin typeface="Times New Roman" panose="02020603050405020304" pitchFamily="18" charset="0"/>
                <a:sym typeface="Wingdings" panose="05000000000000000000" pitchFamily="2" charset="2"/>
              </a:rPr>
              <a:t>2</a:t>
            </a:r>
            <a:r>
              <a:rPr lang="en-US" altLang="en-US" sz="2000">
                <a:solidFill>
                  <a:srgbClr val="FF0000"/>
                </a:solidFill>
                <a:latin typeface="Times New Roman" panose="02020603050405020304" pitchFamily="18" charset="0"/>
                <a:sym typeface="Wingdings" panose="05000000000000000000" pitchFamily="2" charset="2"/>
              </a:rPr>
              <a:t>CO</a:t>
            </a:r>
            <a:r>
              <a:rPr lang="en-US" altLang="en-US" sz="2000" baseline="-25000">
                <a:solidFill>
                  <a:srgbClr val="FF0000"/>
                </a:solidFill>
                <a:latin typeface="Times New Roman" panose="02020603050405020304" pitchFamily="18" charset="0"/>
                <a:sym typeface="Wingdings" panose="05000000000000000000" pitchFamily="2" charset="2"/>
              </a:rPr>
              <a:t>3</a:t>
            </a:r>
            <a:r>
              <a:rPr lang="en-US" altLang="en-US" sz="2000">
                <a:solidFill>
                  <a:srgbClr val="FF0000"/>
                </a:solidFill>
                <a:latin typeface="Times New Roman" panose="02020603050405020304" pitchFamily="18" charset="0"/>
                <a:sym typeface="Wingdings" panose="05000000000000000000" pitchFamily="2" charset="2"/>
              </a:rPr>
              <a:t>  +  H</a:t>
            </a:r>
            <a:r>
              <a:rPr lang="en-US" altLang="en-US" sz="2000" baseline="-25000">
                <a:solidFill>
                  <a:srgbClr val="FF0000"/>
                </a:solidFill>
                <a:latin typeface="Times New Roman" panose="02020603050405020304" pitchFamily="18" charset="0"/>
                <a:sym typeface="Wingdings" panose="05000000000000000000" pitchFamily="2" charset="2"/>
              </a:rPr>
              <a:t>2</a:t>
            </a:r>
            <a:r>
              <a:rPr lang="en-US" altLang="en-US" sz="2000">
                <a:solidFill>
                  <a:srgbClr val="FF0000"/>
                </a:solidFill>
                <a:latin typeface="Times New Roman" panose="02020603050405020304" pitchFamily="18" charset="0"/>
                <a:sym typeface="Wingdings" panose="05000000000000000000" pitchFamily="2" charset="2"/>
              </a:rPr>
              <a:t>O</a:t>
            </a:r>
          </a:p>
          <a:p>
            <a:pPr eaLnBrk="1" hangingPunct="1">
              <a:lnSpc>
                <a:spcPct val="90000"/>
              </a:lnSpc>
              <a:spcBef>
                <a:spcPct val="50000"/>
              </a:spcBef>
            </a:pPr>
            <a:r>
              <a:rPr lang="en-US" altLang="en-US" sz="2000">
                <a:solidFill>
                  <a:srgbClr val="FF0000"/>
                </a:solidFill>
                <a:latin typeface="Times New Roman" panose="02020603050405020304" pitchFamily="18" charset="0"/>
                <a:sym typeface="Wingdings" panose="05000000000000000000" pitchFamily="2" charset="2"/>
              </a:rPr>
              <a:t> </a:t>
            </a:r>
            <a:r>
              <a:rPr lang="en-US" altLang="en-US" sz="2000">
                <a:solidFill>
                  <a:srgbClr val="0000FF"/>
                </a:solidFill>
                <a:latin typeface="Times New Roman" panose="02020603050405020304" pitchFamily="18" charset="0"/>
                <a:sym typeface="Wingdings" panose="05000000000000000000" pitchFamily="2" charset="2"/>
              </a:rPr>
              <a:t>3/ Tác dụng với dung dịch muối:</a:t>
            </a:r>
          </a:p>
          <a:p>
            <a:pPr eaLnBrk="1" hangingPunct="1">
              <a:lnSpc>
                <a:spcPct val="90000"/>
              </a:lnSpc>
              <a:spcBef>
                <a:spcPct val="50000"/>
              </a:spcBef>
            </a:pPr>
            <a:r>
              <a:rPr lang="en-US" altLang="en-US" sz="2000">
                <a:solidFill>
                  <a:srgbClr val="FF0000"/>
                </a:solidFill>
                <a:latin typeface="Times New Roman" panose="02020603050405020304" pitchFamily="18" charset="0"/>
                <a:sym typeface="Wingdings" panose="05000000000000000000" pitchFamily="2" charset="2"/>
              </a:rPr>
              <a:t>          Na</a:t>
            </a:r>
            <a:r>
              <a:rPr lang="en-US" altLang="en-US" sz="2000" baseline="-25000">
                <a:solidFill>
                  <a:srgbClr val="FF0000"/>
                </a:solidFill>
                <a:latin typeface="Times New Roman" panose="02020603050405020304" pitchFamily="18" charset="0"/>
                <a:sym typeface="Wingdings" panose="05000000000000000000" pitchFamily="2" charset="2"/>
              </a:rPr>
              <a:t>2</a:t>
            </a:r>
            <a:r>
              <a:rPr lang="en-US" altLang="en-US" sz="2000">
                <a:solidFill>
                  <a:srgbClr val="FF0000"/>
                </a:solidFill>
                <a:latin typeface="Times New Roman" panose="02020603050405020304" pitchFamily="18" charset="0"/>
                <a:sym typeface="Wingdings" panose="05000000000000000000" pitchFamily="2" charset="2"/>
              </a:rPr>
              <a:t>CO</a:t>
            </a:r>
            <a:r>
              <a:rPr lang="en-US" altLang="en-US" sz="2000" baseline="-25000">
                <a:solidFill>
                  <a:srgbClr val="FF0000"/>
                </a:solidFill>
                <a:latin typeface="Times New Roman" panose="02020603050405020304" pitchFamily="18" charset="0"/>
                <a:sym typeface="Wingdings" panose="05000000000000000000" pitchFamily="2" charset="2"/>
              </a:rPr>
              <a:t>3</a:t>
            </a:r>
            <a:r>
              <a:rPr lang="en-US" altLang="en-US" sz="2000">
                <a:solidFill>
                  <a:srgbClr val="FF0000"/>
                </a:solidFill>
                <a:latin typeface="Times New Roman" panose="02020603050405020304" pitchFamily="18" charset="0"/>
                <a:sym typeface="Wingdings" panose="05000000000000000000" pitchFamily="2" charset="2"/>
              </a:rPr>
              <a:t>  +  CaCl</a:t>
            </a:r>
            <a:r>
              <a:rPr lang="en-US" altLang="en-US" sz="2000" baseline="-25000">
                <a:solidFill>
                  <a:srgbClr val="FF0000"/>
                </a:solidFill>
                <a:latin typeface="Times New Roman" panose="02020603050405020304" pitchFamily="18" charset="0"/>
                <a:sym typeface="Wingdings" panose="05000000000000000000" pitchFamily="2" charset="2"/>
              </a:rPr>
              <a:t>2 </a:t>
            </a:r>
            <a:r>
              <a:rPr lang="en-US" altLang="en-US" sz="2000">
                <a:solidFill>
                  <a:srgbClr val="FF0000"/>
                </a:solidFill>
                <a:latin typeface="Times New Roman" panose="02020603050405020304" pitchFamily="18" charset="0"/>
                <a:sym typeface="Wingdings" panose="05000000000000000000" pitchFamily="2" charset="2"/>
              </a:rPr>
              <a:t>   CaCO</a:t>
            </a:r>
            <a:r>
              <a:rPr lang="en-US" altLang="en-US" sz="2000" baseline="-25000">
                <a:solidFill>
                  <a:srgbClr val="FF0000"/>
                </a:solidFill>
                <a:latin typeface="Times New Roman" panose="02020603050405020304" pitchFamily="18" charset="0"/>
                <a:sym typeface="Wingdings" panose="05000000000000000000" pitchFamily="2" charset="2"/>
              </a:rPr>
              <a:t>3</a:t>
            </a:r>
            <a:r>
              <a:rPr lang="en-US" altLang="en-US" sz="2000">
                <a:solidFill>
                  <a:srgbClr val="FF0000"/>
                </a:solidFill>
                <a:latin typeface="Times New Roman" panose="02020603050405020304" pitchFamily="18" charset="0"/>
                <a:sym typeface="Wingdings" panose="05000000000000000000" pitchFamily="2" charset="2"/>
              </a:rPr>
              <a:t>  +  2NaCl</a:t>
            </a:r>
            <a:endParaRPr lang="en-US" altLang="en-US" sz="2000" baseline="30000">
              <a:solidFill>
                <a:srgbClr val="FF0000"/>
              </a:solidFill>
              <a:latin typeface="Times New Roman" panose="02020603050405020304" pitchFamily="18" charset="0"/>
              <a:sym typeface="Wingdings" panose="05000000000000000000" pitchFamily="2" charset="2"/>
            </a:endParaRPr>
          </a:p>
          <a:p>
            <a:pPr eaLnBrk="1" hangingPunct="1">
              <a:lnSpc>
                <a:spcPct val="90000"/>
              </a:lnSpc>
              <a:spcBef>
                <a:spcPct val="50000"/>
              </a:spcBef>
            </a:pPr>
            <a:r>
              <a:rPr lang="en-US" altLang="en-US" sz="2000">
                <a:solidFill>
                  <a:srgbClr val="FF0000"/>
                </a:solidFill>
                <a:latin typeface="Times New Roman" panose="02020603050405020304" pitchFamily="18" charset="0"/>
                <a:sym typeface="Wingdings" panose="05000000000000000000" pitchFamily="2" charset="2"/>
              </a:rPr>
              <a:t> </a:t>
            </a:r>
            <a:r>
              <a:rPr lang="en-US" altLang="en-US" sz="2000">
                <a:solidFill>
                  <a:srgbClr val="0000FF"/>
                </a:solidFill>
                <a:latin typeface="Times New Roman" panose="02020603050405020304" pitchFamily="18" charset="0"/>
                <a:sym typeface="Wingdings" panose="05000000000000000000" pitchFamily="2" charset="2"/>
              </a:rPr>
              <a:t>4/ Muối cacbonat bị nhiệt phân hủy:</a:t>
            </a:r>
          </a:p>
          <a:p>
            <a:pPr eaLnBrk="1" hangingPunct="1">
              <a:lnSpc>
                <a:spcPct val="90000"/>
              </a:lnSpc>
              <a:spcBef>
                <a:spcPct val="50000"/>
              </a:spcBef>
            </a:pPr>
            <a:r>
              <a:rPr lang="en-US" altLang="en-US" sz="2000">
                <a:solidFill>
                  <a:srgbClr val="FF0000"/>
                </a:solidFill>
                <a:latin typeface="Times New Roman" panose="02020603050405020304" pitchFamily="18" charset="0"/>
                <a:sym typeface="Wingdings" panose="05000000000000000000" pitchFamily="2" charset="2"/>
              </a:rPr>
              <a:t>           CaCO</a:t>
            </a:r>
            <a:r>
              <a:rPr lang="en-US" altLang="en-US" sz="2000" baseline="-25000">
                <a:solidFill>
                  <a:srgbClr val="FF0000"/>
                </a:solidFill>
                <a:latin typeface="Times New Roman" panose="02020603050405020304" pitchFamily="18" charset="0"/>
                <a:sym typeface="Wingdings" panose="05000000000000000000" pitchFamily="2" charset="2"/>
              </a:rPr>
              <a:t>3 </a:t>
            </a:r>
            <a:r>
              <a:rPr lang="en-US" altLang="en-US" sz="1800">
                <a:solidFill>
                  <a:srgbClr val="FF0000"/>
                </a:solidFill>
                <a:latin typeface="Times New Roman" panose="02020603050405020304" pitchFamily="18" charset="0"/>
                <a:sym typeface="Wingdings" panose="05000000000000000000" pitchFamily="2" charset="2"/>
              </a:rPr>
              <a:t> </a:t>
            </a:r>
            <a:r>
              <a:rPr lang="en-US" altLang="en-US" sz="2000" baseline="-25000">
                <a:solidFill>
                  <a:srgbClr val="FF0000"/>
                </a:solidFill>
                <a:latin typeface="Times New Roman" panose="02020603050405020304" pitchFamily="18" charset="0"/>
                <a:sym typeface="Wingdings" panose="05000000000000000000" pitchFamily="2" charset="2"/>
              </a:rPr>
              <a:t> </a:t>
            </a:r>
            <a:r>
              <a:rPr lang="en-US" altLang="en-US" sz="2000">
                <a:solidFill>
                  <a:srgbClr val="FF0000"/>
                </a:solidFill>
                <a:latin typeface="Times New Roman" panose="02020603050405020304" pitchFamily="18" charset="0"/>
                <a:sym typeface="Wingdings" panose="05000000000000000000" pitchFamily="2" charset="2"/>
              </a:rPr>
              <a:t>CaO  +  CO</a:t>
            </a:r>
            <a:r>
              <a:rPr lang="en-US" altLang="en-US" sz="2000" baseline="-25000">
                <a:solidFill>
                  <a:srgbClr val="FF0000"/>
                </a:solidFill>
                <a:latin typeface="Times New Roman" panose="02020603050405020304" pitchFamily="18" charset="0"/>
                <a:sym typeface="Wingdings" panose="05000000000000000000" pitchFamily="2" charset="2"/>
              </a:rPr>
              <a:t>2</a:t>
            </a:r>
          </a:p>
          <a:p>
            <a:pPr eaLnBrk="1" hangingPunct="1">
              <a:lnSpc>
                <a:spcPct val="90000"/>
              </a:lnSpc>
              <a:spcBef>
                <a:spcPct val="50000"/>
              </a:spcBef>
            </a:pPr>
            <a:r>
              <a:rPr lang="en-US" altLang="en-US" sz="2000">
                <a:solidFill>
                  <a:srgbClr val="FF0000"/>
                </a:solidFill>
                <a:latin typeface="Times New Roman" panose="02020603050405020304" pitchFamily="18" charset="0"/>
                <a:sym typeface="Wingdings" panose="05000000000000000000" pitchFamily="2" charset="2"/>
              </a:rPr>
              <a:t>           2NaHCO</a:t>
            </a:r>
            <a:r>
              <a:rPr lang="en-US" altLang="en-US" sz="2000" baseline="-25000">
                <a:solidFill>
                  <a:srgbClr val="FF0000"/>
                </a:solidFill>
                <a:latin typeface="Times New Roman" panose="02020603050405020304" pitchFamily="18" charset="0"/>
                <a:sym typeface="Wingdings" panose="05000000000000000000" pitchFamily="2" charset="2"/>
              </a:rPr>
              <a:t>3  </a:t>
            </a:r>
            <a:r>
              <a:rPr lang="en-US" altLang="en-US" sz="2000">
                <a:solidFill>
                  <a:srgbClr val="FF0000"/>
                </a:solidFill>
                <a:latin typeface="Times New Roman" panose="02020603050405020304" pitchFamily="18" charset="0"/>
                <a:sym typeface="Wingdings" panose="05000000000000000000" pitchFamily="2" charset="2"/>
              </a:rPr>
              <a:t>  Na</a:t>
            </a:r>
            <a:r>
              <a:rPr lang="en-US" altLang="en-US" sz="2000" baseline="-25000">
                <a:solidFill>
                  <a:srgbClr val="FF0000"/>
                </a:solidFill>
                <a:latin typeface="Times New Roman" panose="02020603050405020304" pitchFamily="18" charset="0"/>
                <a:sym typeface="Wingdings" panose="05000000000000000000" pitchFamily="2" charset="2"/>
              </a:rPr>
              <a:t>2</a:t>
            </a:r>
            <a:r>
              <a:rPr lang="en-US" altLang="en-US" sz="2000">
                <a:solidFill>
                  <a:srgbClr val="FF0000"/>
                </a:solidFill>
                <a:latin typeface="Times New Roman" panose="02020603050405020304" pitchFamily="18" charset="0"/>
                <a:sym typeface="Wingdings" panose="05000000000000000000" pitchFamily="2" charset="2"/>
              </a:rPr>
              <a:t>CO</a:t>
            </a:r>
            <a:r>
              <a:rPr lang="en-US" altLang="en-US" sz="2000" baseline="-25000">
                <a:solidFill>
                  <a:srgbClr val="FF0000"/>
                </a:solidFill>
                <a:latin typeface="Times New Roman" panose="02020603050405020304" pitchFamily="18" charset="0"/>
                <a:sym typeface="Wingdings" panose="05000000000000000000" pitchFamily="2" charset="2"/>
              </a:rPr>
              <a:t>3 </a:t>
            </a:r>
            <a:r>
              <a:rPr lang="en-US" altLang="en-US" sz="2000">
                <a:solidFill>
                  <a:srgbClr val="FF0000"/>
                </a:solidFill>
                <a:latin typeface="Times New Roman" panose="02020603050405020304" pitchFamily="18" charset="0"/>
                <a:sym typeface="Wingdings" panose="05000000000000000000" pitchFamily="2" charset="2"/>
              </a:rPr>
              <a:t> +  H</a:t>
            </a:r>
            <a:r>
              <a:rPr lang="en-US" altLang="en-US" sz="2000" baseline="-25000">
                <a:solidFill>
                  <a:srgbClr val="FF0000"/>
                </a:solidFill>
                <a:latin typeface="Times New Roman" panose="02020603050405020304" pitchFamily="18" charset="0"/>
                <a:sym typeface="Wingdings" panose="05000000000000000000" pitchFamily="2" charset="2"/>
              </a:rPr>
              <a:t>2</a:t>
            </a:r>
            <a:r>
              <a:rPr lang="en-US" altLang="en-US" sz="2000">
                <a:solidFill>
                  <a:srgbClr val="FF0000"/>
                </a:solidFill>
                <a:latin typeface="Times New Roman" panose="02020603050405020304" pitchFamily="18" charset="0"/>
                <a:sym typeface="Wingdings" panose="05000000000000000000" pitchFamily="2" charset="2"/>
              </a:rPr>
              <a:t>O  +  CO</a:t>
            </a:r>
            <a:r>
              <a:rPr lang="en-US" altLang="en-US" sz="2000" baseline="-25000">
                <a:solidFill>
                  <a:srgbClr val="FF0000"/>
                </a:solidFill>
                <a:latin typeface="Times New Roman" panose="02020603050405020304" pitchFamily="18" charset="0"/>
                <a:sym typeface="Wingdings" panose="05000000000000000000" pitchFamily="2" charset="2"/>
              </a:rPr>
              <a:t>2  </a:t>
            </a:r>
          </a:p>
          <a:p>
            <a:pPr eaLnBrk="1" hangingPunct="1">
              <a:spcBef>
                <a:spcPct val="50000"/>
              </a:spcBef>
            </a:pPr>
            <a:endParaRPr lang="en-US" altLang="en-US" sz="2000">
              <a:solidFill>
                <a:srgbClr val="FF0000"/>
              </a:solidFill>
              <a:latin typeface="Times New Roman" panose="02020603050405020304" pitchFamily="18" charset="0"/>
            </a:endParaRPr>
          </a:p>
          <a:p>
            <a:pPr eaLnBrk="1" hangingPunct="1">
              <a:spcBef>
                <a:spcPct val="50000"/>
              </a:spcBef>
            </a:pPr>
            <a:endParaRPr lang="en-US" altLang="en-US" sz="2400" baseline="-25000">
              <a:solidFill>
                <a:schemeClr val="tx2"/>
              </a:solidFill>
              <a:latin typeface="Times New Roman" panose="02020603050405020304" pitchFamily="18" charset="0"/>
            </a:endParaRPr>
          </a:p>
        </p:txBody>
      </p:sp>
      <p:sp>
        <p:nvSpPr>
          <p:cNvPr id="85014" name="Rectangle 22"/>
          <p:cNvSpPr>
            <a:spLocks noChangeArrowheads="1"/>
          </p:cNvSpPr>
          <p:nvPr/>
        </p:nvSpPr>
        <p:spPr bwMode="auto">
          <a:xfrm>
            <a:off x="1828800" y="60960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r>
              <a:rPr lang="en-US" altLang="en-US" sz="1600">
                <a:solidFill>
                  <a:srgbClr val="FF3300"/>
                </a:solidFill>
              </a:rPr>
              <a:t>t</a:t>
            </a:r>
            <a:r>
              <a:rPr lang="en-US" altLang="en-US" sz="1600" baseline="30000">
                <a:solidFill>
                  <a:srgbClr val="FF3300"/>
                </a:solidFill>
              </a:rPr>
              <a:t>0</a:t>
            </a:r>
          </a:p>
        </p:txBody>
      </p:sp>
      <p:sp>
        <p:nvSpPr>
          <p:cNvPr id="85015" name="Rectangle 23"/>
          <p:cNvSpPr>
            <a:spLocks noChangeArrowheads="1"/>
          </p:cNvSpPr>
          <p:nvPr/>
        </p:nvSpPr>
        <p:spPr bwMode="auto">
          <a:xfrm>
            <a:off x="1447800" y="5638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r>
              <a:rPr lang="en-US" altLang="en-US" sz="1600">
                <a:solidFill>
                  <a:srgbClr val="FF3300"/>
                </a:solidFill>
              </a:rPr>
              <a:t>t</a:t>
            </a:r>
            <a:r>
              <a:rPr lang="en-US" altLang="en-US" sz="1600" baseline="30000">
                <a:solidFill>
                  <a:srgbClr val="FF3300"/>
                </a:solidFill>
              </a:rPr>
              <a:t>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wedge">
                                      <p:cBhvr>
                                        <p:cTn id="7" dur="2000"/>
                                        <p:tgtEl>
                                          <p:spTgt spid="849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4996"/>
                                        </p:tgtEl>
                                        <p:attrNameLst>
                                          <p:attrName>style.visibility</p:attrName>
                                        </p:attrNameLst>
                                      </p:cBhvr>
                                      <p:to>
                                        <p:strVal val="visible"/>
                                      </p:to>
                                    </p:set>
                                    <p:anim calcmode="lin" valueType="num">
                                      <p:cBhvr additive="base">
                                        <p:cTn id="12" dur="500" fill="hold"/>
                                        <p:tgtEl>
                                          <p:spTgt spid="84996"/>
                                        </p:tgtEl>
                                        <p:attrNameLst>
                                          <p:attrName>ppt_x</p:attrName>
                                        </p:attrNameLst>
                                      </p:cBhvr>
                                      <p:tavLst>
                                        <p:tav tm="0">
                                          <p:val>
                                            <p:strVal val="#ppt_x"/>
                                          </p:val>
                                        </p:tav>
                                        <p:tav tm="100000">
                                          <p:val>
                                            <p:strVal val="#ppt_x"/>
                                          </p:val>
                                        </p:tav>
                                      </p:tavLst>
                                    </p:anim>
                                    <p:anim calcmode="lin" valueType="num">
                                      <p:cBhvr additive="base">
                                        <p:cTn id="13" dur="500" fill="hold"/>
                                        <p:tgtEl>
                                          <p:spTgt spid="8499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84997">
                                            <p:txEl>
                                              <p:pRg st="0" end="0"/>
                                            </p:txEl>
                                          </p:spTgt>
                                        </p:tgtEl>
                                        <p:attrNameLst>
                                          <p:attrName>style.visibility</p:attrName>
                                        </p:attrNameLst>
                                      </p:cBhvr>
                                      <p:to>
                                        <p:strVal val="visible"/>
                                      </p:to>
                                    </p:set>
                                    <p:anim to="" calcmode="lin" valueType="num">
                                      <p:cBhvr>
                                        <p:cTn id="18" dur="1" fill="hold"/>
                                        <p:tgtEl>
                                          <p:spTgt spid="84997">
                                            <p:txEl>
                                              <p:pRg st="0" end="0"/>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84997">
                                            <p:txEl>
                                              <p:pRg st="1" end="1"/>
                                            </p:txEl>
                                          </p:spTgt>
                                        </p:tgtEl>
                                        <p:attrNameLst>
                                          <p:attrName>style.visibility</p:attrName>
                                        </p:attrNameLst>
                                      </p:cBhvr>
                                      <p:to>
                                        <p:strVal val="visible"/>
                                      </p:to>
                                    </p:set>
                                    <p:anim calcmode="lin" valueType="num">
                                      <p:cBhvr>
                                        <p:cTn id="23" dur="1000" fill="hold"/>
                                        <p:tgtEl>
                                          <p:spTgt spid="84997">
                                            <p:txEl>
                                              <p:pRg st="1" end="1"/>
                                            </p:txEl>
                                          </p:spTgt>
                                        </p:tgtEl>
                                        <p:attrNameLst>
                                          <p:attrName>ppt_w</p:attrName>
                                        </p:attrNameLst>
                                      </p:cBhvr>
                                      <p:tavLst>
                                        <p:tav tm="0">
                                          <p:val>
                                            <p:strVal val="#ppt_w*0.70"/>
                                          </p:val>
                                        </p:tav>
                                        <p:tav tm="100000">
                                          <p:val>
                                            <p:strVal val="#ppt_w"/>
                                          </p:val>
                                        </p:tav>
                                      </p:tavLst>
                                    </p:anim>
                                    <p:anim calcmode="lin" valueType="num">
                                      <p:cBhvr>
                                        <p:cTn id="24" dur="1000" fill="hold"/>
                                        <p:tgtEl>
                                          <p:spTgt spid="84997">
                                            <p:txEl>
                                              <p:pRg st="1" end="1"/>
                                            </p:txEl>
                                          </p:spTgt>
                                        </p:tgtEl>
                                        <p:attrNameLst>
                                          <p:attrName>ppt_h</p:attrName>
                                        </p:attrNameLst>
                                      </p:cBhvr>
                                      <p:tavLst>
                                        <p:tav tm="0">
                                          <p:val>
                                            <p:strVal val="#ppt_h"/>
                                          </p:val>
                                        </p:tav>
                                        <p:tav tm="100000">
                                          <p:val>
                                            <p:strVal val="#ppt_h"/>
                                          </p:val>
                                        </p:tav>
                                      </p:tavLst>
                                    </p:anim>
                                    <p:animEffect transition="in" filter="fade">
                                      <p:cBhvr>
                                        <p:cTn id="25" dur="1000"/>
                                        <p:tgtEl>
                                          <p:spTgt spid="84997">
                                            <p:txEl>
                                              <p:pRg st="1" end="1"/>
                                            </p:txEl>
                                          </p:spTgt>
                                        </p:tgtEl>
                                      </p:cBhvr>
                                    </p:animEffect>
                                  </p:childTnLst>
                                </p:cTn>
                              </p:par>
                              <p:par>
                                <p:cTn id="26" presetID="55" presetClass="entr" presetSubtype="0" fill="hold" nodeType="withEffect">
                                  <p:stCondLst>
                                    <p:cond delay="0"/>
                                  </p:stCondLst>
                                  <p:childTnLst>
                                    <p:set>
                                      <p:cBhvr>
                                        <p:cTn id="27" dur="1" fill="hold">
                                          <p:stCondLst>
                                            <p:cond delay="0"/>
                                          </p:stCondLst>
                                        </p:cTn>
                                        <p:tgtEl>
                                          <p:spTgt spid="84997">
                                            <p:txEl>
                                              <p:pRg st="2" end="2"/>
                                            </p:txEl>
                                          </p:spTgt>
                                        </p:tgtEl>
                                        <p:attrNameLst>
                                          <p:attrName>style.visibility</p:attrName>
                                        </p:attrNameLst>
                                      </p:cBhvr>
                                      <p:to>
                                        <p:strVal val="visible"/>
                                      </p:to>
                                    </p:set>
                                    <p:anim calcmode="lin" valueType="num">
                                      <p:cBhvr>
                                        <p:cTn id="28" dur="1000" fill="hold"/>
                                        <p:tgtEl>
                                          <p:spTgt spid="84997">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84997">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84997">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ntr" presetSubtype="16" fill="hold" nodeType="clickEffect">
                                  <p:stCondLst>
                                    <p:cond delay="0"/>
                                  </p:stCondLst>
                                  <p:childTnLst>
                                    <p:set>
                                      <p:cBhvr>
                                        <p:cTn id="34" dur="1" fill="hold">
                                          <p:stCondLst>
                                            <p:cond delay="0"/>
                                          </p:stCondLst>
                                        </p:cTn>
                                        <p:tgtEl>
                                          <p:spTgt spid="84997">
                                            <p:txEl>
                                              <p:pRg st="3" end="3"/>
                                            </p:txEl>
                                          </p:spTgt>
                                        </p:tgtEl>
                                        <p:attrNameLst>
                                          <p:attrName>style.visibility</p:attrName>
                                        </p:attrNameLst>
                                      </p:cBhvr>
                                      <p:to>
                                        <p:strVal val="visible"/>
                                      </p:to>
                                    </p:set>
                                    <p:animEffect transition="in" filter="circle(in)">
                                      <p:cBhvr>
                                        <p:cTn id="35" dur="2000"/>
                                        <p:tgtEl>
                                          <p:spTgt spid="84997">
                                            <p:txEl>
                                              <p:pRg st="3" end="3"/>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84997">
                                            <p:txEl>
                                              <p:pRg st="4" end="4"/>
                                            </p:txEl>
                                          </p:spTgt>
                                        </p:tgtEl>
                                        <p:attrNameLst>
                                          <p:attrName>style.visibility</p:attrName>
                                        </p:attrNameLst>
                                      </p:cBhvr>
                                      <p:to>
                                        <p:strVal val="visible"/>
                                      </p:to>
                                    </p:set>
                                    <p:animEffect transition="in" filter="circle(in)">
                                      <p:cBhvr>
                                        <p:cTn id="38" dur="2000"/>
                                        <p:tgtEl>
                                          <p:spTgt spid="84997">
                                            <p:txEl>
                                              <p:pRg st="4" end="4"/>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84997">
                                            <p:txEl>
                                              <p:pRg st="5" end="5"/>
                                            </p:txEl>
                                          </p:spTgt>
                                        </p:tgtEl>
                                        <p:attrNameLst>
                                          <p:attrName>style.visibility</p:attrName>
                                        </p:attrNameLst>
                                      </p:cBhvr>
                                      <p:to>
                                        <p:strVal val="visible"/>
                                      </p:to>
                                    </p:set>
                                    <p:animEffect transition="in" filter="circle(in)">
                                      <p:cBhvr>
                                        <p:cTn id="41" dur="2000"/>
                                        <p:tgtEl>
                                          <p:spTgt spid="84997">
                                            <p:txEl>
                                              <p:pRg st="5" end="5"/>
                                            </p:txEl>
                                          </p:spTgt>
                                        </p:tgtEl>
                                      </p:cBhvr>
                                    </p:animEffect>
                                  </p:childTnLst>
                                </p:cTn>
                              </p:par>
                              <p:par>
                                <p:cTn id="42" presetID="6" presetClass="entr" presetSubtype="16" fill="hold" nodeType="withEffect">
                                  <p:stCondLst>
                                    <p:cond delay="0"/>
                                  </p:stCondLst>
                                  <p:childTnLst>
                                    <p:set>
                                      <p:cBhvr>
                                        <p:cTn id="43" dur="1" fill="hold">
                                          <p:stCondLst>
                                            <p:cond delay="0"/>
                                          </p:stCondLst>
                                        </p:cTn>
                                        <p:tgtEl>
                                          <p:spTgt spid="84997">
                                            <p:txEl>
                                              <p:pRg st="6" end="6"/>
                                            </p:txEl>
                                          </p:spTgt>
                                        </p:tgtEl>
                                        <p:attrNameLst>
                                          <p:attrName>style.visibility</p:attrName>
                                        </p:attrNameLst>
                                      </p:cBhvr>
                                      <p:to>
                                        <p:strVal val="visible"/>
                                      </p:to>
                                    </p:set>
                                    <p:animEffect transition="in" filter="circle(in)">
                                      <p:cBhvr>
                                        <p:cTn id="44" dur="2000"/>
                                        <p:tgtEl>
                                          <p:spTgt spid="84997">
                                            <p:txEl>
                                              <p:pRg st="6" end="6"/>
                                            </p:txEl>
                                          </p:spTgt>
                                        </p:tgtEl>
                                      </p:cBhvr>
                                    </p:animEffect>
                                  </p:childTnLst>
                                </p:cTn>
                              </p:par>
                              <p:par>
                                <p:cTn id="45" presetID="6" presetClass="entr" presetSubtype="16" fill="hold" nodeType="withEffect">
                                  <p:stCondLst>
                                    <p:cond delay="0"/>
                                  </p:stCondLst>
                                  <p:childTnLst>
                                    <p:set>
                                      <p:cBhvr>
                                        <p:cTn id="46" dur="1" fill="hold">
                                          <p:stCondLst>
                                            <p:cond delay="0"/>
                                          </p:stCondLst>
                                        </p:cTn>
                                        <p:tgtEl>
                                          <p:spTgt spid="84997">
                                            <p:txEl>
                                              <p:pRg st="7" end="7"/>
                                            </p:txEl>
                                          </p:spTgt>
                                        </p:tgtEl>
                                        <p:attrNameLst>
                                          <p:attrName>style.visibility</p:attrName>
                                        </p:attrNameLst>
                                      </p:cBhvr>
                                      <p:to>
                                        <p:strVal val="visible"/>
                                      </p:to>
                                    </p:set>
                                    <p:animEffect transition="in" filter="circle(in)">
                                      <p:cBhvr>
                                        <p:cTn id="47" dur="2000"/>
                                        <p:tgtEl>
                                          <p:spTgt spid="84997">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nodeType="clickEffect">
                                  <p:stCondLst>
                                    <p:cond delay="0"/>
                                  </p:stCondLst>
                                  <p:childTnLst>
                                    <p:set>
                                      <p:cBhvr>
                                        <p:cTn id="51" dur="1" fill="hold">
                                          <p:stCondLst>
                                            <p:cond delay="0"/>
                                          </p:stCondLst>
                                        </p:cTn>
                                        <p:tgtEl>
                                          <p:spTgt spid="84997">
                                            <p:txEl>
                                              <p:pRg st="8" end="8"/>
                                            </p:txEl>
                                          </p:spTgt>
                                        </p:tgtEl>
                                        <p:attrNameLst>
                                          <p:attrName>style.visibility</p:attrName>
                                        </p:attrNameLst>
                                      </p:cBhvr>
                                      <p:to>
                                        <p:strVal val="visible"/>
                                      </p:to>
                                    </p:set>
                                    <p:animEffect transition="in" filter="strips(downLeft)">
                                      <p:cBhvr>
                                        <p:cTn id="52" dur="500"/>
                                        <p:tgtEl>
                                          <p:spTgt spid="84997">
                                            <p:txEl>
                                              <p:pRg st="8" end="8"/>
                                            </p:txEl>
                                          </p:spTgt>
                                        </p:tgtEl>
                                      </p:cBhvr>
                                    </p:animEffect>
                                  </p:childTnLst>
                                </p:cTn>
                              </p:par>
                              <p:par>
                                <p:cTn id="53" presetID="18" presetClass="entr" presetSubtype="12" fill="hold" nodeType="withEffect">
                                  <p:stCondLst>
                                    <p:cond delay="0"/>
                                  </p:stCondLst>
                                  <p:childTnLst>
                                    <p:set>
                                      <p:cBhvr>
                                        <p:cTn id="54" dur="1" fill="hold">
                                          <p:stCondLst>
                                            <p:cond delay="0"/>
                                          </p:stCondLst>
                                        </p:cTn>
                                        <p:tgtEl>
                                          <p:spTgt spid="84997">
                                            <p:txEl>
                                              <p:pRg st="9" end="9"/>
                                            </p:txEl>
                                          </p:spTgt>
                                        </p:tgtEl>
                                        <p:attrNameLst>
                                          <p:attrName>style.visibility</p:attrName>
                                        </p:attrNameLst>
                                      </p:cBhvr>
                                      <p:to>
                                        <p:strVal val="visible"/>
                                      </p:to>
                                    </p:set>
                                    <p:animEffect transition="in" filter="strips(downLeft)">
                                      <p:cBhvr>
                                        <p:cTn id="55" dur="500"/>
                                        <p:tgtEl>
                                          <p:spTgt spid="84997">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8" presetClass="entr" presetSubtype="12" fill="hold" nodeType="clickEffect">
                                  <p:stCondLst>
                                    <p:cond delay="0"/>
                                  </p:stCondLst>
                                  <p:childTnLst>
                                    <p:set>
                                      <p:cBhvr>
                                        <p:cTn id="59" dur="1" fill="hold">
                                          <p:stCondLst>
                                            <p:cond delay="0"/>
                                          </p:stCondLst>
                                        </p:cTn>
                                        <p:tgtEl>
                                          <p:spTgt spid="84997">
                                            <p:txEl>
                                              <p:pRg st="10" end="10"/>
                                            </p:txEl>
                                          </p:spTgt>
                                        </p:tgtEl>
                                        <p:attrNameLst>
                                          <p:attrName>style.visibility</p:attrName>
                                        </p:attrNameLst>
                                      </p:cBhvr>
                                      <p:to>
                                        <p:strVal val="visible"/>
                                      </p:to>
                                    </p:set>
                                    <p:animEffect transition="in" filter="strips(downLeft)">
                                      <p:cBhvr>
                                        <p:cTn id="60" dur="500"/>
                                        <p:tgtEl>
                                          <p:spTgt spid="84997">
                                            <p:txEl>
                                              <p:pRg st="10" end="10"/>
                                            </p:txEl>
                                          </p:spTgt>
                                        </p:tgtEl>
                                      </p:cBhvr>
                                    </p:animEffect>
                                  </p:childTnLst>
                                </p:cTn>
                              </p:par>
                              <p:par>
                                <p:cTn id="61" presetID="18" presetClass="entr" presetSubtype="12" fill="hold" nodeType="withEffect">
                                  <p:stCondLst>
                                    <p:cond delay="0"/>
                                  </p:stCondLst>
                                  <p:childTnLst>
                                    <p:set>
                                      <p:cBhvr>
                                        <p:cTn id="62" dur="1" fill="hold">
                                          <p:stCondLst>
                                            <p:cond delay="0"/>
                                          </p:stCondLst>
                                        </p:cTn>
                                        <p:tgtEl>
                                          <p:spTgt spid="84997">
                                            <p:txEl>
                                              <p:pRg st="11" end="11"/>
                                            </p:txEl>
                                          </p:spTgt>
                                        </p:tgtEl>
                                        <p:attrNameLst>
                                          <p:attrName>style.visibility</p:attrName>
                                        </p:attrNameLst>
                                      </p:cBhvr>
                                      <p:to>
                                        <p:strVal val="visible"/>
                                      </p:to>
                                    </p:set>
                                    <p:animEffect transition="in" filter="strips(downLeft)">
                                      <p:cBhvr>
                                        <p:cTn id="63" dur="500"/>
                                        <p:tgtEl>
                                          <p:spTgt spid="84997">
                                            <p:txEl>
                                              <p:pRg st="11" end="11"/>
                                            </p:txEl>
                                          </p:spTgt>
                                        </p:tgtEl>
                                      </p:cBhvr>
                                    </p:animEffect>
                                  </p:childTnLst>
                                </p:cTn>
                              </p:par>
                              <p:par>
                                <p:cTn id="64" presetID="18" presetClass="entr" presetSubtype="12" fill="hold" nodeType="withEffect">
                                  <p:stCondLst>
                                    <p:cond delay="0"/>
                                  </p:stCondLst>
                                  <p:childTnLst>
                                    <p:set>
                                      <p:cBhvr>
                                        <p:cTn id="65" dur="1" fill="hold">
                                          <p:stCondLst>
                                            <p:cond delay="0"/>
                                          </p:stCondLst>
                                        </p:cTn>
                                        <p:tgtEl>
                                          <p:spTgt spid="84997">
                                            <p:txEl>
                                              <p:pRg st="12" end="12"/>
                                            </p:txEl>
                                          </p:spTgt>
                                        </p:tgtEl>
                                        <p:attrNameLst>
                                          <p:attrName>style.visibility</p:attrName>
                                        </p:attrNameLst>
                                      </p:cBhvr>
                                      <p:to>
                                        <p:strVal val="visible"/>
                                      </p:to>
                                    </p:set>
                                    <p:animEffect transition="in" filter="strips(downLeft)">
                                      <p:cBhvr>
                                        <p:cTn id="66" dur="500"/>
                                        <p:tgtEl>
                                          <p:spTgt spid="84997">
                                            <p:txEl>
                                              <p:pRg st="12" end="12"/>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85014">
                                            <p:txEl>
                                              <p:pRg st="0" end="0"/>
                                            </p:txEl>
                                          </p:spTgt>
                                        </p:tgtEl>
                                        <p:attrNameLst>
                                          <p:attrName>style.visibility</p:attrName>
                                        </p:attrNameLst>
                                      </p:cBhvr>
                                      <p:to>
                                        <p:strVal val="visible"/>
                                      </p:to>
                                    </p:set>
                                    <p:anim calcmode="lin" valueType="num">
                                      <p:cBhvr additive="base">
                                        <p:cTn id="71" dur="500" fill="hold"/>
                                        <p:tgtEl>
                                          <p:spTgt spid="8501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50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85015">
                                            <p:txEl>
                                              <p:pRg st="0" end="0"/>
                                            </p:txEl>
                                          </p:spTgt>
                                        </p:tgtEl>
                                        <p:attrNameLst>
                                          <p:attrName>style.visibility</p:attrName>
                                        </p:attrNameLst>
                                      </p:cBhvr>
                                      <p:to>
                                        <p:strVal val="visible"/>
                                      </p:to>
                                    </p:set>
                                    <p:anim calcmode="lin" valueType="num">
                                      <p:cBhvr additive="base">
                                        <p:cTn id="77" dur="500" fill="hold"/>
                                        <p:tgtEl>
                                          <p:spTgt spid="85015">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850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P spid="8499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 Box 2"/>
          <p:cNvSpPr txBox="1">
            <a:spLocks noChangeArrowheads="1"/>
          </p:cNvSpPr>
          <p:nvPr/>
        </p:nvSpPr>
        <p:spPr bwMode="auto">
          <a:xfrm>
            <a:off x="304800" y="990600"/>
            <a:ext cx="3495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buFont typeface="Wingdings" panose="05000000000000000000" pitchFamily="2" charset="2"/>
              <a:buChar char="Ø"/>
            </a:pPr>
            <a:r>
              <a:rPr lang="en-US" altLang="en-US">
                <a:solidFill>
                  <a:srgbClr val="FFFF00"/>
                </a:solidFill>
                <a:latin typeface=".VnTime" panose="020B7200000000000000" pitchFamily="34" charset="0"/>
              </a:rPr>
              <a:t> </a:t>
            </a:r>
            <a:r>
              <a:rPr lang="en-US" altLang="en-US">
                <a:solidFill>
                  <a:srgbClr val="0000FF"/>
                </a:solidFill>
                <a:latin typeface=".VnTime" panose="020B7200000000000000" pitchFamily="34" charset="0"/>
              </a:rPr>
              <a:t>Thñy tinh th¹ch anh:</a:t>
            </a:r>
          </a:p>
        </p:txBody>
      </p:sp>
      <p:sp>
        <p:nvSpPr>
          <p:cNvPr id="90115" name="Text Box 3"/>
          <p:cNvSpPr txBox="1">
            <a:spLocks noChangeArrowheads="1"/>
          </p:cNvSpPr>
          <p:nvPr/>
        </p:nvSpPr>
        <p:spPr bwMode="auto">
          <a:xfrm>
            <a:off x="609600" y="1587500"/>
            <a:ext cx="38369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solidFill>
                  <a:srgbClr val="FF5050"/>
                </a:solidFill>
                <a:latin typeface=".VnTime" panose="020B7200000000000000" pitchFamily="34" charset="0"/>
              </a:rPr>
              <a:t>- </a:t>
            </a:r>
            <a:r>
              <a:rPr lang="en-US" altLang="en-US" i="1">
                <a:solidFill>
                  <a:srgbClr val="FF5050"/>
                </a:solidFill>
                <a:latin typeface=".VnTime" panose="020B7200000000000000" pitchFamily="34" charset="0"/>
              </a:rPr>
              <a:t>Thµnh phÇn chÝnh:</a:t>
            </a:r>
            <a:r>
              <a:rPr lang="en-US" altLang="en-US">
                <a:solidFill>
                  <a:srgbClr val="FF5050"/>
                </a:solidFill>
                <a:latin typeface=".VnTime" panose="020B7200000000000000" pitchFamily="34" charset="0"/>
              </a:rPr>
              <a:t> SiO</a:t>
            </a:r>
            <a:r>
              <a:rPr lang="en-US" altLang="en-US" baseline="-25000">
                <a:solidFill>
                  <a:srgbClr val="FF5050"/>
                </a:solidFill>
                <a:latin typeface=".VnTime" panose="020B7200000000000000" pitchFamily="34" charset="0"/>
              </a:rPr>
              <a:t>2</a:t>
            </a:r>
          </a:p>
        </p:txBody>
      </p:sp>
      <p:grpSp>
        <p:nvGrpSpPr>
          <p:cNvPr id="2" name="Group 4"/>
          <p:cNvGrpSpPr>
            <a:grpSpLocks/>
          </p:cNvGrpSpPr>
          <p:nvPr/>
        </p:nvGrpSpPr>
        <p:grpSpPr bwMode="auto">
          <a:xfrm>
            <a:off x="5791200" y="673100"/>
            <a:ext cx="3036888" cy="1541463"/>
            <a:chOff x="3648" y="144"/>
            <a:chExt cx="1713" cy="827"/>
          </a:xfrm>
        </p:grpSpPr>
        <p:pic>
          <p:nvPicPr>
            <p:cNvPr id="41998" name="Picture 5" descr="Si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144"/>
              <a:ext cx="1050" cy="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9" name="Text Box 6"/>
            <p:cNvSpPr txBox="1">
              <a:spLocks noChangeArrowheads="1"/>
            </p:cNvSpPr>
            <p:nvPr/>
          </p:nvSpPr>
          <p:spPr bwMode="auto">
            <a:xfrm>
              <a:off x="4944" y="384"/>
              <a:ext cx="417"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400">
                  <a:solidFill>
                    <a:srgbClr val="FF6699"/>
                  </a:solidFill>
                  <a:latin typeface=".VnTime" panose="020B7200000000000000" pitchFamily="34" charset="0"/>
                </a:rPr>
                <a:t>SiO</a:t>
              </a:r>
              <a:r>
                <a:rPr lang="en-US" altLang="en-US" sz="2400" baseline="-25000">
                  <a:solidFill>
                    <a:srgbClr val="FF6699"/>
                  </a:solidFill>
                  <a:latin typeface=".VnTime" panose="020B7200000000000000" pitchFamily="34" charset="0"/>
                </a:rPr>
                <a:t>2</a:t>
              </a:r>
              <a:endParaRPr lang="en-US" altLang="en-US" sz="2400">
                <a:solidFill>
                  <a:srgbClr val="FF6699"/>
                </a:solidFill>
                <a:latin typeface=".VnTime" panose="020B7200000000000000" pitchFamily="34" charset="0"/>
              </a:endParaRPr>
            </a:p>
          </p:txBody>
        </p:sp>
      </p:grpSp>
      <p:sp>
        <p:nvSpPr>
          <p:cNvPr id="90119" name="Text Box 7"/>
          <p:cNvSpPr txBox="1">
            <a:spLocks noChangeArrowheads="1"/>
          </p:cNvSpPr>
          <p:nvPr/>
        </p:nvSpPr>
        <p:spPr bwMode="auto">
          <a:xfrm>
            <a:off x="304800" y="2336800"/>
            <a:ext cx="7659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buFont typeface="Wingdings" panose="05000000000000000000" pitchFamily="2" charset="2"/>
              <a:buChar char="Ø"/>
            </a:pPr>
            <a:r>
              <a:rPr lang="en-US" altLang="en-US">
                <a:solidFill>
                  <a:srgbClr val="99CC00"/>
                </a:solidFill>
                <a:latin typeface=".VnTime" panose="020B7200000000000000" pitchFamily="34" charset="0"/>
              </a:rPr>
              <a:t> </a:t>
            </a:r>
            <a:r>
              <a:rPr lang="en-US" altLang="en-US">
                <a:solidFill>
                  <a:srgbClr val="0000FF"/>
                </a:solidFill>
                <a:latin typeface=".VnTime" panose="020B7200000000000000" pitchFamily="34" charset="0"/>
              </a:rPr>
              <a:t>Thñy tinh mµu: cho thªm oxit cña mét sè kim lo¹i</a:t>
            </a:r>
          </a:p>
        </p:txBody>
      </p:sp>
      <p:sp>
        <p:nvSpPr>
          <p:cNvPr id="90120" name="Text Box 8"/>
          <p:cNvSpPr txBox="1">
            <a:spLocks noChangeArrowheads="1"/>
          </p:cNvSpPr>
          <p:nvPr/>
        </p:nvSpPr>
        <p:spPr bwMode="auto">
          <a:xfrm>
            <a:off x="762000" y="2743200"/>
            <a:ext cx="1222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i="1">
                <a:solidFill>
                  <a:srgbClr val="CC00FF"/>
                </a:solidFill>
                <a:latin typeface=".VnTime" panose="020B7200000000000000" pitchFamily="34" charset="0"/>
              </a:rPr>
              <a:t>ThÝ dô:</a:t>
            </a:r>
          </a:p>
        </p:txBody>
      </p:sp>
      <p:sp>
        <p:nvSpPr>
          <p:cNvPr id="90121" name="Text Box 9"/>
          <p:cNvSpPr txBox="1">
            <a:spLocks noChangeArrowheads="1"/>
          </p:cNvSpPr>
          <p:nvPr/>
        </p:nvSpPr>
        <p:spPr bwMode="auto">
          <a:xfrm>
            <a:off x="2514600" y="2933700"/>
            <a:ext cx="41163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solidFill>
                  <a:srgbClr val="FF5050"/>
                </a:solidFill>
                <a:latin typeface=".VnTime" panose="020B7200000000000000" pitchFamily="34" charset="0"/>
              </a:rPr>
              <a:t>- Cr</a:t>
            </a:r>
            <a:r>
              <a:rPr lang="en-US" altLang="en-US" baseline="-25000">
                <a:solidFill>
                  <a:srgbClr val="FF5050"/>
                </a:solidFill>
                <a:latin typeface=".VnTime" panose="020B7200000000000000" pitchFamily="34" charset="0"/>
              </a:rPr>
              <a:t>2</a:t>
            </a:r>
            <a:r>
              <a:rPr lang="en-US" altLang="en-US">
                <a:solidFill>
                  <a:srgbClr val="FF5050"/>
                </a:solidFill>
                <a:latin typeface=".VnTime" panose="020B7200000000000000" pitchFamily="34" charset="0"/>
              </a:rPr>
              <a:t>O</a:t>
            </a:r>
            <a:r>
              <a:rPr lang="en-US" altLang="en-US" baseline="-25000">
                <a:solidFill>
                  <a:srgbClr val="FF5050"/>
                </a:solidFill>
                <a:latin typeface=".VnTime" panose="020B7200000000000000" pitchFamily="34" charset="0"/>
              </a:rPr>
              <a:t>3</a:t>
            </a:r>
            <a:r>
              <a:rPr lang="en-US" altLang="en-US">
                <a:solidFill>
                  <a:srgbClr val="FF5050"/>
                </a:solidFill>
                <a:latin typeface=".VnTime" panose="020B7200000000000000" pitchFamily="34" charset="0"/>
              </a:rPr>
              <a:t> : thñy tinh mµu lôc</a:t>
            </a:r>
            <a:endParaRPr lang="en-US" altLang="en-US" baseline="-25000">
              <a:solidFill>
                <a:srgbClr val="FF5050"/>
              </a:solidFill>
              <a:latin typeface=".VnTime" panose="020B7200000000000000" pitchFamily="34" charset="0"/>
            </a:endParaRPr>
          </a:p>
        </p:txBody>
      </p:sp>
      <p:sp>
        <p:nvSpPr>
          <p:cNvPr id="90122" name="Text Box 10"/>
          <p:cNvSpPr txBox="1">
            <a:spLocks noChangeArrowheads="1"/>
          </p:cNvSpPr>
          <p:nvPr/>
        </p:nvSpPr>
        <p:spPr bwMode="auto">
          <a:xfrm>
            <a:off x="2362200" y="3429000"/>
            <a:ext cx="5811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solidFill>
                  <a:srgbClr val="FFFF00"/>
                </a:solidFill>
                <a:latin typeface=".VnTime" panose="020B7200000000000000" pitchFamily="34" charset="0"/>
              </a:rPr>
              <a:t>  </a:t>
            </a:r>
            <a:r>
              <a:rPr lang="en-US" altLang="en-US">
                <a:solidFill>
                  <a:srgbClr val="FF5050"/>
                </a:solidFill>
                <a:latin typeface=".VnTime" panose="020B7200000000000000" pitchFamily="34" charset="0"/>
              </a:rPr>
              <a:t>- CoO : thñy tinh mµu xanh n­íc biÓn</a:t>
            </a:r>
            <a:endParaRPr lang="en-US" altLang="en-US" baseline="-25000">
              <a:solidFill>
                <a:srgbClr val="FF5050"/>
              </a:solidFill>
              <a:latin typeface=".VnTime" panose="020B7200000000000000" pitchFamily="34" charset="0"/>
            </a:endParaRPr>
          </a:p>
        </p:txBody>
      </p:sp>
      <p:pic>
        <p:nvPicPr>
          <p:cNvPr id="90123" name="Picture 11" descr="thuy tinh mau lu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2600"/>
            <a:ext cx="2971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2" descr="thuy tinh m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279900"/>
            <a:ext cx="28194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3" descr="thuy tinh mau rub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267200"/>
            <a:ext cx="3124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6" name="Text Box 14"/>
          <p:cNvSpPr txBox="1">
            <a:spLocks noChangeArrowheads="1"/>
          </p:cNvSpPr>
          <p:nvPr/>
        </p:nvSpPr>
        <p:spPr bwMode="auto">
          <a:xfrm>
            <a:off x="1143000" y="152400"/>
            <a:ext cx="6667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solidFill>
                  <a:srgbClr val="FF0000"/>
                </a:solidFill>
              </a:rPr>
              <a:t>GIỚI THIỆU MỘT SỐ LOẠI THUỶ TINH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26"/>
                                        </p:tgtEl>
                                        <p:attrNameLst>
                                          <p:attrName>style.visibility</p:attrName>
                                        </p:attrNameLst>
                                      </p:cBhvr>
                                      <p:to>
                                        <p:strVal val="visible"/>
                                      </p:to>
                                    </p:set>
                                    <p:animEffect transition="in" filter="checkerboard(across)">
                                      <p:cBhvr>
                                        <p:cTn id="7" dur="500"/>
                                        <p:tgtEl>
                                          <p:spTgt spid="901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0114"/>
                                        </p:tgtEl>
                                        <p:attrNameLst>
                                          <p:attrName>style.visibility</p:attrName>
                                        </p:attrNameLst>
                                      </p:cBhvr>
                                      <p:to>
                                        <p:strVal val="visible"/>
                                      </p:to>
                                    </p:set>
                                    <p:anim calcmode="lin" valueType="num">
                                      <p:cBhvr additive="base">
                                        <p:cTn id="12" dur="500" fill="hold"/>
                                        <p:tgtEl>
                                          <p:spTgt spid="90114"/>
                                        </p:tgtEl>
                                        <p:attrNameLst>
                                          <p:attrName>ppt_x</p:attrName>
                                        </p:attrNameLst>
                                      </p:cBhvr>
                                      <p:tavLst>
                                        <p:tav tm="0">
                                          <p:val>
                                            <p:strVal val="0-#ppt_w/2"/>
                                          </p:val>
                                        </p:tav>
                                        <p:tav tm="100000">
                                          <p:val>
                                            <p:strVal val="#ppt_x"/>
                                          </p:val>
                                        </p:tav>
                                      </p:tavLst>
                                    </p:anim>
                                    <p:anim calcmode="lin" valueType="num">
                                      <p:cBhvr additive="base">
                                        <p:cTn id="13" dur="500" fill="hold"/>
                                        <p:tgtEl>
                                          <p:spTgt spid="9011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0115"/>
                                        </p:tgtEl>
                                        <p:attrNameLst>
                                          <p:attrName>style.visibility</p:attrName>
                                        </p:attrNameLst>
                                      </p:cBhvr>
                                      <p:to>
                                        <p:strVal val="visible"/>
                                      </p:to>
                                    </p:set>
                                    <p:animEffect transition="in" filter="dissolve">
                                      <p:cBhvr>
                                        <p:cTn id="18" dur="500"/>
                                        <p:tgtEl>
                                          <p:spTgt spid="901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6" fill="hold" grpId="0" nodeType="clickEffect">
                                  <p:stCondLst>
                                    <p:cond delay="0"/>
                                  </p:stCondLst>
                                  <p:childTnLst>
                                    <p:set>
                                      <p:cBhvr>
                                        <p:cTn id="27" dur="1" fill="hold">
                                          <p:stCondLst>
                                            <p:cond delay="0"/>
                                          </p:stCondLst>
                                        </p:cTn>
                                        <p:tgtEl>
                                          <p:spTgt spid="90119"/>
                                        </p:tgtEl>
                                        <p:attrNameLst>
                                          <p:attrName>style.visibility</p:attrName>
                                        </p:attrNameLst>
                                      </p:cBhvr>
                                      <p:to>
                                        <p:strVal val="visible"/>
                                      </p:to>
                                    </p:set>
                                    <p:anim calcmode="lin" valueType="num">
                                      <p:cBhvr additive="base">
                                        <p:cTn id="28" dur="500" fill="hold"/>
                                        <p:tgtEl>
                                          <p:spTgt spid="90119"/>
                                        </p:tgtEl>
                                        <p:attrNameLst>
                                          <p:attrName>ppt_x</p:attrName>
                                        </p:attrNameLst>
                                      </p:cBhvr>
                                      <p:tavLst>
                                        <p:tav tm="0">
                                          <p:val>
                                            <p:strVal val="1+#ppt_w/2"/>
                                          </p:val>
                                        </p:tav>
                                        <p:tav tm="100000">
                                          <p:val>
                                            <p:strVal val="#ppt_x"/>
                                          </p:val>
                                        </p:tav>
                                      </p:tavLst>
                                    </p:anim>
                                    <p:anim calcmode="lin" valueType="num">
                                      <p:cBhvr additive="base">
                                        <p:cTn id="29" dur="500" fill="hold"/>
                                        <p:tgtEl>
                                          <p:spTgt spid="90119"/>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0120"/>
                                        </p:tgtEl>
                                        <p:attrNameLst>
                                          <p:attrName>style.visibility</p:attrName>
                                        </p:attrNameLst>
                                      </p:cBhvr>
                                      <p:to>
                                        <p:strVal val="visible"/>
                                      </p:to>
                                    </p:set>
                                    <p:animEffect transition="in" filter="dissolve">
                                      <p:cBhvr>
                                        <p:cTn id="34" dur="500"/>
                                        <p:tgtEl>
                                          <p:spTgt spid="901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0121"/>
                                        </p:tgtEl>
                                        <p:attrNameLst>
                                          <p:attrName>style.visibility</p:attrName>
                                        </p:attrNameLst>
                                      </p:cBhvr>
                                      <p:to>
                                        <p:strVal val="visible"/>
                                      </p:to>
                                    </p:set>
                                    <p:animEffect transition="in" filter="dissolve">
                                      <p:cBhvr>
                                        <p:cTn id="39" dur="500"/>
                                        <p:tgtEl>
                                          <p:spTgt spid="901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90122"/>
                                        </p:tgtEl>
                                        <p:attrNameLst>
                                          <p:attrName>style.visibility</p:attrName>
                                        </p:attrNameLst>
                                      </p:cBhvr>
                                      <p:to>
                                        <p:strVal val="visible"/>
                                      </p:to>
                                    </p:set>
                                    <p:animEffect transition="in" filter="dissolve">
                                      <p:cBhvr>
                                        <p:cTn id="44" dur="500"/>
                                        <p:tgtEl>
                                          <p:spTgt spid="9012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 fill="hold">
                                          <p:stCondLst>
                                            <p:cond delay="0"/>
                                          </p:stCondLst>
                                        </p:cTn>
                                        <p:tgtEl>
                                          <p:spTgt spid="90123"/>
                                        </p:tgtEl>
                                        <p:attrNameLst>
                                          <p:attrName>style.visibility</p:attrName>
                                        </p:attrNameLst>
                                      </p:cBhvr>
                                      <p:to>
                                        <p:strVal val="visible"/>
                                      </p:to>
                                    </p:set>
                                    <p:animEffect transition="in" filter="checkerboard(across)">
                                      <p:cBhvr>
                                        <p:cTn id="49" dur="500"/>
                                        <p:tgtEl>
                                          <p:spTgt spid="90123"/>
                                        </p:tgtEl>
                                      </p:cBhvr>
                                    </p:animEffect>
                                  </p:childTnLst>
                                </p:cTn>
                              </p:par>
                              <p:par>
                                <p:cTn id="50" presetID="5" presetClass="entr" presetSubtype="10" fill="hold" nodeType="withEffect">
                                  <p:stCondLst>
                                    <p:cond delay="0"/>
                                  </p:stCondLst>
                                  <p:childTnLst>
                                    <p:set>
                                      <p:cBhvr>
                                        <p:cTn id="51" dur="1" fill="hold">
                                          <p:stCondLst>
                                            <p:cond delay="0"/>
                                          </p:stCondLst>
                                        </p:cTn>
                                        <p:tgtEl>
                                          <p:spTgt spid="90125"/>
                                        </p:tgtEl>
                                        <p:attrNameLst>
                                          <p:attrName>style.visibility</p:attrName>
                                        </p:attrNameLst>
                                      </p:cBhvr>
                                      <p:to>
                                        <p:strVal val="visible"/>
                                      </p:to>
                                    </p:set>
                                    <p:animEffect transition="in" filter="checkerboard(across)">
                                      <p:cBhvr>
                                        <p:cTn id="52" dur="500"/>
                                        <p:tgtEl>
                                          <p:spTgt spid="90125"/>
                                        </p:tgtEl>
                                      </p:cBhvr>
                                    </p:animEffect>
                                  </p:childTnLst>
                                </p:cTn>
                              </p:par>
                              <p:par>
                                <p:cTn id="53" presetID="5" presetClass="entr" presetSubtype="10" fill="hold" nodeType="withEffect">
                                  <p:stCondLst>
                                    <p:cond delay="0"/>
                                  </p:stCondLst>
                                  <p:childTnLst>
                                    <p:set>
                                      <p:cBhvr>
                                        <p:cTn id="54" dur="1" fill="hold">
                                          <p:stCondLst>
                                            <p:cond delay="0"/>
                                          </p:stCondLst>
                                        </p:cTn>
                                        <p:tgtEl>
                                          <p:spTgt spid="90124"/>
                                        </p:tgtEl>
                                        <p:attrNameLst>
                                          <p:attrName>style.visibility</p:attrName>
                                        </p:attrNameLst>
                                      </p:cBhvr>
                                      <p:to>
                                        <p:strVal val="visible"/>
                                      </p:to>
                                    </p:set>
                                    <p:animEffect transition="in" filter="checkerboard(across)">
                                      <p:cBhvr>
                                        <p:cTn id="55" dur="500"/>
                                        <p:tgtEl>
                                          <p:spTgt spid="90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utoUpdateAnimBg="0"/>
      <p:bldP spid="90115" grpId="0" autoUpdateAnimBg="0"/>
      <p:bldP spid="90119" grpId="0" autoUpdateAnimBg="0"/>
      <p:bldP spid="90120" grpId="0" autoUpdateAnimBg="0"/>
      <p:bldP spid="90121" grpId="0" autoUpdateAnimBg="0"/>
      <p:bldP spid="90122" grpId="0" autoUpdateAnimBg="0"/>
      <p:bldP spid="901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CHEMISTRY 9\HÌNH ẢNH\background-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roup 2"/>
          <p:cNvGraphicFramePr>
            <a:graphicFrameLocks noGrp="1"/>
          </p:cNvGraphicFramePr>
          <p:nvPr/>
        </p:nvGraphicFramePr>
        <p:xfrm>
          <a:off x="0" y="0"/>
          <a:ext cx="9144000" cy="6858000"/>
        </p:xfrm>
        <a:graphic>
          <a:graphicData uri="http://schemas.openxmlformats.org/drawingml/2006/table">
            <a:tbl>
              <a:tblPr/>
              <a:tblGrid>
                <a:gridCol w="1143000"/>
                <a:gridCol w="1828800"/>
                <a:gridCol w="2590800"/>
                <a:gridCol w="3581400"/>
              </a:tblGrid>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ĐỒ GỐM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XI MĂNG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SẢN XUẤT THỦY TINH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80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Nguyên liệu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93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Các công đoạn chính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2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outerShdw blurRad="38100" dist="38100" dir="2700000" algn="tl">
                              <a:srgbClr val="FFFFFF"/>
                            </a:outerShdw>
                          </a:effectLst>
                          <a:latin typeface="Arial" charset="0"/>
                        </a:rPr>
                        <a:t>Cơ sở sản xuất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7854" name="Rectangle 29"/>
          <p:cNvSpPr>
            <a:spLocks noChangeArrowheads="1"/>
          </p:cNvSpPr>
          <p:nvPr/>
        </p:nvSpPr>
        <p:spPr bwMode="auto">
          <a:xfrm>
            <a:off x="1219200" y="838200"/>
            <a:ext cx="1905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200" b="0">
                <a:solidFill>
                  <a:srgbClr val="0000FF"/>
                </a:solidFill>
                <a:latin typeface="Times New Roman" panose="02020603050405020304" pitchFamily="18" charset="0"/>
                <a:cs typeface="Times New Roman" panose="02020603050405020304" pitchFamily="18" charset="0"/>
              </a:rPr>
              <a:t>Đất sét, thạch anh, fenpat.</a:t>
            </a:r>
          </a:p>
        </p:txBody>
      </p:sp>
      <p:sp>
        <p:nvSpPr>
          <p:cNvPr id="77855" name="Rectangle 30"/>
          <p:cNvSpPr>
            <a:spLocks noChangeArrowheads="1"/>
          </p:cNvSpPr>
          <p:nvPr/>
        </p:nvSpPr>
        <p:spPr bwMode="auto">
          <a:xfrm>
            <a:off x="2971800" y="838200"/>
            <a:ext cx="25908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latin typeface="Times New Roman" panose="02020603050405020304" pitchFamily="18" charset="0"/>
                <a:cs typeface="Times New Roman" panose="02020603050405020304" pitchFamily="18" charset="0"/>
              </a:rPr>
              <a:t>Đất sét, đá vôi, cát…</a:t>
            </a:r>
          </a:p>
          <a:p>
            <a:pPr eaLnBrk="1" hangingPunct="1"/>
            <a:endParaRPr lang="en-US" altLang="en-US" sz="2500" b="0">
              <a:latin typeface="Times New Roman" panose="02020603050405020304" pitchFamily="18" charset="0"/>
              <a:cs typeface="Times New Roman" panose="02020603050405020304" pitchFamily="18" charset="0"/>
            </a:endParaRPr>
          </a:p>
        </p:txBody>
      </p:sp>
      <p:sp>
        <p:nvSpPr>
          <p:cNvPr id="77856" name="Rectangle 31"/>
          <p:cNvSpPr>
            <a:spLocks noChangeArrowheads="1"/>
          </p:cNvSpPr>
          <p:nvPr/>
        </p:nvSpPr>
        <p:spPr bwMode="auto">
          <a:xfrm>
            <a:off x="5556250" y="830263"/>
            <a:ext cx="34813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500" b="0">
                <a:solidFill>
                  <a:srgbClr val="0000FF"/>
                </a:solidFill>
                <a:latin typeface="Times New Roman" panose="02020603050405020304" pitchFamily="18" charset="0"/>
                <a:cs typeface="Times New Roman" panose="02020603050405020304" pitchFamily="18" charset="0"/>
              </a:rPr>
              <a:t>Cát thạch anh, sôđa, đá vôi</a:t>
            </a:r>
            <a:r>
              <a:rPr lang="en-US" altLang="en-US" sz="2500">
                <a:latin typeface="Times New Roman" panose="02020603050405020304" pitchFamily="18" charset="0"/>
                <a:cs typeface="Times New Roman" panose="02020603050405020304" pitchFamily="18" charset="0"/>
              </a:rPr>
              <a:t> </a:t>
            </a:r>
          </a:p>
          <a:p>
            <a:pPr eaLnBrk="1" hangingPunct="1">
              <a:spcBef>
                <a:spcPct val="20000"/>
              </a:spcBef>
            </a:pPr>
            <a:r>
              <a:rPr lang="en-US" altLang="en-US" sz="2500">
                <a:latin typeface="Times New Roman" panose="02020603050405020304" pitchFamily="18" charset="0"/>
                <a:cs typeface="Times New Roman" panose="02020603050405020304" pitchFamily="18" charset="0"/>
              </a:rPr>
              <a:t>  </a:t>
            </a:r>
          </a:p>
        </p:txBody>
      </p:sp>
      <p:sp>
        <p:nvSpPr>
          <p:cNvPr id="77857" name="Rectangle 32"/>
          <p:cNvSpPr>
            <a:spLocks noChangeArrowheads="1"/>
          </p:cNvSpPr>
          <p:nvPr/>
        </p:nvSpPr>
        <p:spPr bwMode="auto">
          <a:xfrm>
            <a:off x="1143000" y="1524000"/>
            <a:ext cx="1905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solidFill>
                  <a:srgbClr val="0000FF"/>
                </a:solidFill>
                <a:latin typeface="Times New Roman" panose="02020603050405020304" pitchFamily="18" charset="0"/>
                <a:cs typeface="Times New Roman" panose="02020603050405020304" pitchFamily="18" charset="0"/>
              </a:rPr>
              <a:t>- Nhào nguyên liệu với nước thành khối dẻo.</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 Tạo hình, sấy khô các đồ vật.</a:t>
            </a:r>
          </a:p>
          <a:p>
            <a:pPr eaLnBrk="1" hangingPunct="1"/>
            <a:r>
              <a:rPr lang="en-US" altLang="en-US" sz="2500" b="0">
                <a:solidFill>
                  <a:srgbClr val="0000FF"/>
                </a:solidFill>
                <a:latin typeface="Times New Roman" panose="02020603050405020304" pitchFamily="18" charset="0"/>
                <a:cs typeface="Times New Roman" panose="02020603050405020304" pitchFamily="18" charset="0"/>
              </a:rPr>
              <a:t>-Nung các đồ vật trong lò ở nhiệt độ cao</a:t>
            </a:r>
          </a:p>
          <a:p>
            <a:pPr eaLnBrk="1" hangingPunct="1">
              <a:spcBef>
                <a:spcPct val="50000"/>
              </a:spcBef>
            </a:pPr>
            <a:endParaRPr lang="en-US" altLang="en-US" sz="2500" b="0">
              <a:latin typeface="Times New Roman" panose="02020603050405020304" pitchFamily="18" charset="0"/>
              <a:cs typeface="Times New Roman" panose="02020603050405020304" pitchFamily="18" charset="0"/>
            </a:endParaRPr>
          </a:p>
        </p:txBody>
      </p:sp>
      <p:sp>
        <p:nvSpPr>
          <p:cNvPr id="77858" name="Rectangle 33"/>
          <p:cNvSpPr>
            <a:spLocks noChangeArrowheads="1"/>
          </p:cNvSpPr>
          <p:nvPr/>
        </p:nvSpPr>
        <p:spPr bwMode="auto">
          <a:xfrm>
            <a:off x="2925763" y="1600200"/>
            <a:ext cx="27432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500" b="0">
                <a:latin typeface="Times New Roman" panose="02020603050405020304" pitchFamily="18" charset="0"/>
                <a:cs typeface="Times New Roman" panose="02020603050405020304" pitchFamily="18" charset="0"/>
              </a:rPr>
              <a:t>-</a:t>
            </a:r>
            <a:r>
              <a:rPr lang="en-US" altLang="en-US" sz="2300" b="0">
                <a:latin typeface="Times New Roman" panose="02020603050405020304" pitchFamily="18" charset="0"/>
                <a:cs typeface="Times New Roman" panose="02020603050405020304" pitchFamily="18" charset="0"/>
              </a:rPr>
              <a:t>Nghiền hỗn hợp nguyên liệu rồi trộn với nước thành bùn. </a:t>
            </a:r>
          </a:p>
          <a:p>
            <a:pPr eaLnBrk="1" hangingPunct="1"/>
            <a:r>
              <a:rPr lang="en-US" altLang="en-US" sz="2300" b="0">
                <a:latin typeface="Times New Roman" panose="02020603050405020304" pitchFamily="18" charset="0"/>
                <a:cs typeface="Times New Roman" panose="02020603050405020304" pitchFamily="18" charset="0"/>
              </a:rPr>
              <a:t>-Nung hỗn hợp trên trong lò quay (lò đứng) ở 1400 -1500</a:t>
            </a:r>
            <a:r>
              <a:rPr lang="en-US" altLang="en-US" sz="2300" b="0" baseline="30000">
                <a:latin typeface="Times New Roman" panose="02020603050405020304" pitchFamily="18" charset="0"/>
                <a:cs typeface="Times New Roman" panose="02020603050405020304" pitchFamily="18" charset="0"/>
              </a:rPr>
              <a:t>0</a:t>
            </a:r>
            <a:r>
              <a:rPr lang="en-US" altLang="en-US" sz="2300" b="0">
                <a:latin typeface="Times New Roman" panose="02020603050405020304" pitchFamily="18" charset="0"/>
                <a:cs typeface="Times New Roman" panose="02020603050405020304" pitchFamily="18" charset="0"/>
              </a:rPr>
              <a:t>C được clanhke rắn.</a:t>
            </a:r>
          </a:p>
          <a:p>
            <a:pPr eaLnBrk="1" hangingPunct="1"/>
            <a:r>
              <a:rPr lang="en-US" altLang="en-US" sz="2300" b="0">
                <a:latin typeface="Times New Roman" panose="02020603050405020304" pitchFamily="18" charset="0"/>
                <a:cs typeface="Times New Roman" panose="02020603050405020304" pitchFamily="18" charset="0"/>
              </a:rPr>
              <a:t>-Nghiền clanhke nguội với phụ gia được xi măng</a:t>
            </a:r>
          </a:p>
        </p:txBody>
      </p:sp>
      <p:sp>
        <p:nvSpPr>
          <p:cNvPr id="9" name="Rectangle 34"/>
          <p:cNvSpPr>
            <a:spLocks noChangeArrowheads="1"/>
          </p:cNvSpPr>
          <p:nvPr/>
        </p:nvSpPr>
        <p:spPr bwMode="auto">
          <a:xfrm>
            <a:off x="5562600" y="1828800"/>
            <a:ext cx="35814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just" eaLnBrk="1" hangingPunct="1"/>
            <a:r>
              <a:rPr lang="en-US" altLang="en-US" sz="2500" b="0">
                <a:solidFill>
                  <a:srgbClr val="0000FF"/>
                </a:solidFill>
                <a:latin typeface="Times New Roman" panose="02020603050405020304" pitchFamily="18" charset="0"/>
                <a:cs typeface="Times New Roman" panose="02020603050405020304" pitchFamily="18" charset="0"/>
              </a:rPr>
              <a:t>-Trộn các nguyên liệu với nhau theo tỉ lệ thích hợp. </a:t>
            </a:r>
          </a:p>
          <a:p>
            <a:pPr algn="just" eaLnBrk="1" hangingPunct="1"/>
            <a:r>
              <a:rPr lang="en-US" altLang="en-US" sz="2500" b="0">
                <a:solidFill>
                  <a:srgbClr val="0000FF"/>
                </a:solidFill>
                <a:latin typeface="Times New Roman" panose="02020603050405020304" pitchFamily="18" charset="0"/>
                <a:cs typeface="Times New Roman" panose="02020603050405020304" pitchFamily="18" charset="0"/>
              </a:rPr>
              <a:t>-Nung hỗn hợp trong lò được thủy tinh nhão.</a:t>
            </a:r>
          </a:p>
          <a:p>
            <a:pPr algn="just" eaLnBrk="1" hangingPunct="1"/>
            <a:r>
              <a:rPr lang="en-US" altLang="en-US" sz="2500" b="0">
                <a:solidFill>
                  <a:srgbClr val="0000FF"/>
                </a:solidFill>
                <a:latin typeface="Times New Roman" panose="02020603050405020304" pitchFamily="18" charset="0"/>
                <a:cs typeface="Times New Roman" panose="02020603050405020304" pitchFamily="18" charset="0"/>
              </a:rPr>
              <a:t>-Làm nguội từ từ được thuỷ tinh dẻo.</a:t>
            </a:r>
          </a:p>
          <a:p>
            <a:pPr algn="just" eaLnBrk="1" hangingPunct="1"/>
            <a:r>
              <a:rPr lang="en-US" altLang="en-US" sz="2500" b="0">
                <a:solidFill>
                  <a:srgbClr val="0000FF"/>
                </a:solidFill>
                <a:latin typeface="Times New Roman" panose="02020603050405020304" pitchFamily="18" charset="0"/>
                <a:cs typeface="Times New Roman" panose="02020603050405020304" pitchFamily="18" charset="0"/>
              </a:rPr>
              <a:t>-Ép, thổi thuỷ tinh dẻo thành các đồ vật.</a:t>
            </a:r>
          </a:p>
        </p:txBody>
      </p:sp>
      <p:sp>
        <p:nvSpPr>
          <p:cNvPr id="77860" name="Rectangle 10"/>
          <p:cNvSpPr>
            <a:spLocks noChangeArrowheads="1"/>
          </p:cNvSpPr>
          <p:nvPr/>
        </p:nvSpPr>
        <p:spPr bwMode="auto">
          <a:xfrm>
            <a:off x="1133475" y="5684838"/>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400" b="0">
                <a:solidFill>
                  <a:srgbClr val="0000FF"/>
                </a:solidFill>
                <a:latin typeface="Times New Roman" panose="02020603050405020304" pitchFamily="18" charset="0"/>
                <a:cs typeface="Times New Roman" panose="02020603050405020304" pitchFamily="18" charset="0"/>
              </a:rPr>
              <a:t>- Bát Tràng, Minh Long, Phù  Lãng …</a:t>
            </a:r>
          </a:p>
        </p:txBody>
      </p:sp>
      <p:sp>
        <p:nvSpPr>
          <p:cNvPr id="77861" name="Rectangle 11"/>
          <p:cNvSpPr>
            <a:spLocks noChangeArrowheads="1"/>
          </p:cNvSpPr>
          <p:nvPr/>
        </p:nvSpPr>
        <p:spPr bwMode="auto">
          <a:xfrm>
            <a:off x="3048000" y="5638800"/>
            <a:ext cx="2438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500" b="0">
                <a:latin typeface="Times New Roman" panose="02020603050405020304" pitchFamily="18" charset="0"/>
                <a:cs typeface="Times New Roman" panose="02020603050405020304" pitchFamily="18" charset="0"/>
              </a:rPr>
              <a:t>- Hà Tiên, Bình Dương, Hải Phòng, Bỉm Sơn …</a:t>
            </a:r>
          </a:p>
        </p:txBody>
      </p:sp>
      <p:sp>
        <p:nvSpPr>
          <p:cNvPr id="13" name="Rectangle 12"/>
          <p:cNvSpPr>
            <a:spLocks noChangeArrowheads="1"/>
          </p:cNvSpPr>
          <p:nvPr/>
        </p:nvSpPr>
        <p:spPr bwMode="auto">
          <a:xfrm>
            <a:off x="5867400" y="5842000"/>
            <a:ext cx="3048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20000"/>
              </a:spcBef>
            </a:pPr>
            <a:r>
              <a:rPr lang="en-US" altLang="en-US" sz="2400" b="0">
                <a:solidFill>
                  <a:srgbClr val="0000FF"/>
                </a:solidFill>
                <a:latin typeface="Times New Roman" panose="02020603050405020304" pitchFamily="18" charset="0"/>
                <a:cs typeface="Times New Roman" panose="02020603050405020304" pitchFamily="18" charset="0"/>
              </a:rPr>
              <a:t>- Rạng Đông, Công ty Điện Quang…</a:t>
            </a:r>
            <a:endParaRPr lang="en-US" altLang="en-US" sz="2400" b="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85800" y="533400"/>
            <a:ext cx="6019800" cy="3200400"/>
          </a:xfrm>
          <a:prstGeom prst="cloudCallout">
            <a:avLst>
              <a:gd name="adj1" fmla="val 53396"/>
              <a:gd name="adj2" fmla="val 85274"/>
            </a:avLst>
          </a:prstGeom>
          <a:solidFill>
            <a:schemeClr val="accent4">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44035" name="Picture 10" descr="kitt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267200"/>
            <a:ext cx="240347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3"/>
          <p:cNvSpPr txBox="1">
            <a:spLocks noChangeArrowheads="1"/>
          </p:cNvSpPr>
          <p:nvPr/>
        </p:nvSpPr>
        <p:spPr bwMode="auto">
          <a:xfrm>
            <a:off x="990600" y="1135063"/>
            <a:ext cx="49291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r>
              <a:rPr lang="en-US" altLang="en-US" sz="4000">
                <a:solidFill>
                  <a:srgbClr val="FF0000"/>
                </a:solidFill>
                <a:latin typeface="Times New Roman" panose="02020603050405020304" pitchFamily="18" charset="0"/>
                <a:cs typeface="Times New Roman" panose="02020603050405020304" pitchFamily="18" charset="0"/>
              </a:rPr>
              <a:t>NÊU NỘI DUNG CHÍNH CỦA BÀI HỌC</a:t>
            </a:r>
            <a:endParaRPr lang="vi-VN" altLang="en-US" sz="4000">
              <a:solidFill>
                <a:srgbClr val="FF0000"/>
              </a:solidFill>
              <a:latin typeface="Times New Roman" panose="02020603050405020304" pitchFamily="18" charset="0"/>
              <a:cs typeface="Times New Roman" panose="02020603050405020304" pitchFamily="18" charset="0"/>
            </a:endParaRPr>
          </a:p>
        </p:txBody>
      </p:sp>
      <p:pic>
        <p:nvPicPr>
          <p:cNvPr id="44037" name="Picture 4" descr="495105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0"/>
            <a:ext cx="1447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495098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1588" y="533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CHEMISTRY 9\HÌNH ẢNH\background-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0" y="2403475"/>
            <a:ext cx="19304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3"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700" y="1260475"/>
            <a:ext cx="15462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descr="image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2425700"/>
            <a:ext cx="2132013"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descr="image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25" y="3492500"/>
            <a:ext cx="24860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6" descr="image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888" y="3168650"/>
            <a:ext cx="228441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7" descr="image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6775" y="4116388"/>
            <a:ext cx="213836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8" descr="image0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2463" y="2741613"/>
            <a:ext cx="2830512"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9" descr="image0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7350" y="1255713"/>
            <a:ext cx="163036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image0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7350" y="2778125"/>
            <a:ext cx="1655763"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0" descr="image0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1000" y="2778125"/>
            <a:ext cx="20256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044950" y="2946538"/>
            <a:ext cx="1517650" cy="125095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800" dirty="0">
                <a:latin typeface="Times New Roman" pitchFamily="18" charset="0"/>
                <a:cs typeface="Times New Roman" pitchFamily="18" charset="0"/>
              </a:rPr>
              <a:t>SILIC. CÔNG NGHIỆP SILICAT</a:t>
            </a:r>
            <a:endParaRPr lang="vi-VN" sz="1800" dirty="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5T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descr="Bocau"/>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2349500"/>
            <a:ext cx="1676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butterflies_flowers_md_w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5410200"/>
            <a:ext cx="175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butterflies_flowers_md_w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5562600"/>
            <a:ext cx="1676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7" descr="atom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929313" y="0"/>
            <a:ext cx="32146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7"/>
          <p:cNvSpPr>
            <a:spLocks noChangeArrowheads="1"/>
          </p:cNvSpPr>
          <p:nvPr/>
        </p:nvSpPr>
        <p:spPr bwMode="auto">
          <a:xfrm>
            <a:off x="1828800" y="5276850"/>
            <a:ext cx="586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r>
              <a:rPr lang="en-US" altLang="en-US" sz="3200">
                <a:solidFill>
                  <a:srgbClr val="0000FF"/>
                </a:solidFill>
                <a:latin typeface="VNI-Times" pitchFamily="2" charset="0"/>
              </a:rPr>
              <a:t> </a:t>
            </a:r>
            <a:r>
              <a:rPr lang="en-US" altLang="en-US" sz="3200">
                <a:solidFill>
                  <a:srgbClr val="0000FF"/>
                </a:solidFill>
              </a:rPr>
              <a:t>CÁM ƠN CÁC EM </a:t>
            </a:r>
          </a:p>
        </p:txBody>
      </p:sp>
      <p:sp>
        <p:nvSpPr>
          <p:cNvPr id="70664" name="WordArt 8"/>
          <p:cNvSpPr>
            <a:spLocks noChangeArrowheads="1" noChangeShapeType="1" noTextEdit="1"/>
          </p:cNvSpPr>
          <p:nvPr/>
        </p:nvSpPr>
        <p:spPr bwMode="auto">
          <a:xfrm>
            <a:off x="1828800" y="685800"/>
            <a:ext cx="5257800" cy="26670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FF00FF"/>
                </a:solidFill>
                <a:effectLst>
                  <a:outerShdw dist="107763" dir="18900000" algn="ctr" rotWithShape="0">
                    <a:srgbClr val="868686">
                      <a:alpha val="50000"/>
                    </a:srgbClr>
                  </a:outerShdw>
                </a:effectLst>
                <a:latin typeface="Tahoma" panose="020B0604030504040204" pitchFamily="34" charset="0"/>
                <a:ea typeface="Tahoma" panose="020B0604030504040204" pitchFamily="34" charset="0"/>
                <a:cs typeface="Tahoma" panose="020B0604030504040204" pitchFamily="34" charset="0"/>
              </a:rPr>
              <a:t>Kết thúc tiết học</a:t>
            </a:r>
          </a:p>
        </p:txBody>
      </p:sp>
      <p:graphicFrame>
        <p:nvGraphicFramePr>
          <p:cNvPr id="54281" name="Object 9"/>
          <p:cNvGraphicFramePr>
            <a:graphicFrameLocks noChangeAspect="1"/>
          </p:cNvGraphicFramePr>
          <p:nvPr/>
        </p:nvGraphicFramePr>
        <p:xfrm>
          <a:off x="4381500" y="3186113"/>
          <a:ext cx="381000" cy="485775"/>
        </p:xfrm>
        <a:graphic>
          <a:graphicData uri="http://schemas.openxmlformats.org/presentationml/2006/ole">
            <mc:AlternateContent xmlns:mc="http://schemas.openxmlformats.org/markup-compatibility/2006">
              <mc:Choice xmlns:v="urn:schemas-microsoft-com:vml" Requires="v">
                <p:oleObj spid="_x0000_s54283" name="Package" r:id="rId11" imgW="379379" imgH="486383" progId="Package">
                  <p:embed/>
                </p:oleObj>
              </mc:Choice>
              <mc:Fallback>
                <p:oleObj name="Package" r:id="rId11" imgW="379379" imgH="486383" progId="Package">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1500" y="3186113"/>
                        <a:ext cx="3810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newsflash/>
    <p:sndAc>
      <p:stSnd>
        <p:snd r:embed="rId4" name="CONTINU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70664"/>
                                        </p:tgtEl>
                                        <p:attrNameLst>
                                          <p:attrName>style.visibility</p:attrName>
                                        </p:attrNameLst>
                                      </p:cBhvr>
                                      <p:to>
                                        <p:strVal val="visible"/>
                                      </p:to>
                                    </p:set>
                                    <p:anim calcmode="lin" valueType="num">
                                      <p:cBhvr>
                                        <p:cTn id="7" dur="5000" fill="hold"/>
                                        <p:tgtEl>
                                          <p:spTgt spid="70664"/>
                                        </p:tgtEl>
                                        <p:attrNameLst>
                                          <p:attrName>ppt_w</p:attrName>
                                        </p:attrNameLst>
                                      </p:cBhvr>
                                      <p:tavLst>
                                        <p:tav tm="0" fmla="#ppt_w*sin(2.5*pi*$)">
                                          <p:val>
                                            <p:fltVal val="0"/>
                                          </p:val>
                                        </p:tav>
                                        <p:tav tm="100000">
                                          <p:val>
                                            <p:fltVal val="1"/>
                                          </p:val>
                                        </p:tav>
                                      </p:tavLst>
                                    </p:anim>
                                    <p:anim calcmode="lin" valueType="num">
                                      <p:cBhvr>
                                        <p:cTn id="8" dur="5000" fill="hold"/>
                                        <p:tgtEl>
                                          <p:spTgt spid="7066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5" name="START.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70663"/>
                                        </p:tgtEl>
                                        <p:attrNameLst>
                                          <p:attrName>style.visibility</p:attrName>
                                        </p:attrNameLst>
                                      </p:cBhvr>
                                      <p:to>
                                        <p:strVal val="visible"/>
                                      </p:to>
                                    </p:set>
                                    <p:anim calcmode="lin" valueType="num">
                                      <p:cBhvr>
                                        <p:cTn id="13" dur="5000" fill="hold"/>
                                        <p:tgtEl>
                                          <p:spTgt spid="70663"/>
                                        </p:tgtEl>
                                        <p:attrNameLst>
                                          <p:attrName>ppt_w</p:attrName>
                                        </p:attrNameLst>
                                      </p:cBhvr>
                                      <p:tavLst>
                                        <p:tav tm="0" fmla="#ppt_w*sin(2.5*pi*$)">
                                          <p:val>
                                            <p:fltVal val="0"/>
                                          </p:val>
                                        </p:tav>
                                        <p:tav tm="100000">
                                          <p:val>
                                            <p:fltVal val="1"/>
                                          </p:val>
                                        </p:tav>
                                      </p:tavLst>
                                    </p:anim>
                                    <p:anim calcmode="lin" valueType="num">
                                      <p:cBhvr>
                                        <p:cTn id="14" dur="5000" fill="hold"/>
                                        <p:tgtEl>
                                          <p:spTgt spid="7066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3" grpId="0"/>
      <p:bldP spid="7066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CAFA6AWV.jpg"/>
          <p:cNvPicPr>
            <a:picLocks noGrp="1" noChangeAspect="1"/>
          </p:cNvPicPr>
          <p:nvPr>
            <p:ph idx="1"/>
          </p:nvPr>
        </p:nvPicPr>
        <p:blipFill>
          <a:blip r:embed="rId2"/>
          <a:stretch>
            <a:fillRect/>
          </a:stretch>
        </p:blipFill>
        <p:spPr>
          <a:xfrm flipH="1">
            <a:off x="-57150" y="0"/>
            <a:ext cx="9201150" cy="6858001"/>
          </a:xfrm>
          <a:ln w="88900" cap="sq" cmpd="thickThin">
            <a:solidFill>
              <a:srgbClr val="000000"/>
            </a:solidFill>
            <a:miter lim="800000"/>
          </a:ln>
          <a:effectLst>
            <a:innerShdw blurRad="76200">
              <a:srgbClr val="000000"/>
            </a:innerShdw>
          </a:effectLst>
        </p:spPr>
      </p:pic>
      <p:sp>
        <p:nvSpPr>
          <p:cNvPr id="10243" name="Title 1"/>
          <p:cNvSpPr>
            <a:spLocks noGrp="1"/>
          </p:cNvSpPr>
          <p:nvPr>
            <p:ph type="title"/>
          </p:nvPr>
        </p:nvSpPr>
        <p:spPr>
          <a:xfrm>
            <a:off x="457200" y="274638"/>
            <a:ext cx="8229600" cy="1143000"/>
          </a:xfrm>
        </p:spPr>
        <p:txBody>
          <a:bodyPr/>
          <a:lstStyle/>
          <a:p>
            <a:r>
              <a:rPr lang="en-US" altLang="en-US" sz="6000" smtClean="0">
                <a:solidFill>
                  <a:srgbClr val="FF0000"/>
                </a:solidFill>
                <a:latin typeface="Times New Roman" panose="02020603050405020304" pitchFamily="18" charset="0"/>
                <a:cs typeface="Times New Roman" panose="02020603050405020304" pitchFamily="18" charset="0"/>
              </a:rPr>
              <a:t>Nội dung:</a:t>
            </a:r>
          </a:p>
        </p:txBody>
      </p:sp>
      <p:sp>
        <p:nvSpPr>
          <p:cNvPr id="5" name="TextBox 4"/>
          <p:cNvSpPr txBox="1">
            <a:spLocks noChangeArrowheads="1"/>
          </p:cNvSpPr>
          <p:nvPr/>
        </p:nvSpPr>
        <p:spPr bwMode="auto">
          <a:xfrm>
            <a:off x="533400" y="1447800"/>
            <a:ext cx="7772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buFontTx/>
              <a:buAutoNum type="romanUcPeriod"/>
            </a:pPr>
            <a:r>
              <a:rPr lang="en-US" altLang="en-US" sz="3200">
                <a:solidFill>
                  <a:srgbClr val="FF0000"/>
                </a:solidFill>
                <a:latin typeface="Times New Roman" panose="02020603050405020304" pitchFamily="18" charset="0"/>
                <a:cs typeface="Times New Roman" panose="02020603050405020304" pitchFamily="18" charset="0"/>
              </a:rPr>
              <a:t>SILIC</a:t>
            </a:r>
          </a:p>
          <a:p>
            <a:pPr eaLnBrk="1" hangingPunct="1">
              <a:buFontTx/>
              <a:buAutoNum type="arabicPeriod"/>
            </a:pPr>
            <a:r>
              <a:rPr lang="en-US" altLang="en-US" sz="3200">
                <a:latin typeface="Times New Roman" panose="02020603050405020304" pitchFamily="18" charset="0"/>
                <a:cs typeface="Times New Roman" panose="02020603050405020304" pitchFamily="18" charset="0"/>
              </a:rPr>
              <a:t>Trạng thái thiên nhiên.</a:t>
            </a:r>
          </a:p>
          <a:p>
            <a:pPr eaLnBrk="1" hangingPunct="1">
              <a:buFontTx/>
              <a:buAutoNum type="arabicPeriod"/>
            </a:pPr>
            <a:r>
              <a:rPr lang="en-US" altLang="en-US" sz="3200">
                <a:latin typeface="Times New Roman" panose="02020603050405020304" pitchFamily="18" charset="0"/>
                <a:cs typeface="Times New Roman" panose="02020603050405020304" pitchFamily="18" charset="0"/>
              </a:rPr>
              <a:t>Tính chất.</a:t>
            </a:r>
          </a:p>
        </p:txBody>
      </p:sp>
      <p:sp>
        <p:nvSpPr>
          <p:cNvPr id="6" name="TextBox 5"/>
          <p:cNvSpPr txBox="1">
            <a:spLocks noChangeArrowheads="1"/>
          </p:cNvSpPr>
          <p:nvPr/>
        </p:nvSpPr>
        <p:spPr bwMode="auto">
          <a:xfrm>
            <a:off x="457200" y="28956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FF0000"/>
                </a:solidFill>
                <a:latin typeface="Times New Roman" panose="02020603050405020304" pitchFamily="18" charset="0"/>
                <a:cs typeface="Times New Roman" panose="02020603050405020304" pitchFamily="18" charset="0"/>
              </a:rPr>
              <a:t>II. SILIC ĐIOXIT (</a:t>
            </a:r>
            <a:r>
              <a:rPr lang="en-US" altLang="en-US" sz="32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SiO</a:t>
            </a:r>
            <a:r>
              <a:rPr lang="en-US" altLang="en-US" sz="3200" baseline="-250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altLang="en-US" sz="32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320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457200" y="3505200"/>
            <a:ext cx="8382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714500" indent="-3429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FF0000"/>
                </a:solidFill>
                <a:latin typeface="Times New Roman" panose="02020603050405020304" pitchFamily="18" charset="0"/>
                <a:cs typeface="Times New Roman" panose="02020603050405020304" pitchFamily="18" charset="0"/>
              </a:rPr>
              <a:t>III. SƠ LƯỢC VỀ CÔNG NGHIỆP SILICAT:</a:t>
            </a:r>
          </a:p>
          <a:p>
            <a:pPr lvl="3" eaLnBrk="1" hangingPunct="1">
              <a:buFontTx/>
              <a:buAutoNum type="arabicPeriod"/>
            </a:pPr>
            <a:r>
              <a:rPr lang="en-US" altLang="en-US" sz="3200">
                <a:latin typeface="Times New Roman" panose="02020603050405020304" pitchFamily="18" charset="0"/>
                <a:cs typeface="Times New Roman" panose="02020603050405020304" pitchFamily="18" charset="0"/>
              </a:rPr>
              <a:t> Sản xuất đồ gốm.</a:t>
            </a:r>
          </a:p>
          <a:p>
            <a:pPr lvl="3" eaLnBrk="1" hangingPunct="1">
              <a:buFontTx/>
              <a:buAutoNum type="arabicPeriod"/>
            </a:pPr>
            <a:r>
              <a:rPr lang="en-US" altLang="en-US" sz="3200">
                <a:latin typeface="Times New Roman" panose="02020603050405020304" pitchFamily="18" charset="0"/>
                <a:cs typeface="Times New Roman" panose="02020603050405020304" pitchFamily="18" charset="0"/>
              </a:rPr>
              <a:t> Sản xuất xi măng.</a:t>
            </a:r>
          </a:p>
          <a:p>
            <a:pPr lvl="3" eaLnBrk="1" hangingPunct="1">
              <a:buFontTx/>
              <a:buAutoNum type="arabicPeriod"/>
            </a:pPr>
            <a:r>
              <a:rPr lang="en-US" altLang="en-US" sz="3200">
                <a:latin typeface="Times New Roman" panose="02020603050405020304" pitchFamily="18" charset="0"/>
                <a:cs typeface="Times New Roman" panose="02020603050405020304" pitchFamily="18" charset="0"/>
              </a:rPr>
              <a:t> Sản xuất thủy tinh.</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3"/>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3"/>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7" name="Object 3"/>
          <p:cNvGraphicFramePr>
            <a:graphicFrameLocks noChangeAspect="1"/>
          </p:cNvGraphicFramePr>
          <p:nvPr>
            <p:ph/>
          </p:nvPr>
        </p:nvGraphicFramePr>
        <p:xfrm>
          <a:off x="0" y="304800"/>
          <a:ext cx="2895600" cy="5880100"/>
        </p:xfrm>
        <a:graphic>
          <a:graphicData uri="http://schemas.openxmlformats.org/presentationml/2006/ole">
            <mc:AlternateContent xmlns:mc="http://schemas.openxmlformats.org/markup-compatibility/2006">
              <mc:Choice xmlns:v="urn:schemas-microsoft-com:vml" Requires="v">
                <p:oleObj spid="_x0000_s11272" name="Clip" r:id="rId4" imgW="1060704" imgH="1335024" progId="MS_ClipArt_Gallery.2">
                  <p:embed/>
                </p:oleObj>
              </mc:Choice>
              <mc:Fallback>
                <p:oleObj name="Clip" r:id="rId4" imgW="1060704" imgH="1335024" progId="MS_ClipArt_Gallery.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2895600" cy="588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5780" name="Picture 4" descr="12ff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6324600"/>
            <a:ext cx="617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2286000" y="3048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a:solidFill>
                  <a:srgbClr val="FF0000"/>
                </a:solidFill>
                <a:latin typeface="Times New Roman" panose="02020603050405020304" pitchFamily="18" charset="0"/>
              </a:rPr>
              <a:t>LỊCH SỬ NGUYÊN TỐ SILIC</a:t>
            </a:r>
          </a:p>
        </p:txBody>
      </p:sp>
      <p:sp>
        <p:nvSpPr>
          <p:cNvPr id="75782" name="Text Box 6"/>
          <p:cNvSpPr txBox="1">
            <a:spLocks noChangeArrowheads="1"/>
          </p:cNvSpPr>
          <p:nvPr/>
        </p:nvSpPr>
        <p:spPr bwMode="auto">
          <a:xfrm>
            <a:off x="1143000" y="762000"/>
            <a:ext cx="777240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300">
                <a:solidFill>
                  <a:srgbClr val="0000FF"/>
                </a:solidFill>
                <a:latin typeface="Times New Roman" panose="02020603050405020304" pitchFamily="18" charset="0"/>
              </a:rPr>
              <a:t>Cuối thế kỷ 18 các nhà khoa học cho rằng trong cát, thủy tinh chắc chắn có chứa một nguyên tố hóa học chưa biết và họ tìm cách tách nó ra. Nhà hóa học Đêvi đã thử dùng dòng điện để tách cát nhưng không thành công. Đến năm 1811, hai nhà khoa học Pháp là Gay Luxac và Têna cho kim loại kali tác dụng với silic florua và thấy phản ứng xảy ra mãnh liệt tạo thành chất màu nâu đỏ, nhưng hai ông không hiểu đó là nguyên tố mới silic. Cuối cùng năm 1823 nhà hóa học Thụy Điển Becdeliut lặp lại thí nghiệm của hai nhà khoa học người Pháp và thu được một thứ bột màu  đen. Lần tiếp theo ông thực hiện với kali lấy dư:</a:t>
            </a:r>
          </a:p>
          <a:p>
            <a:pPr eaLnBrk="1" hangingPunct="1">
              <a:spcBef>
                <a:spcPct val="50000"/>
              </a:spcBef>
            </a:pPr>
            <a:r>
              <a:rPr lang="en-US" altLang="en-US" sz="2300">
                <a:solidFill>
                  <a:srgbClr val="0000FF"/>
                </a:solidFill>
                <a:latin typeface="Times New Roman" panose="02020603050405020304" pitchFamily="18" charset="0"/>
              </a:rPr>
              <a:t>                         K</a:t>
            </a:r>
            <a:r>
              <a:rPr lang="en-US" altLang="en-US" sz="2300" baseline="-25000">
                <a:solidFill>
                  <a:srgbClr val="0000FF"/>
                </a:solidFill>
                <a:latin typeface="Times New Roman" panose="02020603050405020304" pitchFamily="18" charset="0"/>
              </a:rPr>
              <a:t>2</a:t>
            </a:r>
            <a:r>
              <a:rPr lang="en-US" altLang="en-US" sz="2300">
                <a:solidFill>
                  <a:srgbClr val="0000FF"/>
                </a:solidFill>
                <a:latin typeface="Times New Roman" panose="02020603050405020304" pitchFamily="18" charset="0"/>
              </a:rPr>
              <a:t>SiF</a:t>
            </a:r>
            <a:r>
              <a:rPr lang="en-US" altLang="en-US" sz="2300" baseline="-25000">
                <a:solidFill>
                  <a:srgbClr val="0000FF"/>
                </a:solidFill>
                <a:latin typeface="Times New Roman" panose="02020603050405020304" pitchFamily="18" charset="0"/>
              </a:rPr>
              <a:t>6</a:t>
            </a:r>
            <a:r>
              <a:rPr lang="en-US" altLang="en-US" sz="2300">
                <a:solidFill>
                  <a:srgbClr val="0000FF"/>
                </a:solidFill>
                <a:latin typeface="Times New Roman" panose="02020603050405020304" pitchFamily="18" charset="0"/>
              </a:rPr>
              <a:t>  +  4K  </a:t>
            </a:r>
            <a:r>
              <a:rPr lang="en-US" altLang="en-US" sz="2300">
                <a:solidFill>
                  <a:srgbClr val="0000FF"/>
                </a:solidFill>
                <a:latin typeface="Times New Roman" panose="02020603050405020304" pitchFamily="18" charset="0"/>
                <a:sym typeface="Wingdings" panose="05000000000000000000" pitchFamily="2" charset="2"/>
              </a:rPr>
              <a:t> 6KF  +  Si</a:t>
            </a:r>
          </a:p>
          <a:p>
            <a:pPr eaLnBrk="1" hangingPunct="1">
              <a:spcBef>
                <a:spcPct val="50000"/>
              </a:spcBef>
            </a:pPr>
            <a:r>
              <a:rPr lang="en-US" altLang="en-US" sz="2300">
                <a:solidFill>
                  <a:srgbClr val="0000FF"/>
                </a:solidFill>
                <a:latin typeface="Times New Roman" panose="02020603050405020304" pitchFamily="18" charset="0"/>
                <a:sym typeface="Wingdings" panose="05000000000000000000" pitchFamily="2" charset="2"/>
              </a:rPr>
              <a:t>Silic thu được ở dạng vô định hình nhưng có độ tinh khiết cao. Ông đặt tên nguyên tố đó là silic,tiếng La Tinh là silex có nghĩa là đá lửa( đá cứng ). Đến năm 1854 mới điều chế được silic tinh thể.</a:t>
            </a:r>
            <a:r>
              <a:rPr lang="en-US" altLang="en-US" sz="2200">
                <a:solidFill>
                  <a:srgbClr val="0000FF"/>
                </a:solidFill>
                <a:latin typeface="Times New Roman" panose="02020603050405020304" pitchFamily="18" charset="0"/>
                <a:sym typeface="Wingdings" panose="05000000000000000000" pitchFamily="2" charset="2"/>
              </a:rPr>
              <a:t>  </a:t>
            </a:r>
            <a:r>
              <a:rPr lang="en-US" altLang="en-US" sz="2200">
                <a:solidFill>
                  <a:srgbClr val="0000FF"/>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fade">
                                      <p:cBhvr>
                                        <p:cTn id="7" dur="1600" decel="100000"/>
                                        <p:tgtEl>
                                          <p:spTgt spid="75780"/>
                                        </p:tgtEl>
                                      </p:cBhvr>
                                    </p:animEffect>
                                    <p:anim calcmode="lin" valueType="num">
                                      <p:cBhvr>
                                        <p:cTn id="8" dur="1600" decel="100000" fill="hold"/>
                                        <p:tgtEl>
                                          <p:spTgt spid="75780"/>
                                        </p:tgtEl>
                                        <p:attrNameLst>
                                          <p:attrName>style.rotation</p:attrName>
                                        </p:attrNameLst>
                                      </p:cBhvr>
                                      <p:tavLst>
                                        <p:tav tm="0">
                                          <p:val>
                                            <p:fltVal val="-90"/>
                                          </p:val>
                                        </p:tav>
                                        <p:tav tm="100000">
                                          <p:val>
                                            <p:fltVal val="0"/>
                                          </p:val>
                                        </p:tav>
                                      </p:tavLst>
                                    </p:anim>
                                    <p:anim calcmode="lin" valueType="num">
                                      <p:cBhvr>
                                        <p:cTn id="9" dur="1600" decel="100000" fill="hold"/>
                                        <p:tgtEl>
                                          <p:spTgt spid="75780"/>
                                        </p:tgtEl>
                                        <p:attrNameLst>
                                          <p:attrName>ppt_x</p:attrName>
                                        </p:attrNameLst>
                                      </p:cBhvr>
                                      <p:tavLst>
                                        <p:tav tm="0">
                                          <p:val>
                                            <p:strVal val="#ppt_x+0.4"/>
                                          </p:val>
                                        </p:tav>
                                        <p:tav tm="100000">
                                          <p:val>
                                            <p:strVal val="#ppt_x-0.05"/>
                                          </p:val>
                                        </p:tav>
                                      </p:tavLst>
                                    </p:anim>
                                    <p:anim calcmode="lin" valueType="num">
                                      <p:cBhvr>
                                        <p:cTn id="10" dur="1600" decel="100000" fill="hold"/>
                                        <p:tgtEl>
                                          <p:spTgt spid="75780"/>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5780"/>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578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nodeType="clickEffect">
                                  <p:stCondLst>
                                    <p:cond delay="0"/>
                                  </p:stCondLst>
                                  <p:childTnLst>
                                    <p:set>
                                      <p:cBhvr>
                                        <p:cTn id="16" dur="1" fill="hold">
                                          <p:stCondLst>
                                            <p:cond delay="0"/>
                                          </p:stCondLst>
                                        </p:cTn>
                                        <p:tgtEl>
                                          <p:spTgt spid="75781">
                                            <p:txEl>
                                              <p:pRg st="0" end="0"/>
                                            </p:txEl>
                                          </p:spTgt>
                                        </p:tgtEl>
                                        <p:attrNameLst>
                                          <p:attrName>style.visibility</p:attrName>
                                        </p:attrNameLst>
                                      </p:cBhvr>
                                      <p:to>
                                        <p:strVal val="visible"/>
                                      </p:to>
                                    </p:set>
                                    <p:anim calcmode="lin" valueType="num">
                                      <p:cBhvr>
                                        <p:cTn id="17" dur="2000" fill="hold"/>
                                        <p:tgtEl>
                                          <p:spTgt spid="75781">
                                            <p:txEl>
                                              <p:pRg st="0" end="0"/>
                                            </p:txEl>
                                          </p:spTgt>
                                        </p:tgtEl>
                                        <p:attrNameLst>
                                          <p:attrName>ppt_w</p:attrName>
                                        </p:attrNameLst>
                                      </p:cBhvr>
                                      <p:tavLst>
                                        <p:tav tm="0">
                                          <p:val>
                                            <p:fltVal val="0"/>
                                          </p:val>
                                        </p:tav>
                                        <p:tav tm="100000">
                                          <p:val>
                                            <p:strVal val="#ppt_w"/>
                                          </p:val>
                                        </p:tav>
                                      </p:tavLst>
                                    </p:anim>
                                    <p:anim calcmode="lin" valueType="num">
                                      <p:cBhvr>
                                        <p:cTn id="18" dur="2000" fill="hold"/>
                                        <p:tgtEl>
                                          <p:spTgt spid="75781">
                                            <p:txEl>
                                              <p:pRg st="0" end="0"/>
                                            </p:txEl>
                                          </p:spTgt>
                                        </p:tgtEl>
                                        <p:attrNameLst>
                                          <p:attrName>ppt_h</p:attrName>
                                        </p:attrNameLst>
                                      </p:cBhvr>
                                      <p:tavLst>
                                        <p:tav tm="0">
                                          <p:val>
                                            <p:fltVal val="0"/>
                                          </p:val>
                                        </p:tav>
                                        <p:tav tm="100000">
                                          <p:val>
                                            <p:strVal val="#ppt_h"/>
                                          </p:val>
                                        </p:tav>
                                      </p:tavLst>
                                    </p:anim>
                                    <p:animEffect transition="in" filter="fade">
                                      <p:cBhvr>
                                        <p:cTn id="19" dur="2000"/>
                                        <p:tgtEl>
                                          <p:spTgt spid="75781">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75782">
                                            <p:txEl>
                                              <p:pRg st="0" end="0"/>
                                            </p:txEl>
                                          </p:spTgt>
                                        </p:tgtEl>
                                        <p:attrNameLst>
                                          <p:attrName>style.visibility</p:attrName>
                                        </p:attrNameLst>
                                      </p:cBhvr>
                                      <p:to>
                                        <p:strVal val="visible"/>
                                      </p:to>
                                    </p:set>
                                    <p:anim calcmode="lin" valueType="num">
                                      <p:cBhvr>
                                        <p:cTn id="24" dur="1000" fill="hold"/>
                                        <p:tgtEl>
                                          <p:spTgt spid="75782">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75782">
                                            <p:txEl>
                                              <p:pRg st="0" end="0"/>
                                            </p:txEl>
                                          </p:spTgt>
                                        </p:tgtEl>
                                        <p:attrNameLst>
                                          <p:attrName>ppt_h</p:attrName>
                                        </p:attrNameLst>
                                      </p:cBhvr>
                                      <p:tavLst>
                                        <p:tav tm="0">
                                          <p:val>
                                            <p:fltVal val="0"/>
                                          </p:val>
                                        </p:tav>
                                        <p:tav tm="100000">
                                          <p:val>
                                            <p:strVal val="#ppt_h"/>
                                          </p:val>
                                        </p:tav>
                                      </p:tavLst>
                                    </p:anim>
                                    <p:animEffect transition="in" filter="fade">
                                      <p:cBhvr>
                                        <p:cTn id="26" dur="1000"/>
                                        <p:tgtEl>
                                          <p:spTgt spid="75782">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nodeType="clickEffect">
                                  <p:stCondLst>
                                    <p:cond delay="0"/>
                                  </p:stCondLst>
                                  <p:childTnLst>
                                    <p:set>
                                      <p:cBhvr>
                                        <p:cTn id="30" dur="1" fill="hold">
                                          <p:stCondLst>
                                            <p:cond delay="0"/>
                                          </p:stCondLst>
                                        </p:cTn>
                                        <p:tgtEl>
                                          <p:spTgt spid="75782">
                                            <p:txEl>
                                              <p:pRg st="1" end="1"/>
                                            </p:txEl>
                                          </p:spTgt>
                                        </p:tgtEl>
                                        <p:attrNameLst>
                                          <p:attrName>style.visibility</p:attrName>
                                        </p:attrNameLst>
                                      </p:cBhvr>
                                      <p:to>
                                        <p:strVal val="visible"/>
                                      </p:to>
                                    </p:set>
                                    <p:anim to="" calcmode="lin" valueType="num">
                                      <p:cBhvr>
                                        <p:cTn id="31" dur="1" fill="hold"/>
                                        <p:tgtEl>
                                          <p:spTgt spid="75782">
                                            <p:txEl>
                                              <p:pRg st="1" end="1"/>
                                            </p:txEl>
                                          </p:spTgt>
                                        </p:tgtEl>
                                        <p:attrNameLst>
                                          <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75782">
                                            <p:txEl>
                                              <p:pRg st="2" end="2"/>
                                            </p:txEl>
                                          </p:spTgt>
                                        </p:tgtEl>
                                        <p:attrNameLst>
                                          <p:attrName>style.visibility</p:attrName>
                                        </p:attrNameLst>
                                      </p:cBhvr>
                                      <p:to>
                                        <p:strVal val="visible"/>
                                      </p:to>
                                    </p:set>
                                    <p:animEffect transition="in" filter="slide(fromBottom)">
                                      <p:cBhvr>
                                        <p:cTn id="36" dur="500"/>
                                        <p:tgtEl>
                                          <p:spTgt spid="757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76200"/>
            <a:ext cx="9144000" cy="584200"/>
          </a:xfrm>
          <a:prstGeom prst="rect">
            <a:avLst/>
          </a:prstGeom>
          <a:noFill/>
          <a:ln w="9525">
            <a:noFill/>
            <a:miter lim="800000"/>
            <a:headEnd/>
            <a:tailEnd/>
          </a:ln>
          <a:effectLst/>
        </p:spPr>
        <p:txBody>
          <a:bodyPr>
            <a:spAutoFit/>
          </a:bodyPr>
          <a:lstStyle/>
          <a:p>
            <a:pPr algn="ctr">
              <a:spcBef>
                <a:spcPct val="50000"/>
              </a:spcBef>
              <a:defRPr/>
            </a:pPr>
            <a:r>
              <a:rPr lang="en-US" sz="3200" dirty="0" err="1">
                <a:solidFill>
                  <a:srgbClr val="FF3300"/>
                </a:solidFill>
                <a:effectLst>
                  <a:outerShdw blurRad="38100" dist="38100" dir="2700000" algn="tl">
                    <a:srgbClr val="000000"/>
                  </a:outerShdw>
                </a:effectLst>
                <a:latin typeface="Times New Roman" pitchFamily="18" charset="0"/>
                <a:cs typeface="Times New Roman" pitchFamily="18" charset="0"/>
              </a:rPr>
              <a:t>Bài</a:t>
            </a:r>
            <a:r>
              <a:rPr lang="en-US" sz="3200" dirty="0">
                <a:solidFill>
                  <a:srgbClr val="FF3300"/>
                </a:solidFill>
                <a:effectLst>
                  <a:outerShdw blurRad="38100" dist="38100" dir="2700000" algn="tl">
                    <a:srgbClr val="000000"/>
                  </a:outerShdw>
                </a:effectLst>
                <a:latin typeface="Times New Roman" pitchFamily="18" charset="0"/>
                <a:cs typeface="Times New Roman" pitchFamily="18" charset="0"/>
              </a:rPr>
              <a:t> 30: SILIC. CÔNG NGHIỆP SILICAT</a:t>
            </a:r>
          </a:p>
        </p:txBody>
      </p:sp>
      <p:sp>
        <p:nvSpPr>
          <p:cNvPr id="4" name="Rectangle 3"/>
          <p:cNvSpPr>
            <a:spLocks noChangeArrowheads="1"/>
          </p:cNvSpPr>
          <p:nvPr/>
        </p:nvSpPr>
        <p:spPr bwMode="auto">
          <a:xfrm>
            <a:off x="228600" y="1066800"/>
            <a:ext cx="1668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C00000"/>
                </a:solidFill>
                <a:latin typeface="Times New Roman" panose="02020603050405020304" pitchFamily="18" charset="0"/>
                <a:cs typeface="Times New Roman" panose="02020603050405020304" pitchFamily="18" charset="0"/>
              </a:rPr>
              <a:t>I. </a:t>
            </a:r>
            <a:r>
              <a:rPr lang="en-US" altLang="en-US" sz="3200" u="sng">
                <a:solidFill>
                  <a:srgbClr val="C00000"/>
                </a:solidFill>
                <a:latin typeface="Times New Roman" panose="02020603050405020304" pitchFamily="18" charset="0"/>
                <a:cs typeface="Times New Roman" panose="02020603050405020304" pitchFamily="18" charset="0"/>
              </a:rPr>
              <a:t>SILIC</a:t>
            </a:r>
          </a:p>
        </p:txBody>
      </p:sp>
      <p:cxnSp>
        <p:nvCxnSpPr>
          <p:cNvPr id="17" name="Straight Connector 16"/>
          <p:cNvCxnSpPr/>
          <p:nvPr/>
        </p:nvCxnSpPr>
        <p:spPr>
          <a:xfrm>
            <a:off x="4495800" y="1447800"/>
            <a:ext cx="0" cy="5410200"/>
          </a:xfrm>
          <a:prstGeom prst="line">
            <a:avLst/>
          </a:prstGeom>
          <a:ln/>
        </p:spPr>
        <p:style>
          <a:lnRef idx="2">
            <a:schemeClr val="accent1"/>
          </a:lnRef>
          <a:fillRef idx="0">
            <a:schemeClr val="accent1"/>
          </a:fillRef>
          <a:effectRef idx="1">
            <a:schemeClr val="accent1"/>
          </a:effectRef>
          <a:fontRef idx="minor">
            <a:schemeClr val="tx1"/>
          </a:fontRef>
        </p:style>
      </p:cxnSp>
      <p:sp>
        <p:nvSpPr>
          <p:cNvPr id="21" name="Text Box 2"/>
          <p:cNvSpPr txBox="1">
            <a:spLocks noChangeArrowheads="1"/>
          </p:cNvSpPr>
          <p:nvPr/>
        </p:nvSpPr>
        <p:spPr bwMode="auto">
          <a:xfrm>
            <a:off x="2286000" y="788988"/>
            <a:ext cx="4191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KHHH: Si; NTK: 28</a:t>
            </a:r>
          </a:p>
        </p:txBody>
      </p:sp>
      <p:sp>
        <p:nvSpPr>
          <p:cNvPr id="23" name="Rectangle 22"/>
          <p:cNvSpPr>
            <a:spLocks noChangeArrowheads="1"/>
          </p:cNvSpPr>
          <p:nvPr/>
        </p:nvSpPr>
        <p:spPr bwMode="auto">
          <a:xfrm>
            <a:off x="228600" y="1676400"/>
            <a:ext cx="40592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000" b="0">
                <a:solidFill>
                  <a:srgbClr val="0000FF"/>
                </a:solidFill>
                <a:latin typeface="Times New Roman" panose="02020603050405020304" pitchFamily="18" charset="0"/>
                <a:cs typeface="Times New Roman" panose="02020603050405020304" pitchFamily="18" charset="0"/>
              </a:rPr>
              <a:t>1. </a:t>
            </a:r>
            <a:r>
              <a:rPr lang="en-US" altLang="en-US" sz="3000" b="0" u="sng">
                <a:solidFill>
                  <a:srgbClr val="0000FF"/>
                </a:solidFill>
                <a:latin typeface="Times New Roman" panose="02020603050405020304" pitchFamily="18" charset="0"/>
                <a:cs typeface="Times New Roman" panose="02020603050405020304" pitchFamily="18" charset="0"/>
              </a:rPr>
              <a:t>Trạng thái thiên nhiên </a:t>
            </a:r>
            <a:endParaRPr lang="en-US" altLang="en-US" sz="3000" b="0">
              <a:solidFill>
                <a:srgbClr val="0000FF"/>
              </a:solidFill>
              <a:latin typeface="Times New Roman" panose="02020603050405020304" pitchFamily="18" charset="0"/>
              <a:cs typeface="Times New Roman" panose="02020603050405020304" pitchFamily="18" charset="0"/>
            </a:endParaRPr>
          </a:p>
        </p:txBody>
      </p:sp>
      <p:sp>
        <p:nvSpPr>
          <p:cNvPr id="27" name="Cloud 26"/>
          <p:cNvSpPr/>
          <p:nvPr/>
        </p:nvSpPr>
        <p:spPr>
          <a:xfrm>
            <a:off x="4876800" y="1828800"/>
            <a:ext cx="3962400" cy="2819400"/>
          </a:xfrm>
          <a:prstGeom prst="cloud">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0" dirty="0" err="1">
                <a:solidFill>
                  <a:srgbClr val="FF3300"/>
                </a:solidFill>
                <a:latin typeface="Times New Roman" pitchFamily="18" charset="0"/>
                <a:cs typeface="Times New Roman" pitchFamily="18" charset="0"/>
              </a:rPr>
              <a:t>Kí</a:t>
            </a:r>
            <a:r>
              <a:rPr lang="en-US" sz="3000" b="0" dirty="0">
                <a:solidFill>
                  <a:srgbClr val="FF3300"/>
                </a:solidFill>
                <a:latin typeface="Times New Roman" pitchFamily="18" charset="0"/>
                <a:cs typeface="Times New Roman" pitchFamily="18" charset="0"/>
              </a:rPr>
              <a:t> </a:t>
            </a:r>
            <a:r>
              <a:rPr lang="en-US" sz="3000" b="0" dirty="0" err="1">
                <a:solidFill>
                  <a:srgbClr val="FF3300"/>
                </a:solidFill>
                <a:latin typeface="Times New Roman" pitchFamily="18" charset="0"/>
                <a:cs typeface="Times New Roman" pitchFamily="18" charset="0"/>
              </a:rPr>
              <a:t>hiệu</a:t>
            </a:r>
            <a:r>
              <a:rPr lang="en-US" sz="3000" b="0" dirty="0">
                <a:solidFill>
                  <a:srgbClr val="FF3300"/>
                </a:solidFill>
                <a:latin typeface="Times New Roman" pitchFamily="18" charset="0"/>
                <a:cs typeface="Times New Roman" pitchFamily="18" charset="0"/>
              </a:rPr>
              <a:t> </a:t>
            </a:r>
            <a:r>
              <a:rPr lang="en-US" sz="3000" b="0" dirty="0" err="1">
                <a:solidFill>
                  <a:srgbClr val="FF3300"/>
                </a:solidFill>
                <a:latin typeface="Times New Roman" pitchFamily="18" charset="0"/>
                <a:cs typeface="Times New Roman" pitchFamily="18" charset="0"/>
              </a:rPr>
              <a:t>hoá</a:t>
            </a:r>
            <a:r>
              <a:rPr lang="en-US" sz="3000" b="0" dirty="0">
                <a:solidFill>
                  <a:srgbClr val="FF3300"/>
                </a:solidFill>
                <a:latin typeface="Times New Roman" pitchFamily="18" charset="0"/>
                <a:cs typeface="Times New Roman" pitchFamily="18" charset="0"/>
              </a:rPr>
              <a:t> </a:t>
            </a:r>
            <a:r>
              <a:rPr lang="en-US" sz="3000" b="0" dirty="0" err="1">
                <a:solidFill>
                  <a:srgbClr val="FF3300"/>
                </a:solidFill>
                <a:latin typeface="Times New Roman" pitchFamily="18" charset="0"/>
                <a:cs typeface="Times New Roman" pitchFamily="18" charset="0"/>
              </a:rPr>
              <a:t>học</a:t>
            </a:r>
            <a:r>
              <a:rPr lang="en-US" sz="3000" b="0" dirty="0">
                <a:solidFill>
                  <a:srgbClr val="FF3300"/>
                </a:solidFill>
                <a:latin typeface="Times New Roman" pitchFamily="18" charset="0"/>
                <a:cs typeface="Times New Roman" pitchFamily="18" charset="0"/>
              </a:rPr>
              <a:t> </a:t>
            </a:r>
            <a:r>
              <a:rPr lang="en-US" sz="3000" b="0" dirty="0" err="1">
                <a:solidFill>
                  <a:srgbClr val="FF3300"/>
                </a:solidFill>
                <a:latin typeface="Times New Roman" pitchFamily="18" charset="0"/>
                <a:cs typeface="Times New Roman" pitchFamily="18" charset="0"/>
              </a:rPr>
              <a:t>và</a:t>
            </a:r>
            <a:r>
              <a:rPr lang="en-US" sz="3000" b="0" dirty="0">
                <a:solidFill>
                  <a:srgbClr val="FF3300"/>
                </a:solidFill>
                <a:latin typeface="Times New Roman" pitchFamily="18" charset="0"/>
                <a:cs typeface="Times New Roman" pitchFamily="18" charset="0"/>
              </a:rPr>
              <a:t> </a:t>
            </a:r>
            <a:r>
              <a:rPr lang="en-US" sz="3000" b="0" dirty="0" err="1">
                <a:solidFill>
                  <a:srgbClr val="FF3300"/>
                </a:solidFill>
                <a:latin typeface="Times New Roman" pitchFamily="18" charset="0"/>
                <a:cs typeface="Times New Roman" pitchFamily="18" charset="0"/>
              </a:rPr>
              <a:t>Nguyên</a:t>
            </a:r>
            <a:r>
              <a:rPr lang="en-US" sz="3000" b="0" dirty="0">
                <a:solidFill>
                  <a:srgbClr val="FF3300"/>
                </a:solidFill>
                <a:latin typeface="Times New Roman" pitchFamily="18" charset="0"/>
                <a:cs typeface="Times New Roman" pitchFamily="18" charset="0"/>
              </a:rPr>
              <a:t> t</a:t>
            </a:r>
            <a:r>
              <a:rPr lang="vi-VN" sz="3000" b="0" dirty="0">
                <a:solidFill>
                  <a:srgbClr val="FF3300"/>
                </a:solidFill>
                <a:cs typeface="Times New Roman" pitchFamily="18" charset="0"/>
              </a:rPr>
              <a:t>ử</a:t>
            </a:r>
            <a:r>
              <a:rPr lang="en-US" sz="3000" b="0" dirty="0">
                <a:solidFill>
                  <a:srgbClr val="FF3300"/>
                </a:solidFill>
                <a:latin typeface="Times New Roman" pitchFamily="18" charset="0"/>
                <a:cs typeface="Times New Roman" pitchFamily="18" charset="0"/>
              </a:rPr>
              <a:t> </a:t>
            </a:r>
            <a:r>
              <a:rPr lang="en-US" sz="3000" b="0" dirty="0" err="1">
                <a:solidFill>
                  <a:srgbClr val="FF3300"/>
                </a:solidFill>
                <a:latin typeface="Times New Roman" pitchFamily="18" charset="0"/>
                <a:cs typeface="Times New Roman" pitchFamily="18" charset="0"/>
              </a:rPr>
              <a:t>khối</a:t>
            </a:r>
            <a:r>
              <a:rPr lang="en-US" sz="3000" b="0" dirty="0">
                <a:solidFill>
                  <a:srgbClr val="FF3300"/>
                </a:solidFill>
                <a:latin typeface="Times New Roman" pitchFamily="18" charset="0"/>
                <a:cs typeface="Times New Roman" pitchFamily="18" charset="0"/>
              </a:rPr>
              <a:t> </a:t>
            </a:r>
            <a:r>
              <a:rPr lang="en-US" sz="3000" b="0" dirty="0" err="1">
                <a:solidFill>
                  <a:srgbClr val="FF3300"/>
                </a:solidFill>
                <a:latin typeface="Times New Roman" pitchFamily="18" charset="0"/>
                <a:cs typeface="Times New Roman" pitchFamily="18" charset="0"/>
              </a:rPr>
              <a:t>của</a:t>
            </a:r>
            <a:r>
              <a:rPr lang="en-US" sz="3000" b="0" dirty="0">
                <a:solidFill>
                  <a:srgbClr val="FF3300"/>
                </a:solidFill>
                <a:latin typeface="Times New Roman" pitchFamily="18" charset="0"/>
                <a:cs typeface="Times New Roman" pitchFamily="18" charset="0"/>
              </a:rPr>
              <a:t> </a:t>
            </a:r>
            <a:r>
              <a:rPr lang="en-US" sz="3000" b="0" dirty="0" err="1">
                <a:solidFill>
                  <a:srgbClr val="FF3300"/>
                </a:solidFill>
                <a:latin typeface="Times New Roman" pitchFamily="18" charset="0"/>
                <a:cs typeface="Times New Roman" pitchFamily="18" charset="0"/>
              </a:rPr>
              <a:t>silic</a:t>
            </a:r>
            <a:r>
              <a:rPr lang="en-US" sz="3000" b="0" dirty="0">
                <a:solidFill>
                  <a:srgbClr val="FF3300"/>
                </a:solidFill>
                <a:latin typeface="Times New Roman" pitchFamily="18" charset="0"/>
                <a:cs typeface="Times New Roman" pitchFamily="18" charset="0"/>
              </a:rPr>
              <a:t>?</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275" y="4648200"/>
            <a:ext cx="2117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3" grpId="0"/>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CHEMISTRY 9\HÌNH ẢNH\background-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0" y="838200"/>
            <a:ext cx="1668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200">
                <a:solidFill>
                  <a:srgbClr val="C00000"/>
                </a:solidFill>
                <a:latin typeface="Times New Roman" panose="02020603050405020304" pitchFamily="18" charset="0"/>
                <a:cs typeface="Times New Roman" panose="02020603050405020304" pitchFamily="18" charset="0"/>
              </a:rPr>
              <a:t>I. </a:t>
            </a:r>
            <a:r>
              <a:rPr lang="en-US" altLang="en-US" sz="3200" u="sng">
                <a:solidFill>
                  <a:srgbClr val="C00000"/>
                </a:solidFill>
                <a:latin typeface="Times New Roman" panose="02020603050405020304" pitchFamily="18" charset="0"/>
                <a:cs typeface="Times New Roman" panose="02020603050405020304" pitchFamily="18" charset="0"/>
              </a:rPr>
              <a:t>SILIC</a:t>
            </a:r>
          </a:p>
        </p:txBody>
      </p:sp>
      <p:grpSp>
        <p:nvGrpSpPr>
          <p:cNvPr id="13316" name="Group 6"/>
          <p:cNvGrpSpPr>
            <a:grpSpLocks/>
          </p:cNvGrpSpPr>
          <p:nvPr/>
        </p:nvGrpSpPr>
        <p:grpSpPr bwMode="auto">
          <a:xfrm>
            <a:off x="3965575" y="1662113"/>
            <a:ext cx="5114925" cy="4756150"/>
            <a:chOff x="912" y="1200"/>
            <a:chExt cx="3840" cy="3434"/>
          </a:xfrm>
        </p:grpSpPr>
        <p:pic>
          <p:nvPicPr>
            <p:cNvPr id="13322" name="Picture 7" descr="Picture 014"/>
            <p:cNvPicPr>
              <a:picLocks noChangeAspect="1" noChangeArrowheads="1"/>
            </p:cNvPicPr>
            <p:nvPr/>
          </p:nvPicPr>
          <p:blipFill>
            <a:blip r:embed="rId3">
              <a:lum bright="30000"/>
              <a:extLst>
                <a:ext uri="{28A0092B-C50C-407E-A947-70E740481C1C}">
                  <a14:useLocalDpi xmlns:a14="http://schemas.microsoft.com/office/drawing/2010/main" val="0"/>
                </a:ext>
              </a:extLst>
            </a:blip>
            <a:srcRect l="30016" t="7698" r="7452" b="32079"/>
            <a:stretch>
              <a:fillRect/>
            </a:stretch>
          </p:blipFill>
          <p:spPr bwMode="auto">
            <a:xfrm>
              <a:off x="912" y="1200"/>
              <a:ext cx="3840" cy="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 Box 8"/>
            <p:cNvSpPr txBox="1">
              <a:spLocks noChangeArrowheads="1"/>
            </p:cNvSpPr>
            <p:nvPr/>
          </p:nvSpPr>
          <p:spPr bwMode="auto">
            <a:xfrm>
              <a:off x="1081" y="4012"/>
              <a:ext cx="3261"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r>
                <a:rPr lang="en-US" altLang="en-US" sz="2500" b="0">
                  <a:solidFill>
                    <a:srgbClr val="C00000"/>
                  </a:solidFill>
                  <a:latin typeface="Times New Roman" panose="02020603050405020304" pitchFamily="18" charset="0"/>
                  <a:cs typeface="Times New Roman" panose="02020603050405020304" pitchFamily="18" charset="0"/>
                </a:rPr>
                <a:t>Tỉ lệ phần trăm về khối lượng các nguyên tố trong vỏ Trái Đất</a:t>
              </a:r>
            </a:p>
          </p:txBody>
        </p:sp>
      </p:grpSp>
      <p:pic>
        <p:nvPicPr>
          <p:cNvPr id="1331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6400"/>
            <a:ext cx="381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1">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196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12"/>
          <p:cNvSpPr txBox="1">
            <a:spLocks noChangeArrowheads="1"/>
          </p:cNvSpPr>
          <p:nvPr/>
        </p:nvSpPr>
        <p:spPr bwMode="auto">
          <a:xfrm>
            <a:off x="0" y="6396038"/>
            <a:ext cx="2493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Đất sét(Cao lanh)</a:t>
            </a:r>
          </a:p>
        </p:txBody>
      </p:sp>
      <p:sp>
        <p:nvSpPr>
          <p:cNvPr id="13320" name="Text Box 12"/>
          <p:cNvSpPr txBox="1">
            <a:spLocks noChangeArrowheads="1"/>
          </p:cNvSpPr>
          <p:nvPr/>
        </p:nvSpPr>
        <p:spPr bwMode="auto">
          <a:xfrm>
            <a:off x="0" y="3810000"/>
            <a:ext cx="1458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400">
                <a:solidFill>
                  <a:srgbClr val="FF3300"/>
                </a:solidFill>
                <a:latin typeface="Times New Roman" panose="02020603050405020304" pitchFamily="18" charset="0"/>
                <a:cs typeface="Times New Roman" panose="02020603050405020304" pitchFamily="18" charset="0"/>
              </a:rPr>
              <a:t>Cát tr</a:t>
            </a:r>
            <a:r>
              <a:rPr lang="vi-VN" altLang="en-US" sz="2400">
                <a:solidFill>
                  <a:srgbClr val="FF3300"/>
                </a:solidFill>
                <a:latin typeface="Times New Roman" panose="02020603050405020304" pitchFamily="18" charset="0"/>
                <a:cs typeface="Times New Roman" panose="02020603050405020304" pitchFamily="18" charset="0"/>
              </a:rPr>
              <a:t>ắng</a:t>
            </a:r>
            <a:endParaRPr lang="en-US" altLang="en-US" sz="2400">
              <a:solidFill>
                <a:srgbClr val="FF3300"/>
              </a:solidFill>
              <a:latin typeface="Times New Roman" panose="02020603050405020304" pitchFamily="18" charset="0"/>
              <a:cs typeface="Times New Roman" panose="02020603050405020304" pitchFamily="18" charset="0"/>
            </a:endParaRPr>
          </a:p>
        </p:txBody>
      </p:sp>
      <p:sp>
        <p:nvSpPr>
          <p:cNvPr id="12" name="Text Box 2"/>
          <p:cNvSpPr txBox="1">
            <a:spLocks noChangeArrowheads="1"/>
          </p:cNvSpPr>
          <p:nvPr/>
        </p:nvSpPr>
        <p:spPr bwMode="auto">
          <a:xfrm>
            <a:off x="0" y="76200"/>
            <a:ext cx="9144000" cy="584200"/>
          </a:xfrm>
          <a:prstGeom prst="rect">
            <a:avLst/>
          </a:prstGeom>
          <a:noFill/>
          <a:ln w="9525">
            <a:noFill/>
            <a:miter lim="800000"/>
            <a:headEnd/>
            <a:tailEnd/>
          </a:ln>
          <a:effectLst/>
        </p:spPr>
        <p:txBody>
          <a:bodyPr>
            <a:spAutoFit/>
          </a:bodyPr>
          <a:lstStyle/>
          <a:p>
            <a:pPr algn="ctr">
              <a:spcBef>
                <a:spcPct val="50000"/>
              </a:spcBef>
              <a:defRPr/>
            </a:pPr>
            <a:r>
              <a:rPr lang="en-US" sz="3200" dirty="0" err="1">
                <a:solidFill>
                  <a:srgbClr val="FF3300"/>
                </a:solidFill>
                <a:effectLst>
                  <a:outerShdw blurRad="38100" dist="38100" dir="2700000" algn="tl">
                    <a:srgbClr val="000000"/>
                  </a:outerShdw>
                </a:effectLst>
                <a:latin typeface="Times New Roman" pitchFamily="18" charset="0"/>
                <a:cs typeface="Times New Roman" pitchFamily="18" charset="0"/>
              </a:rPr>
              <a:t>Bài</a:t>
            </a:r>
            <a:r>
              <a:rPr lang="en-US" sz="3200" dirty="0">
                <a:solidFill>
                  <a:srgbClr val="FF3300"/>
                </a:solidFill>
                <a:effectLst>
                  <a:outerShdw blurRad="38100" dist="38100" dir="2700000" algn="tl">
                    <a:srgbClr val="000000"/>
                  </a:outerShdw>
                </a:effectLst>
                <a:latin typeface="Times New Roman" pitchFamily="18" charset="0"/>
                <a:cs typeface="Times New Roman" pitchFamily="18" charset="0"/>
              </a:rPr>
              <a:t> 30: SILIC. CÔNG NGHIỆP SILICAT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5"/>
          <p:cNvSpPr>
            <a:spLocks noChangeArrowheads="1" noChangeShapeType="1" noTextEdit="1"/>
          </p:cNvSpPr>
          <p:nvPr/>
        </p:nvSpPr>
        <p:spPr bwMode="auto">
          <a:xfrm>
            <a:off x="762000" y="80963"/>
            <a:ext cx="7543800" cy="757237"/>
          </a:xfrm>
          <a:prstGeom prst="rect">
            <a:avLst/>
          </a:prstGeom>
        </p:spPr>
        <p:txBody>
          <a:bodyPr wrap="none" fromWordArt="1">
            <a:prstTxWarp prst="textPlain">
              <a:avLst>
                <a:gd name="adj" fmla="val 50000"/>
              </a:avLst>
            </a:prstTxWarp>
          </a:bodyPr>
          <a:lstStyle/>
          <a:p>
            <a:pPr algn="ctr"/>
            <a:r>
              <a:rPr lang="en-US" sz="3600" kern="10">
                <a:ln w="12700">
                  <a:solidFill>
                    <a:srgbClr val="0000FF"/>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BÀI 30: SILIC. CÔNG NGHIỆP SILICAT</a:t>
            </a:r>
          </a:p>
        </p:txBody>
      </p:sp>
      <p:sp>
        <p:nvSpPr>
          <p:cNvPr id="14340" name="Line 6"/>
          <p:cNvSpPr>
            <a:spLocks noChangeShapeType="1"/>
          </p:cNvSpPr>
          <p:nvPr/>
        </p:nvSpPr>
        <p:spPr bwMode="auto">
          <a:xfrm>
            <a:off x="2209800" y="1066800"/>
            <a:ext cx="0" cy="563880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 name="Text Box 8"/>
          <p:cNvSpPr txBox="1">
            <a:spLocks noChangeArrowheads="1"/>
          </p:cNvSpPr>
          <p:nvPr/>
        </p:nvSpPr>
        <p:spPr bwMode="auto">
          <a:xfrm>
            <a:off x="2247900" y="9779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a:solidFill>
                  <a:srgbClr val="FF0000"/>
                </a:solidFill>
                <a:latin typeface="Times New Roman" panose="02020603050405020304" pitchFamily="18" charset="0"/>
              </a:rPr>
              <a:t>I. </a:t>
            </a:r>
            <a:r>
              <a:rPr lang="en-US" altLang="en-US" sz="2400" u="sng">
                <a:solidFill>
                  <a:srgbClr val="FF0000"/>
                </a:solidFill>
                <a:latin typeface="Times New Roman" panose="02020603050405020304" pitchFamily="18" charset="0"/>
              </a:rPr>
              <a:t>SILIC</a:t>
            </a:r>
            <a:r>
              <a:rPr lang="en-US" altLang="en-US" sz="2400">
                <a:solidFill>
                  <a:srgbClr val="FF0000"/>
                </a:solidFill>
                <a:latin typeface="Times New Roman" panose="02020603050405020304" pitchFamily="18" charset="0"/>
              </a:rPr>
              <a:t> :</a:t>
            </a:r>
          </a:p>
        </p:txBody>
      </p:sp>
      <p:sp>
        <p:nvSpPr>
          <p:cNvPr id="4105" name="Text Box 9"/>
          <p:cNvSpPr txBox="1">
            <a:spLocks noChangeArrowheads="1"/>
          </p:cNvSpPr>
          <p:nvPr/>
        </p:nvSpPr>
        <p:spPr bwMode="auto">
          <a:xfrm>
            <a:off x="2438400" y="13335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2400">
                <a:solidFill>
                  <a:srgbClr val="0000FF"/>
                </a:solidFill>
                <a:latin typeface="Times New Roman" panose="02020603050405020304" pitchFamily="18" charset="0"/>
              </a:rPr>
              <a:t>1. </a:t>
            </a:r>
            <a:r>
              <a:rPr lang="en-US" altLang="en-US" sz="2400" u="sng">
                <a:solidFill>
                  <a:srgbClr val="0000FF"/>
                </a:solidFill>
                <a:latin typeface="Times New Roman" panose="02020603050405020304" pitchFamily="18" charset="0"/>
              </a:rPr>
              <a:t>Trạng thái thiên nhiên</a:t>
            </a:r>
            <a:r>
              <a:rPr lang="en-US" altLang="en-US" sz="2400">
                <a:solidFill>
                  <a:srgbClr val="0000FF"/>
                </a:solidFill>
                <a:latin typeface="Times New Roman" panose="02020603050405020304" pitchFamily="18" charset="0"/>
              </a:rPr>
              <a:t> :</a:t>
            </a:r>
          </a:p>
        </p:txBody>
      </p:sp>
      <p:sp>
        <p:nvSpPr>
          <p:cNvPr id="4106" name="AutoShape 10"/>
          <p:cNvSpPr>
            <a:spLocks noChangeArrowheads="1"/>
          </p:cNvSpPr>
          <p:nvPr/>
        </p:nvSpPr>
        <p:spPr bwMode="auto">
          <a:xfrm>
            <a:off x="5486400" y="1371600"/>
            <a:ext cx="3340100" cy="2438400"/>
          </a:xfrm>
          <a:prstGeom prst="cloudCallout">
            <a:avLst>
              <a:gd name="adj1" fmla="val -50236"/>
              <a:gd name="adj2" fmla="val 69667"/>
            </a:avLst>
          </a:prstGeom>
          <a:solidFill>
            <a:srgbClr val="FF99FF"/>
          </a:solidFill>
          <a:ln w="9525">
            <a:solidFill>
              <a:schemeClr val="tx1"/>
            </a:solidFill>
            <a:round/>
            <a:headEnd/>
            <a:tailEnd/>
          </a:ln>
        </p:spPr>
        <p:txBody>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r>
              <a:rPr lang="en-US" altLang="en-US" sz="2000">
                <a:solidFill>
                  <a:srgbClr val="990000"/>
                </a:solidFill>
              </a:rPr>
              <a:t>Nguyên tố Si chiếm bao nhiêu % khối lượng các nguyên tố và đứng thứ mấy trong vỏ trái đất?</a:t>
            </a:r>
          </a:p>
        </p:txBody>
      </p:sp>
      <p:sp>
        <p:nvSpPr>
          <p:cNvPr id="4107" name="Text Box 11"/>
          <p:cNvSpPr txBox="1">
            <a:spLocks noChangeArrowheads="1"/>
          </p:cNvSpPr>
          <p:nvPr/>
        </p:nvSpPr>
        <p:spPr bwMode="auto">
          <a:xfrm>
            <a:off x="5092700" y="3168650"/>
            <a:ext cx="9144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6600">
                <a:solidFill>
                  <a:srgbClr val="FF0000"/>
                </a:solidFill>
                <a:latin typeface="Times New Roman" panose="02020603050405020304" pitchFamily="18" charset="0"/>
              </a:rPr>
              <a:t>?</a:t>
            </a:r>
          </a:p>
        </p:txBody>
      </p:sp>
      <p:sp>
        <p:nvSpPr>
          <p:cNvPr id="4120" name="Text Box 24"/>
          <p:cNvSpPr txBox="1">
            <a:spLocks noChangeArrowheads="1"/>
          </p:cNvSpPr>
          <p:nvPr/>
        </p:nvSpPr>
        <p:spPr bwMode="auto">
          <a:xfrm>
            <a:off x="2463800" y="2781300"/>
            <a:ext cx="591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a:solidFill>
                  <a:srgbClr val="990000"/>
                </a:solidFill>
                <a:latin typeface="Times New Roman" panose="02020603050405020304" pitchFamily="18" charset="0"/>
              </a:rPr>
              <a:t>Vậy những hợp chất nào chứa nguyên tố Si ?</a:t>
            </a:r>
          </a:p>
        </p:txBody>
      </p:sp>
      <p:sp>
        <p:nvSpPr>
          <p:cNvPr id="4123" name="Text Box 27"/>
          <p:cNvSpPr txBox="1">
            <a:spLocks noChangeArrowheads="1"/>
          </p:cNvSpPr>
          <p:nvPr/>
        </p:nvSpPr>
        <p:spPr bwMode="auto">
          <a:xfrm>
            <a:off x="2463800" y="1701800"/>
            <a:ext cx="678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Silic là nguyên tố phổ biến thứ hai sau oxi. </a:t>
            </a:r>
          </a:p>
        </p:txBody>
      </p:sp>
      <p:sp>
        <p:nvSpPr>
          <p:cNvPr id="4124" name="Text Box 28"/>
          <p:cNvSpPr txBox="1">
            <a:spLocks noChangeArrowheads="1"/>
          </p:cNvSpPr>
          <p:nvPr/>
        </p:nvSpPr>
        <p:spPr bwMode="auto">
          <a:xfrm>
            <a:off x="2514600" y="2032000"/>
            <a:ext cx="647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a:solidFill>
                  <a:srgbClr val="0000FF"/>
                </a:solidFill>
                <a:latin typeface="Times New Roman" panose="02020603050405020304" pitchFamily="18" charset="0"/>
              </a:rPr>
              <a:t>Trong tự nhiên Silic không tồn tại ở dạng đơn chất mà chỉ ở dạng hợp chất.</a:t>
            </a:r>
          </a:p>
        </p:txBody>
      </p:sp>
      <p:sp>
        <p:nvSpPr>
          <p:cNvPr id="4125" name="Text Box 29"/>
          <p:cNvSpPr txBox="1">
            <a:spLocks noChangeArrowheads="1"/>
          </p:cNvSpPr>
          <p:nvPr/>
        </p:nvSpPr>
        <p:spPr bwMode="auto">
          <a:xfrm>
            <a:off x="2514600" y="2057400"/>
            <a:ext cx="6324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Si có trong cát trắng, đất sét (cao lanh)</a:t>
            </a:r>
          </a:p>
          <a:p>
            <a:pPr eaLnBrk="1" hangingPunct="1">
              <a:spcBef>
                <a:spcPct val="50000"/>
              </a:spcBef>
            </a:pPr>
            <a:endParaRPr lang="en-US" altLang="en-US" sz="2400">
              <a:latin typeface="Times New Roman" panose="02020603050405020304" pitchFamily="18" charset="0"/>
            </a:endParaRPr>
          </a:p>
        </p:txBody>
      </p:sp>
      <p:sp>
        <p:nvSpPr>
          <p:cNvPr id="4127" name="Text Box 31"/>
          <p:cNvSpPr txBox="1">
            <a:spLocks noChangeArrowheads="1"/>
          </p:cNvSpPr>
          <p:nvPr/>
        </p:nvSpPr>
        <p:spPr bwMode="auto">
          <a:xfrm>
            <a:off x="228600" y="965200"/>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a:solidFill>
                  <a:srgbClr val="990000"/>
                </a:solidFill>
                <a:latin typeface="Times New Roman" panose="02020603050405020304" pitchFamily="18" charset="0"/>
              </a:rPr>
              <a:t>KHHH : Si</a:t>
            </a:r>
          </a:p>
        </p:txBody>
      </p:sp>
      <p:sp>
        <p:nvSpPr>
          <p:cNvPr id="4128" name="Text Box 32"/>
          <p:cNvSpPr txBox="1">
            <a:spLocks noChangeArrowheads="1"/>
          </p:cNvSpPr>
          <p:nvPr/>
        </p:nvSpPr>
        <p:spPr bwMode="auto">
          <a:xfrm>
            <a:off x="241300" y="1460500"/>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spcBef>
                <a:spcPct val="50000"/>
              </a:spcBef>
            </a:pPr>
            <a:r>
              <a:rPr lang="en-US" altLang="en-US">
                <a:solidFill>
                  <a:srgbClr val="990000"/>
                </a:solidFill>
                <a:latin typeface="Times New Roman" panose="02020603050405020304" pitchFamily="18" charset="0"/>
              </a:rPr>
              <a:t>NTK : 28</a:t>
            </a:r>
          </a:p>
        </p:txBody>
      </p:sp>
      <p:pic>
        <p:nvPicPr>
          <p:cNvPr id="4129" name="Picture 33" descr="nguyen 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57400"/>
            <a:ext cx="4724400" cy="444658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27"/>
                                        </p:tgtEl>
                                        <p:attrNameLst>
                                          <p:attrName>style.visibility</p:attrName>
                                        </p:attrNameLst>
                                      </p:cBhvr>
                                      <p:to>
                                        <p:strVal val="visible"/>
                                      </p:to>
                                    </p:set>
                                    <p:anim calcmode="discrete" valueType="clr">
                                      <p:cBhvr override="childStyle">
                                        <p:cTn id="7" dur="80"/>
                                        <p:tgtEl>
                                          <p:spTgt spid="41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27"/>
                                        </p:tgtEl>
                                        <p:attrNameLst>
                                          <p:attrName>fillcolor</p:attrName>
                                        </p:attrNameLst>
                                      </p:cBhvr>
                                      <p:tavLst>
                                        <p:tav tm="0">
                                          <p:val>
                                            <p:clrVal>
                                              <a:schemeClr val="accent2"/>
                                            </p:clrVal>
                                          </p:val>
                                        </p:tav>
                                        <p:tav tm="50000">
                                          <p:val>
                                            <p:clrVal>
                                              <a:schemeClr val="hlink"/>
                                            </p:clrVal>
                                          </p:val>
                                        </p:tav>
                                      </p:tavLst>
                                    </p:anim>
                                    <p:set>
                                      <p:cBhvr>
                                        <p:cTn id="9" dur="80"/>
                                        <p:tgtEl>
                                          <p:spTgt spid="4127"/>
                                        </p:tgtEl>
                                        <p:attrNameLst>
                                          <p:attrName>fill.type</p:attrName>
                                        </p:attrNameLst>
                                      </p:cBhvr>
                                      <p:to>
                                        <p:strVal val="solid"/>
                                      </p:to>
                                    </p:set>
                                  </p:childTnLst>
                                </p:cTn>
                              </p:par>
                            </p:childTnLst>
                          </p:cTn>
                        </p:par>
                        <p:par>
                          <p:cTn id="10" fill="hold" nodeType="afterGroup">
                            <p:stCondLst>
                              <p:cond delay="320"/>
                            </p:stCondLst>
                            <p:childTnLst>
                              <p:par>
                                <p:cTn id="11" presetID="27" presetClass="entr" presetSubtype="0" fill="hold" grpId="0" nodeType="afterEffect">
                                  <p:stCondLst>
                                    <p:cond delay="1500"/>
                                  </p:stCondLst>
                                  <p:iterate type="lt">
                                    <p:tmPct val="50000"/>
                                  </p:iterate>
                                  <p:childTnLst>
                                    <p:set>
                                      <p:cBhvr>
                                        <p:cTn id="12" dur="1" fill="hold">
                                          <p:stCondLst>
                                            <p:cond delay="0"/>
                                          </p:stCondLst>
                                        </p:cTn>
                                        <p:tgtEl>
                                          <p:spTgt spid="4128"/>
                                        </p:tgtEl>
                                        <p:attrNameLst>
                                          <p:attrName>style.visibility</p:attrName>
                                        </p:attrNameLst>
                                      </p:cBhvr>
                                      <p:to>
                                        <p:strVal val="visible"/>
                                      </p:to>
                                    </p:set>
                                    <p:anim calcmode="discrete" valueType="clr">
                                      <p:cBhvr override="childStyle">
                                        <p:cTn id="13" dur="80"/>
                                        <p:tgtEl>
                                          <p:spTgt spid="412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128"/>
                                        </p:tgtEl>
                                        <p:attrNameLst>
                                          <p:attrName>fillcolor</p:attrName>
                                        </p:attrNameLst>
                                      </p:cBhvr>
                                      <p:tavLst>
                                        <p:tav tm="0">
                                          <p:val>
                                            <p:clrVal>
                                              <a:schemeClr val="accent2"/>
                                            </p:clrVal>
                                          </p:val>
                                        </p:tav>
                                        <p:tav tm="50000">
                                          <p:val>
                                            <p:clrVal>
                                              <a:schemeClr val="hlink"/>
                                            </p:clrVal>
                                          </p:val>
                                        </p:tav>
                                      </p:tavLst>
                                    </p:anim>
                                    <p:set>
                                      <p:cBhvr>
                                        <p:cTn id="15" dur="80"/>
                                        <p:tgtEl>
                                          <p:spTgt spid="4128"/>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2000"/>
                                        <p:tgtEl>
                                          <p:spTgt spid="4128"/>
                                        </p:tgtEl>
                                      </p:cBhvr>
                                    </p:animEffect>
                                    <p:set>
                                      <p:cBhvr>
                                        <p:cTn id="20" dur="1" fill="hold">
                                          <p:stCondLst>
                                            <p:cond delay="1999"/>
                                          </p:stCondLst>
                                        </p:cTn>
                                        <p:tgtEl>
                                          <p:spTgt spid="4128"/>
                                        </p:tgtEl>
                                        <p:attrNameLst>
                                          <p:attrName>style.visibility</p:attrName>
                                        </p:attrNameLst>
                                      </p:cBhvr>
                                      <p:to>
                                        <p:strVal val="hidden"/>
                                      </p:to>
                                    </p:set>
                                  </p:childTnLst>
                                </p:cTn>
                              </p:par>
                              <p:par>
                                <p:cTn id="21" presetID="10" presetClass="exit" presetSubtype="0" fill="hold" grpId="1" nodeType="withEffect">
                                  <p:stCondLst>
                                    <p:cond delay="0"/>
                                  </p:stCondLst>
                                  <p:iterate type="lt">
                                    <p:tmPct val="0"/>
                                  </p:iterate>
                                  <p:childTnLst>
                                    <p:animEffect transition="out" filter="fade">
                                      <p:cBhvr>
                                        <p:cTn id="22" dur="2000"/>
                                        <p:tgtEl>
                                          <p:spTgt spid="4127"/>
                                        </p:tgtEl>
                                      </p:cBhvr>
                                    </p:animEffect>
                                    <p:set>
                                      <p:cBhvr>
                                        <p:cTn id="23" dur="1" fill="hold">
                                          <p:stCondLst>
                                            <p:cond delay="1999"/>
                                          </p:stCondLst>
                                        </p:cTn>
                                        <p:tgtEl>
                                          <p:spTgt spid="4127"/>
                                        </p:tgtEl>
                                        <p:attrNameLst>
                                          <p:attrName>style.visibility</p:attrName>
                                        </p:attrNameLst>
                                      </p:cBhvr>
                                      <p:to>
                                        <p:strVal val="hidden"/>
                                      </p:to>
                                    </p:set>
                                  </p:childTnLst>
                                </p:cTn>
                              </p:par>
                            </p:childTnLst>
                          </p:cTn>
                        </p:par>
                        <p:par>
                          <p:cTn id="24" fill="hold" nodeType="afterGroup">
                            <p:stCondLst>
                              <p:cond delay="20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4104"/>
                                        </p:tgtEl>
                                        <p:attrNameLst>
                                          <p:attrName>style.visibility</p:attrName>
                                        </p:attrNameLst>
                                      </p:cBhvr>
                                      <p:to>
                                        <p:strVal val="visible"/>
                                      </p:to>
                                    </p:set>
                                    <p:anim calcmode="discrete" valueType="clr">
                                      <p:cBhvr override="childStyle">
                                        <p:cTn id="27" dur="80"/>
                                        <p:tgtEl>
                                          <p:spTgt spid="4104"/>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4104"/>
                                        </p:tgtEl>
                                        <p:attrNameLst>
                                          <p:attrName>fillcolor</p:attrName>
                                        </p:attrNameLst>
                                      </p:cBhvr>
                                      <p:tavLst>
                                        <p:tav tm="0">
                                          <p:val>
                                            <p:clrVal>
                                              <a:schemeClr val="accent2"/>
                                            </p:clrVal>
                                          </p:val>
                                        </p:tav>
                                        <p:tav tm="50000">
                                          <p:val>
                                            <p:clrVal>
                                              <a:schemeClr val="hlink"/>
                                            </p:clrVal>
                                          </p:val>
                                        </p:tav>
                                      </p:tavLst>
                                    </p:anim>
                                    <p:set>
                                      <p:cBhvr>
                                        <p:cTn id="29" dur="80"/>
                                        <p:tgtEl>
                                          <p:spTgt spid="4104"/>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4105"/>
                                        </p:tgtEl>
                                        <p:attrNameLst>
                                          <p:attrName>style.visibility</p:attrName>
                                        </p:attrNameLst>
                                      </p:cBhvr>
                                      <p:to>
                                        <p:strVal val="visible"/>
                                      </p:to>
                                    </p:set>
                                    <p:anim calcmode="lin" valueType="num">
                                      <p:cBhvr>
                                        <p:cTn id="34" dur="500" fill="hold"/>
                                        <p:tgtEl>
                                          <p:spTgt spid="4105"/>
                                        </p:tgtEl>
                                        <p:attrNameLst>
                                          <p:attrName>ppt_w</p:attrName>
                                        </p:attrNameLst>
                                      </p:cBhvr>
                                      <p:tavLst>
                                        <p:tav tm="0">
                                          <p:val>
                                            <p:fltVal val="0"/>
                                          </p:val>
                                        </p:tav>
                                        <p:tav tm="100000">
                                          <p:val>
                                            <p:strVal val="#ppt_w"/>
                                          </p:val>
                                        </p:tav>
                                      </p:tavLst>
                                    </p:anim>
                                    <p:anim calcmode="lin" valueType="num">
                                      <p:cBhvr>
                                        <p:cTn id="35" dur="500" fill="hold"/>
                                        <p:tgtEl>
                                          <p:spTgt spid="4105"/>
                                        </p:tgtEl>
                                        <p:attrNameLst>
                                          <p:attrName>ppt_h</p:attrName>
                                        </p:attrNameLst>
                                      </p:cBhvr>
                                      <p:tavLst>
                                        <p:tav tm="0">
                                          <p:val>
                                            <p:fltVal val="0"/>
                                          </p:val>
                                        </p:tav>
                                        <p:tav tm="100000">
                                          <p:val>
                                            <p:strVal val="#ppt_h"/>
                                          </p:val>
                                        </p:tav>
                                      </p:tavLst>
                                    </p:anim>
                                    <p:animEffect transition="in" filter="fade">
                                      <p:cBhvr>
                                        <p:cTn id="36" dur="500"/>
                                        <p:tgtEl>
                                          <p:spTgt spid="410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4129"/>
                                        </p:tgtEl>
                                        <p:attrNameLst>
                                          <p:attrName>style.visibility</p:attrName>
                                        </p:attrNameLst>
                                      </p:cBhvr>
                                      <p:to>
                                        <p:strVal val="visible"/>
                                      </p:to>
                                    </p:set>
                                    <p:animEffect transition="in" filter="fade">
                                      <p:cBhvr>
                                        <p:cTn id="41" dur="2000"/>
                                        <p:tgtEl>
                                          <p:spTgt spid="412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7" presetClass="entr" presetSubtype="0" repeatCount="indefinite" fill="hold" grpId="0" nodeType="clickEffect">
                                  <p:stCondLst>
                                    <p:cond delay="0"/>
                                  </p:stCondLst>
                                  <p:endCondLst>
                                    <p:cond evt="onNext" delay="0">
                                      <p:tgtEl>
                                        <p:sldTgt/>
                                      </p:tgtEl>
                                    </p:cond>
                                  </p:endCondLst>
                                  <p:iterate type="lt">
                                    <p:tmPct val="50000"/>
                                  </p:iterate>
                                  <p:childTnLst>
                                    <p:set>
                                      <p:cBhvr>
                                        <p:cTn id="45" dur="1" fill="hold">
                                          <p:stCondLst>
                                            <p:cond delay="0"/>
                                          </p:stCondLst>
                                        </p:cTn>
                                        <p:tgtEl>
                                          <p:spTgt spid="4107"/>
                                        </p:tgtEl>
                                        <p:attrNameLst>
                                          <p:attrName>style.visibility</p:attrName>
                                        </p:attrNameLst>
                                      </p:cBhvr>
                                      <p:to>
                                        <p:strVal val="visible"/>
                                      </p:to>
                                    </p:set>
                                    <p:anim calcmode="discrete" valueType="clr">
                                      <p:cBhvr override="childStyle">
                                        <p:cTn id="46" dur="500"/>
                                        <p:tgtEl>
                                          <p:spTgt spid="4107"/>
                                        </p:tgtEl>
                                        <p:attrNameLst>
                                          <p:attrName>style.color</p:attrName>
                                        </p:attrNameLst>
                                      </p:cBhvr>
                                      <p:tavLst>
                                        <p:tav tm="0">
                                          <p:val>
                                            <p:clrVal>
                                              <a:srgbClr val="0000FF"/>
                                            </p:clrVal>
                                          </p:val>
                                        </p:tav>
                                        <p:tav tm="50000">
                                          <p:val>
                                            <p:clrVal>
                                              <a:srgbClr val="FF0000"/>
                                            </p:clrVal>
                                          </p:val>
                                        </p:tav>
                                      </p:tavLst>
                                    </p:anim>
                                    <p:anim calcmode="discrete" valueType="clr">
                                      <p:cBhvr>
                                        <p:cTn id="47" dur="500"/>
                                        <p:tgtEl>
                                          <p:spTgt spid="4107"/>
                                        </p:tgtEl>
                                        <p:attrNameLst>
                                          <p:attrName>fillcolor</p:attrName>
                                        </p:attrNameLst>
                                      </p:cBhvr>
                                      <p:tavLst>
                                        <p:tav tm="0">
                                          <p:val>
                                            <p:clrVal>
                                              <a:schemeClr val="accent2"/>
                                            </p:clrVal>
                                          </p:val>
                                        </p:tav>
                                        <p:tav tm="50000">
                                          <p:val>
                                            <p:clrVal>
                                              <a:schemeClr val="hlink"/>
                                            </p:clrVal>
                                          </p:val>
                                        </p:tav>
                                      </p:tavLst>
                                    </p:anim>
                                    <p:set>
                                      <p:cBhvr>
                                        <p:cTn id="48" dur="500"/>
                                        <p:tgtEl>
                                          <p:spTgt spid="4107"/>
                                        </p:tgtEl>
                                        <p:attrNameLst>
                                          <p:attrName>fill.type</p:attrName>
                                        </p:attrNameLst>
                                      </p:cBhvr>
                                      <p:to>
                                        <p:strVal val="solid"/>
                                      </p:to>
                                    </p:set>
                                  </p:childTnLst>
                                </p:cTn>
                              </p:par>
                              <p:par>
                                <p:cTn id="49" presetID="8" presetClass="entr" presetSubtype="16" fill="hold" grpId="0" nodeType="withEffect">
                                  <p:stCondLst>
                                    <p:cond delay="0"/>
                                  </p:stCondLst>
                                  <p:childTnLst>
                                    <p:set>
                                      <p:cBhvr>
                                        <p:cTn id="50" dur="1" fill="hold">
                                          <p:stCondLst>
                                            <p:cond delay="0"/>
                                          </p:stCondLst>
                                        </p:cTn>
                                        <p:tgtEl>
                                          <p:spTgt spid="4106"/>
                                        </p:tgtEl>
                                        <p:attrNameLst>
                                          <p:attrName>style.visibility</p:attrName>
                                        </p:attrNameLst>
                                      </p:cBhvr>
                                      <p:to>
                                        <p:strVal val="visible"/>
                                      </p:to>
                                    </p:set>
                                    <p:animEffect transition="in" filter="diamond(in)">
                                      <p:cBhvr>
                                        <p:cTn id="51" dur="2000"/>
                                        <p:tgtEl>
                                          <p:spTgt spid="410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2000"/>
                                        <p:tgtEl>
                                          <p:spTgt spid="4129"/>
                                        </p:tgtEl>
                                      </p:cBhvr>
                                    </p:animEffect>
                                    <p:set>
                                      <p:cBhvr>
                                        <p:cTn id="56" dur="1" fill="hold">
                                          <p:stCondLst>
                                            <p:cond delay="1999"/>
                                          </p:stCondLst>
                                        </p:cTn>
                                        <p:tgtEl>
                                          <p:spTgt spid="412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000"/>
                                        <p:tgtEl>
                                          <p:spTgt spid="4106"/>
                                        </p:tgtEl>
                                      </p:cBhvr>
                                    </p:animEffect>
                                    <p:set>
                                      <p:cBhvr>
                                        <p:cTn id="59" dur="1" fill="hold">
                                          <p:stCondLst>
                                            <p:cond delay="1999"/>
                                          </p:stCondLst>
                                        </p:cTn>
                                        <p:tgtEl>
                                          <p:spTgt spid="4106"/>
                                        </p:tgtEl>
                                        <p:attrNameLst>
                                          <p:attrName>style.visibility</p:attrName>
                                        </p:attrNameLst>
                                      </p:cBhvr>
                                      <p:to>
                                        <p:strVal val="hidden"/>
                                      </p:to>
                                    </p:set>
                                  </p:childTnLst>
                                </p:cTn>
                              </p:par>
                              <p:par>
                                <p:cTn id="60" presetID="10" presetClass="exit" presetSubtype="0" fill="hold" grpId="1" nodeType="withEffect">
                                  <p:stCondLst>
                                    <p:cond delay="0"/>
                                  </p:stCondLst>
                                  <p:iterate type="lt">
                                    <p:tmPct val="0"/>
                                  </p:iterate>
                                  <p:childTnLst>
                                    <p:animEffect transition="out" filter="fade">
                                      <p:cBhvr>
                                        <p:cTn id="61" dur="2000"/>
                                        <p:tgtEl>
                                          <p:spTgt spid="4107"/>
                                        </p:tgtEl>
                                      </p:cBhvr>
                                    </p:animEffect>
                                    <p:set>
                                      <p:cBhvr>
                                        <p:cTn id="62" dur="1" fill="hold">
                                          <p:stCondLst>
                                            <p:cond delay="1999"/>
                                          </p:stCondLst>
                                        </p:cTn>
                                        <p:tgtEl>
                                          <p:spTgt spid="4107"/>
                                        </p:tgtEl>
                                        <p:attrNameLst>
                                          <p:attrName>style.visibility</p:attrName>
                                        </p:attrNameLst>
                                      </p:cBhvr>
                                      <p:to>
                                        <p:strVal val="hidden"/>
                                      </p:to>
                                    </p:set>
                                  </p:childTnLst>
                                </p:cTn>
                              </p:par>
                              <p:par>
                                <p:cTn id="63" presetID="42" presetClass="entr" presetSubtype="0" fill="hold" nodeType="withEffect">
                                  <p:stCondLst>
                                    <p:cond delay="0"/>
                                  </p:stCondLst>
                                  <p:childTnLst>
                                    <p:set>
                                      <p:cBhvr>
                                        <p:cTn id="64" dur="1" fill="hold">
                                          <p:stCondLst>
                                            <p:cond delay="0"/>
                                          </p:stCondLst>
                                        </p:cTn>
                                        <p:tgtEl>
                                          <p:spTgt spid="4123"/>
                                        </p:tgtEl>
                                        <p:attrNameLst>
                                          <p:attrName>style.visibility</p:attrName>
                                        </p:attrNameLst>
                                      </p:cBhvr>
                                      <p:to>
                                        <p:strVal val="visible"/>
                                      </p:to>
                                    </p:set>
                                    <p:animEffect transition="in" filter="fade">
                                      <p:cBhvr>
                                        <p:cTn id="65" dur="1000"/>
                                        <p:tgtEl>
                                          <p:spTgt spid="4123"/>
                                        </p:tgtEl>
                                      </p:cBhvr>
                                    </p:animEffect>
                                    <p:anim calcmode="lin" valueType="num">
                                      <p:cBhvr>
                                        <p:cTn id="66" dur="1000" fill="hold"/>
                                        <p:tgtEl>
                                          <p:spTgt spid="4123"/>
                                        </p:tgtEl>
                                        <p:attrNameLst>
                                          <p:attrName>ppt_x</p:attrName>
                                        </p:attrNameLst>
                                      </p:cBhvr>
                                      <p:tavLst>
                                        <p:tav tm="0">
                                          <p:val>
                                            <p:strVal val="#ppt_x"/>
                                          </p:val>
                                        </p:tav>
                                        <p:tav tm="100000">
                                          <p:val>
                                            <p:strVal val="#ppt_x"/>
                                          </p:val>
                                        </p:tav>
                                      </p:tavLst>
                                    </p:anim>
                                    <p:anim calcmode="lin" valueType="num">
                                      <p:cBhvr>
                                        <p:cTn id="67" dur="1000" fill="hold"/>
                                        <p:tgtEl>
                                          <p:spTgt spid="4123"/>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24"/>
                                        </p:tgtEl>
                                        <p:attrNameLst>
                                          <p:attrName>style.visibility</p:attrName>
                                        </p:attrNameLst>
                                      </p:cBhvr>
                                      <p:to>
                                        <p:strVal val="visible"/>
                                      </p:to>
                                    </p:set>
                                    <p:animEffect transition="in" filter="fade">
                                      <p:cBhvr>
                                        <p:cTn id="72" dur="2000"/>
                                        <p:tgtEl>
                                          <p:spTgt spid="412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16" fill="hold" nodeType="clickEffect">
                                  <p:stCondLst>
                                    <p:cond delay="0"/>
                                  </p:stCondLst>
                                  <p:childTnLst>
                                    <p:set>
                                      <p:cBhvr>
                                        <p:cTn id="76" dur="1" fill="hold">
                                          <p:stCondLst>
                                            <p:cond delay="0"/>
                                          </p:stCondLst>
                                        </p:cTn>
                                        <p:tgtEl>
                                          <p:spTgt spid="4120"/>
                                        </p:tgtEl>
                                        <p:attrNameLst>
                                          <p:attrName>style.visibility</p:attrName>
                                        </p:attrNameLst>
                                      </p:cBhvr>
                                      <p:to>
                                        <p:strVal val="visible"/>
                                      </p:to>
                                    </p:set>
                                    <p:anim calcmode="lin" valueType="num">
                                      <p:cBhvr>
                                        <p:cTn id="77" dur="500" fill="hold"/>
                                        <p:tgtEl>
                                          <p:spTgt spid="4120"/>
                                        </p:tgtEl>
                                        <p:attrNameLst>
                                          <p:attrName>ppt_w</p:attrName>
                                        </p:attrNameLst>
                                      </p:cBhvr>
                                      <p:tavLst>
                                        <p:tav tm="0">
                                          <p:val>
                                            <p:fltVal val="0"/>
                                          </p:val>
                                        </p:tav>
                                        <p:tav tm="100000">
                                          <p:val>
                                            <p:strVal val="#ppt_w"/>
                                          </p:val>
                                        </p:tav>
                                      </p:tavLst>
                                    </p:anim>
                                    <p:anim calcmode="lin" valueType="num">
                                      <p:cBhvr>
                                        <p:cTn id="78" dur="500" fill="hold"/>
                                        <p:tgtEl>
                                          <p:spTgt spid="4120"/>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xit" presetSubtype="16" fill="hold" grpId="1" nodeType="clickEffect">
                                  <p:stCondLst>
                                    <p:cond delay="0"/>
                                  </p:stCondLst>
                                  <p:childTnLst>
                                    <p:animEffect transition="out" filter="box(in)">
                                      <p:cBhvr>
                                        <p:cTn id="82" dur="500"/>
                                        <p:tgtEl>
                                          <p:spTgt spid="4124"/>
                                        </p:tgtEl>
                                      </p:cBhvr>
                                    </p:animEffect>
                                    <p:set>
                                      <p:cBhvr>
                                        <p:cTn id="83" dur="1" fill="hold">
                                          <p:stCondLst>
                                            <p:cond delay="499"/>
                                          </p:stCondLst>
                                        </p:cTn>
                                        <p:tgtEl>
                                          <p:spTgt spid="4124"/>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xit" presetSubtype="0" fill="hold" nodeType="clickEffect">
                                  <p:stCondLst>
                                    <p:cond delay="0"/>
                                  </p:stCondLst>
                                  <p:childTnLst>
                                    <p:animEffect transition="out" filter="fade">
                                      <p:cBhvr>
                                        <p:cTn id="87" dur="2000"/>
                                        <p:tgtEl>
                                          <p:spTgt spid="4120"/>
                                        </p:tgtEl>
                                      </p:cBhvr>
                                    </p:animEffect>
                                    <p:set>
                                      <p:cBhvr>
                                        <p:cTn id="88" dur="1" fill="hold">
                                          <p:stCondLst>
                                            <p:cond delay="1999"/>
                                          </p:stCondLst>
                                        </p:cTn>
                                        <p:tgtEl>
                                          <p:spTgt spid="4120"/>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4125"/>
                                        </p:tgtEl>
                                        <p:attrNameLst>
                                          <p:attrName>style.visibility</p:attrName>
                                        </p:attrNameLst>
                                      </p:cBhvr>
                                      <p:to>
                                        <p:strVal val="visible"/>
                                      </p:to>
                                    </p:set>
                                    <p:animEffect transition="in" filter="fade">
                                      <p:cBhvr>
                                        <p:cTn id="91" dur="2000"/>
                                        <p:tgtEl>
                                          <p:spTgt spid="4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p:bldP spid="4105" grpId="0"/>
      <p:bldP spid="4106" grpId="0" animBg="1"/>
      <p:bldP spid="4106" grpId="1" animBg="1"/>
      <p:bldP spid="4107" grpId="0"/>
      <p:bldP spid="4107" grpId="1"/>
      <p:bldP spid="4124" grpId="0"/>
      <p:bldP spid="4124" grpId="1"/>
      <p:bldP spid="4125" grpId="0"/>
      <p:bldP spid="4127" grpId="0"/>
      <p:bldP spid="4127" grpId="1"/>
      <p:bldP spid="4128" grpId="0"/>
      <p:bldP spid="412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CHEMISTRY 9\HÌNH ẢNH\background-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228600" y="1066800"/>
            <a:ext cx="16224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100">
                <a:solidFill>
                  <a:srgbClr val="C00000"/>
                </a:solidFill>
                <a:latin typeface="Times New Roman" panose="02020603050405020304" pitchFamily="18" charset="0"/>
                <a:cs typeface="Times New Roman" panose="02020603050405020304" pitchFamily="18" charset="0"/>
              </a:rPr>
              <a:t>I. </a:t>
            </a:r>
            <a:r>
              <a:rPr lang="en-US" altLang="en-US" sz="3100" u="sng">
                <a:solidFill>
                  <a:srgbClr val="C00000"/>
                </a:solidFill>
                <a:latin typeface="Times New Roman" panose="02020603050405020304" pitchFamily="18" charset="0"/>
                <a:cs typeface="Times New Roman" panose="02020603050405020304" pitchFamily="18" charset="0"/>
              </a:rPr>
              <a:t>SILIC</a:t>
            </a:r>
          </a:p>
        </p:txBody>
      </p:sp>
      <p:sp>
        <p:nvSpPr>
          <p:cNvPr id="15364" name="Text Box 2"/>
          <p:cNvSpPr txBox="1">
            <a:spLocks noChangeArrowheads="1"/>
          </p:cNvSpPr>
          <p:nvPr/>
        </p:nvSpPr>
        <p:spPr bwMode="auto">
          <a:xfrm>
            <a:off x="2362200" y="685800"/>
            <a:ext cx="4191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ctr" eaLnBrk="1" hangingPunct="1">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KHHH: Si; NTK: 28</a:t>
            </a:r>
          </a:p>
        </p:txBody>
      </p:sp>
      <p:sp>
        <p:nvSpPr>
          <p:cNvPr id="15365" name="Rectangle 5"/>
          <p:cNvSpPr>
            <a:spLocks noChangeArrowheads="1"/>
          </p:cNvSpPr>
          <p:nvPr/>
        </p:nvSpPr>
        <p:spPr bwMode="auto">
          <a:xfrm>
            <a:off x="228600" y="1524000"/>
            <a:ext cx="40592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sz="3000" b="0">
                <a:solidFill>
                  <a:srgbClr val="0000FF"/>
                </a:solidFill>
                <a:latin typeface="Times New Roman" panose="02020603050405020304" pitchFamily="18" charset="0"/>
                <a:cs typeface="Times New Roman" panose="02020603050405020304" pitchFamily="18" charset="0"/>
              </a:rPr>
              <a:t>1. </a:t>
            </a:r>
            <a:r>
              <a:rPr lang="en-US" altLang="en-US" sz="3000" b="0" u="sng">
                <a:solidFill>
                  <a:srgbClr val="0000FF"/>
                </a:solidFill>
                <a:latin typeface="Times New Roman" panose="02020603050405020304" pitchFamily="18" charset="0"/>
                <a:cs typeface="Times New Roman" panose="02020603050405020304" pitchFamily="18" charset="0"/>
              </a:rPr>
              <a:t>Trạng thái thiên nhiên</a:t>
            </a:r>
            <a:r>
              <a:rPr lang="en-US" altLang="en-US" sz="3000" b="0">
                <a:solidFill>
                  <a:srgbClr val="0000FF"/>
                </a:solidFill>
                <a:latin typeface="Times New Roman" panose="02020603050405020304" pitchFamily="18" charset="0"/>
                <a:cs typeface="Times New Roman" panose="02020603050405020304" pitchFamily="18" charset="0"/>
              </a:rPr>
              <a:t> </a:t>
            </a:r>
          </a:p>
        </p:txBody>
      </p:sp>
      <p:cxnSp>
        <p:nvCxnSpPr>
          <p:cNvPr id="7" name="Straight Connector 6"/>
          <p:cNvCxnSpPr/>
          <p:nvPr/>
        </p:nvCxnSpPr>
        <p:spPr>
          <a:xfrm>
            <a:off x="5181600" y="1447800"/>
            <a:ext cx="0" cy="5410200"/>
          </a:xfrm>
          <a:prstGeom prst="line">
            <a:avLst/>
          </a:prstGeom>
          <a:ln/>
        </p:spPr>
        <p:style>
          <a:lnRef idx="2">
            <a:schemeClr val="accent1"/>
          </a:lnRef>
          <a:fillRef idx="0">
            <a:schemeClr val="accent1"/>
          </a:fillRef>
          <a:effectRef idx="1">
            <a:schemeClr val="accent1"/>
          </a:effectRef>
          <a:fontRef idx="minor">
            <a:schemeClr val="tx1"/>
          </a:fontRef>
        </p:style>
      </p:cxnSp>
      <p:sp>
        <p:nvSpPr>
          <p:cNvPr id="8" name="Rectangle 7"/>
          <p:cNvSpPr>
            <a:spLocks noChangeArrowheads="1"/>
          </p:cNvSpPr>
          <p:nvPr/>
        </p:nvSpPr>
        <p:spPr bwMode="auto">
          <a:xfrm>
            <a:off x="236538" y="1981200"/>
            <a:ext cx="21256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algn="just" eaLnBrk="1" hangingPunct="1"/>
            <a:r>
              <a:rPr lang="en-US" altLang="en-US" sz="3000" b="0">
                <a:solidFill>
                  <a:srgbClr val="0000FF"/>
                </a:solidFill>
                <a:latin typeface="Times New Roman" panose="02020603050405020304" pitchFamily="18" charset="0"/>
                <a:cs typeface="Times New Roman" panose="02020603050405020304" pitchFamily="18" charset="0"/>
              </a:rPr>
              <a:t>2. </a:t>
            </a:r>
            <a:r>
              <a:rPr lang="en-US" altLang="en-US" sz="3000" b="0" u="sng">
                <a:solidFill>
                  <a:srgbClr val="0000FF"/>
                </a:solidFill>
                <a:latin typeface="Times New Roman" panose="02020603050405020304" pitchFamily="18" charset="0"/>
                <a:cs typeface="Times New Roman" panose="02020603050405020304" pitchFamily="18" charset="0"/>
              </a:rPr>
              <a:t>Tính chất</a:t>
            </a:r>
            <a:r>
              <a:rPr lang="en-US" altLang="en-US" sz="3000" b="0">
                <a:solidFill>
                  <a:srgbClr val="0000FF"/>
                </a:solidFill>
                <a:latin typeface="Times New Roman" panose="02020603050405020304" pitchFamily="18" charset="0"/>
                <a:cs typeface="Times New Roman" panose="02020603050405020304" pitchFamily="18" charset="0"/>
              </a:rPr>
              <a:t> </a:t>
            </a:r>
            <a:endParaRPr lang="en-US" altLang="en-US" sz="3000" b="0">
              <a:solidFill>
                <a:srgbClr val="0000FF"/>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9" name="Cloud 8"/>
          <p:cNvSpPr/>
          <p:nvPr/>
        </p:nvSpPr>
        <p:spPr>
          <a:xfrm>
            <a:off x="5181600" y="4038600"/>
            <a:ext cx="3962400" cy="2819400"/>
          </a:xfrm>
          <a:prstGeom prst="cloud">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0" dirty="0" err="1">
                <a:solidFill>
                  <a:srgbClr val="FF3300"/>
                </a:solidFill>
                <a:latin typeface="Times New Roman" pitchFamily="18" charset="0"/>
                <a:cs typeface="Times New Roman" pitchFamily="18" charset="0"/>
              </a:rPr>
              <a:t>Nêu</a:t>
            </a:r>
            <a:r>
              <a:rPr lang="en-US" sz="3200" b="0" dirty="0">
                <a:solidFill>
                  <a:srgbClr val="FF3300"/>
                </a:solidFill>
                <a:latin typeface="Times New Roman" pitchFamily="18" charset="0"/>
                <a:cs typeface="Times New Roman" pitchFamily="18" charset="0"/>
              </a:rPr>
              <a:t> </a:t>
            </a:r>
            <a:r>
              <a:rPr lang="en-US" sz="3200" b="0" dirty="0" err="1">
                <a:solidFill>
                  <a:srgbClr val="FF3300"/>
                </a:solidFill>
                <a:latin typeface="Times New Roman" pitchFamily="18" charset="0"/>
                <a:cs typeface="Times New Roman" pitchFamily="18" charset="0"/>
              </a:rPr>
              <a:t>tính</a:t>
            </a:r>
            <a:r>
              <a:rPr lang="en-US" sz="3200" b="0" dirty="0">
                <a:solidFill>
                  <a:srgbClr val="FF3300"/>
                </a:solidFill>
                <a:latin typeface="Times New Roman" pitchFamily="18" charset="0"/>
                <a:cs typeface="Times New Roman" pitchFamily="18" charset="0"/>
              </a:rPr>
              <a:t> </a:t>
            </a:r>
            <a:r>
              <a:rPr lang="en-US" sz="3200" b="0" dirty="0" err="1">
                <a:solidFill>
                  <a:srgbClr val="FF3300"/>
                </a:solidFill>
                <a:latin typeface="Times New Roman" pitchFamily="18" charset="0"/>
                <a:cs typeface="Times New Roman" pitchFamily="18" charset="0"/>
              </a:rPr>
              <a:t>chất</a:t>
            </a:r>
            <a:r>
              <a:rPr lang="en-US" sz="3200" b="0" dirty="0">
                <a:solidFill>
                  <a:srgbClr val="FF3300"/>
                </a:solidFill>
                <a:latin typeface="Times New Roman" pitchFamily="18" charset="0"/>
                <a:cs typeface="Times New Roman" pitchFamily="18" charset="0"/>
              </a:rPr>
              <a:t> </a:t>
            </a:r>
            <a:r>
              <a:rPr lang="en-US" sz="3200" b="0" dirty="0" err="1">
                <a:solidFill>
                  <a:srgbClr val="FF3300"/>
                </a:solidFill>
                <a:latin typeface="Times New Roman" pitchFamily="18" charset="0"/>
                <a:cs typeface="Times New Roman" pitchFamily="18" charset="0"/>
              </a:rPr>
              <a:t>vật</a:t>
            </a:r>
            <a:r>
              <a:rPr lang="en-US" sz="3200" b="0" dirty="0">
                <a:solidFill>
                  <a:srgbClr val="FF3300"/>
                </a:solidFill>
                <a:latin typeface="Times New Roman" pitchFamily="18" charset="0"/>
                <a:cs typeface="Times New Roman" pitchFamily="18" charset="0"/>
              </a:rPr>
              <a:t> </a:t>
            </a:r>
            <a:r>
              <a:rPr lang="en-US" sz="3200" b="0" dirty="0" err="1">
                <a:solidFill>
                  <a:srgbClr val="FF3300"/>
                </a:solidFill>
                <a:latin typeface="Times New Roman" pitchFamily="18" charset="0"/>
                <a:cs typeface="Times New Roman" pitchFamily="18" charset="0"/>
              </a:rPr>
              <a:t>lý</a:t>
            </a:r>
            <a:r>
              <a:rPr lang="en-US" sz="3200" b="0" dirty="0">
                <a:solidFill>
                  <a:srgbClr val="FF3300"/>
                </a:solidFill>
                <a:latin typeface="Times New Roman" pitchFamily="18" charset="0"/>
                <a:cs typeface="Times New Roman" pitchFamily="18" charset="0"/>
              </a:rPr>
              <a:t> </a:t>
            </a:r>
            <a:r>
              <a:rPr lang="en-US" sz="3200" b="0" dirty="0" err="1">
                <a:solidFill>
                  <a:srgbClr val="FF3300"/>
                </a:solidFill>
                <a:latin typeface="Times New Roman" pitchFamily="18" charset="0"/>
                <a:cs typeface="Times New Roman" pitchFamily="18" charset="0"/>
              </a:rPr>
              <a:t>của</a:t>
            </a:r>
            <a:r>
              <a:rPr lang="en-US" sz="3200" b="0" dirty="0">
                <a:solidFill>
                  <a:srgbClr val="FF3300"/>
                </a:solidFill>
                <a:latin typeface="Times New Roman" pitchFamily="18" charset="0"/>
                <a:cs typeface="Times New Roman" pitchFamily="18" charset="0"/>
              </a:rPr>
              <a:t> </a:t>
            </a:r>
            <a:r>
              <a:rPr lang="en-US" sz="3200" b="0" dirty="0" err="1">
                <a:solidFill>
                  <a:srgbClr val="FF3300"/>
                </a:solidFill>
                <a:latin typeface="Times New Roman" pitchFamily="18" charset="0"/>
                <a:cs typeface="Times New Roman" pitchFamily="18" charset="0"/>
              </a:rPr>
              <a:t>silic</a:t>
            </a:r>
            <a:r>
              <a:rPr lang="en-US" sz="3200" b="0" dirty="0">
                <a:solidFill>
                  <a:srgbClr val="FF3300"/>
                </a:solidFill>
                <a:latin typeface="Times New Roman" pitchFamily="18" charset="0"/>
                <a:cs typeface="Times New Roman" pitchFamily="18" charset="0"/>
              </a:rPr>
              <a:t>?</a:t>
            </a:r>
            <a:endParaRPr lang="en-US" sz="3000" b="0" dirty="0">
              <a:solidFill>
                <a:srgbClr val="FF3300"/>
              </a:solidFill>
              <a:latin typeface="Times New Roman" pitchFamily="18" charset="0"/>
              <a:cs typeface="Times New Roman" pitchFamily="18" charset="0"/>
            </a:endParaRPr>
          </a:p>
        </p:txBody>
      </p:sp>
      <p:sp>
        <p:nvSpPr>
          <p:cNvPr id="59396" name="Rectangle 4"/>
          <p:cNvSpPr>
            <a:spLocks noChangeArrowheads="1"/>
          </p:cNvSpPr>
          <p:nvPr/>
        </p:nvSpPr>
        <p:spPr bwMode="auto">
          <a:xfrm>
            <a:off x="55563" y="1920875"/>
            <a:ext cx="52578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b="0">
                <a:solidFill>
                  <a:srgbClr val="0000FF"/>
                </a:solidFill>
                <a:latin typeface="Times New Roman" panose="02020603050405020304" pitchFamily="18" charset="0"/>
                <a:cs typeface="Times New Roman" panose="02020603050405020304" pitchFamily="18" charset="0"/>
              </a:rPr>
              <a:t>    </a:t>
            </a:r>
          </a:p>
          <a:p>
            <a:pPr eaLnBrk="1" hangingPunct="1"/>
            <a:r>
              <a:rPr lang="en-US" altLang="en-US" b="0">
                <a:solidFill>
                  <a:srgbClr val="0000FF"/>
                </a:solidFill>
                <a:latin typeface="Times New Roman" panose="02020603050405020304" pitchFamily="18" charset="0"/>
                <a:cs typeface="Times New Roman" panose="02020603050405020304" pitchFamily="18" charset="0"/>
              </a:rPr>
              <a:t>     </a:t>
            </a:r>
            <a:r>
              <a:rPr lang="en-US" altLang="en-US" b="0" i="1">
                <a:latin typeface="Times New Roman" panose="02020603050405020304" pitchFamily="18" charset="0"/>
                <a:cs typeface="Times New Roman" panose="02020603050405020304" pitchFamily="18" charset="0"/>
              </a:rPr>
              <a:t>a) Tính chất vật lý:</a:t>
            </a:r>
          </a:p>
          <a:p>
            <a:pPr eaLnBrk="1" hangingPunct="1"/>
            <a:r>
              <a:rPr lang="en-US" altLang="en-US" b="0">
                <a:solidFill>
                  <a:srgbClr val="0000FF"/>
                </a:solidFill>
                <a:latin typeface="Times New Roman" panose="02020603050405020304" pitchFamily="18" charset="0"/>
                <a:cs typeface="Times New Roman" panose="02020603050405020304" pitchFamily="18" charset="0"/>
              </a:rPr>
              <a:t>   - Silic là chất rắn, màu xám, khó nóng chảy.</a:t>
            </a:r>
          </a:p>
          <a:p>
            <a:r>
              <a:rPr lang="pt-BR" altLang="en-US" b="0">
                <a:solidFill>
                  <a:srgbClr val="0000FF"/>
                </a:solidFill>
                <a:latin typeface="Times New Roman" panose="02020603050405020304" pitchFamily="18" charset="0"/>
                <a:cs typeface="Times New Roman" panose="02020603050405020304" pitchFamily="18" charset="0"/>
              </a:rPr>
              <a:t>   - Có vẻ sáng của kim loại</a:t>
            </a:r>
            <a:endParaRPr lang="en-US" altLang="en-US" b="0">
              <a:solidFill>
                <a:srgbClr val="0000FF"/>
              </a:solidFill>
              <a:latin typeface="Times New Roman" panose="02020603050405020304" pitchFamily="18" charset="0"/>
              <a:cs typeface="Times New Roman" panose="02020603050405020304" pitchFamily="18" charset="0"/>
            </a:endParaRPr>
          </a:p>
          <a:p>
            <a:r>
              <a:rPr lang="pt-BR" altLang="en-US" b="0">
                <a:solidFill>
                  <a:srgbClr val="0000FF"/>
                </a:solidFill>
                <a:latin typeface="Times New Roman" panose="02020603050405020304" pitchFamily="18" charset="0"/>
                <a:cs typeface="Times New Roman" panose="02020603050405020304" pitchFamily="18" charset="0"/>
              </a:rPr>
              <a:t>   - Dẫn điện kém</a:t>
            </a:r>
            <a:r>
              <a:rPr lang="en-US" altLang="en-US" b="0">
                <a:solidFill>
                  <a:srgbClr val="0000FF"/>
                </a:solidFill>
                <a:latin typeface="Times New Roman" panose="02020603050405020304" pitchFamily="18" charset="0"/>
                <a:cs typeface="Times New Roman" panose="02020603050405020304" pitchFamily="18" charset="0"/>
              </a:rPr>
              <a:t> ( </a:t>
            </a:r>
            <a:r>
              <a:rPr lang="pt-BR" altLang="en-US" b="0">
                <a:solidFill>
                  <a:srgbClr val="0000FF"/>
                </a:solidFill>
                <a:latin typeface="Times New Roman" panose="02020603050405020304" pitchFamily="18" charset="0"/>
                <a:cs typeface="Times New Roman" panose="02020603050405020304" pitchFamily="18" charset="0"/>
              </a:rPr>
              <a:t>làm chất bán dẫn trong kĩ thuật điện tử)</a:t>
            </a:r>
          </a:p>
          <a:p>
            <a:r>
              <a:rPr lang="pt-BR" altLang="en-US" b="0">
                <a:solidFill>
                  <a:srgbClr val="0000FF"/>
                </a:solidFill>
                <a:latin typeface="Times New Roman" panose="02020603050405020304" pitchFamily="18" charset="0"/>
                <a:cs typeface="Times New Roman" panose="02020603050405020304" pitchFamily="18" charset="0"/>
              </a:rPr>
              <a:t>     </a:t>
            </a:r>
            <a:endParaRPr lang="it-IT" altLang="en-US">
              <a:latin typeface="Times New Roman" panose="02020603050405020304" pitchFamily="18" charset="0"/>
              <a:cs typeface="Times New Roman" panose="02020603050405020304" pitchFamily="18" charset="0"/>
            </a:endParaRPr>
          </a:p>
        </p:txBody>
      </p:sp>
      <p:grpSp>
        <p:nvGrpSpPr>
          <p:cNvPr id="2" name="Group 19"/>
          <p:cNvGrpSpPr>
            <a:grpSpLocks/>
          </p:cNvGrpSpPr>
          <p:nvPr/>
        </p:nvGrpSpPr>
        <p:grpSpPr bwMode="auto">
          <a:xfrm>
            <a:off x="5257800" y="1371600"/>
            <a:ext cx="3581400" cy="2590800"/>
            <a:chOff x="766" y="1680"/>
            <a:chExt cx="3408" cy="2496"/>
          </a:xfrm>
        </p:grpSpPr>
        <p:pic>
          <p:nvPicPr>
            <p:cNvPr id="15372" name="Picture 20" descr="Silicon2"/>
            <p:cNvPicPr>
              <a:picLocks noChangeAspect="1" noChangeArrowheads="1"/>
            </p:cNvPicPr>
            <p:nvPr/>
          </p:nvPicPr>
          <p:blipFill>
            <a:blip r:embed="rId3">
              <a:extLst>
                <a:ext uri="{28A0092B-C50C-407E-A947-70E740481C1C}">
                  <a14:useLocalDpi xmlns:a14="http://schemas.microsoft.com/office/drawing/2010/main" val="0"/>
                </a:ext>
              </a:extLst>
            </a:blip>
            <a:srcRect l="2632" t="3510" r="3947" b="5263"/>
            <a:stretch>
              <a:fillRect/>
            </a:stretch>
          </p:blipFill>
          <p:spPr bwMode="auto">
            <a:xfrm>
              <a:off x="766" y="1680"/>
              <a:ext cx="3408"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 Box 21"/>
            <p:cNvSpPr txBox="1">
              <a:spLocks noChangeArrowheads="1"/>
            </p:cNvSpPr>
            <p:nvPr/>
          </p:nvSpPr>
          <p:spPr bwMode="auto">
            <a:xfrm>
              <a:off x="838" y="3662"/>
              <a:ext cx="87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defRPr>
              </a:lvl1pPr>
              <a:lvl2pPr marL="742950" indent="-285750" eaLnBrk="0" hangingPunct="0">
                <a:defRPr sz="2800" b="1">
                  <a:solidFill>
                    <a:schemeClr val="tx1"/>
                  </a:solidFill>
                  <a:latin typeface="Arial" panose="020B0604020202020204" pitchFamily="34" charset="0"/>
                </a:defRPr>
              </a:lvl2pPr>
              <a:lvl3pPr marL="1143000" indent="-228600" eaLnBrk="0" hangingPunct="0">
                <a:defRPr sz="2800" b="1">
                  <a:solidFill>
                    <a:schemeClr val="tx1"/>
                  </a:solidFill>
                  <a:latin typeface="Arial" panose="020B0604020202020204" pitchFamily="34" charset="0"/>
                </a:defRPr>
              </a:lvl3pPr>
              <a:lvl4pPr marL="1600200" indent="-228600" eaLnBrk="0" hangingPunct="0">
                <a:defRPr sz="2800" b="1">
                  <a:solidFill>
                    <a:schemeClr val="tx1"/>
                  </a:solidFill>
                  <a:latin typeface="Arial" panose="020B0604020202020204" pitchFamily="34" charset="0"/>
                </a:defRPr>
              </a:lvl4pPr>
              <a:lvl5pPr marL="2057400" indent="-228600" eaLnBrk="0" hangingPunct="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eaLnBrk="1" hangingPunct="1"/>
              <a:r>
                <a:rPr lang="en-US" altLang="en-US">
                  <a:solidFill>
                    <a:srgbClr val="FF0066"/>
                  </a:solidFill>
                </a:rPr>
                <a:t>Silic</a:t>
              </a:r>
            </a:p>
          </p:txBody>
        </p:sp>
      </p:grpSp>
      <p:sp>
        <p:nvSpPr>
          <p:cNvPr id="16" name="Text Box 2"/>
          <p:cNvSpPr txBox="1">
            <a:spLocks noChangeArrowheads="1"/>
          </p:cNvSpPr>
          <p:nvPr/>
        </p:nvSpPr>
        <p:spPr bwMode="auto">
          <a:xfrm>
            <a:off x="0" y="76200"/>
            <a:ext cx="9144000" cy="584200"/>
          </a:xfrm>
          <a:prstGeom prst="rect">
            <a:avLst/>
          </a:prstGeom>
          <a:noFill/>
          <a:ln w="9525">
            <a:noFill/>
            <a:miter lim="800000"/>
            <a:headEnd/>
            <a:tailEnd/>
          </a:ln>
          <a:effectLst/>
        </p:spPr>
        <p:txBody>
          <a:bodyPr>
            <a:spAutoFit/>
          </a:bodyPr>
          <a:lstStyle/>
          <a:p>
            <a:pPr algn="ctr">
              <a:spcBef>
                <a:spcPct val="50000"/>
              </a:spcBef>
              <a:defRPr/>
            </a:pPr>
            <a:r>
              <a:rPr lang="en-US" sz="3200" dirty="0" err="1">
                <a:solidFill>
                  <a:srgbClr val="FF3300"/>
                </a:solidFill>
                <a:effectLst>
                  <a:outerShdw blurRad="38100" dist="38100" dir="2700000" algn="tl">
                    <a:srgbClr val="000000"/>
                  </a:outerShdw>
                </a:effectLst>
                <a:latin typeface="Times New Roman" pitchFamily="18" charset="0"/>
                <a:cs typeface="Times New Roman" pitchFamily="18" charset="0"/>
              </a:rPr>
              <a:t>Bài</a:t>
            </a:r>
            <a:r>
              <a:rPr lang="en-US" sz="3200" dirty="0">
                <a:solidFill>
                  <a:srgbClr val="FF3300"/>
                </a:solidFill>
                <a:effectLst>
                  <a:outerShdw blurRad="38100" dist="38100" dir="2700000" algn="tl">
                    <a:srgbClr val="000000"/>
                  </a:outerShdw>
                </a:effectLst>
                <a:latin typeface="Times New Roman" pitchFamily="18" charset="0"/>
                <a:cs typeface="Times New Roman" pitchFamily="18" charset="0"/>
              </a:rPr>
              <a:t> 30: SILIC. CÔNG NGHIỆP SILICAT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59396">
                                            <p:txEl>
                                              <p:pRg st="1" end="1"/>
                                            </p:txEl>
                                          </p:spTgt>
                                        </p:tgtEl>
                                        <p:attrNameLst>
                                          <p:attrName>style.visibility</p:attrName>
                                        </p:attrNameLst>
                                      </p:cBhvr>
                                      <p:to>
                                        <p:strVal val="visible"/>
                                      </p:to>
                                    </p:set>
                                    <p:animEffect transition="in" filter="fade">
                                      <p:cBhvr>
                                        <p:cTn id="25" dur="1000"/>
                                        <p:tgtEl>
                                          <p:spTgt spid="59396">
                                            <p:txEl>
                                              <p:pRg st="1" end="1"/>
                                            </p:txEl>
                                          </p:spTgt>
                                        </p:tgtEl>
                                      </p:cBhvr>
                                    </p:animEffect>
                                    <p:anim calcmode="lin" valueType="num">
                                      <p:cBhvr>
                                        <p:cTn id="26" dur="1000" fill="hold"/>
                                        <p:tgtEl>
                                          <p:spTgt spid="5939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939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59396">
                                            <p:txEl>
                                              <p:pRg st="2" end="2"/>
                                            </p:txEl>
                                          </p:spTgt>
                                        </p:tgtEl>
                                        <p:attrNameLst>
                                          <p:attrName>style.visibility</p:attrName>
                                        </p:attrNameLst>
                                      </p:cBhvr>
                                      <p:to>
                                        <p:strVal val="visible"/>
                                      </p:to>
                                    </p:set>
                                    <p:animEffect transition="in" filter="barn(inVertical)">
                                      <p:cBhvr>
                                        <p:cTn id="32" dur="500"/>
                                        <p:tgtEl>
                                          <p:spTgt spid="59396">
                                            <p:txEl>
                                              <p:pRg st="2" end="2"/>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59396">
                                            <p:txEl>
                                              <p:pRg st="3" end="3"/>
                                            </p:txEl>
                                          </p:spTgt>
                                        </p:tgtEl>
                                        <p:attrNameLst>
                                          <p:attrName>style.visibility</p:attrName>
                                        </p:attrNameLst>
                                      </p:cBhvr>
                                      <p:to>
                                        <p:strVal val="visible"/>
                                      </p:to>
                                    </p:set>
                                    <p:animEffect transition="in" filter="barn(inVertical)">
                                      <p:cBhvr>
                                        <p:cTn id="35" dur="500"/>
                                        <p:tgtEl>
                                          <p:spTgt spid="59396">
                                            <p:txEl>
                                              <p:pRg st="3" end="3"/>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59396">
                                            <p:txEl>
                                              <p:pRg st="4" end="4"/>
                                            </p:txEl>
                                          </p:spTgt>
                                        </p:tgtEl>
                                        <p:attrNameLst>
                                          <p:attrName>style.visibility</p:attrName>
                                        </p:attrNameLst>
                                      </p:cBhvr>
                                      <p:to>
                                        <p:strVal val="visible"/>
                                      </p:to>
                                    </p:set>
                                    <p:animEffect transition="in" filter="barn(inVertical)">
                                      <p:cBhvr>
                                        <p:cTn id="38" dur="500"/>
                                        <p:tgtEl>
                                          <p:spTgt spid="59396">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nodeType="clickEffect">
                                  <p:stCondLst>
                                    <p:cond delay="0"/>
                                  </p:stCondLst>
                                  <p:childTnLst>
                                    <p:set>
                                      <p:cBhvr>
                                        <p:cTn id="42" dur="1" fill="hold">
                                          <p:stCondLst>
                                            <p:cond delay="0"/>
                                          </p:stCondLst>
                                        </p:cTn>
                                        <p:tgtEl>
                                          <p:spTgt spid="59396">
                                            <p:txEl>
                                              <p:pRg st="5" end="5"/>
                                            </p:txEl>
                                          </p:spTgt>
                                        </p:tgtEl>
                                        <p:attrNameLst>
                                          <p:attrName>style.visibility</p:attrName>
                                        </p:attrNameLst>
                                      </p:cBhvr>
                                      <p:to>
                                        <p:strVal val="visible"/>
                                      </p:to>
                                    </p:set>
                                    <p:animEffect transition="in" filter="fade">
                                      <p:cBhvr>
                                        <p:cTn id="43" dur="1000"/>
                                        <p:tgtEl>
                                          <p:spTgt spid="59396">
                                            <p:txEl>
                                              <p:pRg st="5" end="5"/>
                                            </p:txEl>
                                          </p:spTgt>
                                        </p:tgtEl>
                                      </p:cBhvr>
                                    </p:animEffect>
                                    <p:anim calcmode="lin" valueType="num">
                                      <p:cBhvr>
                                        <p:cTn id="44" dur="1000" fill="hold"/>
                                        <p:tgtEl>
                                          <p:spTgt spid="59396">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5939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2700</TotalTime>
  <Words>2039</Words>
  <Application>Microsoft Office PowerPoint</Application>
  <PresentationFormat>On-screen Show (4:3)</PresentationFormat>
  <Paragraphs>276</Paragraphs>
  <Slides>34</Slides>
  <Notes>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5</vt:i4>
      </vt:variant>
      <vt:variant>
        <vt:lpstr>Slide Titles</vt:lpstr>
      </vt:variant>
      <vt:variant>
        <vt:i4>34</vt:i4>
      </vt:variant>
    </vt:vector>
  </HeadingPairs>
  <TitlesOfParts>
    <vt:vector size="48" baseType="lpstr">
      <vt:lpstr>Arial</vt:lpstr>
      <vt:lpstr>Calibri</vt:lpstr>
      <vt:lpstr>Constantia</vt:lpstr>
      <vt:lpstr>Wingdings 2</vt:lpstr>
      <vt:lpstr>Times New Roman</vt:lpstr>
      <vt:lpstr>Wingdings</vt:lpstr>
      <vt:lpstr>.VnTime</vt:lpstr>
      <vt:lpstr>VNI-Times</vt:lpstr>
      <vt:lpstr>Flow</vt:lpstr>
      <vt:lpstr>MathType 6.0 Equation</vt:lpstr>
      <vt:lpstr>Microsoft Clip Gallery</vt:lpstr>
      <vt:lpstr>Microsoft Equation 3.0</vt:lpstr>
      <vt:lpstr>MathType 5.0 Equation</vt:lpstr>
      <vt:lpstr>Package</vt:lpstr>
      <vt:lpstr>PowerPoint Presentation</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Dell</cp:lastModifiedBy>
  <cp:revision>237</cp:revision>
  <dcterms:created xsi:type="dcterms:W3CDTF">2009-12-23T06:14:31Z</dcterms:created>
  <dcterms:modified xsi:type="dcterms:W3CDTF">2020-01-20T07:23:26Z</dcterms:modified>
</cp:coreProperties>
</file>