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04" r:id="rId9"/>
    <p:sldMasterId id="2147484021" r:id="rId10"/>
  </p:sldMasterIdLst>
  <p:notesMasterIdLst>
    <p:notesMasterId r:id="rId55"/>
  </p:notesMasterIdLst>
  <p:sldIdLst>
    <p:sldId id="260" r:id="rId11"/>
    <p:sldId id="386" r:id="rId12"/>
    <p:sldId id="467" r:id="rId13"/>
    <p:sldId id="468" r:id="rId14"/>
    <p:sldId id="525" r:id="rId15"/>
    <p:sldId id="526" r:id="rId16"/>
    <p:sldId id="527" r:id="rId17"/>
    <p:sldId id="531" r:id="rId18"/>
    <p:sldId id="534" r:id="rId19"/>
    <p:sldId id="535" r:id="rId20"/>
    <p:sldId id="532" r:id="rId21"/>
    <p:sldId id="483" r:id="rId22"/>
    <p:sldId id="548" r:id="rId23"/>
    <p:sldId id="549" r:id="rId24"/>
    <p:sldId id="550" r:id="rId25"/>
    <p:sldId id="551" r:id="rId26"/>
    <p:sldId id="598" r:id="rId27"/>
    <p:sldId id="486" r:id="rId28"/>
    <p:sldId id="576" r:id="rId29"/>
    <p:sldId id="577" r:id="rId30"/>
    <p:sldId id="578" r:id="rId31"/>
    <p:sldId id="579" r:id="rId32"/>
    <p:sldId id="580" r:id="rId33"/>
    <p:sldId id="585" r:id="rId34"/>
    <p:sldId id="586" r:id="rId35"/>
    <p:sldId id="587" r:id="rId36"/>
    <p:sldId id="588" r:id="rId37"/>
    <p:sldId id="589" r:id="rId38"/>
    <p:sldId id="590" r:id="rId39"/>
    <p:sldId id="591" r:id="rId40"/>
    <p:sldId id="594" r:id="rId41"/>
    <p:sldId id="595" r:id="rId42"/>
    <p:sldId id="596" r:id="rId43"/>
    <p:sldId id="376" r:id="rId44"/>
    <p:sldId id="375" r:id="rId45"/>
    <p:sldId id="611" r:id="rId46"/>
    <p:sldId id="603" r:id="rId47"/>
    <p:sldId id="604" r:id="rId48"/>
    <p:sldId id="605" r:id="rId49"/>
    <p:sldId id="606" r:id="rId50"/>
    <p:sldId id="607" r:id="rId51"/>
    <p:sldId id="608" r:id="rId52"/>
    <p:sldId id="609" r:id="rId53"/>
    <p:sldId id="610" r:id="rId5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CC"/>
    <a:srgbClr val="FFFFFF"/>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87" d="100"/>
          <a:sy n="87" d="100"/>
        </p:scale>
        <p:origin x="822"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96240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525838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07732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49509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3914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14386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16</a:t>
            </a:fld>
            <a:endParaRPr lang="en-US"/>
          </a:p>
        </p:txBody>
      </p:sp>
    </p:spTree>
    <p:extLst>
      <p:ext uri="{BB962C8B-B14F-4D97-AF65-F5344CB8AC3E}">
        <p14:creationId xmlns:p14="http://schemas.microsoft.com/office/powerpoint/2010/main" val="2633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526507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1834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19</a:t>
            </a:fld>
            <a:endParaRPr lang="en-US"/>
          </a:p>
        </p:txBody>
      </p:sp>
    </p:spTree>
    <p:extLst>
      <p:ext uri="{BB962C8B-B14F-4D97-AF65-F5344CB8AC3E}">
        <p14:creationId xmlns:p14="http://schemas.microsoft.com/office/powerpoint/2010/main" val="1721228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945208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609485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405994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240261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88613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073401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62193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601709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45300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29</a:t>
            </a:fld>
            <a:endParaRPr lang="en-US"/>
          </a:p>
        </p:txBody>
      </p:sp>
    </p:spTree>
    <p:extLst>
      <p:ext uri="{BB962C8B-B14F-4D97-AF65-F5344CB8AC3E}">
        <p14:creationId xmlns:p14="http://schemas.microsoft.com/office/powerpoint/2010/main" val="198530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325838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239328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748099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730334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36</a:t>
            </a:fld>
            <a:endParaRPr lang="en-US"/>
          </a:p>
        </p:txBody>
      </p:sp>
    </p:spTree>
    <p:extLst>
      <p:ext uri="{BB962C8B-B14F-4D97-AF65-F5344CB8AC3E}">
        <p14:creationId xmlns:p14="http://schemas.microsoft.com/office/powerpoint/2010/main" val="1502248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079066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42</a:t>
            </a:fld>
            <a:endParaRPr lang="en-US"/>
          </a:p>
        </p:txBody>
      </p:sp>
    </p:spTree>
    <p:extLst>
      <p:ext uri="{BB962C8B-B14F-4D97-AF65-F5344CB8AC3E}">
        <p14:creationId xmlns:p14="http://schemas.microsoft.com/office/powerpoint/2010/main" val="139188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t>
            </a:r>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211813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t>
            </a:r>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6</a:t>
            </a:fld>
            <a:endParaRPr lang="en-US"/>
          </a:p>
        </p:txBody>
      </p:sp>
    </p:spTree>
    <p:extLst>
      <p:ext uri="{BB962C8B-B14F-4D97-AF65-F5344CB8AC3E}">
        <p14:creationId xmlns:p14="http://schemas.microsoft.com/office/powerpoint/2010/main" val="366516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64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75609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89743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31334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1566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1410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5318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4023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30540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056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6984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1124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295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6613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8420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333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757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2899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3110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0293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416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192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882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683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7263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88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9.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4690DAF-CC37-464A-8652-79347B29536A}" type="datetimeFigureOut">
              <a:rPr lang="en-US" smtClean="0">
                <a:solidFill>
                  <a:prstClr val="black">
                    <a:tint val="75000"/>
                  </a:prstClr>
                </a:solidFill>
              </a:rPr>
              <a:pPr defTabSz="685800"/>
              <a:t>8/2/2022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4FDA84F-4C3F-43C8-AA3F-4E5ABE0EE03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911410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790099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5.xml"/><Relationship Id="rId5" Type="http://schemas.openxmlformats.org/officeDocument/2006/relationships/image" Target="../media/image10.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5.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5.xml"/><Relationship Id="rId5" Type="http://schemas.microsoft.com/office/2007/relationships/hdphoto" Target="../media/hdphoto4.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25.xml"/><Relationship Id="rId5" Type="http://schemas.microsoft.com/office/2007/relationships/hdphoto" Target="../media/hdphoto4.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25.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25.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25.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25.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8.xml"/><Relationship Id="rId5" Type="http://schemas.openxmlformats.org/officeDocument/2006/relationships/image" Target="../media/image45.gif"/><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45.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slide" Target="slide40.xml"/><Relationship Id="rId2" Type="http://schemas.openxmlformats.org/officeDocument/2006/relationships/audio" Target="../media/audio1.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slide" Target="slide44.xml"/><Relationship Id="rId5" Type="http://schemas.openxmlformats.org/officeDocument/2006/relationships/image" Target="../media/image43.png"/><Relationship Id="rId10" Type="http://schemas.openxmlformats.org/officeDocument/2006/relationships/slide" Target="slide43.xml"/><Relationship Id="rId4" Type="http://schemas.openxmlformats.org/officeDocument/2006/relationships/image" Target="../media/image42.png"/><Relationship Id="rId9" Type="http://schemas.openxmlformats.org/officeDocument/2006/relationships/slide" Target="slide42.xml"/><Relationship Id="rId14"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slide" Target="slide39.xml"/><Relationship Id="rId5" Type="http://schemas.openxmlformats.org/officeDocument/2006/relationships/image" Target="../media/image43.png"/><Relationship Id="rId10" Type="http://schemas.openxmlformats.org/officeDocument/2006/relationships/image" Target="../media/image51.gif"/><Relationship Id="rId4" Type="http://schemas.openxmlformats.org/officeDocument/2006/relationships/image" Target="../media/image42.png"/><Relationship Id="rId9" Type="http://schemas.openxmlformats.org/officeDocument/2006/relationships/image" Target="../media/image50.jpeg"/></Relationships>
</file>

<file path=ppt/slides/_rels/slide4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4.wav"/><Relationship Id="rId7" Type="http://schemas.openxmlformats.org/officeDocument/2006/relationships/image" Target="../media/image49.jpe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slide" Target="slide39.xml"/><Relationship Id="rId4" Type="http://schemas.openxmlformats.org/officeDocument/2006/relationships/image" Target="../media/image42.png"/><Relationship Id="rId9" Type="http://schemas.openxmlformats.org/officeDocument/2006/relationships/image" Target="../media/image51.gif"/></Relationships>
</file>

<file path=ppt/slides/_rels/slide4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68.xml"/><Relationship Id="rId6" Type="http://schemas.openxmlformats.org/officeDocument/2006/relationships/image" Target="../media/image43.png"/><Relationship Id="rId11" Type="http://schemas.openxmlformats.org/officeDocument/2006/relationships/slide" Target="slide39.xml"/><Relationship Id="rId5" Type="http://schemas.openxmlformats.org/officeDocument/2006/relationships/image" Target="../media/image42.png"/><Relationship Id="rId10" Type="http://schemas.openxmlformats.org/officeDocument/2006/relationships/image" Target="../media/image51.gif"/><Relationship Id="rId4" Type="http://schemas.openxmlformats.org/officeDocument/2006/relationships/audio" Target="../media/audio4.wav"/><Relationship Id="rId9" Type="http://schemas.openxmlformats.org/officeDocument/2006/relationships/image" Target="../media/image50.jpeg"/></Relationships>
</file>

<file path=ppt/slides/_rels/slide4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4.wav"/><Relationship Id="rId7" Type="http://schemas.openxmlformats.org/officeDocument/2006/relationships/image" Target="../media/image49.jpe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slide" Target="slide39.xml"/><Relationship Id="rId4" Type="http://schemas.openxmlformats.org/officeDocument/2006/relationships/image" Target="../media/image42.png"/><Relationship Id="rId9" Type="http://schemas.openxmlformats.org/officeDocument/2006/relationships/image" Target="../media/image51.gif"/></Relationships>
</file>

<file path=ppt/slides/_rels/slide4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4.wav"/><Relationship Id="rId7" Type="http://schemas.openxmlformats.org/officeDocument/2006/relationships/image" Target="../media/image49.jpe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slide" Target="slide39.xml"/><Relationship Id="rId4" Type="http://schemas.openxmlformats.org/officeDocument/2006/relationships/image" Target="../media/image42.png"/><Relationship Id="rId9" Type="http://schemas.openxmlformats.org/officeDocument/2006/relationships/image" Target="../media/image51.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6.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5.xml"/><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5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80578"/>
            <a:ext cx="7744744" cy="5668094"/>
          </a:xfrm>
          <a:prstGeom prst="rect">
            <a:avLst/>
          </a:prstGeom>
        </p:spPr>
      </p:pic>
      <p:sp>
        <p:nvSpPr>
          <p:cNvPr id="4" name="Rectangle 3"/>
          <p:cNvSpPr/>
          <p:nvPr/>
        </p:nvSpPr>
        <p:spPr>
          <a:xfrm>
            <a:off x="1619672" y="483518"/>
            <a:ext cx="3672408" cy="2123658"/>
          </a:xfrm>
          <a:prstGeom prst="rect">
            <a:avLst/>
          </a:prstGeom>
        </p:spPr>
        <p:txBody>
          <a:bodyPr wrap="square">
            <a:spAutoFit/>
          </a:bodyPr>
          <a:lstStyle/>
          <a:p>
            <a:pPr algn="just"/>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đã</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từng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đâu</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xa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quê</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chưa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Hãy</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tưởng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tượng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nếu</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một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ngày</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phải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xa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quê</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trong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một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thời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gian</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dài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những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hình</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ảnh</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kỉ</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niệm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nào</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khiến</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nhớ</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nhất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Tại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sao</a:t>
            </a:r>
            <a:r>
              <a:rPr lang="en-US" sz="22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0"/>
            <a:ext cx="9146960" cy="5143500"/>
          </a:xfrm>
          <a:prstGeom prst="rect">
            <a:avLst/>
          </a:prstGeom>
        </p:spPr>
      </p:pic>
      <p:sp>
        <p:nvSpPr>
          <p:cNvPr id="3" name="Rectangle 2"/>
          <p:cNvSpPr/>
          <p:nvPr/>
        </p:nvSpPr>
        <p:spPr>
          <a:xfrm>
            <a:off x="0" y="339502"/>
            <a:ext cx="9144000" cy="4464496"/>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p:cNvPicPr>
            <a:picLocks noChangeAspect="1"/>
          </p:cNvPicPr>
          <p:nvPr/>
        </p:nvPicPr>
        <p:blipFill>
          <a:blip r:embed="rId4"/>
          <a:stretch>
            <a:fillRect/>
          </a:stretch>
        </p:blipFill>
        <p:spPr>
          <a:xfrm>
            <a:off x="1916925" y="3531516"/>
            <a:ext cx="5306520" cy="1311724"/>
          </a:xfrm>
          <a:prstGeom prst="rect">
            <a:avLst/>
          </a:prstGeom>
        </p:spPr>
      </p:pic>
      <p:pic>
        <p:nvPicPr>
          <p:cNvPr id="12" name="Picture 11" descr="—Pngtree—rooster hen eggs_1599780.png"/>
          <p:cNvPicPr>
            <a:picLocks noChangeAspect="1"/>
          </p:cNvPicPr>
          <p:nvPr/>
        </p:nvPicPr>
        <p:blipFill>
          <a:blip r:embed="rId5"/>
          <a:stretch>
            <a:fillRect/>
          </a:stretch>
        </p:blipFill>
        <p:spPr>
          <a:xfrm>
            <a:off x="395536" y="195486"/>
            <a:ext cx="1634961" cy="1634961"/>
          </a:xfrm>
          <a:prstGeom prst="rect">
            <a:avLst/>
          </a:prstGeom>
        </p:spPr>
      </p:pic>
      <p:sp>
        <p:nvSpPr>
          <p:cNvPr id="13" name="Right Arrow 12"/>
          <p:cNvSpPr/>
          <p:nvPr/>
        </p:nvSpPr>
        <p:spPr>
          <a:xfrm>
            <a:off x="2264671" y="97189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4" name="Picture 13" descr="—Pngtree—designed by kindly grandmother with_4027364.png"/>
          <p:cNvPicPr>
            <a:picLocks noChangeAspect="1"/>
          </p:cNvPicPr>
          <p:nvPr/>
        </p:nvPicPr>
        <p:blipFill>
          <a:blip r:embed="rId6" cstate="print"/>
          <a:stretch>
            <a:fillRect/>
          </a:stretch>
        </p:blipFill>
        <p:spPr>
          <a:xfrm>
            <a:off x="2809687" y="446388"/>
            <a:ext cx="1320026" cy="1320026"/>
          </a:xfrm>
          <a:prstGeom prst="rect">
            <a:avLst/>
          </a:prstGeom>
        </p:spPr>
      </p:pic>
      <p:sp>
        <p:nvSpPr>
          <p:cNvPr id="15" name="Right Arrow 14"/>
          <p:cNvSpPr/>
          <p:nvPr/>
        </p:nvSpPr>
        <p:spPr>
          <a:xfrm>
            <a:off x="4227285" y="101092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6" name="Picture 15" descr="—Pngtree—gift_3712160.png"/>
          <p:cNvPicPr>
            <a:picLocks noChangeAspect="1"/>
          </p:cNvPicPr>
          <p:nvPr/>
        </p:nvPicPr>
        <p:blipFill>
          <a:blip r:embed="rId7" cstate="print"/>
          <a:stretch>
            <a:fillRect/>
          </a:stretch>
        </p:blipFill>
        <p:spPr>
          <a:xfrm>
            <a:off x="4532550" y="252636"/>
            <a:ext cx="1898495" cy="1898495"/>
          </a:xfrm>
          <a:prstGeom prst="rect">
            <a:avLst/>
          </a:prstGeom>
        </p:spPr>
      </p:pic>
      <p:sp>
        <p:nvSpPr>
          <p:cNvPr id="17" name="Right Arrow 16"/>
          <p:cNvSpPr/>
          <p:nvPr/>
        </p:nvSpPr>
        <p:spPr>
          <a:xfrm>
            <a:off x="6532799" y="991404"/>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8" name="Picture 3" descr="Káº¿t quáº£ hÃ¬nh áº£nh cho báº£n Äá» viá»t nam hoáº¡t hÃ¬nh"/>
          <p:cNvPicPr>
            <a:picLocks noChangeAspect="1" noChangeArrowheads="1"/>
          </p:cNvPicPr>
          <p:nvPr/>
        </p:nvPicPr>
        <p:blipFill>
          <a:blip r:embed="rId8" cstate="print"/>
          <a:srcRect/>
          <a:stretch>
            <a:fillRect/>
          </a:stretch>
        </p:blipFill>
        <p:spPr bwMode="auto">
          <a:xfrm>
            <a:off x="7084689" y="359812"/>
            <a:ext cx="1032985" cy="1427348"/>
          </a:xfrm>
          <a:prstGeom prst="rect">
            <a:avLst/>
          </a:prstGeom>
          <a:noFill/>
        </p:spPr>
      </p:pic>
      <p:sp>
        <p:nvSpPr>
          <p:cNvPr id="24" name="Rectangle 23"/>
          <p:cNvSpPr/>
          <p:nvPr/>
        </p:nvSpPr>
        <p:spPr>
          <a:xfrm>
            <a:off x="395536" y="2230001"/>
            <a:ext cx="2057400"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những</a:t>
            </a:r>
            <a:r>
              <a:rPr lang="en-US" sz="2100" i="1" dirty="0">
                <a:solidFill>
                  <a:prstClr val="black"/>
                </a:solidFill>
                <a:latin typeface="Times New Roman" panose="02020603050405020304" pitchFamily="18" charset="0"/>
                <a:cs typeface="Times New Roman" panose="02020603050405020304" pitchFamily="18" charset="0"/>
              </a:rPr>
              <a:t> con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mái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mái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641841" y="2227916"/>
            <a:ext cx="1928344"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gần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gũi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yêu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thương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59090" y="2227915"/>
            <a:ext cx="2060226"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món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7021748" y="2227915"/>
            <a:ext cx="1638371"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Tình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yêu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quê</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nước</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89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 y="0"/>
            <a:ext cx="9143999" cy="120032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1962686" y="0"/>
            <a:ext cx="5218628" cy="1646063"/>
          </a:xfrm>
          <a:prstGeom prst="rect">
            <a:avLst/>
          </a:prstGeom>
        </p:spPr>
      </p:pic>
      <p:sp>
        <p:nvSpPr>
          <p:cNvPr id="11" name="Rectangle 10"/>
          <p:cNvSpPr/>
          <p:nvPr/>
        </p:nvSpPr>
        <p:spPr>
          <a:xfrm>
            <a:off x="539552" y="1672334"/>
            <a:ext cx="7560840" cy="778432"/>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917594" y="1347614"/>
            <a:ext cx="5292588" cy="649440"/>
            <a:chOff x="378042" y="5493"/>
            <a:chExt cx="5292588" cy="649440"/>
          </a:xfrm>
        </p:grpSpPr>
        <p:sp>
          <p:nvSpPr>
            <p:cNvPr id="27" name="Rounded Rectangle 26"/>
            <p:cNvSpPr/>
            <p:nvPr/>
          </p:nvSpPr>
          <p:spPr>
            <a:xfrm>
              <a:off x="378042" y="5493"/>
              <a:ext cx="5292588" cy="6494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ounded Rectangle 5"/>
            <p:cNvSpPr/>
            <p:nvPr/>
          </p:nvSpPr>
          <p:spPr>
            <a:xfrm>
              <a:off x="409745" y="37196"/>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13" name="Rectangle 12"/>
          <p:cNvSpPr/>
          <p:nvPr/>
        </p:nvSpPr>
        <p:spPr>
          <a:xfrm>
            <a:off x="539552" y="2970661"/>
            <a:ext cx="7560840" cy="825225"/>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917594" y="2645943"/>
            <a:ext cx="5292588" cy="649440"/>
            <a:chOff x="378042" y="1003414"/>
            <a:chExt cx="5292588" cy="649440"/>
          </a:xfrm>
        </p:grpSpPr>
        <p:sp>
          <p:nvSpPr>
            <p:cNvPr id="25" name="Rounded Rectangle 24"/>
            <p:cNvSpPr/>
            <p:nvPr/>
          </p:nvSpPr>
          <p:spPr>
            <a:xfrm>
              <a:off x="378042" y="1003414"/>
              <a:ext cx="5292588" cy="6494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p:nvPr/>
          </p:nvSpPr>
          <p:spPr>
            <a:xfrm>
              <a:off x="409745" y="103511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15" name="Rectangle 14"/>
          <p:cNvSpPr/>
          <p:nvPr/>
        </p:nvSpPr>
        <p:spPr>
          <a:xfrm>
            <a:off x="539552" y="4249598"/>
            <a:ext cx="7560840" cy="770424"/>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917594" y="3924878"/>
            <a:ext cx="5292588" cy="649440"/>
            <a:chOff x="378042" y="2001334"/>
            <a:chExt cx="5292588" cy="649440"/>
          </a:xfrm>
        </p:grpSpPr>
        <p:sp>
          <p:nvSpPr>
            <p:cNvPr id="23" name="Rounded Rectangle 22"/>
            <p:cNvSpPr/>
            <p:nvPr/>
          </p:nvSpPr>
          <p:spPr>
            <a:xfrm>
              <a:off x="378042" y="2001334"/>
              <a:ext cx="5292588" cy="6494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4" name="Rounded Rectangle 11"/>
            <p:cNvSpPr/>
            <p:nvPr/>
          </p:nvSpPr>
          <p:spPr>
            <a:xfrm>
              <a:off x="409745" y="203303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3" name="Rectangle 2"/>
          <p:cNvSpPr/>
          <p:nvPr/>
        </p:nvSpPr>
        <p:spPr>
          <a:xfrm>
            <a:off x="1010373" y="1424605"/>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vi-VN" sz="2400" i="1" dirty="0" smtClean="0">
                <a:solidFill>
                  <a:prstClr val="white"/>
                </a:solidFill>
                <a:latin typeface="Times New Roman" panose="02020603050405020304" pitchFamily="18" charset="0"/>
                <a:cs typeface="Times New Roman" panose="02020603050405020304" pitchFamily="18" charset="0"/>
              </a:rPr>
              <a:t>1</a:t>
            </a:r>
            <a:r>
              <a:rPr lang="en-US" sz="2400" i="1" dirty="0" smtClean="0">
                <a:solidFill>
                  <a:prstClr val="white"/>
                </a:solidFill>
                <a:latin typeface="Times New Roman" panose="02020603050405020304" pitchFamily="18" charset="0"/>
                <a:cs typeface="Times New Roman" panose="02020603050405020304" pitchFamily="18" charset="0"/>
              </a:rPr>
              <a:t>: </a:t>
            </a:r>
            <a:r>
              <a:rPr lang="en-US" sz="2400" i="1" dirty="0" err="1" smtClean="0">
                <a:solidFill>
                  <a:prstClr val="white"/>
                </a:solidFill>
                <a:latin typeface="Times New Roman" panose="02020603050405020304" pitchFamily="18" charset="0"/>
                <a:cs typeface="Times New Roman" panose="02020603050405020304" pitchFamily="18" charset="0"/>
              </a:rPr>
              <a:t>Khổ</a:t>
            </a:r>
            <a:r>
              <a:rPr lang="en-US" sz="2400" i="1" dirty="0" smtClean="0">
                <a:solidFill>
                  <a:prstClr val="white"/>
                </a:solidFill>
                <a:latin typeface="Times New Roman" panose="02020603050405020304" pitchFamily="18" charset="0"/>
                <a:cs typeface="Times New Roman" panose="02020603050405020304" pitchFamily="18" charset="0"/>
              </a:rPr>
              <a:t> 1</a:t>
            </a:r>
            <a:endParaRPr lang="en-US" sz="2400" dirty="0">
              <a:solidFill>
                <a:prstClr val="white"/>
              </a:solidFill>
            </a:endParaRPr>
          </a:p>
        </p:txBody>
      </p:sp>
      <p:sp>
        <p:nvSpPr>
          <p:cNvPr id="29" name="Rectangle 28"/>
          <p:cNvSpPr/>
          <p:nvPr/>
        </p:nvSpPr>
        <p:spPr>
          <a:xfrm>
            <a:off x="1035750" y="2739828"/>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en-US" sz="2400" i="1" dirty="0" smtClean="0">
                <a:solidFill>
                  <a:prstClr val="white"/>
                </a:solidFill>
                <a:latin typeface="Times New Roman" panose="02020603050405020304" pitchFamily="18" charset="0"/>
                <a:cs typeface="Times New Roman" panose="02020603050405020304" pitchFamily="18" charset="0"/>
              </a:rPr>
              <a:t>2</a:t>
            </a:r>
            <a:r>
              <a:rPr lang="vi-VN" sz="2400" i="1" dirty="0" smtClean="0">
                <a:solidFill>
                  <a:prstClr val="white"/>
                </a:solidFill>
                <a:latin typeface="Times New Roman" panose="02020603050405020304" pitchFamily="18" charset="0"/>
                <a:cs typeface="Times New Roman" panose="02020603050405020304" pitchFamily="18" charset="0"/>
              </a:rPr>
              <a:t>: </a:t>
            </a:r>
            <a:r>
              <a:rPr lang="en-US" sz="2400" i="1" dirty="0" err="1" smtClean="0">
                <a:solidFill>
                  <a:prstClr val="white"/>
                </a:solidFill>
                <a:latin typeface="Times New Roman" panose="02020603050405020304" pitchFamily="18" charset="0"/>
                <a:cs typeface="Times New Roman" panose="02020603050405020304" pitchFamily="18" charset="0"/>
              </a:rPr>
              <a:t>Khổ</a:t>
            </a:r>
            <a:r>
              <a:rPr lang="en-US" sz="2400" i="1" dirty="0" smtClean="0">
                <a:solidFill>
                  <a:prstClr val="white"/>
                </a:solidFill>
                <a:latin typeface="Times New Roman" panose="02020603050405020304" pitchFamily="18" charset="0"/>
                <a:cs typeface="Times New Roman" panose="02020603050405020304" pitchFamily="18" charset="0"/>
              </a:rPr>
              <a:t> 2,3,4,5</a:t>
            </a:r>
            <a:endParaRPr lang="en-US" sz="2400" dirty="0">
              <a:solidFill>
                <a:prstClr val="white"/>
              </a:solidFill>
            </a:endParaRPr>
          </a:p>
        </p:txBody>
      </p:sp>
      <p:sp>
        <p:nvSpPr>
          <p:cNvPr id="30" name="Rectangle 29"/>
          <p:cNvSpPr/>
          <p:nvPr/>
        </p:nvSpPr>
        <p:spPr>
          <a:xfrm>
            <a:off x="1010372" y="4018765"/>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en-US" sz="2400" i="1" dirty="0">
                <a:solidFill>
                  <a:prstClr val="white"/>
                </a:solidFill>
                <a:latin typeface="Times New Roman" panose="02020603050405020304" pitchFamily="18" charset="0"/>
                <a:cs typeface="Times New Roman" panose="02020603050405020304" pitchFamily="18" charset="0"/>
              </a:rPr>
              <a:t>3</a:t>
            </a:r>
            <a:r>
              <a:rPr lang="vi-VN" sz="2400" i="1" dirty="0" smtClean="0">
                <a:solidFill>
                  <a:prstClr val="white"/>
                </a:solidFill>
                <a:latin typeface="Times New Roman" panose="02020603050405020304" pitchFamily="18" charset="0"/>
                <a:cs typeface="Times New Roman" panose="02020603050405020304" pitchFamily="18" charset="0"/>
              </a:rPr>
              <a:t>: </a:t>
            </a:r>
            <a:r>
              <a:rPr lang="en-US" sz="2400" i="1" dirty="0" err="1" smtClean="0">
                <a:solidFill>
                  <a:prstClr val="white"/>
                </a:solidFill>
                <a:latin typeface="Times New Roman" panose="02020603050405020304" pitchFamily="18" charset="0"/>
                <a:cs typeface="Times New Roman" panose="02020603050405020304" pitchFamily="18" charset="0"/>
              </a:rPr>
              <a:t>Khổ</a:t>
            </a:r>
            <a:r>
              <a:rPr lang="en-US" sz="2400" i="1" dirty="0" smtClean="0">
                <a:solidFill>
                  <a:prstClr val="white"/>
                </a:solidFill>
                <a:latin typeface="Times New Roman" panose="02020603050405020304" pitchFamily="18" charset="0"/>
                <a:cs typeface="Times New Roman" panose="02020603050405020304" pitchFamily="18" charset="0"/>
              </a:rPr>
              <a:t> 6</a:t>
            </a:r>
            <a:endParaRPr lang="en-US" sz="2400" dirty="0">
              <a:solidFill>
                <a:prstClr val="white"/>
              </a:solidFill>
            </a:endParaRPr>
          </a:p>
        </p:txBody>
      </p:sp>
      <p:sp>
        <p:nvSpPr>
          <p:cNvPr id="4" name="Rectangle 3"/>
          <p:cNvSpPr/>
          <p:nvPr/>
        </p:nvSpPr>
        <p:spPr>
          <a:xfrm>
            <a:off x="539552" y="2044263"/>
            <a:ext cx="7776864" cy="461665"/>
          </a:xfrm>
          <a:prstGeom prst="rect">
            <a:avLst/>
          </a:prstGeom>
        </p:spPr>
        <p:txBody>
          <a:bodyPr wrap="square">
            <a:spAutoFit/>
          </a:bodyPr>
          <a:lstStyle/>
          <a:p>
            <a:pPr defTabSz="342900"/>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itchFamily="18" charset="0"/>
                <a:cs typeface="Times New Roman" pitchFamily="18" charset="0"/>
              </a:rPr>
              <a:t>Tiếng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trưa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thức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dậy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tình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cảm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làng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endParaRPr lang="en-US" sz="2400" i="1" dirty="0">
              <a:solidFill>
                <a:srgbClr val="FF0000"/>
              </a:solidFill>
              <a:latin typeface="Times New Roman" pitchFamily="18" charset="0"/>
              <a:cs typeface="Times New Roman" pitchFamily="18" charset="0"/>
            </a:endParaRPr>
          </a:p>
        </p:txBody>
      </p:sp>
      <p:sp>
        <p:nvSpPr>
          <p:cNvPr id="31" name="Rectangle 30"/>
          <p:cNvSpPr/>
          <p:nvPr/>
        </p:nvSpPr>
        <p:spPr>
          <a:xfrm>
            <a:off x="539552" y="3372407"/>
            <a:ext cx="7776864" cy="461665"/>
          </a:xfrm>
          <a:prstGeom prst="rect">
            <a:avLst/>
          </a:prstGeom>
        </p:spPr>
        <p:txBody>
          <a:bodyPr wrap="square">
            <a:spAutoFit/>
          </a:bodyPr>
          <a:lstStyle/>
          <a:p>
            <a:pPr defTabSz="342900"/>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itchFamily="18" charset="0"/>
                <a:cs typeface="Times New Roman" pitchFamily="18" charset="0"/>
              </a:rPr>
              <a:t>Tiếng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trưa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gợi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nhớ</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kỉ</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niệm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tuổi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thơ</a:t>
            </a:r>
            <a:endParaRPr lang="en-US" sz="2400" i="1" dirty="0">
              <a:solidFill>
                <a:srgbClr val="FF0000"/>
              </a:solidFill>
              <a:latin typeface="Times New Roman" pitchFamily="18" charset="0"/>
              <a:cs typeface="Times New Roman" pitchFamily="18" charset="0"/>
            </a:endParaRPr>
          </a:p>
        </p:txBody>
      </p:sp>
      <p:sp>
        <p:nvSpPr>
          <p:cNvPr id="32" name="Rectangle 31"/>
          <p:cNvSpPr/>
          <p:nvPr/>
        </p:nvSpPr>
        <p:spPr>
          <a:xfrm>
            <a:off x="565800" y="4603072"/>
            <a:ext cx="7776864" cy="461665"/>
          </a:xfrm>
          <a:prstGeom prst="rect">
            <a:avLst/>
          </a:prstGeom>
        </p:spPr>
        <p:txBody>
          <a:bodyPr wrap="square">
            <a:spAutoFit/>
          </a:bodyPr>
          <a:lstStyle/>
          <a:p>
            <a:pPr algn="just" defTabSz="685800"/>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400" i="1" dirty="0" err="1">
                <a:solidFill>
                  <a:srgbClr val="FF0000"/>
                </a:solidFill>
                <a:latin typeface="Times New Roman" panose="02020603050405020304" pitchFamily="18" charset="0"/>
                <a:cs typeface="Times New Roman" panose="02020603050405020304" pitchFamily="18" charset="0"/>
              </a:rPr>
              <a:t>Những</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suy</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tư</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của</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người</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chiến</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sĩ</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8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80">
                                          <p:stCondLst>
                                            <p:cond delay="0"/>
                                          </p:stCondLst>
                                        </p:cTn>
                                        <p:tgtEl>
                                          <p:spTgt spid="14"/>
                                        </p:tgtEl>
                                      </p:cBhvr>
                                    </p:animEffect>
                                    <p:anim calcmode="lin" valueType="num">
                                      <p:cBhvr>
                                        <p:cTn id="6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6" dur="26">
                                          <p:stCondLst>
                                            <p:cond delay="650"/>
                                          </p:stCondLst>
                                        </p:cTn>
                                        <p:tgtEl>
                                          <p:spTgt spid="14"/>
                                        </p:tgtEl>
                                      </p:cBhvr>
                                      <p:to x="100000" y="60000"/>
                                    </p:animScale>
                                    <p:animScale>
                                      <p:cBhvr>
                                        <p:cTn id="67" dur="166" decel="50000">
                                          <p:stCondLst>
                                            <p:cond delay="676"/>
                                          </p:stCondLst>
                                        </p:cTn>
                                        <p:tgtEl>
                                          <p:spTgt spid="14"/>
                                        </p:tgtEl>
                                      </p:cBhvr>
                                      <p:to x="100000" y="100000"/>
                                    </p:animScale>
                                    <p:animScale>
                                      <p:cBhvr>
                                        <p:cTn id="68" dur="26">
                                          <p:stCondLst>
                                            <p:cond delay="1312"/>
                                          </p:stCondLst>
                                        </p:cTn>
                                        <p:tgtEl>
                                          <p:spTgt spid="14"/>
                                        </p:tgtEl>
                                      </p:cBhvr>
                                      <p:to x="100000" y="80000"/>
                                    </p:animScale>
                                    <p:animScale>
                                      <p:cBhvr>
                                        <p:cTn id="69" dur="166" decel="50000">
                                          <p:stCondLst>
                                            <p:cond delay="1338"/>
                                          </p:stCondLst>
                                        </p:cTn>
                                        <p:tgtEl>
                                          <p:spTgt spid="14"/>
                                        </p:tgtEl>
                                      </p:cBhvr>
                                      <p:to x="100000" y="100000"/>
                                    </p:animScale>
                                    <p:animScale>
                                      <p:cBhvr>
                                        <p:cTn id="70" dur="26">
                                          <p:stCondLst>
                                            <p:cond delay="1642"/>
                                          </p:stCondLst>
                                        </p:cTn>
                                        <p:tgtEl>
                                          <p:spTgt spid="14"/>
                                        </p:tgtEl>
                                      </p:cBhvr>
                                      <p:to x="100000" y="90000"/>
                                    </p:animScale>
                                    <p:animScale>
                                      <p:cBhvr>
                                        <p:cTn id="71" dur="166" decel="50000">
                                          <p:stCondLst>
                                            <p:cond delay="1668"/>
                                          </p:stCondLst>
                                        </p:cTn>
                                        <p:tgtEl>
                                          <p:spTgt spid="14"/>
                                        </p:tgtEl>
                                      </p:cBhvr>
                                      <p:to x="100000" y="100000"/>
                                    </p:animScale>
                                    <p:animScale>
                                      <p:cBhvr>
                                        <p:cTn id="72" dur="26">
                                          <p:stCondLst>
                                            <p:cond delay="1808"/>
                                          </p:stCondLst>
                                        </p:cTn>
                                        <p:tgtEl>
                                          <p:spTgt spid="14"/>
                                        </p:tgtEl>
                                      </p:cBhvr>
                                      <p:to x="100000" y="95000"/>
                                    </p:animScale>
                                    <p:animScale>
                                      <p:cBhvr>
                                        <p:cTn id="73" dur="166" decel="50000">
                                          <p:stCondLst>
                                            <p:cond delay="1834"/>
                                          </p:stCondLst>
                                        </p:cTn>
                                        <p:tgtEl>
                                          <p:spTgt spid="14"/>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80">
                                          <p:stCondLst>
                                            <p:cond delay="0"/>
                                          </p:stCondLst>
                                        </p:cTn>
                                        <p:tgtEl>
                                          <p:spTgt spid="15"/>
                                        </p:tgtEl>
                                      </p:cBhvr>
                                    </p:animEffect>
                                    <p:anim calcmode="lin" valueType="num">
                                      <p:cBhvr>
                                        <p:cTn id="7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2" dur="26">
                                          <p:stCondLst>
                                            <p:cond delay="650"/>
                                          </p:stCondLst>
                                        </p:cTn>
                                        <p:tgtEl>
                                          <p:spTgt spid="15"/>
                                        </p:tgtEl>
                                      </p:cBhvr>
                                      <p:to x="100000" y="60000"/>
                                    </p:animScale>
                                    <p:animScale>
                                      <p:cBhvr>
                                        <p:cTn id="83" dur="166" decel="50000">
                                          <p:stCondLst>
                                            <p:cond delay="676"/>
                                          </p:stCondLst>
                                        </p:cTn>
                                        <p:tgtEl>
                                          <p:spTgt spid="15"/>
                                        </p:tgtEl>
                                      </p:cBhvr>
                                      <p:to x="100000" y="100000"/>
                                    </p:animScale>
                                    <p:animScale>
                                      <p:cBhvr>
                                        <p:cTn id="84" dur="26">
                                          <p:stCondLst>
                                            <p:cond delay="1312"/>
                                          </p:stCondLst>
                                        </p:cTn>
                                        <p:tgtEl>
                                          <p:spTgt spid="15"/>
                                        </p:tgtEl>
                                      </p:cBhvr>
                                      <p:to x="100000" y="80000"/>
                                    </p:animScale>
                                    <p:animScale>
                                      <p:cBhvr>
                                        <p:cTn id="85" dur="166" decel="50000">
                                          <p:stCondLst>
                                            <p:cond delay="1338"/>
                                          </p:stCondLst>
                                        </p:cTn>
                                        <p:tgtEl>
                                          <p:spTgt spid="15"/>
                                        </p:tgtEl>
                                      </p:cBhvr>
                                      <p:to x="100000" y="100000"/>
                                    </p:animScale>
                                    <p:animScale>
                                      <p:cBhvr>
                                        <p:cTn id="86" dur="26">
                                          <p:stCondLst>
                                            <p:cond delay="1642"/>
                                          </p:stCondLst>
                                        </p:cTn>
                                        <p:tgtEl>
                                          <p:spTgt spid="15"/>
                                        </p:tgtEl>
                                      </p:cBhvr>
                                      <p:to x="100000" y="90000"/>
                                    </p:animScale>
                                    <p:animScale>
                                      <p:cBhvr>
                                        <p:cTn id="87" dur="166" decel="50000">
                                          <p:stCondLst>
                                            <p:cond delay="1668"/>
                                          </p:stCondLst>
                                        </p:cTn>
                                        <p:tgtEl>
                                          <p:spTgt spid="15"/>
                                        </p:tgtEl>
                                      </p:cBhvr>
                                      <p:to x="100000" y="100000"/>
                                    </p:animScale>
                                    <p:animScale>
                                      <p:cBhvr>
                                        <p:cTn id="88" dur="26">
                                          <p:stCondLst>
                                            <p:cond delay="1808"/>
                                          </p:stCondLst>
                                        </p:cTn>
                                        <p:tgtEl>
                                          <p:spTgt spid="15"/>
                                        </p:tgtEl>
                                      </p:cBhvr>
                                      <p:to x="100000" y="95000"/>
                                    </p:animScale>
                                    <p:animScale>
                                      <p:cBhvr>
                                        <p:cTn id="89" dur="166" decel="50000">
                                          <p:stCondLst>
                                            <p:cond delay="1834"/>
                                          </p:stCondLst>
                                        </p:cTn>
                                        <p:tgtEl>
                                          <p:spTgt spid="15"/>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down)">
                                      <p:cBhvr>
                                        <p:cTn id="92" dur="580">
                                          <p:stCondLst>
                                            <p:cond delay="0"/>
                                          </p:stCondLst>
                                        </p:cTn>
                                        <p:tgtEl>
                                          <p:spTgt spid="19"/>
                                        </p:tgtEl>
                                      </p:cBhvr>
                                    </p:animEffect>
                                    <p:anim calcmode="lin" valueType="num">
                                      <p:cBhvr>
                                        <p:cTn id="9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8" dur="26">
                                          <p:stCondLst>
                                            <p:cond delay="650"/>
                                          </p:stCondLst>
                                        </p:cTn>
                                        <p:tgtEl>
                                          <p:spTgt spid="19"/>
                                        </p:tgtEl>
                                      </p:cBhvr>
                                      <p:to x="100000" y="60000"/>
                                    </p:animScale>
                                    <p:animScale>
                                      <p:cBhvr>
                                        <p:cTn id="99" dur="166" decel="50000">
                                          <p:stCondLst>
                                            <p:cond delay="676"/>
                                          </p:stCondLst>
                                        </p:cTn>
                                        <p:tgtEl>
                                          <p:spTgt spid="19"/>
                                        </p:tgtEl>
                                      </p:cBhvr>
                                      <p:to x="100000" y="100000"/>
                                    </p:animScale>
                                    <p:animScale>
                                      <p:cBhvr>
                                        <p:cTn id="100" dur="26">
                                          <p:stCondLst>
                                            <p:cond delay="1312"/>
                                          </p:stCondLst>
                                        </p:cTn>
                                        <p:tgtEl>
                                          <p:spTgt spid="19"/>
                                        </p:tgtEl>
                                      </p:cBhvr>
                                      <p:to x="100000" y="80000"/>
                                    </p:animScale>
                                    <p:animScale>
                                      <p:cBhvr>
                                        <p:cTn id="101" dur="166" decel="50000">
                                          <p:stCondLst>
                                            <p:cond delay="1338"/>
                                          </p:stCondLst>
                                        </p:cTn>
                                        <p:tgtEl>
                                          <p:spTgt spid="19"/>
                                        </p:tgtEl>
                                      </p:cBhvr>
                                      <p:to x="100000" y="100000"/>
                                    </p:animScale>
                                    <p:animScale>
                                      <p:cBhvr>
                                        <p:cTn id="102" dur="26">
                                          <p:stCondLst>
                                            <p:cond delay="1642"/>
                                          </p:stCondLst>
                                        </p:cTn>
                                        <p:tgtEl>
                                          <p:spTgt spid="19"/>
                                        </p:tgtEl>
                                      </p:cBhvr>
                                      <p:to x="100000" y="90000"/>
                                    </p:animScale>
                                    <p:animScale>
                                      <p:cBhvr>
                                        <p:cTn id="103" dur="166" decel="50000">
                                          <p:stCondLst>
                                            <p:cond delay="1668"/>
                                          </p:stCondLst>
                                        </p:cTn>
                                        <p:tgtEl>
                                          <p:spTgt spid="19"/>
                                        </p:tgtEl>
                                      </p:cBhvr>
                                      <p:to x="100000" y="100000"/>
                                    </p:animScale>
                                    <p:animScale>
                                      <p:cBhvr>
                                        <p:cTn id="104" dur="26">
                                          <p:stCondLst>
                                            <p:cond delay="1808"/>
                                          </p:stCondLst>
                                        </p:cTn>
                                        <p:tgtEl>
                                          <p:spTgt spid="19"/>
                                        </p:tgtEl>
                                      </p:cBhvr>
                                      <p:to x="100000" y="95000"/>
                                    </p:animScale>
                                    <p:animScale>
                                      <p:cBhvr>
                                        <p:cTn id="105" dur="166" decel="50000">
                                          <p:stCondLst>
                                            <p:cond delay="1834"/>
                                          </p:stCondLst>
                                        </p:cTn>
                                        <p:tgtEl>
                                          <p:spTgt spid="19"/>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ipe(down)">
                                      <p:cBhvr>
                                        <p:cTn id="108" dur="580">
                                          <p:stCondLst>
                                            <p:cond delay="0"/>
                                          </p:stCondLst>
                                        </p:cTn>
                                        <p:tgtEl>
                                          <p:spTgt spid="3"/>
                                        </p:tgtEl>
                                      </p:cBhvr>
                                    </p:animEffect>
                                    <p:anim calcmode="lin" valueType="num">
                                      <p:cBhvr>
                                        <p:cTn id="10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4" dur="26">
                                          <p:stCondLst>
                                            <p:cond delay="650"/>
                                          </p:stCondLst>
                                        </p:cTn>
                                        <p:tgtEl>
                                          <p:spTgt spid="3"/>
                                        </p:tgtEl>
                                      </p:cBhvr>
                                      <p:to x="100000" y="60000"/>
                                    </p:animScale>
                                    <p:animScale>
                                      <p:cBhvr>
                                        <p:cTn id="115" dur="166" decel="50000">
                                          <p:stCondLst>
                                            <p:cond delay="676"/>
                                          </p:stCondLst>
                                        </p:cTn>
                                        <p:tgtEl>
                                          <p:spTgt spid="3"/>
                                        </p:tgtEl>
                                      </p:cBhvr>
                                      <p:to x="100000" y="100000"/>
                                    </p:animScale>
                                    <p:animScale>
                                      <p:cBhvr>
                                        <p:cTn id="116" dur="26">
                                          <p:stCondLst>
                                            <p:cond delay="1312"/>
                                          </p:stCondLst>
                                        </p:cTn>
                                        <p:tgtEl>
                                          <p:spTgt spid="3"/>
                                        </p:tgtEl>
                                      </p:cBhvr>
                                      <p:to x="100000" y="80000"/>
                                    </p:animScale>
                                    <p:animScale>
                                      <p:cBhvr>
                                        <p:cTn id="117" dur="166" decel="50000">
                                          <p:stCondLst>
                                            <p:cond delay="1338"/>
                                          </p:stCondLst>
                                        </p:cTn>
                                        <p:tgtEl>
                                          <p:spTgt spid="3"/>
                                        </p:tgtEl>
                                      </p:cBhvr>
                                      <p:to x="100000" y="100000"/>
                                    </p:animScale>
                                    <p:animScale>
                                      <p:cBhvr>
                                        <p:cTn id="118" dur="26">
                                          <p:stCondLst>
                                            <p:cond delay="1642"/>
                                          </p:stCondLst>
                                        </p:cTn>
                                        <p:tgtEl>
                                          <p:spTgt spid="3"/>
                                        </p:tgtEl>
                                      </p:cBhvr>
                                      <p:to x="100000" y="90000"/>
                                    </p:animScale>
                                    <p:animScale>
                                      <p:cBhvr>
                                        <p:cTn id="119" dur="166" decel="50000">
                                          <p:stCondLst>
                                            <p:cond delay="1668"/>
                                          </p:stCondLst>
                                        </p:cTn>
                                        <p:tgtEl>
                                          <p:spTgt spid="3"/>
                                        </p:tgtEl>
                                      </p:cBhvr>
                                      <p:to x="100000" y="100000"/>
                                    </p:animScale>
                                    <p:animScale>
                                      <p:cBhvr>
                                        <p:cTn id="120" dur="26">
                                          <p:stCondLst>
                                            <p:cond delay="1808"/>
                                          </p:stCondLst>
                                        </p:cTn>
                                        <p:tgtEl>
                                          <p:spTgt spid="3"/>
                                        </p:tgtEl>
                                      </p:cBhvr>
                                      <p:to x="100000" y="95000"/>
                                    </p:animScale>
                                    <p:animScale>
                                      <p:cBhvr>
                                        <p:cTn id="121" dur="166" decel="50000">
                                          <p:stCondLst>
                                            <p:cond delay="1834"/>
                                          </p:stCondLst>
                                        </p:cTn>
                                        <p:tgtEl>
                                          <p:spTgt spid="3"/>
                                        </p:tgtEl>
                                      </p:cBhvr>
                                      <p:to x="100000" y="100000"/>
                                    </p:animScale>
                                  </p:childTnLst>
                                </p:cTn>
                              </p:par>
                              <p:par>
                                <p:cTn id="122" presetID="26" presetClass="entr" presetSubtype="0"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80">
                                          <p:stCondLst>
                                            <p:cond delay="0"/>
                                          </p:stCondLst>
                                        </p:cTn>
                                        <p:tgtEl>
                                          <p:spTgt spid="29"/>
                                        </p:tgtEl>
                                      </p:cBhvr>
                                    </p:animEffect>
                                    <p:anim calcmode="lin" valueType="num">
                                      <p:cBhvr>
                                        <p:cTn id="12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0" dur="26">
                                          <p:stCondLst>
                                            <p:cond delay="650"/>
                                          </p:stCondLst>
                                        </p:cTn>
                                        <p:tgtEl>
                                          <p:spTgt spid="29"/>
                                        </p:tgtEl>
                                      </p:cBhvr>
                                      <p:to x="100000" y="60000"/>
                                    </p:animScale>
                                    <p:animScale>
                                      <p:cBhvr>
                                        <p:cTn id="131" dur="166" decel="50000">
                                          <p:stCondLst>
                                            <p:cond delay="676"/>
                                          </p:stCondLst>
                                        </p:cTn>
                                        <p:tgtEl>
                                          <p:spTgt spid="29"/>
                                        </p:tgtEl>
                                      </p:cBhvr>
                                      <p:to x="100000" y="100000"/>
                                    </p:animScale>
                                    <p:animScale>
                                      <p:cBhvr>
                                        <p:cTn id="132" dur="26">
                                          <p:stCondLst>
                                            <p:cond delay="1312"/>
                                          </p:stCondLst>
                                        </p:cTn>
                                        <p:tgtEl>
                                          <p:spTgt spid="29"/>
                                        </p:tgtEl>
                                      </p:cBhvr>
                                      <p:to x="100000" y="80000"/>
                                    </p:animScale>
                                    <p:animScale>
                                      <p:cBhvr>
                                        <p:cTn id="133" dur="166" decel="50000">
                                          <p:stCondLst>
                                            <p:cond delay="1338"/>
                                          </p:stCondLst>
                                        </p:cTn>
                                        <p:tgtEl>
                                          <p:spTgt spid="29"/>
                                        </p:tgtEl>
                                      </p:cBhvr>
                                      <p:to x="100000" y="100000"/>
                                    </p:animScale>
                                    <p:animScale>
                                      <p:cBhvr>
                                        <p:cTn id="134" dur="26">
                                          <p:stCondLst>
                                            <p:cond delay="1642"/>
                                          </p:stCondLst>
                                        </p:cTn>
                                        <p:tgtEl>
                                          <p:spTgt spid="29"/>
                                        </p:tgtEl>
                                      </p:cBhvr>
                                      <p:to x="100000" y="90000"/>
                                    </p:animScale>
                                    <p:animScale>
                                      <p:cBhvr>
                                        <p:cTn id="135" dur="166" decel="50000">
                                          <p:stCondLst>
                                            <p:cond delay="1668"/>
                                          </p:stCondLst>
                                        </p:cTn>
                                        <p:tgtEl>
                                          <p:spTgt spid="29"/>
                                        </p:tgtEl>
                                      </p:cBhvr>
                                      <p:to x="100000" y="100000"/>
                                    </p:animScale>
                                    <p:animScale>
                                      <p:cBhvr>
                                        <p:cTn id="136" dur="26">
                                          <p:stCondLst>
                                            <p:cond delay="1808"/>
                                          </p:stCondLst>
                                        </p:cTn>
                                        <p:tgtEl>
                                          <p:spTgt spid="29"/>
                                        </p:tgtEl>
                                      </p:cBhvr>
                                      <p:to x="100000" y="95000"/>
                                    </p:animScale>
                                    <p:animScale>
                                      <p:cBhvr>
                                        <p:cTn id="137" dur="166" decel="50000">
                                          <p:stCondLst>
                                            <p:cond delay="1834"/>
                                          </p:stCondLst>
                                        </p:cTn>
                                        <p:tgtEl>
                                          <p:spTgt spid="29"/>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wipe(down)">
                                      <p:cBhvr>
                                        <p:cTn id="140" dur="580">
                                          <p:stCondLst>
                                            <p:cond delay="0"/>
                                          </p:stCondLst>
                                        </p:cTn>
                                        <p:tgtEl>
                                          <p:spTgt spid="30"/>
                                        </p:tgtEl>
                                      </p:cBhvr>
                                    </p:animEffect>
                                    <p:anim calcmode="lin" valueType="num">
                                      <p:cBhvr>
                                        <p:cTn id="14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46" dur="26">
                                          <p:stCondLst>
                                            <p:cond delay="650"/>
                                          </p:stCondLst>
                                        </p:cTn>
                                        <p:tgtEl>
                                          <p:spTgt spid="30"/>
                                        </p:tgtEl>
                                      </p:cBhvr>
                                      <p:to x="100000" y="60000"/>
                                    </p:animScale>
                                    <p:animScale>
                                      <p:cBhvr>
                                        <p:cTn id="147" dur="166" decel="50000">
                                          <p:stCondLst>
                                            <p:cond delay="676"/>
                                          </p:stCondLst>
                                        </p:cTn>
                                        <p:tgtEl>
                                          <p:spTgt spid="30"/>
                                        </p:tgtEl>
                                      </p:cBhvr>
                                      <p:to x="100000" y="100000"/>
                                    </p:animScale>
                                    <p:animScale>
                                      <p:cBhvr>
                                        <p:cTn id="148" dur="26">
                                          <p:stCondLst>
                                            <p:cond delay="1312"/>
                                          </p:stCondLst>
                                        </p:cTn>
                                        <p:tgtEl>
                                          <p:spTgt spid="30"/>
                                        </p:tgtEl>
                                      </p:cBhvr>
                                      <p:to x="100000" y="80000"/>
                                    </p:animScale>
                                    <p:animScale>
                                      <p:cBhvr>
                                        <p:cTn id="149" dur="166" decel="50000">
                                          <p:stCondLst>
                                            <p:cond delay="1338"/>
                                          </p:stCondLst>
                                        </p:cTn>
                                        <p:tgtEl>
                                          <p:spTgt spid="30"/>
                                        </p:tgtEl>
                                      </p:cBhvr>
                                      <p:to x="100000" y="100000"/>
                                    </p:animScale>
                                    <p:animScale>
                                      <p:cBhvr>
                                        <p:cTn id="150" dur="26">
                                          <p:stCondLst>
                                            <p:cond delay="1642"/>
                                          </p:stCondLst>
                                        </p:cTn>
                                        <p:tgtEl>
                                          <p:spTgt spid="30"/>
                                        </p:tgtEl>
                                      </p:cBhvr>
                                      <p:to x="100000" y="90000"/>
                                    </p:animScale>
                                    <p:animScale>
                                      <p:cBhvr>
                                        <p:cTn id="151" dur="166" decel="50000">
                                          <p:stCondLst>
                                            <p:cond delay="1668"/>
                                          </p:stCondLst>
                                        </p:cTn>
                                        <p:tgtEl>
                                          <p:spTgt spid="30"/>
                                        </p:tgtEl>
                                      </p:cBhvr>
                                      <p:to x="100000" y="100000"/>
                                    </p:animScale>
                                    <p:animScale>
                                      <p:cBhvr>
                                        <p:cTn id="152" dur="26">
                                          <p:stCondLst>
                                            <p:cond delay="1808"/>
                                          </p:stCondLst>
                                        </p:cTn>
                                        <p:tgtEl>
                                          <p:spTgt spid="30"/>
                                        </p:tgtEl>
                                      </p:cBhvr>
                                      <p:to x="100000" y="95000"/>
                                    </p:animScale>
                                    <p:animScale>
                                      <p:cBhvr>
                                        <p:cTn id="153" dur="166" decel="50000">
                                          <p:stCondLst>
                                            <p:cond delay="1834"/>
                                          </p:stCondLst>
                                        </p:cTn>
                                        <p:tgtEl>
                                          <p:spTgt spid="30"/>
                                        </p:tgtEl>
                                      </p:cBhvr>
                                      <p:to x="100000" y="100000"/>
                                    </p:animScale>
                                  </p:childTnLst>
                                </p:cTn>
                              </p:par>
                              <p:par>
                                <p:cTn id="154" presetID="26" presetClass="entr" presetSubtype="0" fill="hold" grpId="0" nodeType="withEffect">
                                  <p:stCondLst>
                                    <p:cond delay="0"/>
                                  </p:stCondLst>
                                  <p:childTnLst>
                                    <p:set>
                                      <p:cBhvr>
                                        <p:cTn id="155" dur="1" fill="hold">
                                          <p:stCondLst>
                                            <p:cond delay="0"/>
                                          </p:stCondLst>
                                        </p:cTn>
                                        <p:tgtEl>
                                          <p:spTgt spid="4"/>
                                        </p:tgtEl>
                                        <p:attrNameLst>
                                          <p:attrName>style.visibility</p:attrName>
                                        </p:attrNameLst>
                                      </p:cBhvr>
                                      <p:to>
                                        <p:strVal val="visible"/>
                                      </p:to>
                                    </p:set>
                                    <p:animEffect transition="in" filter="wipe(down)">
                                      <p:cBhvr>
                                        <p:cTn id="156" dur="580">
                                          <p:stCondLst>
                                            <p:cond delay="0"/>
                                          </p:stCondLst>
                                        </p:cTn>
                                        <p:tgtEl>
                                          <p:spTgt spid="4"/>
                                        </p:tgtEl>
                                      </p:cBhvr>
                                    </p:animEffect>
                                    <p:anim calcmode="lin" valueType="num">
                                      <p:cBhvr>
                                        <p:cTn id="15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2" dur="26">
                                          <p:stCondLst>
                                            <p:cond delay="650"/>
                                          </p:stCondLst>
                                        </p:cTn>
                                        <p:tgtEl>
                                          <p:spTgt spid="4"/>
                                        </p:tgtEl>
                                      </p:cBhvr>
                                      <p:to x="100000" y="60000"/>
                                    </p:animScale>
                                    <p:animScale>
                                      <p:cBhvr>
                                        <p:cTn id="163" dur="166" decel="50000">
                                          <p:stCondLst>
                                            <p:cond delay="676"/>
                                          </p:stCondLst>
                                        </p:cTn>
                                        <p:tgtEl>
                                          <p:spTgt spid="4"/>
                                        </p:tgtEl>
                                      </p:cBhvr>
                                      <p:to x="100000" y="100000"/>
                                    </p:animScale>
                                    <p:animScale>
                                      <p:cBhvr>
                                        <p:cTn id="164" dur="26">
                                          <p:stCondLst>
                                            <p:cond delay="1312"/>
                                          </p:stCondLst>
                                        </p:cTn>
                                        <p:tgtEl>
                                          <p:spTgt spid="4"/>
                                        </p:tgtEl>
                                      </p:cBhvr>
                                      <p:to x="100000" y="80000"/>
                                    </p:animScale>
                                    <p:animScale>
                                      <p:cBhvr>
                                        <p:cTn id="165" dur="166" decel="50000">
                                          <p:stCondLst>
                                            <p:cond delay="1338"/>
                                          </p:stCondLst>
                                        </p:cTn>
                                        <p:tgtEl>
                                          <p:spTgt spid="4"/>
                                        </p:tgtEl>
                                      </p:cBhvr>
                                      <p:to x="100000" y="100000"/>
                                    </p:animScale>
                                    <p:animScale>
                                      <p:cBhvr>
                                        <p:cTn id="166" dur="26">
                                          <p:stCondLst>
                                            <p:cond delay="1642"/>
                                          </p:stCondLst>
                                        </p:cTn>
                                        <p:tgtEl>
                                          <p:spTgt spid="4"/>
                                        </p:tgtEl>
                                      </p:cBhvr>
                                      <p:to x="100000" y="90000"/>
                                    </p:animScale>
                                    <p:animScale>
                                      <p:cBhvr>
                                        <p:cTn id="167" dur="166" decel="50000">
                                          <p:stCondLst>
                                            <p:cond delay="1668"/>
                                          </p:stCondLst>
                                        </p:cTn>
                                        <p:tgtEl>
                                          <p:spTgt spid="4"/>
                                        </p:tgtEl>
                                      </p:cBhvr>
                                      <p:to x="100000" y="100000"/>
                                    </p:animScale>
                                    <p:animScale>
                                      <p:cBhvr>
                                        <p:cTn id="168" dur="26">
                                          <p:stCondLst>
                                            <p:cond delay="1808"/>
                                          </p:stCondLst>
                                        </p:cTn>
                                        <p:tgtEl>
                                          <p:spTgt spid="4"/>
                                        </p:tgtEl>
                                      </p:cBhvr>
                                      <p:to x="100000" y="95000"/>
                                    </p:animScale>
                                    <p:animScale>
                                      <p:cBhvr>
                                        <p:cTn id="169" dur="166" decel="50000">
                                          <p:stCondLst>
                                            <p:cond delay="1834"/>
                                          </p:stCondLst>
                                        </p:cTn>
                                        <p:tgtEl>
                                          <p:spTgt spid="4"/>
                                        </p:tgtEl>
                                      </p:cBhvr>
                                      <p:to x="100000" y="100000"/>
                                    </p:animScale>
                                  </p:childTnLst>
                                </p:cTn>
                              </p:par>
                              <p:par>
                                <p:cTn id="170" presetID="26" presetClass="entr" presetSubtype="0" fill="hold" grpId="0" nodeType="withEffect">
                                  <p:stCondLst>
                                    <p:cond delay="0"/>
                                  </p:stCondLst>
                                  <p:childTnLst>
                                    <p:set>
                                      <p:cBhvr>
                                        <p:cTn id="171" dur="1" fill="hold">
                                          <p:stCondLst>
                                            <p:cond delay="0"/>
                                          </p:stCondLst>
                                        </p:cTn>
                                        <p:tgtEl>
                                          <p:spTgt spid="31"/>
                                        </p:tgtEl>
                                        <p:attrNameLst>
                                          <p:attrName>style.visibility</p:attrName>
                                        </p:attrNameLst>
                                      </p:cBhvr>
                                      <p:to>
                                        <p:strVal val="visible"/>
                                      </p:to>
                                    </p:set>
                                    <p:animEffect transition="in" filter="wipe(down)">
                                      <p:cBhvr>
                                        <p:cTn id="172" dur="580">
                                          <p:stCondLst>
                                            <p:cond delay="0"/>
                                          </p:stCondLst>
                                        </p:cTn>
                                        <p:tgtEl>
                                          <p:spTgt spid="31"/>
                                        </p:tgtEl>
                                      </p:cBhvr>
                                    </p:animEffect>
                                    <p:anim calcmode="lin" valueType="num">
                                      <p:cBhvr>
                                        <p:cTn id="17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8" dur="26">
                                          <p:stCondLst>
                                            <p:cond delay="650"/>
                                          </p:stCondLst>
                                        </p:cTn>
                                        <p:tgtEl>
                                          <p:spTgt spid="31"/>
                                        </p:tgtEl>
                                      </p:cBhvr>
                                      <p:to x="100000" y="60000"/>
                                    </p:animScale>
                                    <p:animScale>
                                      <p:cBhvr>
                                        <p:cTn id="179" dur="166" decel="50000">
                                          <p:stCondLst>
                                            <p:cond delay="676"/>
                                          </p:stCondLst>
                                        </p:cTn>
                                        <p:tgtEl>
                                          <p:spTgt spid="31"/>
                                        </p:tgtEl>
                                      </p:cBhvr>
                                      <p:to x="100000" y="100000"/>
                                    </p:animScale>
                                    <p:animScale>
                                      <p:cBhvr>
                                        <p:cTn id="180" dur="26">
                                          <p:stCondLst>
                                            <p:cond delay="1312"/>
                                          </p:stCondLst>
                                        </p:cTn>
                                        <p:tgtEl>
                                          <p:spTgt spid="31"/>
                                        </p:tgtEl>
                                      </p:cBhvr>
                                      <p:to x="100000" y="80000"/>
                                    </p:animScale>
                                    <p:animScale>
                                      <p:cBhvr>
                                        <p:cTn id="181" dur="166" decel="50000">
                                          <p:stCondLst>
                                            <p:cond delay="1338"/>
                                          </p:stCondLst>
                                        </p:cTn>
                                        <p:tgtEl>
                                          <p:spTgt spid="31"/>
                                        </p:tgtEl>
                                      </p:cBhvr>
                                      <p:to x="100000" y="100000"/>
                                    </p:animScale>
                                    <p:animScale>
                                      <p:cBhvr>
                                        <p:cTn id="182" dur="26">
                                          <p:stCondLst>
                                            <p:cond delay="1642"/>
                                          </p:stCondLst>
                                        </p:cTn>
                                        <p:tgtEl>
                                          <p:spTgt spid="31"/>
                                        </p:tgtEl>
                                      </p:cBhvr>
                                      <p:to x="100000" y="90000"/>
                                    </p:animScale>
                                    <p:animScale>
                                      <p:cBhvr>
                                        <p:cTn id="183" dur="166" decel="50000">
                                          <p:stCondLst>
                                            <p:cond delay="1668"/>
                                          </p:stCondLst>
                                        </p:cTn>
                                        <p:tgtEl>
                                          <p:spTgt spid="31"/>
                                        </p:tgtEl>
                                      </p:cBhvr>
                                      <p:to x="100000" y="100000"/>
                                    </p:animScale>
                                    <p:animScale>
                                      <p:cBhvr>
                                        <p:cTn id="184" dur="26">
                                          <p:stCondLst>
                                            <p:cond delay="1808"/>
                                          </p:stCondLst>
                                        </p:cTn>
                                        <p:tgtEl>
                                          <p:spTgt spid="31"/>
                                        </p:tgtEl>
                                      </p:cBhvr>
                                      <p:to x="100000" y="95000"/>
                                    </p:animScale>
                                    <p:animScale>
                                      <p:cBhvr>
                                        <p:cTn id="185" dur="166" decel="50000">
                                          <p:stCondLst>
                                            <p:cond delay="1834"/>
                                          </p:stCondLst>
                                        </p:cTn>
                                        <p:tgtEl>
                                          <p:spTgt spid="31"/>
                                        </p:tgtEl>
                                      </p:cBhvr>
                                      <p:to x="100000" y="100000"/>
                                    </p:animScale>
                                  </p:childTnLst>
                                </p:cTn>
                              </p:par>
                              <p:par>
                                <p:cTn id="186" presetID="26" presetClass="entr" presetSubtype="0" fill="hold" grpId="0" nodeType="withEffect">
                                  <p:stCondLst>
                                    <p:cond delay="0"/>
                                  </p:stCondLst>
                                  <p:childTnLst>
                                    <p:set>
                                      <p:cBhvr>
                                        <p:cTn id="187" dur="1" fill="hold">
                                          <p:stCondLst>
                                            <p:cond delay="0"/>
                                          </p:stCondLst>
                                        </p:cTn>
                                        <p:tgtEl>
                                          <p:spTgt spid="32"/>
                                        </p:tgtEl>
                                        <p:attrNameLst>
                                          <p:attrName>style.visibility</p:attrName>
                                        </p:attrNameLst>
                                      </p:cBhvr>
                                      <p:to>
                                        <p:strVal val="visible"/>
                                      </p:to>
                                    </p:set>
                                    <p:animEffect transition="in" filter="wipe(down)">
                                      <p:cBhvr>
                                        <p:cTn id="188" dur="580">
                                          <p:stCondLst>
                                            <p:cond delay="0"/>
                                          </p:stCondLst>
                                        </p:cTn>
                                        <p:tgtEl>
                                          <p:spTgt spid="32"/>
                                        </p:tgtEl>
                                      </p:cBhvr>
                                    </p:animEffect>
                                    <p:anim calcmode="lin" valueType="num">
                                      <p:cBhvr>
                                        <p:cTn id="18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94" dur="26">
                                          <p:stCondLst>
                                            <p:cond delay="650"/>
                                          </p:stCondLst>
                                        </p:cTn>
                                        <p:tgtEl>
                                          <p:spTgt spid="32"/>
                                        </p:tgtEl>
                                      </p:cBhvr>
                                      <p:to x="100000" y="60000"/>
                                    </p:animScale>
                                    <p:animScale>
                                      <p:cBhvr>
                                        <p:cTn id="195" dur="166" decel="50000">
                                          <p:stCondLst>
                                            <p:cond delay="676"/>
                                          </p:stCondLst>
                                        </p:cTn>
                                        <p:tgtEl>
                                          <p:spTgt spid="32"/>
                                        </p:tgtEl>
                                      </p:cBhvr>
                                      <p:to x="100000" y="100000"/>
                                    </p:animScale>
                                    <p:animScale>
                                      <p:cBhvr>
                                        <p:cTn id="196" dur="26">
                                          <p:stCondLst>
                                            <p:cond delay="1312"/>
                                          </p:stCondLst>
                                        </p:cTn>
                                        <p:tgtEl>
                                          <p:spTgt spid="32"/>
                                        </p:tgtEl>
                                      </p:cBhvr>
                                      <p:to x="100000" y="80000"/>
                                    </p:animScale>
                                    <p:animScale>
                                      <p:cBhvr>
                                        <p:cTn id="197" dur="166" decel="50000">
                                          <p:stCondLst>
                                            <p:cond delay="1338"/>
                                          </p:stCondLst>
                                        </p:cTn>
                                        <p:tgtEl>
                                          <p:spTgt spid="32"/>
                                        </p:tgtEl>
                                      </p:cBhvr>
                                      <p:to x="100000" y="100000"/>
                                    </p:animScale>
                                    <p:animScale>
                                      <p:cBhvr>
                                        <p:cTn id="198" dur="26">
                                          <p:stCondLst>
                                            <p:cond delay="1642"/>
                                          </p:stCondLst>
                                        </p:cTn>
                                        <p:tgtEl>
                                          <p:spTgt spid="32"/>
                                        </p:tgtEl>
                                      </p:cBhvr>
                                      <p:to x="100000" y="90000"/>
                                    </p:animScale>
                                    <p:animScale>
                                      <p:cBhvr>
                                        <p:cTn id="199" dur="166" decel="50000">
                                          <p:stCondLst>
                                            <p:cond delay="1668"/>
                                          </p:stCondLst>
                                        </p:cTn>
                                        <p:tgtEl>
                                          <p:spTgt spid="32"/>
                                        </p:tgtEl>
                                      </p:cBhvr>
                                      <p:to x="100000" y="100000"/>
                                    </p:animScale>
                                    <p:animScale>
                                      <p:cBhvr>
                                        <p:cTn id="200" dur="26">
                                          <p:stCondLst>
                                            <p:cond delay="1808"/>
                                          </p:stCondLst>
                                        </p:cTn>
                                        <p:tgtEl>
                                          <p:spTgt spid="32"/>
                                        </p:tgtEl>
                                      </p:cBhvr>
                                      <p:to x="100000" y="95000"/>
                                    </p:animScale>
                                    <p:animScale>
                                      <p:cBhvr>
                                        <p:cTn id="201"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4"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3" name="TextBox 12"/>
          <p:cNvSpPr txBox="1"/>
          <p:nvPr/>
        </p:nvSpPr>
        <p:spPr>
          <a:xfrm>
            <a:off x="590788" y="1203598"/>
            <a:ext cx="4036241" cy="3427477"/>
          </a:xfrm>
          <a:prstGeom prst="rect">
            <a:avLst/>
          </a:prstGeom>
          <a:noFill/>
        </p:spPr>
        <p:txBody>
          <a:bodyPr wrap="square" rtlCol="0">
            <a:spAutoFit/>
          </a:bodyPr>
          <a:lstStyle/>
          <a:p>
            <a:pPr defTabSz="685800">
              <a:lnSpc>
                <a:spcPct val="150000"/>
              </a:lnSpc>
            </a:pP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đường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xóm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nhỏ</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Tiếng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nhảy</a:t>
            </a:r>
            <a:r>
              <a:rPr lang="en-US" sz="2100" i="1" dirty="0">
                <a:solidFill>
                  <a:prstClr val="black"/>
                </a:solidFill>
                <a:latin typeface="Times New Roman" panose="02020603050405020304" pitchFamily="18" charset="0"/>
                <a:cs typeface="Times New Roman" panose="02020603050405020304" pitchFamily="18" charset="0"/>
              </a:rPr>
              <a:t> ổ:</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ta”</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xao</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động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nắng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trưa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mỏi</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gọi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pic>
        <p:nvPicPr>
          <p:cNvPr id="14" name="Picture 2" descr="Káº¿t quáº£ hÃ¬nh áº£nh cho hÃ nh quÃ¢n"/>
          <p:cNvPicPr>
            <a:picLocks noChangeAspect="1" noChangeArrowheads="1"/>
          </p:cNvPicPr>
          <p:nvPr/>
        </p:nvPicPr>
        <p:blipFill>
          <a:blip r:embed="rId3"/>
          <a:srcRect/>
          <a:stretch>
            <a:fillRect/>
          </a:stretch>
        </p:blipFill>
        <p:spPr bwMode="auto">
          <a:xfrm>
            <a:off x="4499992" y="1491630"/>
            <a:ext cx="3626870" cy="302433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72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195482" y="1516773"/>
            <a:ext cx="5807475" cy="1152128"/>
          </a:xfrm>
          <a:prstGeom prst="rect">
            <a:avLst/>
          </a:prstGeom>
        </p:spPr>
      </p:pic>
      <p:pic>
        <p:nvPicPr>
          <p:cNvPr id="11" name="Picture 10"/>
          <p:cNvPicPr>
            <a:picLocks noChangeAspect="1"/>
          </p:cNvPicPr>
          <p:nvPr/>
        </p:nvPicPr>
        <p:blipFill>
          <a:blip r:embed="rId4"/>
          <a:stretch>
            <a:fillRect/>
          </a:stretch>
        </p:blipFill>
        <p:spPr>
          <a:xfrm>
            <a:off x="6729627" y="25234"/>
            <a:ext cx="2080224" cy="1634462"/>
          </a:xfrm>
          <a:prstGeom prst="rect">
            <a:avLst/>
          </a:prstGeom>
        </p:spPr>
      </p:pic>
      <p:sp>
        <p:nvSpPr>
          <p:cNvPr id="15" name="TextBox 14"/>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Tiếng</a:t>
            </a:r>
            <a:r>
              <a:rPr lang="en-US" sz="2100" dirty="0" smtClean="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trưa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vọng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trí</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người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sĩ</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điểm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nào</a:t>
            </a:r>
            <a:r>
              <a:rPr lang="en-US" sz="2100" dirty="0" smtClean="0">
                <a:solidFill>
                  <a:prstClr val="black"/>
                </a:solidFill>
                <a:latin typeface="Times New Roman" pitchFamily="18" charset="0"/>
                <a:cs typeface="Times New Roman" pitchFamily="18" charset="0"/>
              </a:rPr>
              <a:t>?</a:t>
            </a:r>
          </a:p>
          <a:p>
            <a:pPr algn="just" defTabSz="342900"/>
            <a:endParaRPr lang="en-US" sz="2100" dirty="0" smtClean="0">
              <a:solidFill>
                <a:prstClr val="black"/>
              </a:solidFill>
              <a:latin typeface="Times New Roman" pitchFamily="18" charset="0"/>
              <a:cs typeface="Times New Roman" pitchFamily="18" charset="0"/>
            </a:endParaRPr>
          </a:p>
        </p:txBody>
      </p:sp>
      <p:sp>
        <p:nvSpPr>
          <p:cNvPr id="16" name="TextBox 15"/>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sao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vô</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thanh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người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sĩ</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chỉ</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ám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ảnh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với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thanh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của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tiếng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trưa</a:t>
            </a:r>
            <a:r>
              <a:rPr lang="en-US" sz="2100" dirty="0">
                <a:solidFill>
                  <a:prstClr val="black"/>
                </a:solidFill>
                <a:latin typeface="Times New Roman" pitchFamily="18" charset="0"/>
                <a:cs typeface="Times New Roman" pitchFamily="18" charset="0"/>
              </a:rPr>
              <a:t>?</a:t>
            </a:r>
          </a:p>
        </p:txBody>
      </p:sp>
      <p:sp>
        <p:nvSpPr>
          <p:cNvPr id="17" name="TextBox 16"/>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en-US" sz="2100" dirty="0">
                <a:solidFill>
                  <a:prstClr val="black"/>
                </a:solidFill>
                <a:latin typeface="Times New Roman" pitchFamily="18" charset="0"/>
                <a:cs typeface="Times New Roman" pitchFamily="18" charset="0"/>
              </a:rPr>
              <a:t>- </a:t>
            </a:r>
            <a:r>
              <a:rPr lang="fr-FR" sz="2100" dirty="0">
                <a:solidFill>
                  <a:prstClr val="black"/>
                </a:solidFill>
                <a:latin typeface="Times New Roman" pitchFamily="18" charset="0"/>
                <a:cs typeface="Times New Roman" pitchFamily="18" charset="0"/>
              </a:rPr>
              <a:t>Theo </a:t>
            </a:r>
            <a:r>
              <a:rPr lang="fr-FR" sz="2100" dirty="0" err="1">
                <a:solidFill>
                  <a:prstClr val="black"/>
                </a:solidFill>
                <a:latin typeface="Times New Roman" pitchFamily="18" charset="0"/>
                <a:cs typeface="Times New Roman" pitchFamily="18" charset="0"/>
              </a:rPr>
              <a:t>em</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biện</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pháp</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nghệ</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thuật</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nào</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được</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sử</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dụng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trong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khổ</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thơ</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này</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và</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tác</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dụng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của</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nó</a:t>
            </a:r>
            <a:r>
              <a:rPr lang="fr-FR" sz="2100" dirty="0">
                <a:solidFill>
                  <a:prstClr val="black"/>
                </a:solidFill>
                <a:latin typeface="Times New Roman" pitchFamily="18" charset="0"/>
                <a:cs typeface="Times New Roman" pitchFamily="18" charset="0"/>
              </a:rPr>
              <a:t>? </a:t>
            </a:r>
            <a:endParaRPr lang="en-US" sz="21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5850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down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2" descr="Káº¿t quáº£ hÃ¬nh áº£nh cho hÃ nh quÃ¢n"/>
          <p:cNvPicPr>
            <a:picLocks noChangeAspect="1" noChangeArrowheads="1"/>
          </p:cNvPicPr>
          <p:nvPr/>
        </p:nvPicPr>
        <p:blipFill>
          <a:blip r:embed="rId3"/>
          <a:srcRect/>
          <a:stretch>
            <a:fillRect/>
          </a:stretch>
        </p:blipFill>
        <p:spPr bwMode="auto">
          <a:xfrm>
            <a:off x="5709174" y="1851670"/>
            <a:ext cx="2620522" cy="2185174"/>
          </a:xfrm>
          <a:prstGeom prst="rect">
            <a:avLst/>
          </a:prstGeom>
          <a:ln w="88900" cap="sq" cmpd="thickThin">
            <a:solidFill>
              <a:srgbClr val="000000"/>
            </a:solidFill>
            <a:prstDash val="solid"/>
            <a:miter lim="800000"/>
          </a:ln>
          <a:effectLst>
            <a:innerShdw blurRad="76200">
              <a:srgbClr val="000000"/>
            </a:innerShdw>
          </a:effectLst>
        </p:spPr>
      </p:pic>
      <p:sp>
        <p:nvSpPr>
          <p:cNvPr id="19" name="Rectangle 18"/>
          <p:cNvSpPr/>
          <p:nvPr/>
        </p:nvSpPr>
        <p:spPr>
          <a:xfrm>
            <a:off x="3959095" y="2077879"/>
            <a:ext cx="1081794" cy="1754326"/>
          </a:xfrm>
          <a:prstGeom prst="rect">
            <a:avLst/>
          </a:prstGeom>
          <a:solidFill>
            <a:schemeClr val="accent4">
              <a:lumMod val="20000"/>
              <a:lumOff val="80000"/>
            </a:schemeClr>
          </a:solidFill>
        </p:spPr>
        <p:txBody>
          <a:bodyPr wrap="square">
            <a:spAutoFit/>
          </a:bodyPr>
          <a:lstStyle/>
          <a:p>
            <a:pPr algn="ctr" defTabSz="685800">
              <a:lnSpc>
                <a:spcPct val="150000"/>
              </a:lnSpc>
            </a:pPr>
            <a:r>
              <a:rPr lang="fr-FR" sz="2400" dirty="0" err="1">
                <a:solidFill>
                  <a:prstClr val="black"/>
                </a:solidFill>
                <a:latin typeface="Times New Roman" panose="02020603050405020304" pitchFamily="18" charset="0"/>
                <a:cs typeface="Times New Roman" panose="02020603050405020304" pitchFamily="18" charset="0"/>
              </a:rPr>
              <a:t>Thời</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điểm</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cụ</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thể</a:t>
            </a:r>
            <a:r>
              <a:rPr lang="fr-FR"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52722" y="1851670"/>
            <a:ext cx="2551126" cy="830997"/>
          </a:xfrm>
          <a:prstGeom prst="rect">
            <a:avLst/>
          </a:prstGeom>
        </p:spPr>
        <p:txBody>
          <a:bodyPr wrap="square">
            <a:spAutoFit/>
          </a:bodyPr>
          <a:lstStyle/>
          <a:p>
            <a:pPr algn="just" defTabSz="685800"/>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smtClean="0">
                <a:solidFill>
                  <a:prstClr val="black"/>
                </a:solidFill>
                <a:latin typeface="Times New Roman" panose="02020603050405020304" pitchFamily="18" charset="0"/>
                <a:cs typeface="Times New Roman" panose="02020603050405020304" pitchFamily="18" charset="0"/>
              </a:rPr>
              <a:t>Trên</a:t>
            </a:r>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đường</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hành</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quân</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xa</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60147" y="3640391"/>
            <a:ext cx="2246599" cy="461665"/>
          </a:xfrm>
          <a:prstGeom prst="rect">
            <a:avLst/>
          </a:prstGeom>
        </p:spPr>
        <p:txBody>
          <a:bodyPr wrap="square">
            <a:spAutoFit/>
          </a:bodyPr>
          <a:lstStyle/>
          <a:p>
            <a:pPr defTabSz="685800"/>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smtClean="0">
                <a:solidFill>
                  <a:prstClr val="black"/>
                </a:solidFill>
                <a:latin typeface="Times New Roman" panose="02020603050405020304" pitchFamily="18" charset="0"/>
                <a:cs typeface="Times New Roman" panose="02020603050405020304" pitchFamily="18" charset="0"/>
              </a:rPr>
              <a:t>Buổi</a:t>
            </a:r>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trưa</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nắng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60145" y="2902173"/>
            <a:ext cx="2413779" cy="461665"/>
          </a:xfrm>
          <a:prstGeom prst="rect">
            <a:avLst/>
          </a:prstGeom>
        </p:spPr>
        <p:txBody>
          <a:bodyPr wrap="square">
            <a:spAutoFit/>
          </a:bodyPr>
          <a:lstStyle/>
          <a:p>
            <a:pPr defTabSz="685800"/>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smtClean="0">
                <a:solidFill>
                  <a:prstClr val="black"/>
                </a:solidFill>
                <a:latin typeface="Times New Roman" panose="02020603050405020304" pitchFamily="18" charset="0"/>
                <a:cs typeface="Times New Roman" panose="02020603050405020304" pitchFamily="18" charset="0"/>
              </a:rPr>
              <a:t>Đi</a:t>
            </a:r>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a:solidFill>
                  <a:prstClr val="black"/>
                </a:solidFill>
                <a:latin typeface="Times New Roman" panose="02020603050405020304" pitchFamily="18" charset="0"/>
                <a:cs typeface="Times New Roman" panose="02020603050405020304" pitchFamily="18" charset="0"/>
              </a:rPr>
              <a:t>qua </a:t>
            </a:r>
            <a:r>
              <a:rPr lang="fr-FR" sz="2400" i="1" dirty="0" err="1">
                <a:solidFill>
                  <a:prstClr val="black"/>
                </a:solidFill>
                <a:latin typeface="Times New Roman" panose="02020603050405020304" pitchFamily="18" charset="0"/>
                <a:cs typeface="Times New Roman" panose="02020603050405020304" pitchFamily="18" charset="0"/>
              </a:rPr>
              <a:t>xóm</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nhỏ</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49164" y="1155517"/>
            <a:ext cx="2454314" cy="461665"/>
          </a:xfrm>
          <a:prstGeom prst="rect">
            <a:avLst/>
          </a:prstGeom>
        </p:spPr>
        <p:txBody>
          <a:bodyPr wrap="square">
            <a:spAutoFit/>
          </a:bodyPr>
          <a:lstStyle/>
          <a:p>
            <a:pPr algn="ctr" defTabSz="685800"/>
            <a:r>
              <a:rPr lang="fr-FR" sz="2400" i="1" dirty="0" smtClean="0">
                <a:solidFill>
                  <a:srgbClr val="FF0000"/>
                </a:solidFill>
                <a:latin typeface="Times New Roman" panose="02020603050405020304" pitchFamily="18" charset="0"/>
                <a:cs typeface="Times New Roman" panose="02020603050405020304" pitchFamily="18" charset="0"/>
              </a:rPr>
              <a:t>* </a:t>
            </a:r>
            <a:r>
              <a:rPr lang="fr-FR" sz="2400" i="1" dirty="0" err="1" smtClean="0">
                <a:solidFill>
                  <a:srgbClr val="FF0000"/>
                </a:solidFill>
                <a:latin typeface="Times New Roman" panose="02020603050405020304" pitchFamily="18" charset="0"/>
                <a:cs typeface="Times New Roman" panose="02020603050405020304" pitchFamily="18" charset="0"/>
              </a:rPr>
              <a:t>Hoàn</a:t>
            </a:r>
            <a:r>
              <a:rPr lang="fr-FR" sz="2400" i="1" dirty="0" smtClean="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cảnh</a:t>
            </a:r>
            <a:r>
              <a:rPr lang="fr-FR"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24" name="Freeform 5"/>
          <p:cNvSpPr>
            <a:spLocks/>
          </p:cNvSpPr>
          <p:nvPr/>
        </p:nvSpPr>
        <p:spPr bwMode="auto">
          <a:xfrm>
            <a:off x="3296773" y="1851670"/>
            <a:ext cx="359703" cy="23317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372365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8520" y="917750"/>
            <a:ext cx="4036241" cy="3427477"/>
          </a:xfrm>
          <a:prstGeom prst="rect">
            <a:avLst/>
          </a:prstGeom>
          <a:noFill/>
        </p:spPr>
        <p:txBody>
          <a:bodyPr wrap="square" rtlCol="0">
            <a:spAutoFit/>
          </a:bodyPr>
          <a:lstStyle/>
          <a:p>
            <a:pPr defTabSz="685800">
              <a:lnSpc>
                <a:spcPct val="150000"/>
              </a:lnSpc>
            </a:pP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đường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xóm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nhỏ</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Tiếng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nhảy</a:t>
            </a:r>
            <a:r>
              <a:rPr lang="en-US" sz="2100" i="1" dirty="0">
                <a:solidFill>
                  <a:prstClr val="black"/>
                </a:solidFill>
                <a:latin typeface="Times New Roman" panose="02020603050405020304" pitchFamily="18" charset="0"/>
                <a:cs typeface="Times New Roman" panose="02020603050405020304" pitchFamily="18" charset="0"/>
              </a:rPr>
              <a:t> ổ:</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ta”</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xao</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động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nắng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trưa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mỏi</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gọi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496" y="2931790"/>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chemeClr val="bg1"/>
                </a:solidFill>
                <a:latin typeface="Times New Roman" panose="02020603050405020304" pitchFamily="18" charset="0"/>
                <a:cs typeface="Times New Roman" panose="02020603050405020304" pitchFamily="18" charset="0"/>
              </a:rPr>
              <a:t>Nghe</a:t>
            </a:r>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5495" y="3435846"/>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chemeClr val="bg1"/>
                </a:solidFill>
                <a:latin typeface="Times New Roman" panose="02020603050405020304" pitchFamily="18" charset="0"/>
                <a:cs typeface="Times New Roman" panose="02020603050405020304" pitchFamily="18" charset="0"/>
              </a:rPr>
              <a:t>Nghe</a:t>
            </a:r>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5496" y="3942086"/>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chemeClr val="bg1"/>
                </a:solidFill>
                <a:latin typeface="Times New Roman" panose="02020603050405020304" pitchFamily="18" charset="0"/>
                <a:cs typeface="Times New Roman" panose="02020603050405020304" pitchFamily="18" charset="0"/>
              </a:rPr>
              <a:t>Nghe</a:t>
            </a:r>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563888" y="339502"/>
            <a:ext cx="5137752" cy="415498"/>
          </a:xfrm>
          <a:prstGeom prst="rect">
            <a:avLst/>
          </a:prstGeom>
        </p:spPr>
        <p:txBody>
          <a:bodyPr wrap="square">
            <a:spAutoFit/>
          </a:bodyPr>
          <a:lstStyle/>
          <a:p>
            <a:pPr algn="just" defTabSz="685800"/>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Hình</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ảnh</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ngôn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ngữ</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chân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thực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giản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dị</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563888" y="952060"/>
            <a:ext cx="5137752" cy="1546577"/>
          </a:xfrm>
          <a:prstGeom prst="rect">
            <a:avLst/>
          </a:prstGeom>
        </p:spPr>
        <p:txBody>
          <a:bodyPr wrap="square">
            <a:spAutoFit/>
          </a:bodyPr>
          <a:lstStyle/>
          <a:p>
            <a:pPr algn="just"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Điệp</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từ</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nghe</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fr-FR" sz="2100" i="1" dirty="0" err="1">
                <a:solidFill>
                  <a:prstClr val="black"/>
                </a:solidFill>
                <a:latin typeface="Times New Roman" panose="02020603050405020304" pitchFamily="18" charset="0"/>
                <a:cs typeface="Times New Roman" panose="02020603050405020304" pitchFamily="18" charset="0"/>
              </a:rPr>
              <a:t>nhấn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mạnh</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cảm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giác</a:t>
            </a:r>
            <a:r>
              <a:rPr lang="fr-FR" sz="2100" i="1" dirty="0">
                <a:solidFill>
                  <a:prstClr val="black"/>
                </a:solidFill>
                <a:latin typeface="Times New Roman" panose="02020603050405020304" pitchFamily="18" charset="0"/>
                <a:cs typeface="Times New Roman" panose="02020603050405020304" pitchFamily="18" charset="0"/>
              </a:rPr>
              <a:t> khi </a:t>
            </a:r>
            <a:r>
              <a:rPr lang="fr-FR" sz="2100" i="1" dirty="0" err="1">
                <a:solidFill>
                  <a:prstClr val="black"/>
                </a:solidFill>
                <a:latin typeface="Times New Roman" panose="02020603050405020304" pitchFamily="18" charset="0"/>
                <a:cs typeface="Times New Roman" panose="02020603050405020304" pitchFamily="18" charset="0"/>
              </a:rPr>
              <a:t>nghe</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tiếng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trưa</a:t>
            </a:r>
            <a:r>
              <a:rPr lang="fr-FR" sz="2100" i="1" dirty="0">
                <a:solidFill>
                  <a:prstClr val="black"/>
                </a:solidFill>
                <a:latin typeface="Times New Roman" panose="02020603050405020304" pitchFamily="18" charset="0"/>
                <a:cs typeface="Times New Roman" panose="02020603050405020304" pitchFamily="18" charset="0"/>
              </a:rPr>
              <a:t> - </a:t>
            </a:r>
            <a:r>
              <a:rPr lang="fr-FR" sz="2100" i="1" dirty="0" err="1">
                <a:solidFill>
                  <a:prstClr val="black"/>
                </a:solidFill>
                <a:latin typeface="Times New Roman" panose="02020603050405020304" pitchFamily="18" charset="0"/>
                <a:cs typeface="Times New Roman" panose="02020603050405020304" pitchFamily="18" charset="0"/>
              </a:rPr>
              <a:t>cảm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xúc</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lan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toả</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trong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tâm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hồn</a:t>
            </a:r>
            <a:endParaRPr lang="en-US" sz="2100" i="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19" name="Rectangle 18"/>
          <p:cNvSpPr/>
          <p:nvPr/>
        </p:nvSpPr>
        <p:spPr>
          <a:xfrm>
            <a:off x="3550706" y="2594955"/>
            <a:ext cx="5137752" cy="2516073"/>
          </a:xfrm>
          <a:prstGeom prst="rect">
            <a:avLst/>
          </a:prstGeom>
        </p:spPr>
        <p:txBody>
          <a:bodyPr wrap="square">
            <a:spAutoFit/>
          </a:bodyPr>
          <a:lstStyle/>
          <a:p>
            <a:pPr algn="just"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Liệt</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kê</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ẩn</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dụ</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chuyển</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đổi</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cảm</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giác</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100" i="1" dirty="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 </a:t>
            </a:r>
            <a:r>
              <a:rPr lang="vi-VN" sz="2100" i="1" dirty="0">
                <a:solidFill>
                  <a:prstClr val="black"/>
                </a:solidFill>
                <a:latin typeface="Times New Roman" panose="02020603050405020304" pitchFamily="18" charset="0"/>
                <a:cs typeface="Times New Roman" panose="02020603050405020304" pitchFamily="18" charset="0"/>
              </a:rPr>
              <a:t>người lính k</a:t>
            </a:r>
            <a:r>
              <a:rPr lang="en-US" sz="2100" i="1" dirty="0" err="1">
                <a:solidFill>
                  <a:prstClr val="black"/>
                </a:solidFill>
                <a:latin typeface="Times New Roman" panose="02020603050405020304" pitchFamily="18" charset="0"/>
                <a:cs typeface="Times New Roman" panose="02020603050405020304" pitchFamily="18" charset="0"/>
              </a:rPr>
              <a:t>hông</a:t>
            </a:r>
            <a:r>
              <a:rPr lang="vi-VN" sz="2100" i="1" dirty="0">
                <a:solidFill>
                  <a:prstClr val="black"/>
                </a:solidFill>
                <a:latin typeface="Times New Roman" panose="02020603050405020304" pitchFamily="18" charset="0"/>
                <a:cs typeface="Times New Roman" panose="02020603050405020304" pitchFamily="18" charset="0"/>
              </a:rPr>
              <a:t> chỉ nghe âm thanh tiếng gà bằng thính giác mà còn cảm nhận bằng thị giác, bằng cảm giác, cảm xúc của tâm hồn và bằng cả hồi ức. </a:t>
            </a:r>
            <a:endParaRPr lang="en-US" sz="2100" i="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715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5" grpId="0" animBg="1"/>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755" y="1855727"/>
            <a:ext cx="2937760" cy="830997"/>
          </a:xfrm>
          <a:prstGeom prst="rect">
            <a:avLst/>
          </a:prstGeom>
        </p:spPr>
        <p:txBody>
          <a:bodyPr wrap="square">
            <a:spAutoFit/>
          </a:bodyPr>
          <a:lstStyle/>
          <a:p>
            <a:pPr defTabSz="342900"/>
            <a:r>
              <a:rPr lang="vi-VN" sz="2400" dirty="0">
                <a:solidFill>
                  <a:srgbClr val="FF0000"/>
                </a:solidFill>
                <a:latin typeface="Times New Roman" panose="02020603050405020304" pitchFamily="18" charset="0"/>
              </a:rPr>
              <a:t>Tiếng gà </a:t>
            </a:r>
            <a:r>
              <a:rPr lang="en-US" sz="2400" dirty="0" err="1">
                <a:solidFill>
                  <a:srgbClr val="FF0000"/>
                </a:solidFill>
                <a:latin typeface="Times New Roman" pitchFamily="18" charset="0"/>
                <a:cs typeface="Times New Roman" pitchFamily="18" charset="0"/>
              </a:rPr>
              <a:t>ai</a:t>
            </a:r>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anose="02020603050405020304" pitchFamily="18" charset="0"/>
              </a:rPr>
              <a:t>nhảy ổ:</a:t>
            </a:r>
            <a:br>
              <a:rPr lang="vi-VN" sz="2400" dirty="0">
                <a:solidFill>
                  <a:srgbClr val="FF0000"/>
                </a:solidFill>
                <a:latin typeface="Times New Roman" panose="02020603050405020304" pitchFamily="18" charset="0"/>
              </a:rPr>
            </a:br>
            <a:r>
              <a:rPr lang="vi-VN" sz="2400" dirty="0">
                <a:solidFill>
                  <a:srgbClr val="FF0000"/>
                </a:solidFill>
                <a:latin typeface="Times New Roman" panose="02020603050405020304" pitchFamily="18" charset="0"/>
              </a:rPr>
              <a:t>“Cục... cục tác cục ta”</a:t>
            </a:r>
            <a:endParaRPr lang="en-US" sz="2400" dirty="0">
              <a:solidFill>
                <a:srgbClr val="FF0000"/>
              </a:solidFill>
              <a:latin typeface="Calibri Light"/>
            </a:endParaRPr>
          </a:p>
        </p:txBody>
      </p:sp>
      <p:sp>
        <p:nvSpPr>
          <p:cNvPr id="7" name="Rectangle 6"/>
          <p:cNvSpPr/>
          <p:nvPr/>
        </p:nvSpPr>
        <p:spPr>
          <a:xfrm>
            <a:off x="3916225" y="771550"/>
            <a:ext cx="4250425" cy="830997"/>
          </a:xfrm>
          <a:prstGeom prst="rect">
            <a:avLst/>
          </a:prstGeom>
        </p:spPr>
        <p:txBody>
          <a:bodyPr wrap="square">
            <a:spAutoFit/>
          </a:bodyPr>
          <a:lstStyle/>
          <a:p>
            <a:pPr algn="just" defTabSz="342900"/>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Âm</a:t>
            </a:r>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thanh</a:t>
            </a:r>
            <a:r>
              <a:rPr lang="fr-FR" sz="2400" i="1" dirty="0" smtClean="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của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làng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sym typeface="Wingdings" pitchFamily="2" charset="2"/>
              </a:rPr>
              <a:t> </a:t>
            </a:r>
            <a:r>
              <a:rPr lang="fr-FR" sz="2400" i="1" dirty="0" err="1">
                <a:solidFill>
                  <a:prstClr val="black"/>
                </a:solidFill>
                <a:latin typeface="Times New Roman" pitchFamily="18" charset="0"/>
                <a:cs typeface="Times New Roman" pitchFamily="18" charset="0"/>
                <a:sym typeface="Wingdings" pitchFamily="2" charset="2"/>
              </a:rPr>
              <a:t>B</a:t>
            </a:r>
            <a:r>
              <a:rPr lang="fr-FR" sz="2400" i="1" dirty="0" err="1">
                <a:solidFill>
                  <a:prstClr val="black"/>
                </a:solidFill>
                <a:latin typeface="Times New Roman" pitchFamily="18" charset="0"/>
                <a:cs typeface="Times New Roman" pitchFamily="18" charset="0"/>
              </a:rPr>
              <a:t>ình</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dị</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thân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thuộc</a:t>
            </a:r>
            <a:endParaRPr lang="en-US" sz="2400" i="1" dirty="0">
              <a:solidFill>
                <a:prstClr val="black"/>
              </a:solidFill>
              <a:latin typeface="Times New Roman" pitchFamily="18" charset="0"/>
              <a:cs typeface="Times New Roman" pitchFamily="18" charset="0"/>
            </a:endParaRPr>
          </a:p>
        </p:txBody>
      </p:sp>
      <p:sp>
        <p:nvSpPr>
          <p:cNvPr id="8" name="Rectangle 7"/>
          <p:cNvSpPr/>
          <p:nvPr/>
        </p:nvSpPr>
        <p:spPr>
          <a:xfrm>
            <a:off x="3925734" y="2008080"/>
            <a:ext cx="4160760" cy="1569660"/>
          </a:xfrm>
          <a:prstGeom prst="rect">
            <a:avLst/>
          </a:prstGeom>
        </p:spPr>
        <p:txBody>
          <a:bodyPr wrap="square">
            <a:spAutoFit/>
          </a:bodyPr>
          <a:lstStyle/>
          <a:p>
            <a:pPr algn="just" defTabSz="342900"/>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Phá</a:t>
            </a:r>
            <a:r>
              <a:rPr lang="fr-FR" sz="2400" i="1" dirty="0" smtClean="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rPr>
              <a:t>tan </a:t>
            </a:r>
            <a:r>
              <a:rPr lang="fr-FR" sz="2400" i="1" dirty="0" err="1">
                <a:solidFill>
                  <a:prstClr val="black"/>
                </a:solidFill>
                <a:latin typeface="Times New Roman" pitchFamily="18" charset="0"/>
                <a:cs typeface="Times New Roman" pitchFamily="18" charset="0"/>
              </a:rPr>
              <a:t>cái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tĩnh</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lặng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buổi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trưa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của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làng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sym typeface="Wingdings" pitchFamily="2" charset="2"/>
              </a:rPr>
              <a:t> </a:t>
            </a:r>
            <a:r>
              <a:rPr lang="fr-FR" sz="2400" i="1" dirty="0" err="1">
                <a:solidFill>
                  <a:prstClr val="black"/>
                </a:solidFill>
                <a:latin typeface="Times New Roman" pitchFamily="18" charset="0"/>
                <a:cs typeface="Times New Roman" pitchFamily="18" charset="0"/>
                <a:sym typeface="Wingdings" pitchFamily="2" charset="2"/>
              </a:rPr>
              <a:t>M</a:t>
            </a:r>
            <a:r>
              <a:rPr lang="fr-FR" sz="2400" i="1" dirty="0" err="1">
                <a:solidFill>
                  <a:prstClr val="black"/>
                </a:solidFill>
                <a:latin typeface="Times New Roman" pitchFamily="18" charset="0"/>
                <a:cs typeface="Times New Roman" pitchFamily="18" charset="0"/>
              </a:rPr>
              <a:t>ang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lại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niềm</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vui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cho</a:t>
            </a:r>
            <a:r>
              <a:rPr lang="fr-FR" sz="2400" i="1" dirty="0">
                <a:solidFill>
                  <a:prstClr val="black"/>
                </a:solidFill>
                <a:latin typeface="Times New Roman" pitchFamily="18" charset="0"/>
                <a:cs typeface="Times New Roman" pitchFamily="18" charset="0"/>
              </a:rPr>
              <a:t> con </a:t>
            </a:r>
            <a:r>
              <a:rPr lang="fr-FR" sz="2400" i="1" dirty="0" err="1">
                <a:solidFill>
                  <a:prstClr val="black"/>
                </a:solidFill>
                <a:latin typeface="Times New Roman" pitchFamily="18" charset="0"/>
                <a:cs typeface="Times New Roman" pitchFamily="18" charset="0"/>
              </a:rPr>
              <a:t>người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chốn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thôn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sp>
        <p:nvSpPr>
          <p:cNvPr id="10" name="Rectangle 9"/>
          <p:cNvSpPr/>
          <p:nvPr/>
        </p:nvSpPr>
        <p:spPr>
          <a:xfrm>
            <a:off x="3934633" y="3819622"/>
            <a:ext cx="4160760" cy="461665"/>
          </a:xfrm>
          <a:prstGeom prst="rect">
            <a:avLst/>
          </a:prstGeom>
        </p:spPr>
        <p:txBody>
          <a:bodyPr wrap="square">
            <a:spAutoFit/>
          </a:bodyPr>
          <a:lstStyle/>
          <a:p>
            <a:pPr algn="just" defTabSz="342900"/>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Gợi</a:t>
            </a:r>
            <a:r>
              <a:rPr lang="fr-FR" sz="2400" i="1" dirty="0" smtClean="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kỉ</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niệm</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ấu</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thơ</a:t>
            </a:r>
            <a:r>
              <a:rPr lang="fr-FR" sz="2400" i="1" dirty="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sp>
        <p:nvSpPr>
          <p:cNvPr id="11" name="TextBox 10"/>
          <p:cNvSpPr txBox="1"/>
          <p:nvPr/>
        </p:nvSpPr>
        <p:spPr>
          <a:xfrm>
            <a:off x="-1" y="-16002"/>
            <a:ext cx="3117273" cy="1508105"/>
          </a:xfrm>
          <a:prstGeom prst="rect">
            <a:avLst/>
          </a:prstGeom>
          <a:solidFill>
            <a:schemeClr val="accent3">
              <a:lumMod val="20000"/>
              <a:lumOff val="80000"/>
            </a:schemeClr>
          </a:solidFill>
        </p:spPr>
        <p:txBody>
          <a:bodyPr wrap="square" rtlCol="0">
            <a:spAutoFit/>
          </a:bodyPr>
          <a:lstStyle/>
          <a:p>
            <a:pPr algn="just" defTabSz="342900"/>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Tại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sao</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trong</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vô</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vàn</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âm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thanh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người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chiến</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sĩ</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lại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chỉ</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ám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ảnh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với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âm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thanh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của</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tiếng</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gà</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trưa</a:t>
            </a:r>
            <a:r>
              <a:rPr lang="en-US" sz="2300" i="1" dirty="0">
                <a:solidFill>
                  <a:prstClr val="black"/>
                </a:solidFill>
                <a:latin typeface="Times New Roman" pitchFamily="18" charset="0"/>
                <a:cs typeface="Times New Roman" pitchFamily="18" charset="0"/>
              </a:rPr>
              <a:t>?</a:t>
            </a:r>
          </a:p>
        </p:txBody>
      </p:sp>
      <p:pic>
        <p:nvPicPr>
          <p:cNvPr id="12" name="Picture 11"/>
          <p:cNvPicPr>
            <a:picLocks noChangeAspect="1"/>
          </p:cNvPicPr>
          <p:nvPr/>
        </p:nvPicPr>
        <p:blipFill>
          <a:blip r:embed="rId3"/>
          <a:stretch>
            <a:fillRect/>
          </a:stretch>
        </p:blipFill>
        <p:spPr>
          <a:xfrm>
            <a:off x="0" y="3008881"/>
            <a:ext cx="3117272" cy="2083149"/>
          </a:xfrm>
          <a:prstGeom prst="rect">
            <a:avLst/>
          </a:prstGeom>
        </p:spPr>
      </p:pic>
      <p:sp>
        <p:nvSpPr>
          <p:cNvPr id="13" name="Freeform 5"/>
          <p:cNvSpPr>
            <a:spLocks/>
          </p:cNvSpPr>
          <p:nvPr/>
        </p:nvSpPr>
        <p:spPr bwMode="auto">
          <a:xfrm>
            <a:off x="3296773" y="771550"/>
            <a:ext cx="359703" cy="341190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3573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21"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23" name="Picture 22"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24" name="文本框 7">
            <a:extLst>
              <a:ext uri="{FF2B5EF4-FFF2-40B4-BE49-F238E27FC236}">
                <a16:creationId xmlns="" xmlns:a16="http://schemas.microsoft.com/office/drawing/2014/main" id="{348EA833-F33D-48B3-94A8-A0BEF8284518}"/>
              </a:ext>
            </a:extLst>
          </p:cNvPr>
          <p:cNvSpPr txBox="1"/>
          <p:nvPr/>
        </p:nvSpPr>
        <p:spPr>
          <a:xfrm>
            <a:off x="2099615" y="950977"/>
            <a:ext cx="5945684" cy="2195794"/>
          </a:xfrm>
          <a:prstGeom prst="rect">
            <a:avLst/>
          </a:prstGeom>
          <a:noFill/>
        </p:spPr>
        <p:txBody>
          <a:bodyPr wrap="square" rtlCol="0">
            <a:spAutoFit/>
          </a:bodyPr>
          <a:lstStyle/>
          <a:p>
            <a:pPr algn="just" defTabSz="685800">
              <a:lnSpc>
                <a:spcPct val="200000"/>
              </a:lnSpc>
            </a:pP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Tiếng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gà</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trưa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đem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lại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những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cảm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giác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vừa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bồi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hồi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xúc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động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vừa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hạnh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phúc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Đó</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chính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là</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tình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làng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quê</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thắm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thiết</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sâu</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nặng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a:t>
            </a:r>
            <a:endParaRPr lang="zh-CN" altLang="en-US"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25" name="Picture 24" descr="—Pngtree—vector growing chickens_2054348.png"/>
          <p:cNvPicPr>
            <a:picLocks noChangeAspect="1"/>
          </p:cNvPicPr>
          <p:nvPr/>
        </p:nvPicPr>
        <p:blipFill>
          <a:blip r:embed="rId5"/>
          <a:srcRect t="25747" b="34253"/>
          <a:stretch>
            <a:fillRect/>
          </a:stretch>
        </p:blipFill>
        <p:spPr>
          <a:xfrm>
            <a:off x="4071962" y="3146771"/>
            <a:ext cx="4132507" cy="1339502"/>
          </a:xfrm>
          <a:prstGeom prst="rect">
            <a:avLst/>
          </a:prstGeom>
        </p:spPr>
      </p:pic>
    </p:spTree>
    <p:extLst>
      <p:ext uri="{BB962C8B-B14F-4D97-AF65-F5344CB8AC3E}">
        <p14:creationId xmlns:p14="http://schemas.microsoft.com/office/powerpoint/2010/main" val="29395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strVal val="#ppt_w*0.70"/>
                                          </p:val>
                                        </p:tav>
                                        <p:tav tm="100000">
                                          <p:val>
                                            <p:strVal val="#ppt_w"/>
                                          </p:val>
                                        </p:tav>
                                      </p:tavLst>
                                    </p:anim>
                                    <p:anim calcmode="lin" valueType="num">
                                      <p:cBhvr>
                                        <p:cTn id="23" dur="1000" fill="hold"/>
                                        <p:tgtEl>
                                          <p:spTgt spid="25"/>
                                        </p:tgtEl>
                                        <p:attrNameLst>
                                          <p:attrName>ppt_h</p:attrName>
                                        </p:attrNameLst>
                                      </p:cBhvr>
                                      <p:tavLst>
                                        <p:tav tm="0">
                                          <p:val>
                                            <p:strVal val="#ppt_h"/>
                                          </p:val>
                                        </p:tav>
                                        <p:tav tm="100000">
                                          <p:val>
                                            <p:strVal val="#ppt_h"/>
                                          </p:val>
                                        </p:tav>
                                      </p:tavLst>
                                    </p:anim>
                                    <p:animEffect transition="in" filter="fade">
                                      <p:cBhvr>
                                        <p:cTn id="2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7354" y="184008"/>
            <a:ext cx="7146789" cy="369332"/>
            <a:chOff x="-178462" y="1828800"/>
            <a:chExt cx="19060588" cy="984870"/>
          </a:xfrm>
        </p:grpSpPr>
        <p:sp>
          <p:nvSpPr>
            <p:cNvPr id="8" name="Round Same Side Corner Rectangle 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9" name="TextBox 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1" name="Group 10"/>
          <p:cNvGrpSpPr/>
          <p:nvPr/>
        </p:nvGrpSpPr>
        <p:grpSpPr>
          <a:xfrm>
            <a:off x="179512" y="555526"/>
            <a:ext cx="6480719" cy="395616"/>
            <a:chOff x="644526" y="2766774"/>
            <a:chExt cx="17284167" cy="1054970"/>
          </a:xfrm>
        </p:grpSpPr>
        <p:sp>
          <p:nvSpPr>
            <p:cNvPr id="12" name="TextBox 11"/>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gợi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1" name="TextBox 20"/>
          <p:cNvSpPr txBox="1"/>
          <p:nvPr/>
        </p:nvSpPr>
        <p:spPr>
          <a:xfrm>
            <a:off x="0" y="924289"/>
            <a:ext cx="3315068" cy="2031325"/>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2" name="TextBox 21"/>
          <p:cNvSpPr txBox="1"/>
          <p:nvPr/>
        </p:nvSpPr>
        <p:spPr>
          <a:xfrm>
            <a:off x="-108641" y="3029800"/>
            <a:ext cx="3304607"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52576" y="1201572"/>
            <a:ext cx="3352211"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13502" y="924289"/>
            <a:ext cx="3304607" cy="3139321"/>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5868144" y="2899045"/>
            <a:ext cx="3117272" cy="2083149"/>
          </a:xfrm>
          <a:prstGeom prst="rect">
            <a:avLst/>
          </a:prstGeom>
        </p:spPr>
      </p:pic>
    </p:spTree>
    <p:extLst>
      <p:ext uri="{BB962C8B-B14F-4D97-AF65-F5344CB8AC3E}">
        <p14:creationId xmlns:p14="http://schemas.microsoft.com/office/powerpoint/2010/main" val="361864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7504" y="555526"/>
            <a:ext cx="8784976" cy="4392488"/>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508035" y="44021"/>
            <a:ext cx="3983913" cy="1023009"/>
          </a:xfrm>
          <a:prstGeom prst="rect">
            <a:avLst/>
          </a:prstGeom>
        </p:spPr>
      </p:pic>
      <p:sp>
        <p:nvSpPr>
          <p:cNvPr id="7" name="文本框 23">
            <a:extLst>
              <a:ext uri="{FF2B5EF4-FFF2-40B4-BE49-F238E27FC236}">
                <a16:creationId xmlns="" xmlns:a16="http://schemas.microsoft.com/office/drawing/2014/main" id="{F856F041-EC9E-4CA4-BCFD-F2400947D7F7}"/>
              </a:ext>
            </a:extLst>
          </p:cNvPr>
          <p:cNvSpPr txBox="1"/>
          <p:nvPr/>
        </p:nvSpPr>
        <p:spPr>
          <a:xfrm>
            <a:off x="359531" y="764006"/>
            <a:ext cx="8280919" cy="830997"/>
          </a:xfrm>
          <a:prstGeom prst="rect">
            <a:avLst/>
          </a:prstGeom>
          <a:noFill/>
        </p:spPr>
        <p:txBody>
          <a:bodyPr wrap="square" rtlCol="0">
            <a:spAutoFit/>
          </a:bodyPr>
          <a:lstStyle/>
          <a:p>
            <a:pPr algn="just" defTabSz="342900"/>
            <a:r>
              <a:rPr lang="en-US" altLang="zh-CN" sz="2400" i="1" dirty="0" err="1">
                <a:solidFill>
                  <a:srgbClr val="FF0000"/>
                </a:solidFill>
                <a:latin typeface="Times New Roman" pitchFamily="18" charset="0"/>
                <a:cs typeface="Times New Roman" pitchFamily="18" charset="0"/>
              </a:rPr>
              <a:t>Quan</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sát</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lại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toàn</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bộ</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bài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thơ</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và</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cho</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biết</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câu</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thơ</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Tiếng</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gà</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trưa</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được</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lặp</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lại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bao</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nhiêu</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lần</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Việc</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lặp</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lại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như</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vậy</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có</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tác</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dụng</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gì</a:t>
            </a:r>
            <a:r>
              <a:rPr lang="en-US" altLang="zh-CN" sz="2400" i="1" dirty="0">
                <a:solidFill>
                  <a:srgbClr val="FF0000"/>
                </a:solidFill>
                <a:latin typeface="Times New Roman" pitchFamily="18" charset="0"/>
                <a:cs typeface="Times New Roman" pitchFamily="18" charset="0"/>
              </a:rPr>
              <a:t>?</a:t>
            </a:r>
            <a:endParaRPr lang="zh-CN" altLang="en-US" sz="2400" i="1" dirty="0">
              <a:solidFill>
                <a:srgbClr val="FF0000"/>
              </a:solidFill>
              <a:latin typeface="Times New Roman" pitchFamily="18" charset="0"/>
              <a:cs typeface="Times New Roman" pitchFamily="18" charset="0"/>
            </a:endParaRPr>
          </a:p>
        </p:txBody>
      </p:sp>
      <p:sp>
        <p:nvSpPr>
          <p:cNvPr id="8" name="文本框 23">
            <a:extLst>
              <a:ext uri="{FF2B5EF4-FFF2-40B4-BE49-F238E27FC236}">
                <a16:creationId xmlns="" xmlns:a16="http://schemas.microsoft.com/office/drawing/2014/main" id="{F856F041-EC9E-4CA4-BCFD-F2400947D7F7}"/>
              </a:ext>
            </a:extLst>
          </p:cNvPr>
          <p:cNvSpPr txBox="1"/>
          <p:nvPr/>
        </p:nvSpPr>
        <p:spPr>
          <a:xfrm>
            <a:off x="359531" y="1803483"/>
            <a:ext cx="8280919" cy="830997"/>
          </a:xfrm>
          <a:prstGeom prst="rect">
            <a:avLst/>
          </a:prstGeom>
          <a:noFill/>
        </p:spPr>
        <p:txBody>
          <a:bodyPr wrap="square" rtlCol="0">
            <a:spAutoFit/>
          </a:bodyPr>
          <a:lstStyle/>
          <a:p>
            <a:pPr algn="just" defTabSz="342900"/>
            <a:r>
              <a:rPr lang="en-US" altLang="zh-CN" sz="2400" dirty="0" smtClean="0">
                <a:solidFill>
                  <a:prstClr val="black"/>
                </a:solidFill>
                <a:latin typeface="Times New Roman" pitchFamily="18" charset="0"/>
                <a:cs typeface="Times New Roman" pitchFamily="18" charset="0"/>
              </a:rPr>
              <a:t>- </a:t>
            </a:r>
            <a:r>
              <a:rPr lang="en-US" altLang="zh-CN" sz="2400" dirty="0" err="1" smtClean="0">
                <a:solidFill>
                  <a:prstClr val="black"/>
                </a:solidFill>
                <a:latin typeface="Times New Roman" pitchFamily="18" charset="0"/>
                <a:cs typeface="Times New Roman" pitchFamily="18" charset="0"/>
              </a:rPr>
              <a:t>Lần</a:t>
            </a:r>
            <a:r>
              <a:rPr lang="en-US" altLang="zh-CN" sz="2400" dirty="0" smtClean="0">
                <a:solidFill>
                  <a:prstClr val="black"/>
                </a:solidFill>
                <a:latin typeface="Times New Roman" pitchFamily="18" charset="0"/>
                <a:cs typeface="Times New Roman" pitchFamily="18" charset="0"/>
              </a:rPr>
              <a:t> 1 ……………………………………………………………..</a:t>
            </a:r>
          </a:p>
          <a:p>
            <a:pPr algn="just" defTabSz="342900"/>
            <a:r>
              <a:rPr lang="en-US" altLang="zh-CN" sz="2400" dirty="0" smtClean="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sp>
        <p:nvSpPr>
          <p:cNvPr id="9" name="文本框 23">
            <a:extLst>
              <a:ext uri="{FF2B5EF4-FFF2-40B4-BE49-F238E27FC236}">
                <a16:creationId xmlns="" xmlns:a16="http://schemas.microsoft.com/office/drawing/2014/main" id="{F856F041-EC9E-4CA4-BCFD-F2400947D7F7}"/>
              </a:ext>
            </a:extLst>
          </p:cNvPr>
          <p:cNvSpPr txBox="1"/>
          <p:nvPr/>
        </p:nvSpPr>
        <p:spPr>
          <a:xfrm>
            <a:off x="359531" y="2634480"/>
            <a:ext cx="8280919" cy="830997"/>
          </a:xfrm>
          <a:prstGeom prst="rect">
            <a:avLst/>
          </a:prstGeom>
          <a:noFill/>
        </p:spPr>
        <p:txBody>
          <a:bodyPr wrap="square" rtlCol="0">
            <a:spAutoFit/>
          </a:bodyPr>
          <a:lstStyle/>
          <a:p>
            <a:pPr algn="just" defTabSz="342900"/>
            <a:r>
              <a:rPr lang="en-US" altLang="zh-CN" sz="2400" dirty="0" smtClean="0">
                <a:solidFill>
                  <a:prstClr val="black"/>
                </a:solidFill>
                <a:latin typeface="Times New Roman" pitchFamily="18" charset="0"/>
                <a:cs typeface="Times New Roman" pitchFamily="18" charset="0"/>
              </a:rPr>
              <a:t>- </a:t>
            </a:r>
            <a:r>
              <a:rPr lang="en-US" altLang="zh-CN" sz="2400" dirty="0" err="1" smtClean="0">
                <a:solidFill>
                  <a:prstClr val="black"/>
                </a:solidFill>
                <a:latin typeface="Times New Roman" pitchFamily="18" charset="0"/>
                <a:cs typeface="Times New Roman" pitchFamily="18" charset="0"/>
              </a:rPr>
              <a:t>Lần</a:t>
            </a:r>
            <a:r>
              <a:rPr lang="en-US" altLang="zh-CN" sz="2400" dirty="0" smtClean="0">
                <a:solidFill>
                  <a:prstClr val="black"/>
                </a:solidFill>
                <a:latin typeface="Times New Roman" pitchFamily="18" charset="0"/>
                <a:cs typeface="Times New Roman" pitchFamily="18" charset="0"/>
              </a:rPr>
              <a:t> 2 ……………………………………………………………..</a:t>
            </a:r>
          </a:p>
          <a:p>
            <a:pPr algn="just" defTabSz="342900"/>
            <a:r>
              <a:rPr lang="en-US" altLang="zh-CN" sz="2400" dirty="0" smtClean="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sp>
        <p:nvSpPr>
          <p:cNvPr id="10" name="文本框 23">
            <a:extLst>
              <a:ext uri="{FF2B5EF4-FFF2-40B4-BE49-F238E27FC236}">
                <a16:creationId xmlns="" xmlns:a16="http://schemas.microsoft.com/office/drawing/2014/main" id="{F856F041-EC9E-4CA4-BCFD-F2400947D7F7}"/>
              </a:ext>
            </a:extLst>
          </p:cNvPr>
          <p:cNvSpPr txBox="1"/>
          <p:nvPr/>
        </p:nvSpPr>
        <p:spPr>
          <a:xfrm>
            <a:off x="361389" y="3465477"/>
            <a:ext cx="8280919" cy="830997"/>
          </a:xfrm>
          <a:prstGeom prst="rect">
            <a:avLst/>
          </a:prstGeom>
          <a:noFill/>
        </p:spPr>
        <p:txBody>
          <a:bodyPr wrap="square" rtlCol="0">
            <a:spAutoFit/>
          </a:bodyPr>
          <a:lstStyle/>
          <a:p>
            <a:pPr algn="just" defTabSz="342900"/>
            <a:r>
              <a:rPr lang="en-US" altLang="zh-CN" sz="2400" dirty="0" smtClean="0">
                <a:solidFill>
                  <a:prstClr val="black"/>
                </a:solidFill>
                <a:latin typeface="Times New Roman" pitchFamily="18" charset="0"/>
                <a:cs typeface="Times New Roman" pitchFamily="18" charset="0"/>
              </a:rPr>
              <a:t>- </a:t>
            </a:r>
            <a:r>
              <a:rPr lang="en-US" altLang="zh-CN" sz="2400" dirty="0" err="1" smtClean="0">
                <a:solidFill>
                  <a:prstClr val="black"/>
                </a:solidFill>
                <a:latin typeface="Times New Roman" pitchFamily="18" charset="0"/>
                <a:cs typeface="Times New Roman" pitchFamily="18" charset="0"/>
              </a:rPr>
              <a:t>Lần</a:t>
            </a:r>
            <a:r>
              <a:rPr lang="en-US" altLang="zh-CN" sz="2400" dirty="0" smtClean="0">
                <a:solidFill>
                  <a:prstClr val="black"/>
                </a:solidFill>
                <a:latin typeface="Times New Roman" pitchFamily="18" charset="0"/>
                <a:cs typeface="Times New Roman" pitchFamily="18" charset="0"/>
              </a:rPr>
              <a:t> 3 ……………………………………………………………..</a:t>
            </a:r>
          </a:p>
          <a:p>
            <a:pPr algn="just" defTabSz="342900"/>
            <a:r>
              <a:rPr lang="en-US" altLang="zh-CN" sz="2400" dirty="0" smtClean="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pic>
        <p:nvPicPr>
          <p:cNvPr id="11" name="Picture 10" descr="—Pngtree—vector growing chickens_2054348.png"/>
          <p:cNvPicPr>
            <a:picLocks noChangeAspect="1"/>
          </p:cNvPicPr>
          <p:nvPr/>
        </p:nvPicPr>
        <p:blipFill>
          <a:blip r:embed="rId4"/>
          <a:srcRect t="25747" b="34253"/>
          <a:stretch>
            <a:fillRect/>
          </a:stretch>
        </p:blipFill>
        <p:spPr>
          <a:xfrm>
            <a:off x="4572000" y="3700940"/>
            <a:ext cx="3847356" cy="1247074"/>
          </a:xfrm>
          <a:prstGeom prst="rect">
            <a:avLst/>
          </a:prstGeom>
        </p:spPr>
      </p:pic>
    </p:spTree>
    <p:extLst>
      <p:ext uri="{BB962C8B-B14F-4D97-AF65-F5344CB8AC3E}">
        <p14:creationId xmlns:p14="http://schemas.microsoft.com/office/powerpoint/2010/main" val="4068803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34"/>
            <a:ext cx="6352097" cy="4039933"/>
          </a:xfrm>
          <a:prstGeom prst="rect">
            <a:avLst/>
          </a:prstGeom>
        </p:spPr>
      </p:pic>
      <p:sp>
        <p:nvSpPr>
          <p:cNvPr id="11" name="TextBox 10"/>
          <p:cNvSpPr txBox="1"/>
          <p:nvPr/>
        </p:nvSpPr>
        <p:spPr>
          <a:xfrm>
            <a:off x="6804248" y="4037907"/>
            <a:ext cx="2118631" cy="461665"/>
          </a:xfrm>
          <a:prstGeom prst="rect">
            <a:avLst/>
          </a:prstGeom>
          <a:noFill/>
        </p:spPr>
        <p:txBody>
          <a:bodyPr wrap="square" rtlCol="0">
            <a:spAutoFit/>
          </a:bodyPr>
          <a:lstStyle/>
          <a:p>
            <a:pPr algn="r" defTabSz="685800"/>
            <a:r>
              <a:rPr lang="en-US" sz="2400" dirty="0" smtClean="0">
                <a:solidFill>
                  <a:prstClr val="black"/>
                </a:solidFill>
                <a:latin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cs typeface="Times New Roman" panose="02020603050405020304" pitchFamily="18" charset="0"/>
              </a:rPr>
              <a:t>Xuân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Quỳnh</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6378534" y="555526"/>
            <a:ext cx="2313272" cy="3713214"/>
          </a:xfrm>
          <a:prstGeom prst="rect">
            <a:avLst/>
          </a:prstGeom>
        </p:spPr>
      </p:pic>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164554"/>
            <a:ext cx="3315068" cy="2951064"/>
          </a:xfrm>
          <a:prstGeom prst="rect">
            <a:avLst/>
          </a:prstGeom>
          <a:noFill/>
        </p:spPr>
        <p:txBody>
          <a:bodyPr wrap="square" rtlCol="0">
            <a:spAutoFit/>
          </a:bodyPr>
          <a:lstStyle/>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2" name="TextBox 21"/>
          <p:cNvSpPr txBox="1"/>
          <p:nvPr/>
        </p:nvSpPr>
        <p:spPr>
          <a:xfrm>
            <a:off x="-122861" y="2962918"/>
            <a:ext cx="3304607" cy="2120068"/>
          </a:xfrm>
          <a:prstGeom prst="rect">
            <a:avLst/>
          </a:prstGeom>
          <a:noFill/>
        </p:spPr>
        <p:txBody>
          <a:bodyPr wrap="square" rtlCol="0">
            <a:spAutoFit/>
          </a:bodyPr>
          <a:lstStyle/>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49442" y="267494"/>
            <a:ext cx="3352211" cy="2120068"/>
          </a:xfrm>
          <a:prstGeom prst="rect">
            <a:avLst/>
          </a:prstGeom>
          <a:noFill/>
        </p:spPr>
        <p:txBody>
          <a:bodyPr wrap="square" rtlCol="0">
            <a:spAutoFit/>
          </a:bodyPr>
          <a:lstStyle/>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13502" y="-164554"/>
            <a:ext cx="3304607" cy="4613058"/>
          </a:xfrm>
          <a:prstGeom prst="rect">
            <a:avLst/>
          </a:prstGeom>
          <a:noFill/>
        </p:spPr>
        <p:txBody>
          <a:bodyPr wrap="square" rtlCol="0">
            <a:spAutoFit/>
          </a:bodyPr>
          <a:lstStyle/>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5868144" y="2772582"/>
            <a:ext cx="3117272" cy="2083149"/>
          </a:xfrm>
          <a:prstGeom prst="rect">
            <a:avLst/>
          </a:prstGeom>
        </p:spPr>
      </p:pic>
      <p:sp>
        <p:nvSpPr>
          <p:cNvPr id="2" name="Rectangle 1"/>
          <p:cNvSpPr/>
          <p:nvPr/>
        </p:nvSpPr>
        <p:spPr>
          <a:xfrm>
            <a:off x="184147" y="267494"/>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4796" y="2969435"/>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18109" y="339502"/>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Pngtree—vector growing chickens_2054348.png"/>
          <p:cNvPicPr>
            <a:picLocks noChangeAspect="1"/>
          </p:cNvPicPr>
          <p:nvPr/>
        </p:nvPicPr>
        <p:blipFill>
          <a:blip r:embed="rId4"/>
          <a:srcRect t="25747" b="34253"/>
          <a:stretch>
            <a:fillRect/>
          </a:stretch>
        </p:blipFill>
        <p:spPr>
          <a:xfrm>
            <a:off x="1829237" y="339502"/>
            <a:ext cx="888609" cy="288032"/>
          </a:xfrm>
          <a:prstGeom prst="rect">
            <a:avLst/>
          </a:prstGeom>
        </p:spPr>
      </p:pic>
      <p:pic>
        <p:nvPicPr>
          <p:cNvPr id="26" name="Picture 25" descr="—Pngtree—vector growing chickens_2054348.png"/>
          <p:cNvPicPr>
            <a:picLocks noChangeAspect="1"/>
          </p:cNvPicPr>
          <p:nvPr/>
        </p:nvPicPr>
        <p:blipFill>
          <a:blip r:embed="rId4"/>
          <a:srcRect t="25747" b="34253"/>
          <a:stretch>
            <a:fillRect/>
          </a:stretch>
        </p:blipFill>
        <p:spPr>
          <a:xfrm>
            <a:off x="1930928" y="3084769"/>
            <a:ext cx="888609" cy="288032"/>
          </a:xfrm>
          <a:prstGeom prst="rect">
            <a:avLst/>
          </a:prstGeom>
        </p:spPr>
      </p:pic>
      <p:pic>
        <p:nvPicPr>
          <p:cNvPr id="27" name="Picture 26" descr="—Pngtree—vector growing chickens_2054348.png"/>
          <p:cNvPicPr>
            <a:picLocks noChangeAspect="1"/>
          </p:cNvPicPr>
          <p:nvPr/>
        </p:nvPicPr>
        <p:blipFill>
          <a:blip r:embed="rId4"/>
          <a:srcRect t="25747" b="34253"/>
          <a:stretch>
            <a:fillRect/>
          </a:stretch>
        </p:blipFill>
        <p:spPr>
          <a:xfrm>
            <a:off x="7956376" y="483518"/>
            <a:ext cx="888609" cy="288032"/>
          </a:xfrm>
          <a:prstGeom prst="rect">
            <a:avLst/>
          </a:prstGeom>
        </p:spPr>
      </p:pic>
      <p:sp>
        <p:nvSpPr>
          <p:cNvPr id="28" name="Rectangle 27"/>
          <p:cNvSpPr/>
          <p:nvPr/>
        </p:nvSpPr>
        <p:spPr>
          <a:xfrm>
            <a:off x="1287814" y="4661261"/>
            <a:ext cx="4580330" cy="438582"/>
          </a:xfrm>
          <a:prstGeom prst="rect">
            <a:avLst/>
          </a:prstGeom>
          <a:solidFill>
            <a:schemeClr val="accent6">
              <a:lumMod val="60000"/>
              <a:lumOff val="40000"/>
            </a:schemeClr>
          </a:solidFill>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Câu</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thơ</a:t>
            </a:r>
            <a:r>
              <a:rPr lang="en-US" sz="2250" dirty="0">
                <a:solidFill>
                  <a:prstClr val="black"/>
                </a:solidFill>
                <a:latin typeface="Times New Roman" pitchFamily="18" charset="0"/>
                <a:cs typeface="Times New Roman" pitchFamily="18" charset="0"/>
              </a:rPr>
              <a:t>: “</a:t>
            </a:r>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lặp</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lại</a:t>
            </a:r>
            <a:r>
              <a:rPr lang="en-US" sz="2250" dirty="0">
                <a:solidFill>
                  <a:prstClr val="black"/>
                </a:solidFill>
                <a:latin typeface="Times New Roman" pitchFamily="18" charset="0"/>
                <a:cs typeface="Times New Roman" pitchFamily="18" charset="0"/>
              </a:rPr>
              <a:t> </a:t>
            </a:r>
            <a:r>
              <a:rPr lang="en-US" sz="2250" dirty="0" smtClean="0">
                <a:solidFill>
                  <a:prstClr val="black"/>
                </a:solidFill>
                <a:latin typeface="Times New Roman" pitchFamily="18" charset="0"/>
                <a:cs typeface="Times New Roman" pitchFamily="18" charset="0"/>
              </a:rPr>
              <a:t>3 </a:t>
            </a:r>
            <a:r>
              <a:rPr lang="en-US" sz="2250" dirty="0" err="1">
                <a:solidFill>
                  <a:prstClr val="black"/>
                </a:solidFill>
                <a:latin typeface="Times New Roman" pitchFamily="18" charset="0"/>
                <a:cs typeface="Times New Roman" pitchFamily="18" charset="0"/>
              </a:rPr>
              <a:t>lần</a:t>
            </a:r>
            <a:endParaRPr lang="en-US" sz="2250" dirty="0">
              <a:solidFill>
                <a:prstClr val="black"/>
              </a:solidFill>
              <a:latin typeface="Calibri Light"/>
            </a:endParaRPr>
          </a:p>
        </p:txBody>
      </p:sp>
    </p:spTree>
    <p:extLst>
      <p:ext uri="{BB962C8B-B14F-4D97-AF65-F5344CB8AC3E}">
        <p14:creationId xmlns:p14="http://schemas.microsoft.com/office/powerpoint/2010/main" val="314990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328533" y="3127190"/>
            <a:ext cx="594015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5610" y="330785"/>
            <a:ext cx="3315068" cy="4401205"/>
          </a:xfrm>
          <a:prstGeom prst="rect">
            <a:avLst/>
          </a:prstGeom>
          <a:noFill/>
        </p:spPr>
        <p:txBody>
          <a:bodyPr wrap="square" rtlCol="0">
            <a:spAutoFit/>
          </a:bodyPr>
          <a:lstStyle/>
          <a:p>
            <a:pPr defTabSz="685800">
              <a:lnSpc>
                <a:spcPct val="200000"/>
              </a:lnSpc>
            </a:pP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Tiếng</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trưa</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rơm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những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trứng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Này</a:t>
            </a:r>
            <a:r>
              <a:rPr lang="en-US" sz="2000" i="1" dirty="0">
                <a:solidFill>
                  <a:prstClr val="black"/>
                </a:solidFill>
                <a:latin typeface="Times New Roman" panose="02020603050405020304" pitchFamily="18" charset="0"/>
                <a:cs typeface="Times New Roman" panose="02020603050405020304" pitchFamily="18" charset="0"/>
              </a:rPr>
              <a:t> con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mơ</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Khắp</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mình</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hoa</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đốm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trắng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Này</a:t>
            </a:r>
            <a:r>
              <a:rPr lang="en-US" sz="2000" i="1" dirty="0">
                <a:solidFill>
                  <a:prstClr val="black"/>
                </a:solidFill>
                <a:latin typeface="Times New Roman" panose="02020603050405020304" pitchFamily="18" charset="0"/>
                <a:cs typeface="Times New Roman" panose="02020603050405020304" pitchFamily="18" charset="0"/>
              </a:rPr>
              <a:t> con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vàng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Lông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óng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như</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màu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nắng</a:t>
            </a:r>
            <a:endParaRPr lang="en-US" sz="2000"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79512" y="1122873"/>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ngtree—vector growing chickens_2054348.png"/>
          <p:cNvPicPr>
            <a:picLocks noChangeAspect="1"/>
          </p:cNvPicPr>
          <p:nvPr/>
        </p:nvPicPr>
        <p:blipFill>
          <a:blip r:embed="rId3"/>
          <a:srcRect t="25747" b="34253"/>
          <a:stretch>
            <a:fillRect/>
          </a:stretch>
        </p:blipFill>
        <p:spPr>
          <a:xfrm>
            <a:off x="1824602" y="1194881"/>
            <a:ext cx="888609" cy="288032"/>
          </a:xfrm>
          <a:prstGeom prst="rect">
            <a:avLst/>
          </a:prstGeom>
        </p:spPr>
      </p:pic>
      <p:pic>
        <p:nvPicPr>
          <p:cNvPr id="20" name="Picture 19"/>
          <p:cNvPicPr>
            <a:picLocks noChangeAspect="1"/>
          </p:cNvPicPr>
          <p:nvPr/>
        </p:nvPicPr>
        <p:blipFill>
          <a:blip r:embed="rId4"/>
          <a:stretch>
            <a:fillRect/>
          </a:stretch>
        </p:blipFill>
        <p:spPr>
          <a:xfrm>
            <a:off x="5158248" y="507626"/>
            <a:ext cx="1699629" cy="1489978"/>
          </a:xfrm>
          <a:prstGeom prst="ellipse">
            <a:avLst/>
          </a:prstGeom>
          <a:ln>
            <a:noFill/>
          </a:ln>
          <a:effectLst>
            <a:softEdge rad="112500"/>
          </a:effectLst>
        </p:spPr>
      </p:pic>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nhất</a:t>
            </a:r>
            <a:endParaRPr lang="en-US" sz="2400" b="1" i="1" dirty="0">
              <a:solidFill>
                <a:schemeClr val="bg1"/>
              </a:solidFill>
              <a:latin typeface="Times New Roman" panose="02020603050405020304" pitchFamily="18" charset="0"/>
              <a:cs typeface="Times New Roman" panose="02020603050405020304" pitchFamily="18" charset="0"/>
            </a:endParaRPr>
          </a:p>
        </p:txBody>
      </p:sp>
      <p:pic>
        <p:nvPicPr>
          <p:cNvPr id="22" name="Picture 21"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97369" flipV="1">
            <a:off x="4419180" y="974266"/>
            <a:ext cx="777028" cy="595244"/>
          </a:xfrm>
          <a:prstGeom prst="rect">
            <a:avLst/>
          </a:prstGeom>
          <a:effectLst>
            <a:softEdge rad="127000"/>
          </a:effectLst>
        </p:spPr>
      </p:pic>
      <p:sp>
        <p:nvSpPr>
          <p:cNvPr id="23" name="Rectangle 22"/>
          <p:cNvSpPr/>
          <p:nvPr/>
        </p:nvSpPr>
        <p:spPr>
          <a:xfrm>
            <a:off x="3315069" y="1566031"/>
            <a:ext cx="2317424" cy="461665"/>
          </a:xfrm>
          <a:prstGeom prst="rect">
            <a:avLst/>
          </a:prstGeom>
        </p:spPr>
        <p:txBody>
          <a:bodyPr wrap="square">
            <a:spAutoFit/>
          </a:bodyPr>
          <a:lstStyle/>
          <a:p>
            <a:pPr algn="just" defTabSz="685800"/>
            <a:r>
              <a:rPr lang="en-US" sz="2400" i="1" dirty="0">
                <a:solidFill>
                  <a:prstClr val="black"/>
                </a:solidFill>
                <a:latin typeface="Times New Roman" panose="02020603050405020304" pitchFamily="18" charset="0"/>
                <a:cs typeface="Times New Roman" panose="02020603050405020304" pitchFamily="18" charset="0"/>
              </a:rPr>
              <a:t>Ổ </a:t>
            </a:r>
            <a:r>
              <a:rPr lang="en-US" sz="2400" i="1" dirty="0" err="1">
                <a:solidFill>
                  <a:prstClr val="black"/>
                </a:solidFill>
                <a:latin typeface="Times New Roman" panose="02020603050405020304" pitchFamily="18" charset="0"/>
                <a:cs typeface="Times New Roman" panose="02020603050405020304" pitchFamily="18" charset="0"/>
              </a:rPr>
              <a:t>trứng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436096" y="2414986"/>
            <a:ext cx="2498270" cy="461665"/>
          </a:xfrm>
          <a:prstGeom prst="rect">
            <a:avLst/>
          </a:prstGeom>
        </p:spPr>
        <p:txBody>
          <a:bodyPr wrap="square">
            <a:spAutoFit/>
          </a:bodyPr>
          <a:lstStyle/>
          <a:p>
            <a:pPr algn="just" defTabSz="685800"/>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mơ</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7227228" y="1639904"/>
            <a:ext cx="2498270" cy="461665"/>
          </a:xfrm>
          <a:prstGeom prst="rect">
            <a:avLst/>
          </a:prstGeom>
        </p:spPr>
        <p:txBody>
          <a:bodyPr wrap="square">
            <a:spAutoFit/>
          </a:bodyPr>
          <a:lstStyle/>
          <a:p>
            <a:pPr algn="just" defTabSz="685800"/>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97369" flipV="1">
            <a:off x="5578368" y="1885761"/>
            <a:ext cx="777028" cy="595244"/>
          </a:xfrm>
          <a:prstGeom prst="rect">
            <a:avLst/>
          </a:prstGeom>
          <a:effectLst>
            <a:softEdge rad="127000"/>
          </a:effectLst>
        </p:spPr>
      </p:pic>
      <p:pic>
        <p:nvPicPr>
          <p:cNvPr id="27" name="Picture 26"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458536">
            <a:off x="6816431" y="994835"/>
            <a:ext cx="777028" cy="591668"/>
          </a:xfrm>
          <a:prstGeom prst="rect">
            <a:avLst/>
          </a:prstGeom>
          <a:effectLst>
            <a:softEdge rad="127000"/>
          </a:effectLst>
        </p:spPr>
      </p:pic>
      <p:sp>
        <p:nvSpPr>
          <p:cNvPr id="28" name="Rectangle 27"/>
          <p:cNvSpPr/>
          <p:nvPr/>
        </p:nvSpPr>
        <p:spPr>
          <a:xfrm>
            <a:off x="3748190" y="3299126"/>
            <a:ext cx="5000274" cy="1200329"/>
          </a:xfrm>
          <a:prstGeom prst="rect">
            <a:avLst/>
          </a:prstGeom>
        </p:spPr>
        <p:txBody>
          <a:bodyPr wrap="square">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Gợi</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tả</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màu</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sắc</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tươi</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sáng</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hình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ảnh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đẹp</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bình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dị</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thân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thuộc</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214864" y="111494"/>
            <a:ext cx="2613150" cy="438582"/>
          </a:xfrm>
          <a:prstGeom prst="rect">
            <a:avLst/>
          </a:prstGeom>
        </p:spPr>
        <p:txBody>
          <a:bodyPr wrap="square">
            <a:spAutoFit/>
          </a:bodyPr>
          <a:lstStyle/>
          <a:p>
            <a:pPr algn="ctr" defTabSz="342900"/>
            <a:r>
              <a:rPr lang="en-US" sz="2250" b="1" i="1" dirty="0" smtClean="0">
                <a:solidFill>
                  <a:prstClr val="black"/>
                </a:solidFill>
                <a:latin typeface="Times New Roman" panose="02020603050405020304" pitchFamily="18" charset="0"/>
              </a:rPr>
              <a:t>- </a:t>
            </a:r>
            <a:r>
              <a:rPr lang="vi-VN" sz="2250" b="1" i="1" dirty="0" smtClean="0">
                <a:solidFill>
                  <a:prstClr val="black"/>
                </a:solidFill>
                <a:latin typeface="Times New Roman" panose="02020603050405020304" pitchFamily="18" charset="0"/>
              </a:rPr>
              <a:t>Tiếng </a:t>
            </a:r>
            <a:r>
              <a:rPr lang="vi-VN" sz="2250" b="1" i="1" dirty="0">
                <a:solidFill>
                  <a:prstClr val="black"/>
                </a:solidFill>
                <a:latin typeface="Times New Roman" panose="02020603050405020304" pitchFamily="18" charset="0"/>
              </a:rPr>
              <a:t>gà </a:t>
            </a:r>
            <a:r>
              <a:rPr lang="en-US" sz="2250" b="1" i="1" dirty="0" err="1">
                <a:solidFill>
                  <a:prstClr val="black"/>
                </a:solidFill>
                <a:latin typeface="Times New Roman" pitchFamily="18" charset="0"/>
                <a:cs typeface="Times New Roman" pitchFamily="18" charset="0"/>
              </a:rPr>
              <a:t>trưa</a:t>
            </a:r>
            <a:r>
              <a:rPr lang="en-US" sz="2250" b="1" i="1" dirty="0">
                <a:solidFill>
                  <a:prstClr val="black"/>
                </a:solidFill>
                <a:latin typeface="Times New Roman" pitchFamily="18" charset="0"/>
                <a:cs typeface="Times New Roman" pitchFamily="18" charset="0"/>
              </a:rPr>
              <a:t> </a:t>
            </a:r>
            <a:r>
              <a:rPr lang="en-US" sz="2250" b="1" i="1" dirty="0" err="1">
                <a:solidFill>
                  <a:prstClr val="black"/>
                </a:solidFill>
                <a:latin typeface="Times New Roman" pitchFamily="18" charset="0"/>
                <a:cs typeface="Times New Roman" pitchFamily="18" charset="0"/>
              </a:rPr>
              <a:t>gợi</a:t>
            </a:r>
            <a:endParaRPr lang="en-US" sz="2250" b="1" i="1" dirty="0">
              <a:solidFill>
                <a:prstClr val="black"/>
              </a:solidFill>
              <a:latin typeface="Calibri Light"/>
            </a:endParaRPr>
          </a:p>
        </p:txBody>
      </p:sp>
    </p:spTree>
    <p:extLst>
      <p:ext uri="{BB962C8B-B14F-4D97-AF65-F5344CB8AC3E}">
        <p14:creationId xmlns:p14="http://schemas.microsoft.com/office/powerpoint/2010/main" val="16195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80">
                                          <p:stCondLst>
                                            <p:cond delay="0"/>
                                          </p:stCondLst>
                                        </p:cTn>
                                        <p:tgtEl>
                                          <p:spTgt spid="22"/>
                                        </p:tgtEl>
                                      </p:cBhvr>
                                    </p:animEffect>
                                    <p:anim calcmode="lin" valueType="num">
                                      <p:cBhvr>
                                        <p:cTn id="3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2" dur="26">
                                          <p:stCondLst>
                                            <p:cond delay="650"/>
                                          </p:stCondLst>
                                        </p:cTn>
                                        <p:tgtEl>
                                          <p:spTgt spid="22"/>
                                        </p:tgtEl>
                                      </p:cBhvr>
                                      <p:to x="100000" y="60000"/>
                                    </p:animScale>
                                    <p:animScale>
                                      <p:cBhvr>
                                        <p:cTn id="43" dur="166" decel="50000">
                                          <p:stCondLst>
                                            <p:cond delay="676"/>
                                          </p:stCondLst>
                                        </p:cTn>
                                        <p:tgtEl>
                                          <p:spTgt spid="22"/>
                                        </p:tgtEl>
                                      </p:cBhvr>
                                      <p:to x="100000" y="100000"/>
                                    </p:animScale>
                                    <p:animScale>
                                      <p:cBhvr>
                                        <p:cTn id="44" dur="26">
                                          <p:stCondLst>
                                            <p:cond delay="1312"/>
                                          </p:stCondLst>
                                        </p:cTn>
                                        <p:tgtEl>
                                          <p:spTgt spid="22"/>
                                        </p:tgtEl>
                                      </p:cBhvr>
                                      <p:to x="100000" y="80000"/>
                                    </p:animScale>
                                    <p:animScale>
                                      <p:cBhvr>
                                        <p:cTn id="45" dur="166" decel="50000">
                                          <p:stCondLst>
                                            <p:cond delay="1338"/>
                                          </p:stCondLst>
                                        </p:cTn>
                                        <p:tgtEl>
                                          <p:spTgt spid="22"/>
                                        </p:tgtEl>
                                      </p:cBhvr>
                                      <p:to x="100000" y="100000"/>
                                    </p:animScale>
                                    <p:animScale>
                                      <p:cBhvr>
                                        <p:cTn id="46" dur="26">
                                          <p:stCondLst>
                                            <p:cond delay="1642"/>
                                          </p:stCondLst>
                                        </p:cTn>
                                        <p:tgtEl>
                                          <p:spTgt spid="22"/>
                                        </p:tgtEl>
                                      </p:cBhvr>
                                      <p:to x="100000" y="90000"/>
                                    </p:animScale>
                                    <p:animScale>
                                      <p:cBhvr>
                                        <p:cTn id="47" dur="166" decel="50000">
                                          <p:stCondLst>
                                            <p:cond delay="1668"/>
                                          </p:stCondLst>
                                        </p:cTn>
                                        <p:tgtEl>
                                          <p:spTgt spid="22"/>
                                        </p:tgtEl>
                                      </p:cBhvr>
                                      <p:to x="100000" y="100000"/>
                                    </p:animScale>
                                    <p:animScale>
                                      <p:cBhvr>
                                        <p:cTn id="48" dur="26">
                                          <p:stCondLst>
                                            <p:cond delay="1808"/>
                                          </p:stCondLst>
                                        </p:cTn>
                                        <p:tgtEl>
                                          <p:spTgt spid="22"/>
                                        </p:tgtEl>
                                      </p:cBhvr>
                                      <p:to x="100000" y="95000"/>
                                    </p:animScale>
                                    <p:animScale>
                                      <p:cBhvr>
                                        <p:cTn id="49" dur="166" decel="50000">
                                          <p:stCondLst>
                                            <p:cond delay="1834"/>
                                          </p:stCondLst>
                                        </p:cTn>
                                        <p:tgtEl>
                                          <p:spTgt spid="22"/>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80">
                                          <p:stCondLst>
                                            <p:cond delay="0"/>
                                          </p:stCondLst>
                                        </p:cTn>
                                        <p:tgtEl>
                                          <p:spTgt spid="23"/>
                                        </p:tgtEl>
                                      </p:cBhvr>
                                    </p:animEffect>
                                    <p:anim calcmode="lin" valueType="num">
                                      <p:cBhvr>
                                        <p:cTn id="5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8" dur="26">
                                          <p:stCondLst>
                                            <p:cond delay="650"/>
                                          </p:stCondLst>
                                        </p:cTn>
                                        <p:tgtEl>
                                          <p:spTgt spid="23"/>
                                        </p:tgtEl>
                                      </p:cBhvr>
                                      <p:to x="100000" y="60000"/>
                                    </p:animScale>
                                    <p:animScale>
                                      <p:cBhvr>
                                        <p:cTn id="59" dur="166" decel="50000">
                                          <p:stCondLst>
                                            <p:cond delay="676"/>
                                          </p:stCondLst>
                                        </p:cTn>
                                        <p:tgtEl>
                                          <p:spTgt spid="23"/>
                                        </p:tgtEl>
                                      </p:cBhvr>
                                      <p:to x="100000" y="100000"/>
                                    </p:animScale>
                                    <p:animScale>
                                      <p:cBhvr>
                                        <p:cTn id="60" dur="26">
                                          <p:stCondLst>
                                            <p:cond delay="1312"/>
                                          </p:stCondLst>
                                        </p:cTn>
                                        <p:tgtEl>
                                          <p:spTgt spid="23"/>
                                        </p:tgtEl>
                                      </p:cBhvr>
                                      <p:to x="100000" y="80000"/>
                                    </p:animScale>
                                    <p:animScale>
                                      <p:cBhvr>
                                        <p:cTn id="61" dur="166" decel="50000">
                                          <p:stCondLst>
                                            <p:cond delay="1338"/>
                                          </p:stCondLst>
                                        </p:cTn>
                                        <p:tgtEl>
                                          <p:spTgt spid="23"/>
                                        </p:tgtEl>
                                      </p:cBhvr>
                                      <p:to x="100000" y="100000"/>
                                    </p:animScale>
                                    <p:animScale>
                                      <p:cBhvr>
                                        <p:cTn id="62" dur="26">
                                          <p:stCondLst>
                                            <p:cond delay="1642"/>
                                          </p:stCondLst>
                                        </p:cTn>
                                        <p:tgtEl>
                                          <p:spTgt spid="23"/>
                                        </p:tgtEl>
                                      </p:cBhvr>
                                      <p:to x="100000" y="90000"/>
                                    </p:animScale>
                                    <p:animScale>
                                      <p:cBhvr>
                                        <p:cTn id="63" dur="166" decel="50000">
                                          <p:stCondLst>
                                            <p:cond delay="1668"/>
                                          </p:stCondLst>
                                        </p:cTn>
                                        <p:tgtEl>
                                          <p:spTgt spid="23"/>
                                        </p:tgtEl>
                                      </p:cBhvr>
                                      <p:to x="100000" y="100000"/>
                                    </p:animScale>
                                    <p:animScale>
                                      <p:cBhvr>
                                        <p:cTn id="64" dur="26">
                                          <p:stCondLst>
                                            <p:cond delay="1808"/>
                                          </p:stCondLst>
                                        </p:cTn>
                                        <p:tgtEl>
                                          <p:spTgt spid="23"/>
                                        </p:tgtEl>
                                      </p:cBhvr>
                                      <p:to x="100000" y="95000"/>
                                    </p:animScale>
                                    <p:animScale>
                                      <p:cBhvr>
                                        <p:cTn id="65" dur="166" decel="50000">
                                          <p:stCondLst>
                                            <p:cond delay="1834"/>
                                          </p:stCondLst>
                                        </p:cTn>
                                        <p:tgtEl>
                                          <p:spTgt spid="23"/>
                                        </p:tgtEl>
                                      </p:cBhvr>
                                      <p:to x="100000" y="100000"/>
                                    </p:animScale>
                                  </p:childTnLst>
                                </p:cTn>
                              </p:par>
                              <p:par>
                                <p:cTn id="66" presetID="26"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80">
                                          <p:stCondLst>
                                            <p:cond delay="0"/>
                                          </p:stCondLst>
                                        </p:cTn>
                                        <p:tgtEl>
                                          <p:spTgt spid="26"/>
                                        </p:tgtEl>
                                      </p:cBhvr>
                                    </p:animEffect>
                                    <p:anim calcmode="lin" valueType="num">
                                      <p:cBhvr>
                                        <p:cTn id="6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4" dur="26">
                                          <p:stCondLst>
                                            <p:cond delay="650"/>
                                          </p:stCondLst>
                                        </p:cTn>
                                        <p:tgtEl>
                                          <p:spTgt spid="26"/>
                                        </p:tgtEl>
                                      </p:cBhvr>
                                      <p:to x="100000" y="60000"/>
                                    </p:animScale>
                                    <p:animScale>
                                      <p:cBhvr>
                                        <p:cTn id="75" dur="166" decel="50000">
                                          <p:stCondLst>
                                            <p:cond delay="676"/>
                                          </p:stCondLst>
                                        </p:cTn>
                                        <p:tgtEl>
                                          <p:spTgt spid="26"/>
                                        </p:tgtEl>
                                      </p:cBhvr>
                                      <p:to x="100000" y="100000"/>
                                    </p:animScale>
                                    <p:animScale>
                                      <p:cBhvr>
                                        <p:cTn id="76" dur="26">
                                          <p:stCondLst>
                                            <p:cond delay="1312"/>
                                          </p:stCondLst>
                                        </p:cTn>
                                        <p:tgtEl>
                                          <p:spTgt spid="26"/>
                                        </p:tgtEl>
                                      </p:cBhvr>
                                      <p:to x="100000" y="80000"/>
                                    </p:animScale>
                                    <p:animScale>
                                      <p:cBhvr>
                                        <p:cTn id="77" dur="166" decel="50000">
                                          <p:stCondLst>
                                            <p:cond delay="1338"/>
                                          </p:stCondLst>
                                        </p:cTn>
                                        <p:tgtEl>
                                          <p:spTgt spid="26"/>
                                        </p:tgtEl>
                                      </p:cBhvr>
                                      <p:to x="100000" y="100000"/>
                                    </p:animScale>
                                    <p:animScale>
                                      <p:cBhvr>
                                        <p:cTn id="78" dur="26">
                                          <p:stCondLst>
                                            <p:cond delay="1642"/>
                                          </p:stCondLst>
                                        </p:cTn>
                                        <p:tgtEl>
                                          <p:spTgt spid="26"/>
                                        </p:tgtEl>
                                      </p:cBhvr>
                                      <p:to x="100000" y="90000"/>
                                    </p:animScale>
                                    <p:animScale>
                                      <p:cBhvr>
                                        <p:cTn id="79" dur="166" decel="50000">
                                          <p:stCondLst>
                                            <p:cond delay="1668"/>
                                          </p:stCondLst>
                                        </p:cTn>
                                        <p:tgtEl>
                                          <p:spTgt spid="26"/>
                                        </p:tgtEl>
                                      </p:cBhvr>
                                      <p:to x="100000" y="100000"/>
                                    </p:animScale>
                                    <p:animScale>
                                      <p:cBhvr>
                                        <p:cTn id="80" dur="26">
                                          <p:stCondLst>
                                            <p:cond delay="1808"/>
                                          </p:stCondLst>
                                        </p:cTn>
                                        <p:tgtEl>
                                          <p:spTgt spid="26"/>
                                        </p:tgtEl>
                                      </p:cBhvr>
                                      <p:to x="100000" y="95000"/>
                                    </p:animScale>
                                    <p:animScale>
                                      <p:cBhvr>
                                        <p:cTn id="81" dur="166" decel="50000">
                                          <p:stCondLst>
                                            <p:cond delay="1834"/>
                                          </p:stCondLst>
                                        </p:cTn>
                                        <p:tgtEl>
                                          <p:spTgt spid="26"/>
                                        </p:tgtEl>
                                      </p:cBhvr>
                                      <p:to x="100000" y="100000"/>
                                    </p:animScale>
                                  </p:childTnLst>
                                </p:cTn>
                              </p:par>
                              <p:par>
                                <p:cTn id="82" presetID="26"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80">
                                          <p:stCondLst>
                                            <p:cond delay="0"/>
                                          </p:stCondLst>
                                        </p:cTn>
                                        <p:tgtEl>
                                          <p:spTgt spid="24"/>
                                        </p:tgtEl>
                                      </p:cBhvr>
                                    </p:animEffect>
                                    <p:anim calcmode="lin" valueType="num">
                                      <p:cBhvr>
                                        <p:cTn id="8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0" dur="26">
                                          <p:stCondLst>
                                            <p:cond delay="650"/>
                                          </p:stCondLst>
                                        </p:cTn>
                                        <p:tgtEl>
                                          <p:spTgt spid="24"/>
                                        </p:tgtEl>
                                      </p:cBhvr>
                                      <p:to x="100000" y="60000"/>
                                    </p:animScale>
                                    <p:animScale>
                                      <p:cBhvr>
                                        <p:cTn id="91" dur="166" decel="50000">
                                          <p:stCondLst>
                                            <p:cond delay="676"/>
                                          </p:stCondLst>
                                        </p:cTn>
                                        <p:tgtEl>
                                          <p:spTgt spid="24"/>
                                        </p:tgtEl>
                                      </p:cBhvr>
                                      <p:to x="100000" y="100000"/>
                                    </p:animScale>
                                    <p:animScale>
                                      <p:cBhvr>
                                        <p:cTn id="92" dur="26">
                                          <p:stCondLst>
                                            <p:cond delay="1312"/>
                                          </p:stCondLst>
                                        </p:cTn>
                                        <p:tgtEl>
                                          <p:spTgt spid="24"/>
                                        </p:tgtEl>
                                      </p:cBhvr>
                                      <p:to x="100000" y="80000"/>
                                    </p:animScale>
                                    <p:animScale>
                                      <p:cBhvr>
                                        <p:cTn id="93" dur="166" decel="50000">
                                          <p:stCondLst>
                                            <p:cond delay="1338"/>
                                          </p:stCondLst>
                                        </p:cTn>
                                        <p:tgtEl>
                                          <p:spTgt spid="24"/>
                                        </p:tgtEl>
                                      </p:cBhvr>
                                      <p:to x="100000" y="100000"/>
                                    </p:animScale>
                                    <p:animScale>
                                      <p:cBhvr>
                                        <p:cTn id="94" dur="26">
                                          <p:stCondLst>
                                            <p:cond delay="1642"/>
                                          </p:stCondLst>
                                        </p:cTn>
                                        <p:tgtEl>
                                          <p:spTgt spid="24"/>
                                        </p:tgtEl>
                                      </p:cBhvr>
                                      <p:to x="100000" y="90000"/>
                                    </p:animScale>
                                    <p:animScale>
                                      <p:cBhvr>
                                        <p:cTn id="95" dur="166" decel="50000">
                                          <p:stCondLst>
                                            <p:cond delay="1668"/>
                                          </p:stCondLst>
                                        </p:cTn>
                                        <p:tgtEl>
                                          <p:spTgt spid="24"/>
                                        </p:tgtEl>
                                      </p:cBhvr>
                                      <p:to x="100000" y="100000"/>
                                    </p:animScale>
                                    <p:animScale>
                                      <p:cBhvr>
                                        <p:cTn id="96" dur="26">
                                          <p:stCondLst>
                                            <p:cond delay="1808"/>
                                          </p:stCondLst>
                                        </p:cTn>
                                        <p:tgtEl>
                                          <p:spTgt spid="24"/>
                                        </p:tgtEl>
                                      </p:cBhvr>
                                      <p:to x="100000" y="95000"/>
                                    </p:animScale>
                                    <p:animScale>
                                      <p:cBhvr>
                                        <p:cTn id="97" dur="166" decel="50000">
                                          <p:stCondLst>
                                            <p:cond delay="1834"/>
                                          </p:stCondLst>
                                        </p:cTn>
                                        <p:tgtEl>
                                          <p:spTgt spid="24"/>
                                        </p:tgtEl>
                                      </p:cBhvr>
                                      <p:to x="100000" y="100000"/>
                                    </p:animScale>
                                  </p:childTnLst>
                                </p:cTn>
                              </p:par>
                              <p:par>
                                <p:cTn id="98" presetID="26" presetClass="entr" presetSubtype="0"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down)">
                                      <p:cBhvr>
                                        <p:cTn id="100" dur="580">
                                          <p:stCondLst>
                                            <p:cond delay="0"/>
                                          </p:stCondLst>
                                        </p:cTn>
                                        <p:tgtEl>
                                          <p:spTgt spid="25"/>
                                        </p:tgtEl>
                                      </p:cBhvr>
                                    </p:animEffect>
                                    <p:anim calcmode="lin" valueType="num">
                                      <p:cBhvr>
                                        <p:cTn id="10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06" dur="26">
                                          <p:stCondLst>
                                            <p:cond delay="650"/>
                                          </p:stCondLst>
                                        </p:cTn>
                                        <p:tgtEl>
                                          <p:spTgt spid="25"/>
                                        </p:tgtEl>
                                      </p:cBhvr>
                                      <p:to x="100000" y="60000"/>
                                    </p:animScale>
                                    <p:animScale>
                                      <p:cBhvr>
                                        <p:cTn id="107" dur="166" decel="50000">
                                          <p:stCondLst>
                                            <p:cond delay="676"/>
                                          </p:stCondLst>
                                        </p:cTn>
                                        <p:tgtEl>
                                          <p:spTgt spid="25"/>
                                        </p:tgtEl>
                                      </p:cBhvr>
                                      <p:to x="100000" y="100000"/>
                                    </p:animScale>
                                    <p:animScale>
                                      <p:cBhvr>
                                        <p:cTn id="108" dur="26">
                                          <p:stCondLst>
                                            <p:cond delay="1312"/>
                                          </p:stCondLst>
                                        </p:cTn>
                                        <p:tgtEl>
                                          <p:spTgt spid="25"/>
                                        </p:tgtEl>
                                      </p:cBhvr>
                                      <p:to x="100000" y="80000"/>
                                    </p:animScale>
                                    <p:animScale>
                                      <p:cBhvr>
                                        <p:cTn id="109" dur="166" decel="50000">
                                          <p:stCondLst>
                                            <p:cond delay="1338"/>
                                          </p:stCondLst>
                                        </p:cTn>
                                        <p:tgtEl>
                                          <p:spTgt spid="25"/>
                                        </p:tgtEl>
                                      </p:cBhvr>
                                      <p:to x="100000" y="100000"/>
                                    </p:animScale>
                                    <p:animScale>
                                      <p:cBhvr>
                                        <p:cTn id="110" dur="26">
                                          <p:stCondLst>
                                            <p:cond delay="1642"/>
                                          </p:stCondLst>
                                        </p:cTn>
                                        <p:tgtEl>
                                          <p:spTgt spid="25"/>
                                        </p:tgtEl>
                                      </p:cBhvr>
                                      <p:to x="100000" y="90000"/>
                                    </p:animScale>
                                    <p:animScale>
                                      <p:cBhvr>
                                        <p:cTn id="111" dur="166" decel="50000">
                                          <p:stCondLst>
                                            <p:cond delay="1668"/>
                                          </p:stCondLst>
                                        </p:cTn>
                                        <p:tgtEl>
                                          <p:spTgt spid="25"/>
                                        </p:tgtEl>
                                      </p:cBhvr>
                                      <p:to x="100000" y="100000"/>
                                    </p:animScale>
                                    <p:animScale>
                                      <p:cBhvr>
                                        <p:cTn id="112" dur="26">
                                          <p:stCondLst>
                                            <p:cond delay="1808"/>
                                          </p:stCondLst>
                                        </p:cTn>
                                        <p:tgtEl>
                                          <p:spTgt spid="25"/>
                                        </p:tgtEl>
                                      </p:cBhvr>
                                      <p:to x="100000" y="95000"/>
                                    </p:animScale>
                                    <p:animScale>
                                      <p:cBhvr>
                                        <p:cTn id="113" dur="166" decel="50000">
                                          <p:stCondLst>
                                            <p:cond delay="1834"/>
                                          </p:stCondLst>
                                        </p:cTn>
                                        <p:tgtEl>
                                          <p:spTgt spid="25"/>
                                        </p:tgtEl>
                                      </p:cBhvr>
                                      <p:to x="100000" y="100000"/>
                                    </p:animScale>
                                  </p:childTnLst>
                                </p:cTn>
                              </p:par>
                              <p:par>
                                <p:cTn id="114" presetID="26"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down)">
                                      <p:cBhvr>
                                        <p:cTn id="116" dur="580">
                                          <p:stCondLst>
                                            <p:cond delay="0"/>
                                          </p:stCondLst>
                                        </p:cTn>
                                        <p:tgtEl>
                                          <p:spTgt spid="27"/>
                                        </p:tgtEl>
                                      </p:cBhvr>
                                    </p:animEffect>
                                    <p:anim calcmode="lin" valueType="num">
                                      <p:cBhvr>
                                        <p:cTn id="11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22" dur="26">
                                          <p:stCondLst>
                                            <p:cond delay="650"/>
                                          </p:stCondLst>
                                        </p:cTn>
                                        <p:tgtEl>
                                          <p:spTgt spid="27"/>
                                        </p:tgtEl>
                                      </p:cBhvr>
                                      <p:to x="100000" y="60000"/>
                                    </p:animScale>
                                    <p:animScale>
                                      <p:cBhvr>
                                        <p:cTn id="123" dur="166" decel="50000">
                                          <p:stCondLst>
                                            <p:cond delay="676"/>
                                          </p:stCondLst>
                                        </p:cTn>
                                        <p:tgtEl>
                                          <p:spTgt spid="27"/>
                                        </p:tgtEl>
                                      </p:cBhvr>
                                      <p:to x="100000" y="100000"/>
                                    </p:animScale>
                                    <p:animScale>
                                      <p:cBhvr>
                                        <p:cTn id="124" dur="26">
                                          <p:stCondLst>
                                            <p:cond delay="1312"/>
                                          </p:stCondLst>
                                        </p:cTn>
                                        <p:tgtEl>
                                          <p:spTgt spid="27"/>
                                        </p:tgtEl>
                                      </p:cBhvr>
                                      <p:to x="100000" y="80000"/>
                                    </p:animScale>
                                    <p:animScale>
                                      <p:cBhvr>
                                        <p:cTn id="125" dur="166" decel="50000">
                                          <p:stCondLst>
                                            <p:cond delay="1338"/>
                                          </p:stCondLst>
                                        </p:cTn>
                                        <p:tgtEl>
                                          <p:spTgt spid="27"/>
                                        </p:tgtEl>
                                      </p:cBhvr>
                                      <p:to x="100000" y="100000"/>
                                    </p:animScale>
                                    <p:animScale>
                                      <p:cBhvr>
                                        <p:cTn id="126" dur="26">
                                          <p:stCondLst>
                                            <p:cond delay="1642"/>
                                          </p:stCondLst>
                                        </p:cTn>
                                        <p:tgtEl>
                                          <p:spTgt spid="27"/>
                                        </p:tgtEl>
                                      </p:cBhvr>
                                      <p:to x="100000" y="90000"/>
                                    </p:animScale>
                                    <p:animScale>
                                      <p:cBhvr>
                                        <p:cTn id="127" dur="166" decel="50000">
                                          <p:stCondLst>
                                            <p:cond delay="1668"/>
                                          </p:stCondLst>
                                        </p:cTn>
                                        <p:tgtEl>
                                          <p:spTgt spid="27"/>
                                        </p:tgtEl>
                                      </p:cBhvr>
                                      <p:to x="100000" y="100000"/>
                                    </p:animScale>
                                    <p:animScale>
                                      <p:cBhvr>
                                        <p:cTn id="128" dur="26">
                                          <p:stCondLst>
                                            <p:cond delay="1808"/>
                                          </p:stCondLst>
                                        </p:cTn>
                                        <p:tgtEl>
                                          <p:spTgt spid="27"/>
                                        </p:tgtEl>
                                      </p:cBhvr>
                                      <p:to x="100000" y="95000"/>
                                    </p:animScale>
                                    <p:animScale>
                                      <p:cBhvr>
                                        <p:cTn id="129" dur="166" decel="50000">
                                          <p:stCondLst>
                                            <p:cond delay="1834"/>
                                          </p:stCondLst>
                                        </p:cTn>
                                        <p:tgtEl>
                                          <p:spTgt spid="27"/>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barn(inVertical)">
                                      <p:cBhvr>
                                        <p:cTn id="134" dur="500"/>
                                        <p:tgtEl>
                                          <p:spTgt spid="28"/>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barn(inVertical)">
                                      <p:cBhvr>
                                        <p:cTn id="1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23" grpId="0"/>
      <p:bldP spid="24" grpId="0"/>
      <p:bldP spid="25" grpId="0"/>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7557"/>
            <a:ext cx="6352097" cy="5150972"/>
          </a:xfrm>
          <a:prstGeom prst="rect">
            <a:avLst/>
          </a:prstGeom>
        </p:spPr>
      </p:pic>
      <p:sp>
        <p:nvSpPr>
          <p:cNvPr id="27" name="Oval 26"/>
          <p:cNvSpPr/>
          <p:nvPr/>
        </p:nvSpPr>
        <p:spPr>
          <a:xfrm>
            <a:off x="3135332" y="-1186487"/>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013725" y="411510"/>
            <a:ext cx="2315688" cy="523220"/>
          </a:xfrm>
          <a:prstGeom prst="rect">
            <a:avLst/>
          </a:prstGeom>
          <a:solidFill>
            <a:schemeClr val="accent6">
              <a:lumMod val="75000"/>
            </a:schemeClr>
          </a:solidFill>
        </p:spPr>
        <p:txBody>
          <a:bodyPr wrap="square">
            <a:spAutoFit/>
          </a:bodyPr>
          <a:lstStyle/>
          <a:p>
            <a:pPr algn="ctr" defTabSz="685800"/>
            <a:r>
              <a:rPr lang="en-US" sz="2800" i="1" dirty="0" err="1" smtClean="0">
                <a:solidFill>
                  <a:schemeClr val="bg1"/>
                </a:solidFill>
                <a:latin typeface="Times New Roman" panose="02020603050405020304" pitchFamily="18" charset="0"/>
                <a:cs typeface="Times New Roman" panose="02020603050405020304" pitchFamily="18" charset="0"/>
              </a:rPr>
              <a:t>Nghệ</a:t>
            </a:r>
            <a:r>
              <a:rPr lang="en-US" sz="2800" i="1" dirty="0" smtClean="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thuật</a:t>
            </a:r>
            <a:endParaRPr lang="en-US" sz="2800" i="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714269" y="1102187"/>
            <a:ext cx="4449721" cy="461665"/>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Kể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xen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tả</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540645" y="1674276"/>
            <a:ext cx="4796967" cy="461665"/>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Điệp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Này</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471269" y="2301894"/>
            <a:ext cx="5400600" cy="461665"/>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Đảo</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Khắp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3540645" y="2905370"/>
            <a:ext cx="5400600" cy="830997"/>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Tính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từ</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màu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óng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798034" y="3878178"/>
            <a:ext cx="5089325" cy="830997"/>
          </a:xfrm>
          <a:prstGeom prst="rect">
            <a:avLst/>
          </a:prstGeom>
        </p:spPr>
        <p:txBody>
          <a:bodyPr wrap="square">
            <a:spAutoFit/>
          </a:bodyPr>
          <a:lstStyle/>
          <a:p>
            <a:pPr algn="ctr"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Tạo</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bức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tranh</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kí</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ức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nhiều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màu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sắc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hài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hòa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tươi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sáng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bình</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dị</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của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làng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quê</a:t>
            </a:r>
            <a:endParaRPr lang="en-US"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2465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24544" y="987574"/>
            <a:ext cx="3530297"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5496" y="987574"/>
            <a:ext cx="1512168" cy="337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Pngtree—vector growing chickens_2054348.png"/>
          <p:cNvPicPr>
            <a:picLocks noChangeAspect="1"/>
          </p:cNvPicPr>
          <p:nvPr/>
        </p:nvPicPr>
        <p:blipFill>
          <a:blip r:embed="rId3"/>
          <a:srcRect t="25747" b="34253"/>
          <a:stretch>
            <a:fillRect/>
          </a:stretch>
        </p:blipFill>
        <p:spPr>
          <a:xfrm>
            <a:off x="1601924" y="1039199"/>
            <a:ext cx="888609" cy="288032"/>
          </a:xfrm>
          <a:prstGeom prst="rect">
            <a:avLst/>
          </a:prstGeom>
        </p:spPr>
      </p:pic>
      <p:sp>
        <p:nvSpPr>
          <p:cNvPr id="19" name="TextBox 18"/>
          <p:cNvSpPr txBox="1"/>
          <p:nvPr/>
        </p:nvSpPr>
        <p:spPr>
          <a:xfrm>
            <a:off x="-252536" y="2026831"/>
            <a:ext cx="3304607" cy="3139321"/>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56384" y="321011"/>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563888" y="874154"/>
            <a:ext cx="4680520" cy="461665"/>
          </a:xfrm>
          <a:prstGeom prst="rect">
            <a:avLst/>
          </a:prstGeom>
          <a:noFill/>
        </p:spPr>
        <p:txBody>
          <a:bodyPr wrap="square" rtlCol="0">
            <a:spAutoFit/>
          </a:bodyPr>
          <a:lstStyle/>
          <a:p>
            <a:pPr algn="just"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trứng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563888" y="1427297"/>
            <a:ext cx="5009462" cy="461665"/>
          </a:xfrm>
          <a:prstGeom prst="rect">
            <a:avLst/>
          </a:prstGeom>
          <a:noFill/>
        </p:spPr>
        <p:txBody>
          <a:bodyPr wrap="square" rtlCol="0">
            <a:spAutoFit/>
          </a:bodyPr>
          <a:lstStyle/>
          <a:p>
            <a:pPr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Những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cs typeface="Times New Roman" panose="02020603050405020304" pitchFamily="18" charset="0"/>
              </a:rPr>
              <a:t> lo </a:t>
            </a:r>
            <a:r>
              <a:rPr lang="en-US" sz="2400" dirty="0" err="1">
                <a:solidFill>
                  <a:prstClr val="black"/>
                </a:solidFill>
                <a:latin typeface="Times New Roman" panose="02020603050405020304" pitchFamily="18" charset="0"/>
                <a:cs typeface="Times New Roman" panose="02020603050405020304" pitchFamily="18" charset="0"/>
              </a:rPr>
              <a:t>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597622" y="1985007"/>
            <a:ext cx="4613052" cy="461665"/>
          </a:xfrm>
          <a:prstGeom prst="rect">
            <a:avLst/>
          </a:prstGeom>
          <a:noFill/>
        </p:spPr>
        <p:txBody>
          <a:bodyPr wrap="square" rtlCol="0">
            <a:spAutoFit/>
          </a:bodyPr>
          <a:lstStyle/>
          <a:p>
            <a:pPr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Niềm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364088" y="2356103"/>
            <a:ext cx="3826818" cy="2916499"/>
          </a:xfrm>
          <a:prstGeom prst="rect">
            <a:avLst/>
          </a:prstGeom>
        </p:spPr>
      </p:pic>
    </p:spTree>
    <p:extLst>
      <p:ext uri="{BB962C8B-B14F-4D97-AF65-F5344CB8AC3E}">
        <p14:creationId xmlns:p14="http://schemas.microsoft.com/office/powerpoint/2010/main" val="28822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3568" y="2211710"/>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19" name="Rectangle 18"/>
          <p:cNvSpPr/>
          <p:nvPr/>
        </p:nvSpPr>
        <p:spPr>
          <a:xfrm>
            <a:off x="3762932" y="2053842"/>
            <a:ext cx="1585141" cy="784830"/>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Tiếng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mắng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yêu</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của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endParaRPr lang="en-US" sz="2250" dirty="0">
              <a:solidFill>
                <a:prstClr val="black"/>
              </a:solidFill>
              <a:latin typeface="Times New Roman" pitchFamily="18" charset="0"/>
              <a:cs typeface="Times New Roman" pitchFamily="18" charset="0"/>
            </a:endParaRPr>
          </a:p>
        </p:txBody>
      </p:sp>
      <p:cxnSp>
        <p:nvCxnSpPr>
          <p:cNvPr id="31" name="Straight Arrow Connector 30"/>
          <p:cNvCxnSpPr>
            <a:stCxn id="18" idx="3"/>
            <a:endCxn id="19" idx="1"/>
          </p:cNvCxnSpPr>
          <p:nvPr/>
        </p:nvCxnSpPr>
        <p:spPr>
          <a:xfrm>
            <a:off x="2999256" y="2431001"/>
            <a:ext cx="763676" cy="152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98380" y="2941350"/>
            <a:ext cx="6934709" cy="830997"/>
          </a:xfrm>
          <a:prstGeom prst="rect">
            <a:avLst/>
          </a:prstGeom>
        </p:spPr>
        <p:txBody>
          <a:bodyPr wrap="square">
            <a:spAutoFit/>
          </a:bodyPr>
          <a:lstStyle/>
          <a:p>
            <a:pPr algn="just" defTabSz="342900"/>
            <a:r>
              <a:rPr lang="en-US" sz="2400" i="1" dirty="0">
                <a:solidFill>
                  <a:prstClr val="black"/>
                </a:solidFill>
                <a:latin typeface="Times New Roman" pitchFamily="18" charset="0"/>
                <a:cs typeface="Times New Roman" pitchFamily="18" charset="0"/>
                <a:sym typeface="Wingdings" pitchFamily="2" charset="2"/>
              </a:rPr>
              <a:t> </a:t>
            </a:r>
            <a:r>
              <a:rPr lang="en-US" sz="2400" i="1" dirty="0" err="1">
                <a:solidFill>
                  <a:prstClr val="black"/>
                </a:solidFill>
                <a:latin typeface="Times New Roman" pitchFamily="18" charset="0"/>
                <a:cs typeface="Times New Roman" pitchFamily="18" charset="0"/>
              </a:rPr>
              <a:t>Ngôn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ngữ</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tự</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nhiên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gần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gũi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với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thường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đậm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chất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quê</a:t>
            </a:r>
            <a:r>
              <a:rPr lang="en-US" sz="2400" i="1" dirty="0">
                <a:solidFill>
                  <a:prstClr val="black"/>
                </a:solidFill>
                <a:latin typeface="Times New Roman" pitchFamily="18" charset="0"/>
                <a:cs typeface="Times New Roman" pitchFamily="18" charset="0"/>
              </a:rPr>
              <a:t>.</a:t>
            </a:r>
          </a:p>
        </p:txBody>
      </p:sp>
      <p:sp>
        <p:nvSpPr>
          <p:cNvPr id="33" name="Rectangle 32"/>
          <p:cNvSpPr/>
          <p:nvPr/>
        </p:nvSpPr>
        <p:spPr>
          <a:xfrm>
            <a:off x="941030" y="4089472"/>
            <a:ext cx="6934709" cy="461665"/>
          </a:xfrm>
          <a:prstGeom prst="rect">
            <a:avLst/>
          </a:prstGeom>
        </p:spPr>
        <p:txBody>
          <a:bodyPr wrap="square">
            <a:spAutoFit/>
          </a:bodyPr>
          <a:lstStyle/>
          <a:p>
            <a:pPr algn="just"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rPr>
              <a:t>Tình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yêu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sâu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sắc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đứa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cháu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endParaRPr lang="en-US" sz="2400" i="1" dirty="0">
              <a:solidFill>
                <a:srgbClr val="FF0000"/>
              </a:solidFill>
              <a:latin typeface="Times New Roman" pitchFamily="18" charset="0"/>
              <a:cs typeface="Times New Roman" pitchFamily="18" charset="0"/>
            </a:endParaRPr>
          </a:p>
        </p:txBody>
      </p:sp>
      <p:pic>
        <p:nvPicPr>
          <p:cNvPr id="34" name="Picture 3"/>
          <p:cNvPicPr>
            <a:picLocks noChangeAspect="1" noChangeArrowheads="1"/>
          </p:cNvPicPr>
          <p:nvPr/>
        </p:nvPicPr>
        <p:blipFill>
          <a:blip r:embed="rId3"/>
          <a:srcRect l="45172" t="27839" r="37759" b="46598"/>
          <a:stretch>
            <a:fillRect/>
          </a:stretch>
        </p:blipFill>
        <p:spPr bwMode="auto">
          <a:xfrm>
            <a:off x="5647362" y="471997"/>
            <a:ext cx="2806711" cy="2163507"/>
          </a:xfrm>
          <a:prstGeom prst="rect">
            <a:avLst/>
          </a:prstGeom>
          <a:noFill/>
          <a:ln w="9525">
            <a:noFill/>
            <a:miter lim="800000"/>
            <a:headEnd/>
            <a:tailEnd/>
          </a:ln>
          <a:effectLst/>
        </p:spPr>
      </p:pic>
      <p:sp>
        <p:nvSpPr>
          <p:cNvPr id="35" name="Rectangle 34"/>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1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68627" y="2122772"/>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14" name="Rectangle 13"/>
          <p:cNvSpPr/>
          <p:nvPr/>
        </p:nvSpPr>
        <p:spPr>
          <a:xfrm>
            <a:off x="3829755" y="1777479"/>
            <a:ext cx="1874740" cy="1131079"/>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Cách</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chăm</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chút</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từng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quả</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trứng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hồng</a:t>
            </a:r>
            <a:endParaRPr lang="en-US" sz="2250" dirty="0">
              <a:solidFill>
                <a:prstClr val="black"/>
              </a:solidFill>
              <a:latin typeface="Times New Roman" pitchFamily="18" charset="0"/>
              <a:cs typeface="Times New Roman" pitchFamily="18" charset="0"/>
            </a:endParaRPr>
          </a:p>
        </p:txBody>
      </p:sp>
      <p:cxnSp>
        <p:nvCxnSpPr>
          <p:cNvPr id="15" name="Straight Arrow Connector 14"/>
          <p:cNvCxnSpPr>
            <a:stCxn id="13" idx="3"/>
            <a:endCxn id="14" idx="1"/>
          </p:cNvCxnSpPr>
          <p:nvPr/>
        </p:nvCxnSpPr>
        <p:spPr>
          <a:xfrm>
            <a:off x="3184315" y="2342063"/>
            <a:ext cx="645440" cy="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81078" y="3087837"/>
            <a:ext cx="6934709" cy="438582"/>
          </a:xfrm>
          <a:prstGeom prst="rect">
            <a:avLst/>
          </a:prstGeom>
        </p:spPr>
        <p:txBody>
          <a:bodyPr wrap="square">
            <a:spAutoFit/>
          </a:bodyPr>
          <a:lstStyle/>
          <a:p>
            <a:pPr algn="just" defTabSz="342900"/>
            <a:r>
              <a:rPr lang="en-US" sz="2250" dirty="0" smtClean="0">
                <a:solidFill>
                  <a:prstClr val="black"/>
                </a:solidFill>
                <a:latin typeface="Times New Roman" pitchFamily="18" charset="0"/>
                <a:cs typeface="Times New Roman" pitchFamily="18" charset="0"/>
                <a:sym typeface="Wingdings" pitchFamily="2" charset="2"/>
              </a:rPr>
              <a:t>+ </a:t>
            </a:r>
            <a:r>
              <a:rPr lang="en-US" sz="2250" dirty="0" err="1" smtClean="0">
                <a:solidFill>
                  <a:prstClr val="black"/>
                </a:solidFill>
                <a:latin typeface="Times New Roman" pitchFamily="18" charset="0"/>
                <a:cs typeface="Times New Roman" pitchFamily="18" charset="0"/>
                <a:sym typeface="Wingdings" pitchFamily="2" charset="2"/>
              </a:rPr>
              <a:t>Động</a:t>
            </a:r>
            <a:r>
              <a:rPr lang="en-US" sz="2250" dirty="0" smtClean="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từ</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khum</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soi</a:t>
            </a:r>
            <a:r>
              <a:rPr lang="en-US" sz="2250" dirty="0">
                <a:solidFill>
                  <a:prstClr val="black"/>
                </a:solidFill>
                <a:latin typeface="Times New Roman" pitchFamily="18" charset="0"/>
                <a:cs typeface="Times New Roman" pitchFamily="18" charset="0"/>
                <a:sym typeface="Wingdings" pitchFamily="2" charset="2"/>
              </a:rPr>
              <a:t>” + </a:t>
            </a:r>
            <a:r>
              <a:rPr lang="en-US" sz="2250" dirty="0" err="1">
                <a:solidFill>
                  <a:prstClr val="black"/>
                </a:solidFill>
                <a:latin typeface="Times New Roman" pitchFamily="18" charset="0"/>
                <a:cs typeface="Times New Roman" pitchFamily="18" charset="0"/>
                <a:sym typeface="Wingdings" pitchFamily="2" charset="2"/>
              </a:rPr>
              <a:t>Từ</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láy</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chắt</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chiu</a:t>
            </a:r>
            <a:r>
              <a:rPr lang="en-US" sz="2250" dirty="0">
                <a:solidFill>
                  <a:prstClr val="black"/>
                </a:solidFill>
                <a:latin typeface="Times New Roman" pitchFamily="18" charset="0"/>
                <a:cs typeface="Times New Roman" pitchFamily="18" charset="0"/>
                <a:sym typeface="Wingdings" pitchFamily="2" charset="2"/>
              </a:rPr>
              <a:t>”</a:t>
            </a:r>
            <a:endParaRPr lang="en-US" sz="2250" dirty="0">
              <a:solidFill>
                <a:prstClr val="black"/>
              </a:solidFill>
              <a:latin typeface="Times New Roman" pitchFamily="18" charset="0"/>
              <a:cs typeface="Times New Roman" pitchFamily="18" charset="0"/>
            </a:endParaRPr>
          </a:p>
        </p:txBody>
      </p:sp>
      <p:sp>
        <p:nvSpPr>
          <p:cNvPr id="17" name="Rectangle 16"/>
          <p:cNvSpPr/>
          <p:nvPr/>
        </p:nvSpPr>
        <p:spPr>
          <a:xfrm>
            <a:off x="808773" y="3877708"/>
            <a:ext cx="7362907" cy="830997"/>
          </a:xfrm>
          <a:prstGeom prst="rect">
            <a:avLst/>
          </a:prstGeom>
        </p:spPr>
        <p:txBody>
          <a:bodyPr wrap="square">
            <a:spAutoFit/>
          </a:bodyPr>
          <a:lstStyle/>
          <a:p>
            <a:pPr algn="just"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a:t>
            </a:r>
            <a:r>
              <a:rPr lang="en-US" sz="2400" i="1" dirty="0" err="1">
                <a:solidFill>
                  <a:srgbClr val="FF0000"/>
                </a:solidFill>
                <a:latin typeface="Times New Roman" pitchFamily="18" charset="0"/>
                <a:cs typeface="Times New Roman" pitchFamily="18" charset="0"/>
              </a:rPr>
              <a:t>gười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tần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tảo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khó</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chắt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chiu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từng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niềm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vui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trong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cuộc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sống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đầy</a:t>
            </a:r>
            <a:r>
              <a:rPr lang="en-US" sz="2400" i="1" dirty="0">
                <a:solidFill>
                  <a:srgbClr val="FF0000"/>
                </a:solidFill>
                <a:latin typeface="Times New Roman" pitchFamily="18" charset="0"/>
                <a:cs typeface="Times New Roman" pitchFamily="18" charset="0"/>
              </a:rPr>
              <a:t> lo </a:t>
            </a:r>
            <a:r>
              <a:rPr lang="en-US" sz="2400" i="1" dirty="0" err="1">
                <a:solidFill>
                  <a:srgbClr val="FF0000"/>
                </a:solidFill>
                <a:latin typeface="Times New Roman" pitchFamily="18" charset="0"/>
                <a:cs typeface="Times New Roman" pitchFamily="18" charset="0"/>
              </a:rPr>
              <a:t>toan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vất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vả</a:t>
            </a:r>
            <a:endParaRPr lang="en-US" sz="2400" i="1" dirty="0">
              <a:solidFill>
                <a:srgbClr val="FF0000"/>
              </a:solidFill>
              <a:latin typeface="Times New Roman" pitchFamily="18" charset="0"/>
              <a:cs typeface="Times New Roman" pitchFamily="18" charset="0"/>
            </a:endParaRPr>
          </a:p>
        </p:txBody>
      </p:sp>
      <p:pic>
        <p:nvPicPr>
          <p:cNvPr id="20" name="Picture 4"/>
          <p:cNvPicPr>
            <a:picLocks noChangeAspect="1" noChangeArrowheads="1"/>
          </p:cNvPicPr>
          <p:nvPr/>
        </p:nvPicPr>
        <p:blipFill>
          <a:blip r:embed="rId3"/>
          <a:srcRect l="45793" t="28943" r="39414" b="46965"/>
          <a:stretch>
            <a:fillRect/>
          </a:stretch>
        </p:blipFill>
        <p:spPr bwMode="auto">
          <a:xfrm>
            <a:off x="6023890" y="517375"/>
            <a:ext cx="2381321" cy="2338228"/>
          </a:xfrm>
          <a:prstGeom prst="rect">
            <a:avLst/>
          </a:prstGeom>
          <a:noFill/>
          <a:ln w="9525">
            <a:noFill/>
            <a:miter lim="800000"/>
            <a:headEnd/>
            <a:tailEnd/>
          </a:ln>
          <a:effectLst/>
        </p:spPr>
      </p:pic>
    </p:spTree>
    <p:extLst>
      <p:ext uri="{BB962C8B-B14F-4D97-AF65-F5344CB8AC3E}">
        <p14:creationId xmlns:p14="http://schemas.microsoft.com/office/powerpoint/2010/main" val="38872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71600" y="1959815"/>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22" name="Rectangle 21"/>
          <p:cNvSpPr/>
          <p:nvPr/>
        </p:nvSpPr>
        <p:spPr>
          <a:xfrm>
            <a:off x="3910487" y="1803535"/>
            <a:ext cx="1388543" cy="784830"/>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Nỗi</a:t>
            </a:r>
            <a:r>
              <a:rPr lang="en-US" sz="2250" dirty="0">
                <a:solidFill>
                  <a:prstClr val="black"/>
                </a:solidFill>
                <a:latin typeface="Times New Roman" pitchFamily="18" charset="0"/>
                <a:cs typeface="Times New Roman" pitchFamily="18" charset="0"/>
              </a:rPr>
              <a:t> lo </a:t>
            </a:r>
            <a:r>
              <a:rPr lang="en-US" sz="2250" dirty="0" err="1">
                <a:solidFill>
                  <a:prstClr val="black"/>
                </a:solidFill>
                <a:latin typeface="Times New Roman" pitchFamily="18" charset="0"/>
                <a:cs typeface="Times New Roman" pitchFamily="18" charset="0"/>
              </a:rPr>
              <a:t>âu</a:t>
            </a:r>
            <a:endParaRPr lang="en-US" sz="2250" dirty="0">
              <a:solidFill>
                <a:prstClr val="black"/>
              </a:solidFill>
              <a:latin typeface="Times New Roman" pitchFamily="18" charset="0"/>
              <a:cs typeface="Times New Roman" pitchFamily="18" charset="0"/>
            </a:endParaRPr>
          </a:p>
          <a:p>
            <a:pPr algn="ctr" defTabSz="342900"/>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của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endParaRPr lang="en-US" sz="2250" dirty="0">
              <a:solidFill>
                <a:prstClr val="black"/>
              </a:solidFill>
              <a:latin typeface="Times New Roman" pitchFamily="18" charset="0"/>
              <a:cs typeface="Times New Roman" pitchFamily="18" charset="0"/>
            </a:endParaRPr>
          </a:p>
        </p:txBody>
      </p:sp>
      <p:cxnSp>
        <p:nvCxnSpPr>
          <p:cNvPr id="23" name="Straight Arrow Connector 22"/>
          <p:cNvCxnSpPr>
            <a:stCxn id="21" idx="3"/>
            <a:endCxn id="22" idx="1"/>
          </p:cNvCxnSpPr>
          <p:nvPr/>
        </p:nvCxnSpPr>
        <p:spPr>
          <a:xfrm>
            <a:off x="3287288" y="2179106"/>
            <a:ext cx="623199" cy="16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84051" y="3102248"/>
            <a:ext cx="6934709" cy="438582"/>
          </a:xfrm>
          <a:prstGeom prst="rect">
            <a:avLst/>
          </a:prstGeom>
        </p:spPr>
        <p:txBody>
          <a:bodyPr wrap="square">
            <a:spAutoFit/>
          </a:bodyPr>
          <a:lstStyle/>
          <a:p>
            <a:pPr algn="just" defTabSz="342900"/>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Điệp</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ngữ</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hằng</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năm</a:t>
            </a:r>
            <a:r>
              <a:rPr lang="en-US" sz="2250" dirty="0">
                <a:solidFill>
                  <a:prstClr val="black"/>
                </a:solidFill>
                <a:latin typeface="Times New Roman" pitchFamily="18" charset="0"/>
                <a:cs typeface="Times New Roman" pitchFamily="18" charset="0"/>
                <a:sym typeface="Wingdings" pitchFamily="2" charset="2"/>
              </a:rPr>
              <a:t>”</a:t>
            </a:r>
            <a:endParaRPr lang="en-US" sz="2250" dirty="0">
              <a:solidFill>
                <a:prstClr val="black"/>
              </a:solidFill>
              <a:latin typeface="Times New Roman" pitchFamily="18" charset="0"/>
              <a:cs typeface="Times New Roman" pitchFamily="18" charset="0"/>
            </a:endParaRPr>
          </a:p>
        </p:txBody>
      </p:sp>
      <p:sp>
        <p:nvSpPr>
          <p:cNvPr id="25" name="Rectangle 24"/>
          <p:cNvSpPr/>
          <p:nvPr/>
        </p:nvSpPr>
        <p:spPr>
          <a:xfrm>
            <a:off x="923304" y="3733657"/>
            <a:ext cx="7362907" cy="830997"/>
          </a:xfrm>
          <a:prstGeom prst="rect">
            <a:avLst/>
          </a:prstGeom>
        </p:spPr>
        <p:txBody>
          <a:bodyPr wrap="square">
            <a:spAutoFit/>
          </a:bodyPr>
          <a:lstStyle/>
          <a:p>
            <a:pPr algn="ctr"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Gợi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ra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một</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quãng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thời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gian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dài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triền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miên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những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nỗi</a:t>
            </a:r>
            <a:r>
              <a:rPr lang="en-US" sz="2400" i="1" dirty="0">
                <a:solidFill>
                  <a:srgbClr val="FF0000"/>
                </a:solidFill>
                <a:latin typeface="Times New Roman" pitchFamily="18" charset="0"/>
                <a:cs typeface="Times New Roman" pitchFamily="18" charset="0"/>
                <a:sym typeface="Wingdings" pitchFamily="2" charset="2"/>
              </a:rPr>
              <a:t> lo </a:t>
            </a:r>
            <a:r>
              <a:rPr lang="en-US" sz="2400" i="1" dirty="0" err="1">
                <a:solidFill>
                  <a:srgbClr val="FF0000"/>
                </a:solidFill>
                <a:latin typeface="Times New Roman" pitchFamily="18" charset="0"/>
                <a:cs typeface="Times New Roman" pitchFamily="18" charset="0"/>
                <a:sym typeface="Wingdings" pitchFamily="2" charset="2"/>
              </a:rPr>
              <a:t>âu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của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bà</a:t>
            </a:r>
            <a:endParaRPr lang="en-US" sz="2400" i="1" dirty="0">
              <a:solidFill>
                <a:srgbClr val="FF0000"/>
              </a:solidFill>
              <a:latin typeface="Times New Roman" pitchFamily="18" charset="0"/>
              <a:cs typeface="Times New Roman" pitchFamily="18" charset="0"/>
            </a:endParaRPr>
          </a:p>
        </p:txBody>
      </p:sp>
      <p:pic>
        <p:nvPicPr>
          <p:cNvPr id="26" name="Picture 5"/>
          <p:cNvPicPr>
            <a:picLocks noChangeAspect="1" noChangeArrowheads="1"/>
          </p:cNvPicPr>
          <p:nvPr/>
        </p:nvPicPr>
        <p:blipFill>
          <a:blip r:embed="rId3"/>
          <a:srcRect l="45587" t="30966" r="39103" b="45678"/>
          <a:stretch>
            <a:fillRect/>
          </a:stretch>
        </p:blipFill>
        <p:spPr bwMode="auto">
          <a:xfrm>
            <a:off x="5547332" y="1102421"/>
            <a:ext cx="2542193" cy="1872292"/>
          </a:xfrm>
          <a:prstGeom prst="rect">
            <a:avLst/>
          </a:prstGeom>
          <a:noFill/>
          <a:ln w="9525">
            <a:noFill/>
            <a:miter lim="800000"/>
            <a:headEnd/>
            <a:tailEnd/>
          </a:ln>
          <a:effectLst/>
        </p:spPr>
      </p:pic>
    </p:spTree>
    <p:extLst>
      <p:ext uri="{BB962C8B-B14F-4D97-AF65-F5344CB8AC3E}">
        <p14:creationId xmlns:p14="http://schemas.microsoft.com/office/powerpoint/2010/main" val="38398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70250" y="1227053"/>
            <a:ext cx="8203499" cy="446276"/>
          </a:xfrm>
          <a:prstGeom prst="rect">
            <a:avLst/>
          </a:prstGeom>
        </p:spPr>
        <p:txBody>
          <a:bodyPr wrap="square">
            <a:spAutoFit/>
          </a:bodyPr>
          <a:lstStyle/>
          <a:p>
            <a:pPr algn="just" defTabSz="685800"/>
            <a:r>
              <a:rPr lang="en-US" sz="2300" b="1" i="1" dirty="0" smtClean="0">
                <a:solidFill>
                  <a:prstClr val="black"/>
                </a:solidFill>
                <a:latin typeface="Times New Roman" panose="02020603050405020304" pitchFamily="18" charset="0"/>
                <a:cs typeface="Times New Roman" panose="02020603050405020304" pitchFamily="18" charset="0"/>
              </a:rPr>
              <a:t> - </a:t>
            </a:r>
            <a:r>
              <a:rPr lang="vi-VN" sz="2300" b="1" i="1" dirty="0" smtClean="0">
                <a:solidFill>
                  <a:prstClr val="black"/>
                </a:solidFill>
                <a:latin typeface="Times New Roman" panose="02020603050405020304" pitchFamily="18" charset="0"/>
                <a:cs typeface="Times New Roman" panose="02020603050405020304" pitchFamily="18" charset="0"/>
              </a:rPr>
              <a:t>Niềm </a:t>
            </a:r>
            <a:r>
              <a:rPr lang="vi-VN" sz="2300" b="1" i="1" dirty="0">
                <a:solidFill>
                  <a:prstClr val="black"/>
                </a:solidFill>
                <a:latin typeface="Times New Roman" panose="02020603050405020304" pitchFamily="18" charset="0"/>
                <a:cs typeface="Times New Roman" panose="02020603050405020304" pitchFamily="18" charset="0"/>
              </a:rPr>
              <a:t>vui thuở ấu thơ khi xuân về tết đến có được quần áo mới.</a:t>
            </a:r>
            <a:endParaRPr lang="en-US" sz="2300" b="1" i="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11907" y="1932915"/>
            <a:ext cx="2919389" cy="1569660"/>
          </a:xfrm>
          <a:prstGeom prst="rect">
            <a:avLst/>
          </a:prstGeom>
          <a:noFill/>
        </p:spPr>
        <p:txBody>
          <a:bodyPr wrap="none" rtlCol="0">
            <a:spAutoFit/>
          </a:bodyPr>
          <a:lstStyle/>
          <a:p>
            <a:pPr defTabSz="685800"/>
            <a:r>
              <a:rPr lang="en-US" sz="2400" i="1" dirty="0">
                <a:solidFill>
                  <a:prstClr val="black"/>
                </a:solidFill>
                <a:latin typeface="Times New Roman" panose="02020603050405020304" pitchFamily="18" charset="0"/>
                <a:cs typeface="Times New Roman" panose="02020603050405020304" pitchFamily="18" charset="0"/>
              </a:rPr>
              <a:t>“</a:t>
            </a:r>
            <a:r>
              <a:rPr lang="vi-VN" sz="2400" i="1" dirty="0">
                <a:solidFill>
                  <a:prstClr val="black"/>
                </a:solidFill>
                <a:latin typeface="Times New Roman" panose="02020603050405020304" pitchFamily="18" charset="0"/>
                <a:cs typeface="Times New Roman" panose="02020603050405020304" pitchFamily="18" charset="0"/>
              </a:rPr>
              <a:t>Ôi cái quần chéo go</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Ống rộng dài quét đất</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Cái áo cánh chúc bâu</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Đi qua nghe sột soạt</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877930" y="3651870"/>
            <a:ext cx="5255878" cy="830997"/>
          </a:xfrm>
          <a:prstGeom prst="rect">
            <a:avLst/>
          </a:prstGeom>
          <a:noFill/>
        </p:spPr>
        <p:txBody>
          <a:bodyPr wrap="square" rtlCol="0">
            <a:spAutoFit/>
          </a:bodyPr>
          <a:lstStyle/>
          <a:p>
            <a:pPr algn="ctr" defTabSz="685800"/>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N</a:t>
            </a:r>
            <a:r>
              <a:rPr lang="en-US" sz="2400" i="1" dirty="0" err="1">
                <a:solidFill>
                  <a:srgbClr val="FF0000"/>
                </a:solidFill>
                <a:latin typeface="Times New Roman" panose="02020603050405020304" pitchFamily="18" charset="0"/>
                <a:cs typeface="Times New Roman" panose="02020603050405020304" pitchFamily="18" charset="0"/>
              </a:rPr>
              <a:t>iềm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vui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tuổi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a:blip r:embed="rId3"/>
          <a:srcRect l="44276" t="30161" r="38862" b="40965"/>
          <a:stretch>
            <a:fillRect/>
          </a:stretch>
        </p:blipFill>
        <p:spPr bwMode="auto">
          <a:xfrm>
            <a:off x="6350658" y="1882784"/>
            <a:ext cx="1964312" cy="22347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393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ba</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40568" y="793999"/>
            <a:ext cx="5443166" cy="1938992"/>
          </a:xfrm>
          <a:prstGeom prst="rect">
            <a:avLst/>
          </a:prstGeom>
          <a:noFill/>
        </p:spPr>
        <p:txBody>
          <a:bodyPr wrap="square" rtlCol="0">
            <a:spAutoFit/>
          </a:bodyPr>
          <a:lstStyle/>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trưa</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phúc</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Đêm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cháu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nằm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mơ</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Giấc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ngủ</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trứng</a:t>
            </a:r>
            <a:endParaRPr lang="en-US" sz="2000" i="1" dirty="0">
              <a:latin typeface="Times New Roman" panose="02020603050405020304" pitchFamily="18" charset="0"/>
              <a:cs typeface="Times New Roman" panose="02020603050405020304" pitchFamily="18" charset="0"/>
            </a:endParaRPr>
          </a:p>
        </p:txBody>
      </p:sp>
      <p:sp>
        <p:nvSpPr>
          <p:cNvPr id="14" name="Rectangle 13"/>
          <p:cNvSpPr/>
          <p:nvPr/>
        </p:nvSpPr>
        <p:spPr>
          <a:xfrm>
            <a:off x="172747" y="935949"/>
            <a:ext cx="1512168" cy="337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ngtree—vector growing chickens_2054348.png"/>
          <p:cNvPicPr>
            <a:picLocks noChangeAspect="1"/>
          </p:cNvPicPr>
          <p:nvPr/>
        </p:nvPicPr>
        <p:blipFill>
          <a:blip r:embed="rId3"/>
          <a:srcRect t="25747" b="34253"/>
          <a:stretch>
            <a:fillRect/>
          </a:stretch>
        </p:blipFill>
        <p:spPr>
          <a:xfrm>
            <a:off x="1739175" y="987574"/>
            <a:ext cx="888609" cy="288032"/>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178328" y="2596782"/>
            <a:ext cx="3382176" cy="2577628"/>
          </a:xfrm>
          <a:prstGeom prst="rect">
            <a:avLst/>
          </a:prstGeom>
        </p:spPr>
      </p:pic>
      <p:sp>
        <p:nvSpPr>
          <p:cNvPr id="23" name="Rectangle 22"/>
          <p:cNvSpPr/>
          <p:nvPr/>
        </p:nvSpPr>
        <p:spPr>
          <a:xfrm>
            <a:off x="3744417" y="897340"/>
            <a:ext cx="4572000" cy="1569660"/>
          </a:xfrm>
          <a:prstGeom prst="rect">
            <a:avLst/>
          </a:prstGeom>
        </p:spPr>
        <p:txBody>
          <a:bodyPr>
            <a:spAutoFit/>
          </a:bodyPr>
          <a:lstStyle/>
          <a:p>
            <a:pPr algn="just" defTabSz="685800"/>
            <a:r>
              <a:rPr lang="pt-BR"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Tiếng gà trưa đã thức dậy bao tình cảm bao kỷ niệm. Tiếng gà trưa là âm thanh bình dị của làng quê đem lại niềm yêu thương cho con người.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770099" y="3166987"/>
            <a:ext cx="4572000" cy="830997"/>
          </a:xfrm>
          <a:prstGeom prst="rect">
            <a:avLst/>
          </a:prstGeom>
        </p:spPr>
        <p:txBody>
          <a:bodyPr wrap="square">
            <a:spAutoFit/>
          </a:bodyPr>
          <a:lstStyle/>
          <a:p>
            <a:pPr algn="just" defTabSz="685800"/>
            <a:r>
              <a:rPr lang="pt-BR"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Mơ thấy những điều tốt lành, những niềm vui và hạnh phúc.</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1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045" y="212823"/>
            <a:ext cx="2577662" cy="461665"/>
          </a:xfrm>
          <a:prstGeom prst="rect">
            <a:avLst/>
          </a:prstGeom>
          <a:solidFill>
            <a:srgbClr val="FF9966"/>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schemeClr val="bg1"/>
                </a:solidFill>
                <a:latin typeface="Times New Roman" pitchFamily="18" charset="0"/>
                <a:cs typeface="Times New Roman" pitchFamily="18" charset="0"/>
              </a:rPr>
              <a:t>Tiếng</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gà</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trưa</a:t>
            </a:r>
            <a:endParaRPr lang="en-US" sz="2400" i="1" dirty="0">
              <a:solidFill>
                <a:schemeClr val="bg1"/>
              </a:solidFill>
              <a:latin typeface="Times New Roman" pitchFamily="18" charset="0"/>
              <a:cs typeface="Times New Roman" pitchFamily="18" charset="0"/>
            </a:endParaRPr>
          </a:p>
        </p:txBody>
      </p:sp>
      <p:cxnSp>
        <p:nvCxnSpPr>
          <p:cNvPr id="4" name="Straight Arrow Connector 3"/>
          <p:cNvCxnSpPr>
            <a:stCxn id="3" idx="2"/>
            <a:endCxn id="5" idx="0"/>
          </p:cNvCxnSpPr>
          <p:nvPr/>
        </p:nvCxnSpPr>
        <p:spPr>
          <a:xfrm>
            <a:off x="4445876" y="674488"/>
            <a:ext cx="7885" cy="362081"/>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4930" y="1036569"/>
            <a:ext cx="2577662"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Kỉ</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niệm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tuổi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thơ</a:t>
            </a:r>
            <a:endParaRPr lang="en-US" sz="2400" i="1" dirty="0">
              <a:solidFill>
                <a:prstClr val="black"/>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l="40241" t="28138" r="38552" b="47954"/>
          <a:stretch>
            <a:fillRect/>
          </a:stretch>
        </p:blipFill>
        <p:spPr bwMode="auto">
          <a:xfrm>
            <a:off x="212835" y="1671513"/>
            <a:ext cx="1702676" cy="1237209"/>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l="45172" t="27839" r="37759" b="46598"/>
          <a:stretch>
            <a:fillRect/>
          </a:stretch>
        </p:blipFill>
        <p:spPr bwMode="auto">
          <a:xfrm>
            <a:off x="2033750" y="1643540"/>
            <a:ext cx="1702676" cy="1312479"/>
          </a:xfrm>
          <a:prstGeom prst="rect">
            <a:avLst/>
          </a:prstGeom>
          <a:noFill/>
          <a:ln w="9525">
            <a:noFill/>
            <a:miter lim="800000"/>
            <a:headEnd/>
            <a:tailEnd/>
          </a:ln>
          <a:effectLst/>
        </p:spPr>
      </p:pic>
      <p:pic>
        <p:nvPicPr>
          <p:cNvPr id="8" name="Picture 4"/>
          <p:cNvPicPr>
            <a:picLocks noChangeAspect="1" noChangeArrowheads="1"/>
          </p:cNvPicPr>
          <p:nvPr/>
        </p:nvPicPr>
        <p:blipFill>
          <a:blip r:embed="rId5"/>
          <a:srcRect l="45793" t="28943" r="39414" b="46965"/>
          <a:stretch>
            <a:fillRect/>
          </a:stretch>
        </p:blipFill>
        <p:spPr bwMode="auto">
          <a:xfrm>
            <a:off x="3819193" y="1608068"/>
            <a:ext cx="1690852" cy="1324303"/>
          </a:xfrm>
          <a:prstGeom prst="rect">
            <a:avLst/>
          </a:prstGeom>
          <a:noFill/>
          <a:ln w="9525">
            <a:noFill/>
            <a:miter lim="800000"/>
            <a:headEnd/>
            <a:tailEnd/>
          </a:ln>
          <a:effectLst/>
        </p:spPr>
      </p:pic>
      <p:pic>
        <p:nvPicPr>
          <p:cNvPr id="9" name="Picture 5"/>
          <p:cNvPicPr>
            <a:picLocks noChangeAspect="1" noChangeArrowheads="1"/>
          </p:cNvPicPr>
          <p:nvPr/>
        </p:nvPicPr>
        <p:blipFill>
          <a:blip r:embed="rId6"/>
          <a:srcRect l="45587" t="30966" r="39103" b="45678"/>
          <a:stretch>
            <a:fillRect/>
          </a:stretch>
        </p:blipFill>
        <p:spPr bwMode="auto">
          <a:xfrm>
            <a:off x="5628287" y="1608067"/>
            <a:ext cx="1749972" cy="1288832"/>
          </a:xfrm>
          <a:prstGeom prst="rect">
            <a:avLst/>
          </a:prstGeom>
          <a:noFill/>
          <a:ln w="9525">
            <a:noFill/>
            <a:miter lim="800000"/>
            <a:headEnd/>
            <a:tailEnd/>
          </a:ln>
          <a:effectLst/>
        </p:spPr>
      </p:pic>
      <p:pic>
        <p:nvPicPr>
          <p:cNvPr id="10" name="Picture 2"/>
          <p:cNvPicPr>
            <a:picLocks noChangeAspect="1" noChangeArrowheads="1"/>
          </p:cNvPicPr>
          <p:nvPr/>
        </p:nvPicPr>
        <p:blipFill>
          <a:blip r:embed="rId7"/>
          <a:srcRect l="44276" t="30161" r="38862" b="40965"/>
          <a:stretch>
            <a:fillRect/>
          </a:stretch>
        </p:blipFill>
        <p:spPr bwMode="auto">
          <a:xfrm>
            <a:off x="7496508" y="1596244"/>
            <a:ext cx="1336127" cy="1277006"/>
          </a:xfrm>
          <a:prstGeom prst="rect">
            <a:avLst/>
          </a:prstGeom>
          <a:noFill/>
          <a:ln w="9525">
            <a:noFill/>
            <a:miter lim="800000"/>
            <a:headEnd/>
            <a:tailEnd/>
          </a:ln>
          <a:effectLst/>
        </p:spPr>
      </p:pic>
      <p:cxnSp>
        <p:nvCxnSpPr>
          <p:cNvPr id="11" name="Straight Arrow Connector 10"/>
          <p:cNvCxnSpPr/>
          <p:nvPr/>
        </p:nvCxnSpPr>
        <p:spPr>
          <a:xfrm rot="16200000" flipH="1">
            <a:off x="4288201" y="3200357"/>
            <a:ext cx="409945" cy="7886"/>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94440" y="3480217"/>
            <a:ext cx="3448706"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Tình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cảm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cháu</a:t>
            </a:r>
            <a:endParaRPr lang="en-US" sz="2400" i="1" dirty="0">
              <a:solidFill>
                <a:prstClr val="black"/>
              </a:solidFill>
              <a:latin typeface="Times New Roman" pitchFamily="18" charset="0"/>
              <a:cs typeface="Times New Roman" pitchFamily="18" charset="0"/>
            </a:endParaRPr>
          </a:p>
        </p:txBody>
      </p:sp>
      <p:cxnSp>
        <p:nvCxnSpPr>
          <p:cNvPr id="13" name="Straight Arrow Connector 12"/>
          <p:cNvCxnSpPr>
            <a:stCxn id="12" idx="2"/>
            <a:endCxn id="15" idx="0"/>
          </p:cNvCxnSpPr>
          <p:nvPr/>
        </p:nvCxnSpPr>
        <p:spPr>
          <a:xfrm flipH="1">
            <a:off x="2258413" y="3941882"/>
            <a:ext cx="2260380" cy="503973"/>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2"/>
            <a:endCxn id="16" idx="0"/>
          </p:cNvCxnSpPr>
          <p:nvPr/>
        </p:nvCxnSpPr>
        <p:spPr>
          <a:xfrm>
            <a:off x="4518793" y="3941882"/>
            <a:ext cx="2609193" cy="488207"/>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5541" y="4445855"/>
            <a:ext cx="4185743"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yêu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thương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chăm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chút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cháu</a:t>
            </a:r>
            <a:endParaRPr lang="en-US" sz="2400" i="1" dirty="0">
              <a:solidFill>
                <a:prstClr val="black"/>
              </a:solidFill>
              <a:latin typeface="Times New Roman" pitchFamily="18" charset="0"/>
              <a:cs typeface="Times New Roman" pitchFamily="18" charset="0"/>
            </a:endParaRPr>
          </a:p>
        </p:txBody>
      </p:sp>
      <p:sp>
        <p:nvSpPr>
          <p:cNvPr id="16" name="TextBox 15"/>
          <p:cNvSpPr txBox="1"/>
          <p:nvPr/>
        </p:nvSpPr>
        <p:spPr>
          <a:xfrm>
            <a:off x="5261742" y="4430089"/>
            <a:ext cx="3732487"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Cháu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kính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trọng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biết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ơn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483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par>
                                <p:cTn id="29" presetID="55"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par>
                                <p:cTn id="34" presetID="55"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par>
                                <p:cTn id="39" presetID="55"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par>
                                <p:cTn id="44" presetID="55"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Horizont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000" fill="hold"/>
                                        <p:tgtEl>
                                          <p:spTgt spid="12"/>
                                        </p:tgtEl>
                                        <p:attrNameLst>
                                          <p:attrName>ppt_w</p:attrName>
                                        </p:attrNameLst>
                                      </p:cBhvr>
                                      <p:tavLst>
                                        <p:tav tm="0">
                                          <p:val>
                                            <p:strVal val="#ppt_w*0.70"/>
                                          </p:val>
                                        </p:tav>
                                        <p:tav tm="100000">
                                          <p:val>
                                            <p:strVal val="#ppt_w"/>
                                          </p:val>
                                        </p:tav>
                                      </p:tavLst>
                                    </p:anim>
                                    <p:anim calcmode="lin" valueType="num">
                                      <p:cBhvr>
                                        <p:cTn id="59" dur="1000" fill="hold"/>
                                        <p:tgtEl>
                                          <p:spTgt spid="12"/>
                                        </p:tgtEl>
                                        <p:attrNameLst>
                                          <p:attrName>ppt_h</p:attrName>
                                        </p:attrNameLst>
                                      </p:cBhvr>
                                      <p:tavLst>
                                        <p:tav tm="0">
                                          <p:val>
                                            <p:strVal val="#ppt_h"/>
                                          </p:val>
                                        </p:tav>
                                        <p:tav tm="100000">
                                          <p:val>
                                            <p:strVal val="#ppt_h"/>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6"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Horizontal)">
                                      <p:cBhvr>
                                        <p:cTn id="65" dur="500"/>
                                        <p:tgtEl>
                                          <p:spTgt spid="13"/>
                                        </p:tgtEl>
                                      </p:cBhvr>
                                    </p:animEffect>
                                  </p:childTnLst>
                                </p:cTn>
                              </p:par>
                              <p:par>
                                <p:cTn id="66" presetID="16" presetClass="entr" presetSubtype="2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Horizontal)">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Horizontal)">
                                      <p:cBhvr>
                                        <p:cTn id="73" dur="500"/>
                                        <p:tgtEl>
                                          <p:spTgt spid="14"/>
                                        </p:tgtEl>
                                      </p:cBhvr>
                                    </p:animEffect>
                                  </p:childTnLst>
                                </p:cTn>
                              </p:par>
                              <p:par>
                                <p:cTn id="74" presetID="16" presetClass="entr" presetSubtype="26"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Horizontal)">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2"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611560" y="195486"/>
            <a:ext cx="7992888" cy="3974447"/>
          </a:xfrm>
          <a:prstGeom prst="roundRect">
            <a:avLst>
              <a:gd name="adj" fmla="val 1654"/>
            </a:avLst>
          </a:prstGeom>
          <a:noFill/>
          <a:ln w="38100" cap="flat" cmpd="sng" algn="ctr">
            <a:solidFill>
              <a:srgbClr val="DAEDEF"/>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548743" y="556984"/>
            <a:ext cx="5535427" cy="396451"/>
            <a:chOff x="2840539" y="3818711"/>
            <a:chExt cx="160769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16076922" cy="989709"/>
              <a:chOff x="2840539" y="3733800"/>
              <a:chExt cx="16076922" cy="989709"/>
            </a:xfrm>
          </p:grpSpPr>
          <p:sp>
            <p:nvSpPr>
              <p:cNvPr id="62" name="Round Same Side Corner Rectangle 61"/>
              <p:cNvSpPr/>
              <p:nvPr/>
            </p:nvSpPr>
            <p:spPr>
              <a:xfrm rot="5400000">
                <a:off x="10515655" y="-3871358"/>
                <a:ext cx="731516" cy="16072096"/>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64" name="Rectangle 63"/>
              <p:cNvSpPr/>
              <p:nvPr/>
            </p:nvSpPr>
            <p:spPr>
              <a:xfrm>
                <a:off x="4460663" y="3738629"/>
                <a:ext cx="6439782"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 TÌM HIỂU CHUNG</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548743" y="1610705"/>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10515659" y="-3871367"/>
                <a:ext cx="731520" cy="16072114"/>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CHI TIẾT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602937" y="2911515"/>
            <a:ext cx="5481231" cy="455055"/>
            <a:chOff x="2840539" y="3818711"/>
            <a:chExt cx="15919521"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75" name="Group 74"/>
            <p:cNvGrpSpPr/>
            <p:nvPr/>
          </p:nvGrpSpPr>
          <p:grpSpPr>
            <a:xfrm>
              <a:off x="2840539" y="3951330"/>
              <a:ext cx="15919521" cy="928771"/>
              <a:chOff x="2840539" y="3798930"/>
              <a:chExt cx="15919521" cy="928771"/>
            </a:xfrm>
          </p:grpSpPr>
          <p:sp>
            <p:nvSpPr>
              <p:cNvPr id="76" name="Round Same Side Corner Rectangle 75"/>
              <p:cNvSpPr/>
              <p:nvPr/>
            </p:nvSpPr>
            <p:spPr>
              <a:xfrm rot="5400000">
                <a:off x="10436954" y="-3792654"/>
                <a:ext cx="731522" cy="15914690"/>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79" name="TextBox 78"/>
              <p:cNvSpPr txBox="1"/>
              <p:nvPr/>
            </p:nvSpPr>
            <p:spPr>
              <a:xfrm>
                <a:off x="2940467" y="3829962"/>
                <a:ext cx="1318497" cy="861446"/>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860092" y="928375"/>
            <a:ext cx="3623315" cy="588566"/>
          </a:xfrm>
          <a:prstGeom prst="rect">
            <a:avLst/>
          </a:prstGeom>
        </p:spPr>
        <p:txBody>
          <a:bodyPr wrap="square" lIns="34238" tIns="17117" rIns="34238" bIns="17117">
            <a:spAutoFit/>
          </a:bodyPr>
          <a:lstStyle/>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81" name="Rectangle 80"/>
          <p:cNvSpPr/>
          <p:nvPr/>
        </p:nvSpPr>
        <p:spPr>
          <a:xfrm>
            <a:off x="860092" y="3340223"/>
            <a:ext cx="1856717" cy="842482"/>
          </a:xfrm>
          <a:prstGeom prst="rect">
            <a:avLst/>
          </a:prstGeom>
        </p:spPr>
        <p:txBody>
          <a:bodyPr wrap="square" lIns="34238" tIns="17117" rIns="34238" bIns="17117">
            <a:spAutoFit/>
          </a:bodyPr>
          <a:lstStyle/>
          <a:p>
            <a:pPr marL="0" lvl="1" indent="-277817" defTabSz="814005">
              <a:lnSpc>
                <a:spcPts val="2057"/>
              </a:lnSpc>
              <a:buFont typeface="+mj-lt"/>
              <a:buAutoNum type="arabicPeriod"/>
            </a:pPr>
            <a:r>
              <a:rPr lang="en-US" b="1" i="1" dirty="0" err="1" smtClean="0">
                <a:solidFill>
                  <a:srgbClr val="000000"/>
                </a:solidFill>
                <a:latin typeface="Times New Roman" pitchFamily="18" charset="0"/>
                <a:cs typeface="Times New Roman" pitchFamily="18" charset="0"/>
              </a:rPr>
              <a:t>Nghệ</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thuật</a:t>
            </a:r>
            <a:endParaRPr lang="en-US" b="1" i="1" dirty="0" smtClean="0">
              <a:solidFill>
                <a:srgbClr val="000000"/>
              </a:solidFill>
              <a:latin typeface="Times New Roman" pitchFamily="18" charset="0"/>
              <a:cs typeface="Times New Roman" pitchFamily="18" charset="0"/>
            </a:endParaRPr>
          </a:p>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ts val="2057"/>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82" name="Rectangle 81"/>
          <p:cNvSpPr/>
          <p:nvPr/>
        </p:nvSpPr>
        <p:spPr>
          <a:xfrm>
            <a:off x="767484" y="2304509"/>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Tiếng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trưa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gợi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nhớ</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kỉ</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niệm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tuổi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thơ</a:t>
            </a:r>
            <a:endParaRPr lang="en-US" b="1" i="1" dirty="0">
              <a:latin typeface="Times New Roman" pitchFamily="18" charset="0"/>
              <a:cs typeface="Times New Roman" pitchFamily="18" charset="0"/>
            </a:endParaRPr>
          </a:p>
        </p:txBody>
      </p:sp>
      <p:sp>
        <p:nvSpPr>
          <p:cNvPr id="83" name="Rectangle 82"/>
          <p:cNvSpPr/>
          <p:nvPr/>
        </p:nvSpPr>
        <p:spPr>
          <a:xfrm>
            <a:off x="761865" y="2006666"/>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smtClean="0">
                <a:latin typeface="Times New Roman" pitchFamily="18" charset="0"/>
                <a:cs typeface="Times New Roman" pitchFamily="18" charset="0"/>
              </a:rPr>
              <a:t>Tiếng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trưa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làm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thức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dậy</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cảm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làng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endParaRPr lang="en-US" b="1" i="1" dirty="0">
              <a:latin typeface="Times New Roman" pitchFamily="18" charset="0"/>
              <a:cs typeface="Times New Roman" pitchFamily="18" charset="0"/>
            </a:endParaRPr>
          </a:p>
        </p:txBody>
      </p:sp>
      <p:sp>
        <p:nvSpPr>
          <p:cNvPr id="85" name="Rectangle 84"/>
          <p:cNvSpPr/>
          <p:nvPr/>
        </p:nvSpPr>
        <p:spPr>
          <a:xfrm>
            <a:off x="767484" y="2654738"/>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Những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suy</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tư</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a:t>
            </a:r>
            <a:endParaRPr lang="en-US" b="1" i="1" dirty="0">
              <a:latin typeface="Times New Roman" pitchFamily="18" charset="0"/>
              <a:cs typeface="Times New Roman" pitchFamily="18" charset="0"/>
            </a:endParaRPr>
          </a:p>
        </p:txBody>
      </p:sp>
      <p:pic>
        <p:nvPicPr>
          <p:cNvPr id="86" name="Picture 85" descr="—Pngtree—vector growing chickens_2054348.png"/>
          <p:cNvPicPr>
            <a:picLocks noChangeAspect="1"/>
          </p:cNvPicPr>
          <p:nvPr/>
        </p:nvPicPr>
        <p:blipFill>
          <a:blip r:embed="rId3"/>
          <a:srcRect t="25747" b="34253"/>
          <a:stretch>
            <a:fillRect/>
          </a:stretch>
        </p:blipFill>
        <p:spPr>
          <a:xfrm>
            <a:off x="3347864" y="3523697"/>
            <a:ext cx="4957730" cy="1606988"/>
          </a:xfrm>
          <a:prstGeom prst="rect">
            <a:avLst/>
          </a:prstGeom>
        </p:spPr>
      </p:pic>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ppt_w</p:attrName>
                                        </p:attrNameLst>
                                      </p:cBhvr>
                                      <p:tavLst>
                                        <p:tav tm="0">
                                          <p:val>
                                            <p:strVal val="#ppt_w*0.70"/>
                                          </p:val>
                                        </p:tav>
                                        <p:tav tm="100000">
                                          <p:val>
                                            <p:strVal val="#ppt_w"/>
                                          </p:val>
                                        </p:tav>
                                      </p:tavLst>
                                    </p:anim>
                                    <p:anim calcmode="lin" valueType="num">
                                      <p:cBhvr>
                                        <p:cTn id="8" dur="1000" fill="hold"/>
                                        <p:tgtEl>
                                          <p:spTgt spid="86"/>
                                        </p:tgtEl>
                                        <p:attrNameLst>
                                          <p:attrName>ppt_h</p:attrName>
                                        </p:attrNameLst>
                                      </p:cBhvr>
                                      <p:tavLst>
                                        <p:tav tm="0">
                                          <p:val>
                                            <p:strVal val="#ppt_h"/>
                                          </p:val>
                                        </p:tav>
                                        <p:tav tm="100000">
                                          <p:val>
                                            <p:strVal val="#ppt_h"/>
                                          </p:val>
                                        </p:tav>
                                      </p:tavLst>
                                    </p:anim>
                                    <p:animEffect transition="in" filter="fade">
                                      <p:cBhvr>
                                        <p:cTn id="9"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7354" y="184008"/>
            <a:ext cx="7146789" cy="369332"/>
            <a:chOff x="-178462" y="1828800"/>
            <a:chExt cx="19060588" cy="984870"/>
          </a:xfrm>
        </p:grpSpPr>
        <p:sp>
          <p:nvSpPr>
            <p:cNvPr id="8" name="Round Same Side Corner Rectangle 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9" name="TextBox 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1" name="Group 10"/>
          <p:cNvGrpSpPr/>
          <p:nvPr/>
        </p:nvGrpSpPr>
        <p:grpSpPr>
          <a:xfrm>
            <a:off x="179512" y="555526"/>
            <a:ext cx="6480719" cy="395616"/>
            <a:chOff x="644526" y="2766774"/>
            <a:chExt cx="17284167" cy="1054970"/>
          </a:xfrm>
        </p:grpSpPr>
        <p:sp>
          <p:nvSpPr>
            <p:cNvPr id="12" name="TextBox 11"/>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tư</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5" name="Picture 24"/>
          <p:cNvPicPr>
            <a:picLocks noChangeAspect="1"/>
          </p:cNvPicPr>
          <p:nvPr/>
        </p:nvPicPr>
        <p:blipFill>
          <a:blip r:embed="rId3"/>
          <a:stretch>
            <a:fillRect/>
          </a:stretch>
        </p:blipFill>
        <p:spPr>
          <a:xfrm>
            <a:off x="4859195" y="963917"/>
            <a:ext cx="2160240" cy="2083149"/>
          </a:xfrm>
          <a:prstGeom prst="ellipse">
            <a:avLst/>
          </a:prstGeom>
          <a:ln>
            <a:noFill/>
          </a:ln>
          <a:effectLst>
            <a:softEdge rad="112500"/>
          </a:effectLst>
        </p:spPr>
      </p:pic>
      <p:pic>
        <p:nvPicPr>
          <p:cNvPr id="15" name="Picture 2" descr="Káº¿t quáº£ hÃ¬nh áº£nh cho hÃ nh quÃ¢n"/>
          <p:cNvPicPr>
            <a:picLocks noChangeAspect="1" noChangeArrowheads="1"/>
          </p:cNvPicPr>
          <p:nvPr/>
        </p:nvPicPr>
        <p:blipFill>
          <a:blip r:embed="rId4"/>
          <a:srcRect/>
          <a:stretch>
            <a:fillRect/>
          </a:stretch>
        </p:blipFill>
        <p:spPr bwMode="auto">
          <a:xfrm>
            <a:off x="5939315" y="2668854"/>
            <a:ext cx="2448272" cy="2448272"/>
          </a:xfrm>
          <a:prstGeom prst="ellipse">
            <a:avLst/>
          </a:prstGeom>
          <a:ln>
            <a:noFill/>
          </a:ln>
          <a:effectLst>
            <a:softEdge rad="112500"/>
          </a:effectLst>
        </p:spPr>
      </p:pic>
      <p:sp>
        <p:nvSpPr>
          <p:cNvPr id="16" name="TextBox 15"/>
          <p:cNvSpPr txBox="1"/>
          <p:nvPr/>
        </p:nvSpPr>
        <p:spPr>
          <a:xfrm>
            <a:off x="119074" y="1275606"/>
            <a:ext cx="4720363" cy="3970318"/>
          </a:xfrm>
          <a:prstGeom prst="rect">
            <a:avLst/>
          </a:prstGeom>
          <a:noFill/>
        </p:spPr>
        <p:txBody>
          <a:bodyPr wrap="square" rtlCol="0">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Cháu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hôm</a:t>
            </a:r>
            <a:r>
              <a:rPr lang="en-US" sz="24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yêu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Tổ</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quốc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xóm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thuộc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tác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Ổ </a:t>
            </a:r>
            <a:r>
              <a:rPr lang="en-US" sz="2400" i="1" dirty="0" err="1">
                <a:solidFill>
                  <a:prstClr val="black"/>
                </a:solidFill>
                <a:latin typeface="Times New Roman" panose="02020603050405020304" pitchFamily="18" charset="0"/>
                <a:cs typeface="Times New Roman" panose="02020603050405020304" pitchFamily="18" charset="0"/>
              </a:rPr>
              <a:t>trứng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tuổi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a:t>
            </a:r>
            <a:r>
              <a:rPr lang="en-US" sz="24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endParaRPr lang="en-US"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0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62162"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794896" y="2685351"/>
            <a:ext cx="3382176" cy="2577628"/>
          </a:xfrm>
          <a:prstGeom prst="rect">
            <a:avLst/>
          </a:prstGeom>
        </p:spPr>
      </p:pic>
      <p:sp>
        <p:nvSpPr>
          <p:cNvPr id="10" name="TextBox 9"/>
          <p:cNvSpPr txBox="1"/>
          <p:nvPr/>
        </p:nvSpPr>
        <p:spPr>
          <a:xfrm>
            <a:off x="5699186" y="123478"/>
            <a:ext cx="3444814" cy="3323987"/>
          </a:xfrm>
          <a:prstGeom prst="rect">
            <a:avLst/>
          </a:prstGeom>
          <a:noFill/>
        </p:spPr>
        <p:txBody>
          <a:bodyPr wrap="square" rtlCol="0">
            <a:spAutoFit/>
          </a:bodyPr>
          <a:lstStyle/>
          <a:p>
            <a:pPr defTabSz="685800">
              <a:lnSpc>
                <a:spcPct val="150000"/>
              </a:lnSpc>
            </a:pP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Cháu</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chiến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đấu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hôm</a:t>
            </a:r>
            <a:r>
              <a:rPr lang="en-US" sz="20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lòng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yêu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Tổ</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quốc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xóm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làng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thuộc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tiếng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cục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tác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trứng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endParaRPr lang="en-US" sz="1600" i="1" dirty="0">
              <a:solidFill>
                <a:prstClr val="black"/>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6300192" y="1059582"/>
            <a:ext cx="21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00192" y="1491630"/>
            <a:ext cx="21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485984" y="1923678"/>
            <a:ext cx="2543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300192" y="2413349"/>
            <a:ext cx="2543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84168" y="266164"/>
            <a:ext cx="2808312" cy="337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Cháu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chiến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đấu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hôm</a:t>
            </a:r>
            <a:r>
              <a:rPr lang="en-US" sz="2000" dirty="0" smtClean="0">
                <a:solidFill>
                  <a:srgbClr val="FF0000"/>
                </a:solidFill>
                <a:latin typeface="Times New Roman" panose="02020603050405020304" pitchFamily="18" charset="0"/>
                <a:cs typeface="Times New Roman" panose="02020603050405020304" pitchFamily="18" charset="0"/>
              </a:rPr>
              <a:t> nay</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5536" y="266164"/>
            <a:ext cx="4788024"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Mục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đích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chiến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đấu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giản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dị</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của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chiến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sĩ</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989348" y="1323806"/>
            <a:ext cx="3600400" cy="461665"/>
          </a:xfrm>
          <a:prstGeom prst="rect">
            <a:avLst/>
          </a:prstGeom>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Điệp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từ</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vì</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lặp</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lại</a:t>
            </a:r>
            <a:r>
              <a:rPr lang="en-US" sz="2400" i="1" dirty="0" smtClean="0">
                <a:solidFill>
                  <a:prstClr val="black"/>
                </a:solidFill>
                <a:latin typeface="Times New Roman" pitchFamily="18" charset="0"/>
                <a:cs typeface="Times New Roman" pitchFamily="18" charset="0"/>
              </a:rPr>
              <a:t> 4 </a:t>
            </a:r>
            <a:r>
              <a:rPr lang="en-US" sz="2400" i="1" dirty="0" err="1" smtClean="0">
                <a:solidFill>
                  <a:prstClr val="black"/>
                </a:solidFill>
                <a:latin typeface="Times New Roman" pitchFamily="18" charset="0"/>
                <a:cs typeface="Times New Roman" pitchFamily="18" charset="0"/>
              </a:rPr>
              <a:t>lần</a:t>
            </a:r>
            <a:endParaRPr lang="en-US" sz="2400" i="1" dirty="0">
              <a:solidFill>
                <a:prstClr val="black"/>
              </a:solidFill>
              <a:latin typeface="Times New Roman" pitchFamily="18" charset="0"/>
              <a:cs typeface="Times New Roman" pitchFamily="18" charset="0"/>
            </a:endParaRPr>
          </a:p>
        </p:txBody>
      </p:sp>
      <p:pic>
        <p:nvPicPr>
          <p:cNvPr id="27" name="Picture 26"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717555" flipV="1">
            <a:off x="340003" y="1678266"/>
            <a:ext cx="777028" cy="595244"/>
          </a:xfrm>
          <a:prstGeom prst="rect">
            <a:avLst/>
          </a:prstGeom>
          <a:effectLst>
            <a:softEdge rad="127000"/>
          </a:effectLst>
        </p:spPr>
      </p:pic>
      <p:sp>
        <p:nvSpPr>
          <p:cNvPr id="28" name="TextBox 27"/>
          <p:cNvSpPr txBox="1"/>
          <p:nvPr/>
        </p:nvSpPr>
        <p:spPr>
          <a:xfrm>
            <a:off x="683568" y="2465196"/>
            <a:ext cx="4334830" cy="120032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342900"/>
            <a:r>
              <a:rPr lang="en-US" sz="2400" b="1" i="1" dirty="0" err="1" smtClean="0">
                <a:solidFill>
                  <a:prstClr val="black"/>
                </a:solidFill>
                <a:latin typeface="Times New Roman" pitchFamily="18" charset="0"/>
                <a:cs typeface="Times New Roman" pitchFamily="18" charset="0"/>
              </a:rPr>
              <a:t>Nhấn</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mạnh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mục</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đích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chiến</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đấu</a:t>
            </a:r>
            <a:r>
              <a:rPr lang="en-US" sz="2400" i="1" dirty="0" smtClean="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Tổ</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quốc</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xóm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làng</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tiếng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gà</a:t>
            </a:r>
            <a:r>
              <a:rPr lang="en-US" sz="2400" i="1" dirty="0">
                <a:solidFill>
                  <a:prstClr val="black"/>
                </a:solidFill>
                <a:latin typeface="Times New Roman" pitchFamily="18" charset="0"/>
                <a:cs typeface="Times New Roman" pitchFamily="18" charset="0"/>
              </a:rPr>
              <a:t>, ổ </a:t>
            </a:r>
            <a:r>
              <a:rPr lang="en-US" sz="2400" i="1" dirty="0" err="1">
                <a:solidFill>
                  <a:prstClr val="black"/>
                </a:solidFill>
                <a:latin typeface="Times New Roman" pitchFamily="18" charset="0"/>
                <a:cs typeface="Times New Roman" pitchFamily="18" charset="0"/>
              </a:rPr>
              <a:t>trứng</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506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ircle(in)">
                                      <p:cBhvr>
                                        <p:cTn id="5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5" grpId="0"/>
      <p:bldP spid="26" grpId="0" animBg="1"/>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62162"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794896" y="2685351"/>
            <a:ext cx="3382176" cy="2577628"/>
          </a:xfrm>
          <a:prstGeom prst="rect">
            <a:avLst/>
          </a:prstGeom>
        </p:spPr>
      </p:pic>
      <p:sp>
        <p:nvSpPr>
          <p:cNvPr id="10" name="TextBox 9"/>
          <p:cNvSpPr txBox="1"/>
          <p:nvPr/>
        </p:nvSpPr>
        <p:spPr>
          <a:xfrm>
            <a:off x="5699186" y="123478"/>
            <a:ext cx="3444814" cy="3323987"/>
          </a:xfrm>
          <a:prstGeom prst="rect">
            <a:avLst/>
          </a:prstGeom>
          <a:noFill/>
        </p:spPr>
        <p:txBody>
          <a:bodyPr wrap="square" rtlCol="0">
            <a:spAutoFit/>
          </a:bodyPr>
          <a:lstStyle/>
          <a:p>
            <a:pPr defTabSz="685800">
              <a:lnSpc>
                <a:spcPct val="150000"/>
              </a:lnSpc>
            </a:pP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Cháu</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chiến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đấu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hôm</a:t>
            </a:r>
            <a:r>
              <a:rPr lang="en-US" sz="20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lòng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yêu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Tổ</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quốc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xóm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làng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thuộc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tiếng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cục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tác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trứng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084168" y="1616533"/>
            <a:ext cx="864096" cy="337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Bà</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ơi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95536" y="266164"/>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Tình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của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cháu</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9552" y="987574"/>
            <a:ext cx="3756687" cy="461665"/>
          </a:xfrm>
          <a:prstGeom prst="rect">
            <a:avLst/>
          </a:prstGeom>
        </p:spPr>
        <p:txBody>
          <a:bodyPr wrap="square">
            <a:spAutoFit/>
          </a:bodyPr>
          <a:lstStyle/>
          <a:p>
            <a:pPr defTabSz="342900"/>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Tiếng</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gọi</a:t>
            </a:r>
            <a:r>
              <a:rPr lang="en-US" sz="2400" i="1" dirty="0" smtClean="0">
                <a:solidFill>
                  <a:prstClr val="black"/>
                </a:solidFill>
                <a:latin typeface="Times New Roman" pitchFamily="18" charset="0"/>
                <a:cs typeface="Times New Roman" pitchFamily="18" charset="0"/>
              </a:rPr>
              <a:t> : “</a:t>
            </a:r>
            <a:r>
              <a:rPr lang="en-US" sz="2400" i="1" dirty="0" err="1" smtClean="0">
                <a:solidFill>
                  <a:prstClr val="black"/>
                </a:solidFill>
                <a:latin typeface="Times New Roman" pitchFamily="18" charset="0"/>
                <a:cs typeface="Times New Roman" pitchFamily="18" charset="0"/>
              </a:rPr>
              <a:t>Bà</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ơi</a:t>
            </a:r>
            <a:r>
              <a:rPr lang="en-US" sz="2400" i="1" dirty="0" smtClean="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pic>
        <p:nvPicPr>
          <p:cNvPr id="18" name="Picture 17"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717555" flipV="1">
            <a:off x="266035" y="1488994"/>
            <a:ext cx="777028" cy="595244"/>
          </a:xfrm>
          <a:prstGeom prst="rect">
            <a:avLst/>
          </a:prstGeom>
          <a:effectLst>
            <a:softEdge rad="127000"/>
          </a:effectLst>
        </p:spPr>
      </p:pic>
      <p:sp>
        <p:nvSpPr>
          <p:cNvPr id="21" name="TextBox 20"/>
          <p:cNvSpPr txBox="1"/>
          <p:nvPr/>
        </p:nvSpPr>
        <p:spPr>
          <a:xfrm>
            <a:off x="609600" y="2275924"/>
            <a:ext cx="4334830" cy="230832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defTabSz="342900">
              <a:buFont typeface="Arial" panose="020B0604020202020204" pitchFamily="34" charset="0"/>
              <a:buChar char="•"/>
            </a:pPr>
            <a:r>
              <a:rPr lang="en-US" sz="2400" b="1" i="1" dirty="0" err="1" smtClean="0">
                <a:solidFill>
                  <a:prstClr val="black"/>
                </a:solidFill>
                <a:latin typeface="Times New Roman" pitchFamily="18" charset="0"/>
                <a:cs typeface="Times New Roman" pitchFamily="18" charset="0"/>
              </a:rPr>
              <a:t>Tiếng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nấc</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nghẹn</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ngào</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gợi</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nỗi</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nhớ</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bà</a:t>
            </a:r>
            <a:r>
              <a:rPr lang="en-US" sz="2400" i="1" dirty="0" smtClean="0">
                <a:solidFill>
                  <a:prstClr val="black"/>
                </a:solidFill>
                <a:latin typeface="Times New Roman" pitchFamily="18" charset="0"/>
                <a:cs typeface="Times New Roman" pitchFamily="18" charset="0"/>
              </a:rPr>
              <a:t> </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nhớ</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quê</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hương</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nhớ</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những</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kỉ</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niệm</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quen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thuộc</a:t>
            </a:r>
            <a:r>
              <a:rPr lang="en-US" sz="2400" i="1" dirty="0" smtClean="0">
                <a:solidFill>
                  <a:prstClr val="black"/>
                </a:solidFill>
                <a:latin typeface="Times New Roman" pitchFamily="18" charset="0"/>
                <a:cs typeface="Times New Roman" pitchFamily="18" charset="0"/>
                <a:sym typeface="Wingdings" panose="05000000000000000000" pitchFamily="2" charset="2"/>
              </a:rPr>
              <a:t>.</a:t>
            </a:r>
          </a:p>
          <a:p>
            <a:pPr marL="342900" indent="-342900" algn="just" defTabSz="342900">
              <a:buFont typeface="Arial" panose="020B0604020202020204" pitchFamily="34" charset="0"/>
              <a:buChar char="•"/>
            </a:pPr>
            <a:r>
              <a:rPr lang="en-US" sz="2400" b="1" i="1" dirty="0" err="1" smtClean="0">
                <a:solidFill>
                  <a:prstClr val="black"/>
                </a:solidFill>
                <a:latin typeface="Times New Roman" pitchFamily="18" charset="0"/>
                <a:cs typeface="Times New Roman" pitchFamily="18" charset="0"/>
                <a:sym typeface="Wingdings" panose="05000000000000000000" pitchFamily="2" charset="2"/>
              </a:rPr>
              <a:t>Lời</a:t>
            </a:r>
            <a:r>
              <a:rPr lang="en-US" sz="2400" b="1" i="1" dirty="0" smtClean="0">
                <a:solidFill>
                  <a:prstClr val="black"/>
                </a:solidFill>
                <a:latin typeface="Times New Roman" pitchFamily="18" charset="0"/>
                <a:cs typeface="Times New Roman" pitchFamily="18" charset="0"/>
                <a:sym typeface="Wingdings" panose="05000000000000000000" pitchFamily="2" charset="2"/>
              </a:rPr>
              <a:t> </a:t>
            </a:r>
            <a:r>
              <a:rPr lang="en-US" sz="2400" b="1" i="1" dirty="0" err="1" smtClean="0">
                <a:solidFill>
                  <a:prstClr val="black"/>
                </a:solidFill>
                <a:latin typeface="Times New Roman" pitchFamily="18" charset="0"/>
                <a:cs typeface="Times New Roman" pitchFamily="18" charset="0"/>
                <a:sym typeface="Wingdings" panose="05000000000000000000" pitchFamily="2" charset="2"/>
              </a:rPr>
              <a:t>hứa</a:t>
            </a:r>
            <a:r>
              <a:rPr lang="en-US" sz="2400" b="1"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sẽ</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chấp</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nhận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mọi</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gian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khổ</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để</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bảo</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vệ</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bình</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yên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cho</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bà</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00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2"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4644008" y="555526"/>
            <a:ext cx="2438400" cy="2438400"/>
            <a:chOff x="1828799" y="50799"/>
            <a:chExt cx="2438400" cy="2438400"/>
          </a:xfrm>
        </p:grpSpPr>
        <p:sp>
          <p:nvSpPr>
            <p:cNvPr id="28" name="Oval 27"/>
            <p:cNvSpPr/>
            <p:nvPr/>
          </p:nvSpPr>
          <p:spPr>
            <a:xfrm>
              <a:off x="1828799" y="50799"/>
              <a:ext cx="2438400" cy="2438400"/>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29" name="Oval 4"/>
            <p:cNvSpPr/>
            <p:nvPr/>
          </p:nvSpPr>
          <p:spPr>
            <a:xfrm>
              <a:off x="2153920" y="477519"/>
              <a:ext cx="1788160" cy="109728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755900">
                <a:lnSpc>
                  <a:spcPct val="90000"/>
                </a:lnSpc>
                <a:spcBef>
                  <a:spcPct val="0"/>
                </a:spcBef>
                <a:spcAft>
                  <a:spcPct val="35000"/>
                </a:spcAft>
              </a:pPr>
              <a:endParaRPr lang="en-US" sz="6200" kern="1200"/>
            </a:p>
          </p:txBody>
        </p:sp>
      </p:grpSp>
      <p:grpSp>
        <p:nvGrpSpPr>
          <p:cNvPr id="14" name="Group 13"/>
          <p:cNvGrpSpPr/>
          <p:nvPr/>
        </p:nvGrpSpPr>
        <p:grpSpPr>
          <a:xfrm>
            <a:off x="5523865" y="2079527"/>
            <a:ext cx="2438400" cy="2438400"/>
            <a:chOff x="2708656" y="1574800"/>
            <a:chExt cx="2438400" cy="2438400"/>
          </a:xfrm>
        </p:grpSpPr>
        <p:sp>
          <p:nvSpPr>
            <p:cNvPr id="20" name="Oval 19"/>
            <p:cNvSpPr/>
            <p:nvPr/>
          </p:nvSpPr>
          <p:spPr>
            <a:xfrm>
              <a:off x="2708656" y="1574800"/>
              <a:ext cx="2438400" cy="2438400"/>
            </a:xfrm>
            <a:prstGeom prst="ellipse">
              <a:avLst/>
            </a:prstGeom>
          </p:spPr>
          <p:style>
            <a:lnRef idx="2">
              <a:schemeClr val="lt1">
                <a:hueOff val="0"/>
                <a:satOff val="0"/>
                <a:lumOff val="0"/>
                <a:alphaOff val="0"/>
              </a:schemeClr>
            </a:lnRef>
            <a:fillRef idx="1">
              <a:schemeClr val="accent2">
                <a:alpha val="50000"/>
                <a:hueOff val="2340759"/>
                <a:satOff val="-2919"/>
                <a:lumOff val="686"/>
                <a:alphaOff val="0"/>
              </a:schemeClr>
            </a:fillRef>
            <a:effectRef idx="0">
              <a:schemeClr val="accent2">
                <a:alpha val="50000"/>
                <a:hueOff val="2340759"/>
                <a:satOff val="-2919"/>
                <a:lumOff val="686"/>
                <a:alphaOff val="0"/>
              </a:schemeClr>
            </a:effectRef>
            <a:fontRef idx="minor">
              <a:schemeClr val="tx1"/>
            </a:fontRef>
          </p:style>
        </p:sp>
        <p:sp>
          <p:nvSpPr>
            <p:cNvPr id="27" name="Oval 6"/>
            <p:cNvSpPr/>
            <p:nvPr/>
          </p:nvSpPr>
          <p:spPr>
            <a:xfrm>
              <a:off x="3454400" y="2204720"/>
              <a:ext cx="1463040" cy="134112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en-US" sz="5000" kern="1200"/>
            </a:p>
          </p:txBody>
        </p:sp>
      </p:grpSp>
      <p:grpSp>
        <p:nvGrpSpPr>
          <p:cNvPr id="15" name="Group 14"/>
          <p:cNvGrpSpPr/>
          <p:nvPr/>
        </p:nvGrpSpPr>
        <p:grpSpPr>
          <a:xfrm>
            <a:off x="3764152" y="2079527"/>
            <a:ext cx="2438400" cy="2438400"/>
            <a:chOff x="948943" y="1574800"/>
            <a:chExt cx="2438400" cy="2438400"/>
          </a:xfrm>
        </p:grpSpPr>
        <p:sp>
          <p:nvSpPr>
            <p:cNvPr id="16" name="Oval 15"/>
            <p:cNvSpPr/>
            <p:nvPr/>
          </p:nvSpPr>
          <p:spPr>
            <a:xfrm>
              <a:off x="948943" y="1574800"/>
              <a:ext cx="2438400" cy="2438400"/>
            </a:xfrm>
            <a:prstGeom prst="ellipse">
              <a:avLst/>
            </a:prstGeom>
          </p:spPr>
          <p:style>
            <a:lnRef idx="2">
              <a:schemeClr val="lt1">
                <a:hueOff val="0"/>
                <a:satOff val="0"/>
                <a:lumOff val="0"/>
                <a:alphaOff val="0"/>
              </a:schemeClr>
            </a:lnRef>
            <a:fillRef idx="1">
              <a:schemeClr val="accent2">
                <a:alpha val="50000"/>
                <a:hueOff val="4681519"/>
                <a:satOff val="-5839"/>
                <a:lumOff val="1373"/>
                <a:alphaOff val="0"/>
              </a:schemeClr>
            </a:fillRef>
            <a:effectRef idx="0">
              <a:schemeClr val="accent2">
                <a:alpha val="50000"/>
                <a:hueOff val="4681519"/>
                <a:satOff val="-5839"/>
                <a:lumOff val="1373"/>
                <a:alphaOff val="0"/>
              </a:schemeClr>
            </a:effectRef>
            <a:fontRef idx="minor">
              <a:schemeClr val="tx1"/>
            </a:fontRef>
          </p:style>
        </p:sp>
        <p:sp>
          <p:nvSpPr>
            <p:cNvPr id="17" name="Oval 8"/>
            <p:cNvSpPr/>
            <p:nvPr/>
          </p:nvSpPr>
          <p:spPr>
            <a:xfrm>
              <a:off x="1178560" y="2204720"/>
              <a:ext cx="1463040" cy="134112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en-US" sz="5000" kern="1200"/>
            </a:p>
          </p:txBody>
        </p:sp>
      </p:grpSp>
      <p:pic>
        <p:nvPicPr>
          <p:cNvPr id="4" name="Picture 3"/>
          <p:cNvPicPr>
            <a:picLocks noChangeAspect="1"/>
          </p:cNvPicPr>
          <p:nvPr/>
        </p:nvPicPr>
        <p:blipFill>
          <a:blip r:embed="rId3"/>
          <a:stretch>
            <a:fillRect/>
          </a:stretch>
        </p:blipFill>
        <p:spPr>
          <a:xfrm>
            <a:off x="478082" y="1530287"/>
            <a:ext cx="3190567" cy="2520280"/>
          </a:xfrm>
          <a:prstGeom prst="rect">
            <a:avLst/>
          </a:prstGeom>
        </p:spPr>
      </p:pic>
      <p:sp>
        <p:nvSpPr>
          <p:cNvPr id="5" name="TextBox 4"/>
          <p:cNvSpPr txBox="1"/>
          <p:nvPr/>
        </p:nvSpPr>
        <p:spPr>
          <a:xfrm>
            <a:off x="4788024" y="1267512"/>
            <a:ext cx="2202847" cy="584775"/>
          </a:xfrm>
          <a:prstGeom prst="rect">
            <a:avLst/>
          </a:prstGeom>
          <a:noFill/>
        </p:spPr>
        <p:txBody>
          <a:bodyPr wrap="none" rtlCol="0">
            <a:spAutoFit/>
          </a:bodyPr>
          <a:lstStyle/>
          <a:p>
            <a:r>
              <a:rPr lang="en-US" sz="3200" dirty="0" smtClean="0">
                <a:solidFill>
                  <a:schemeClr val="bg1"/>
                </a:solidFill>
                <a:latin typeface="Times New Roman" panose="02020603050405020304" pitchFamily="18" charset="0"/>
                <a:cs typeface="Times New Roman" panose="02020603050405020304" pitchFamily="18" charset="0"/>
              </a:rPr>
              <a:t>NGƯỜI BÀ</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797485" y="2723504"/>
            <a:ext cx="1767191" cy="1077218"/>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QUÊ HƯƠNG</a:t>
            </a:r>
            <a:endParaRPr lang="en-US" sz="32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6119412" y="2709446"/>
            <a:ext cx="1767191" cy="1077218"/>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ĐẤT NƯỚC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0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anim calcmode="lin" valueType="num">
                                      <p:cBhvr>
                                        <p:cTn id="14" dur="2000" fill="hold"/>
                                        <p:tgtEl>
                                          <p:spTgt spid="13"/>
                                        </p:tgtEl>
                                        <p:attrNameLst>
                                          <p:attrName>ppt_w</p:attrName>
                                        </p:attrNameLst>
                                      </p:cBhvr>
                                      <p:tavLst>
                                        <p:tav tm="0" fmla="#ppt_w*sin(2.5*pi*$)">
                                          <p:val>
                                            <p:fltVal val="0"/>
                                          </p:val>
                                        </p:tav>
                                        <p:tav tm="100000">
                                          <p:val>
                                            <p:fltVal val="1"/>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childTnLst>
                                </p:cTn>
                              </p:par>
                              <p:par>
                                <p:cTn id="16" presetID="45"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2000"/>
                                        <p:tgtEl>
                                          <p:spTgt spid="30"/>
                                        </p:tgtEl>
                                      </p:cBhvr>
                                    </p:animEffect>
                                    <p:anim calcmode="lin" valueType="num">
                                      <p:cBhvr>
                                        <p:cTn id="19" dur="2000" fill="hold"/>
                                        <p:tgtEl>
                                          <p:spTgt spid="30"/>
                                        </p:tgtEl>
                                        <p:attrNameLst>
                                          <p:attrName>ppt_w</p:attrName>
                                        </p:attrNameLst>
                                      </p:cBhvr>
                                      <p:tavLst>
                                        <p:tav tm="0" fmla="#ppt_w*sin(2.5*pi*$)">
                                          <p:val>
                                            <p:fltVal val="0"/>
                                          </p:val>
                                        </p:tav>
                                        <p:tav tm="100000">
                                          <p:val>
                                            <p:fltVal val="1"/>
                                          </p:val>
                                        </p:tav>
                                      </p:tavLst>
                                    </p:anim>
                                    <p:anim calcmode="lin" valueType="num">
                                      <p:cBhvr>
                                        <p:cTn id="20" dur="2000" fill="hold"/>
                                        <p:tgtEl>
                                          <p:spTgt spid="30"/>
                                        </p:tgtEl>
                                        <p:attrNameLst>
                                          <p:attrName>ppt_h</p:attrName>
                                        </p:attrNameLst>
                                      </p:cBhvr>
                                      <p:tavLst>
                                        <p:tav tm="0">
                                          <p:val>
                                            <p:strVal val="#ppt_h"/>
                                          </p:val>
                                        </p:tav>
                                        <p:tav tm="100000">
                                          <p:val>
                                            <p:strVal val="#ppt_h"/>
                                          </p:val>
                                        </p:tav>
                                      </p:tavLst>
                                    </p:anim>
                                  </p:childTnLst>
                                </p:cTn>
                              </p:par>
                              <p:par>
                                <p:cTn id="21" presetID="45"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000"/>
                                        <p:tgtEl>
                                          <p:spTgt spid="31"/>
                                        </p:tgtEl>
                                      </p:cBhvr>
                                    </p:animEffect>
                                    <p:anim calcmode="lin" valueType="num">
                                      <p:cBhvr>
                                        <p:cTn id="24" dur="2000" fill="hold"/>
                                        <p:tgtEl>
                                          <p:spTgt spid="31"/>
                                        </p:tgtEl>
                                        <p:attrNameLst>
                                          <p:attrName>ppt_w</p:attrName>
                                        </p:attrNameLst>
                                      </p:cBhvr>
                                      <p:tavLst>
                                        <p:tav tm="0" fmla="#ppt_w*sin(2.5*pi*$)">
                                          <p:val>
                                            <p:fltVal val="0"/>
                                          </p:val>
                                        </p:tav>
                                        <p:tav tm="100000">
                                          <p:val>
                                            <p:fltVal val="1"/>
                                          </p:val>
                                        </p:tav>
                                      </p:tavLst>
                                    </p:anim>
                                    <p:anim calcmode="lin" valueType="num">
                                      <p:cBhvr>
                                        <p:cTn id="25" dur="2000" fill="hold"/>
                                        <p:tgtEl>
                                          <p:spTgt spid="31"/>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anim calcmode="lin" valueType="num">
                                      <p:cBhvr>
                                        <p:cTn id="29" dur="2000" fill="hold"/>
                                        <p:tgtEl>
                                          <p:spTgt spid="14"/>
                                        </p:tgtEl>
                                        <p:attrNameLst>
                                          <p:attrName>ppt_w</p:attrName>
                                        </p:attrNameLst>
                                      </p:cBhvr>
                                      <p:tavLst>
                                        <p:tav tm="0" fmla="#ppt_w*sin(2.5*pi*$)">
                                          <p:val>
                                            <p:fltVal val="0"/>
                                          </p:val>
                                        </p:tav>
                                        <p:tav tm="100000">
                                          <p:val>
                                            <p:fltVal val="1"/>
                                          </p:val>
                                        </p:tav>
                                      </p:tavLst>
                                    </p:anim>
                                    <p:anim calcmode="lin" valueType="num">
                                      <p:cBhvr>
                                        <p:cTn id="30" dur="2000" fill="hold"/>
                                        <p:tgtEl>
                                          <p:spTgt spid="14"/>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ppt_w</p:attrName>
                                        </p:attrNameLst>
                                      </p:cBhvr>
                                      <p:tavLst>
                                        <p:tav tm="0" fmla="#ppt_w*sin(2.5*pi*$)">
                                          <p:val>
                                            <p:fltVal val="0"/>
                                          </p:val>
                                        </p:tav>
                                        <p:tav tm="100000">
                                          <p:val>
                                            <p:fltVal val="1"/>
                                          </p:val>
                                        </p:tav>
                                      </p:tavLst>
                                    </p:anim>
                                    <p:anim calcmode="lin" valueType="num">
                                      <p:cBhvr>
                                        <p:cTn id="35" dur="2000" fill="hold"/>
                                        <p:tgtEl>
                                          <p:spTgt spid="15"/>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anim calcmode="lin" valueType="num">
                                      <p:cBhvr>
                                        <p:cTn id="39" dur="2000" fill="hold"/>
                                        <p:tgtEl>
                                          <p:spTgt spid="5"/>
                                        </p:tgtEl>
                                        <p:attrNameLst>
                                          <p:attrName>ppt_w</p:attrName>
                                        </p:attrNameLst>
                                      </p:cBhvr>
                                      <p:tavLst>
                                        <p:tav tm="0" fmla="#ppt_w*sin(2.5*pi*$)">
                                          <p:val>
                                            <p:fltVal val="0"/>
                                          </p:val>
                                        </p:tav>
                                        <p:tav tm="100000">
                                          <p:val>
                                            <p:fltVal val="1"/>
                                          </p:val>
                                        </p:tav>
                                      </p:tavLst>
                                    </p:anim>
                                    <p:anim calcmode="lin" valueType="num">
                                      <p:cBhvr>
                                        <p:cTn id="40"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41823" y="734351"/>
            <a:ext cx="4438273" cy="107298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671" y="553340"/>
            <a:ext cx="3868329" cy="4039933"/>
          </a:xfrm>
          <a:prstGeom prst="rect">
            <a:avLst/>
          </a:prstGeom>
        </p:spPr>
      </p:pic>
      <p:sp>
        <p:nvSpPr>
          <p:cNvPr id="12" name="Rectangle 11"/>
          <p:cNvSpPr/>
          <p:nvPr/>
        </p:nvSpPr>
        <p:spPr>
          <a:xfrm>
            <a:off x="320787" y="1705753"/>
            <a:ext cx="4690416" cy="2862322"/>
          </a:xfrm>
          <a:prstGeom prst="rect">
            <a:avLst/>
          </a:prstGeom>
        </p:spPr>
        <p:txBody>
          <a:bodyPr wrap="square">
            <a:spAutoFit/>
          </a:bodyPr>
          <a:lstStyle/>
          <a:p>
            <a:pPr algn="just" defTabSz="685800">
              <a:lnSpc>
                <a:spcPct val="150000"/>
              </a:lnSpc>
            </a:pP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Sử</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dụng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hiệu</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quả</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điệp</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ngữ</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có</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tác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dụng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nối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mạch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xúc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gợi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nhắc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kỉ</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niệm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lần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lượt</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hiện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algn="just" defTabSz="685800">
              <a:lnSpc>
                <a:spcPct val="150000"/>
              </a:lnSpc>
            </a:pP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Thể</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thơ</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năm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chữ</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phù</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hợp</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với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việc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vừa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kể</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chuyện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vừa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bộc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lộ</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tâm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circle(in)">
                                      <p:cBhvr>
                                        <p:cTn id="19"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3"/>
          <a:stretch>
            <a:fillRect/>
          </a:stretch>
        </p:blipFill>
        <p:spPr>
          <a:xfrm>
            <a:off x="-415117" y="885799"/>
            <a:ext cx="5985559" cy="144705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671" y="553340"/>
            <a:ext cx="3868329" cy="4039933"/>
          </a:xfrm>
          <a:prstGeom prst="rect">
            <a:avLst/>
          </a:prstGeom>
        </p:spPr>
      </p:pic>
      <p:sp>
        <p:nvSpPr>
          <p:cNvPr id="2" name="Rectangle 1"/>
          <p:cNvSpPr/>
          <p:nvPr/>
        </p:nvSpPr>
        <p:spPr>
          <a:xfrm>
            <a:off x="223284" y="2013674"/>
            <a:ext cx="4708755" cy="2862322"/>
          </a:xfrm>
          <a:prstGeom prst="rect">
            <a:avLst/>
          </a:prstGeom>
        </p:spPr>
        <p:txBody>
          <a:bodyPr wrap="square">
            <a:spAutoFit/>
          </a:bodyPr>
          <a:lstStyle/>
          <a:p>
            <a:pPr algn="just" defTabSz="685800">
              <a:lnSpc>
                <a:spcPct val="150000"/>
              </a:lnSpc>
            </a:pP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Tiếng</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gà</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trưa</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đã</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gọi</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những</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kỉ</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niệm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đẹp</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đẽ</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của</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tuổi</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thơ</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và</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bà</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cháu</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algn="just" defTabSz="685800">
              <a:lnSpc>
                <a:spcPct val="150000"/>
              </a:lnSpc>
            </a:pP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đã</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sâu</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sắc</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thêm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yêu</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quê</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hương</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đất</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nướcC</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ong hÃ¬nh áº£nh cÃ³ thá» cÃ³: vÄn báº£n"/>
          <p:cNvPicPr>
            <a:picLocks noChangeAspect="1" noChangeArrowheads="1"/>
          </p:cNvPicPr>
          <p:nvPr/>
        </p:nvPicPr>
        <p:blipFill>
          <a:blip r:embed="rId3"/>
          <a:srcRect/>
          <a:stretch>
            <a:fillRect/>
          </a:stretch>
        </p:blipFill>
        <p:spPr bwMode="auto">
          <a:xfrm>
            <a:off x="0" y="1"/>
            <a:ext cx="9144000" cy="5143499"/>
          </a:xfrm>
          <a:prstGeom prst="rect">
            <a:avLst/>
          </a:prstGeom>
          <a:noFill/>
        </p:spPr>
      </p:pic>
    </p:spTree>
    <p:extLst>
      <p:ext uri="{BB962C8B-B14F-4D97-AF65-F5344CB8AC3E}">
        <p14:creationId xmlns:p14="http://schemas.microsoft.com/office/powerpoint/2010/main" val="5528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21"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23" name="Picture 22"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pic>
        <p:nvPicPr>
          <p:cNvPr id="25" name="Picture 24" descr="—Pngtree—vector growing chickens_2054348.png"/>
          <p:cNvPicPr>
            <a:picLocks noChangeAspect="1"/>
          </p:cNvPicPr>
          <p:nvPr/>
        </p:nvPicPr>
        <p:blipFill>
          <a:blip r:embed="rId5"/>
          <a:srcRect t="25747" b="34253"/>
          <a:stretch>
            <a:fillRect/>
          </a:stretch>
        </p:blipFill>
        <p:spPr>
          <a:xfrm>
            <a:off x="4071962" y="3146771"/>
            <a:ext cx="4132507" cy="1339502"/>
          </a:xfrm>
          <a:prstGeom prst="rect">
            <a:avLst/>
          </a:prstGeom>
        </p:spPr>
      </p:pic>
      <p:pic>
        <p:nvPicPr>
          <p:cNvPr id="2" name="Picture 1"/>
          <p:cNvPicPr>
            <a:picLocks noChangeAspect="1"/>
          </p:cNvPicPr>
          <p:nvPr/>
        </p:nvPicPr>
        <p:blipFill>
          <a:blip r:embed="rId6"/>
          <a:stretch>
            <a:fillRect/>
          </a:stretch>
        </p:blipFill>
        <p:spPr>
          <a:xfrm>
            <a:off x="2459992" y="755856"/>
            <a:ext cx="6245528" cy="1239032"/>
          </a:xfrm>
          <a:prstGeom prst="rect">
            <a:avLst/>
          </a:prstGeom>
        </p:spPr>
      </p:pic>
      <p:sp>
        <p:nvSpPr>
          <p:cNvPr id="13" name="Rectangle 12"/>
          <p:cNvSpPr/>
          <p:nvPr/>
        </p:nvSpPr>
        <p:spPr>
          <a:xfrm>
            <a:off x="2636218" y="1623951"/>
            <a:ext cx="5968230" cy="1754326"/>
          </a:xfrm>
          <a:prstGeom prst="rect">
            <a:avLst/>
          </a:prstGeom>
        </p:spPr>
        <p:txBody>
          <a:bodyPr wrap="square">
            <a:spAutoFit/>
          </a:bodyPr>
          <a:lstStyle/>
          <a:p>
            <a:pPr algn="just" defTabSz="685800">
              <a:lnSpc>
                <a:spcPct val="150000"/>
              </a:lnSpc>
            </a:pP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Theo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em</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vì</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sao</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chúng</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ta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luôn</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nghĩ</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thân</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đình</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mỗi</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khi</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xa</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nhà</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hoặc</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gặp</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khăn</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9326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rcRect b="80356"/>
          <a:stretch>
            <a:fillRect/>
          </a:stretch>
        </p:blipFill>
        <p:spPr>
          <a:xfrm>
            <a:off x="837478"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4">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4">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4">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4">
            <a:clrChange>
              <a:clrFrom>
                <a:srgbClr val="FFFFFF"/>
              </a:clrFrom>
              <a:clrTo>
                <a:srgbClr val="FFFFFF">
                  <a:alpha val="0"/>
                </a:srgbClr>
              </a:clrTo>
            </a:clrChange>
          </a:blip>
          <a:srcRect t="20130" b="62102"/>
          <a:stretch>
            <a:fillRect/>
          </a:stretch>
        </p:blipFill>
        <p:spPr>
          <a:xfrm>
            <a:off x="850667" y="2539657"/>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62421" y="178266"/>
            <a:ext cx="2900363" cy="2628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600">
              <a:solidFill>
                <a:prstClr val="white"/>
              </a:solidFill>
            </a:endParaRPr>
          </a:p>
        </p:txBody>
      </p:sp>
      <p:sp>
        <p:nvSpPr>
          <p:cNvPr id="21" name="TextBox 20"/>
          <p:cNvSpPr txBox="1"/>
          <p:nvPr/>
        </p:nvSpPr>
        <p:spPr>
          <a:xfrm>
            <a:off x="1259632" y="1781381"/>
            <a:ext cx="6932671" cy="923330"/>
          </a:xfrm>
          <a:prstGeom prst="rect">
            <a:avLst/>
          </a:prstGeom>
          <a:noFill/>
        </p:spPr>
        <p:txBody>
          <a:bodyPr wrap="square" rtlCol="0">
            <a:spAutoFit/>
          </a:bodyPr>
          <a:lstStyle/>
          <a:p>
            <a:pPr defTabSz="685800"/>
            <a:r>
              <a:rPr lang="en-US" sz="5400" dirty="0" smtClean="0">
                <a:solidFill>
                  <a:prstClr val="white"/>
                </a:solidFill>
                <a:latin typeface="Times New Roman" panose="02020603050405020304" pitchFamily="18" charset="0"/>
                <a:cs typeface="Times New Roman" panose="02020603050405020304" pitchFamily="18" charset="0"/>
              </a:rPr>
              <a:t>GIÚP </a:t>
            </a:r>
            <a:r>
              <a:rPr lang="en-US" sz="5400" dirty="0">
                <a:solidFill>
                  <a:prstClr val="white"/>
                </a:solidFill>
                <a:latin typeface="Times New Roman" panose="02020603050405020304" pitchFamily="18" charset="0"/>
                <a:cs typeface="Times New Roman" panose="02020603050405020304" pitchFamily="18" charset="0"/>
              </a:rPr>
              <a:t>CHIM XÂY TỔ</a:t>
            </a:r>
          </a:p>
        </p:txBody>
      </p:sp>
    </p:spTree>
    <p:extLst>
      <p:ext uri="{BB962C8B-B14F-4D97-AF65-F5344CB8AC3E}">
        <p14:creationId xmlns:p14="http://schemas.microsoft.com/office/powerpoint/2010/main" val="235386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Picture 34"/>
          <p:cNvPicPr>
            <a:picLocks noChangeAspect="1"/>
          </p:cNvPicPr>
          <p:nvPr/>
        </p:nvPicPr>
        <p:blipFill>
          <a:blip r:embed="rId6">
            <a:clrChange>
              <a:clrFrom>
                <a:srgbClr val="FFFFFF"/>
              </a:clrFrom>
              <a:clrTo>
                <a:srgbClr val="FFFFFF">
                  <a:alpha val="0"/>
                </a:srgbClr>
              </a:clrTo>
            </a:clrChange>
          </a:blip>
          <a:srcRect b="80356"/>
          <a:stretch>
            <a:fillRect/>
          </a:stretch>
        </p:blipFill>
        <p:spPr>
          <a:xfrm>
            <a:off x="837478"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850667" y="2539657"/>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Picture 36"/>
          <p:cNvPicPr>
            <a:picLocks noChangeAspect="1"/>
          </p:cNvPicPr>
          <p:nvPr/>
        </p:nvPicPr>
        <p:blipFill>
          <a:blip r:embed="rId7">
            <a:clrChange>
              <a:clrFrom>
                <a:srgbClr val="FFFFFF"/>
              </a:clrFrom>
              <a:clrTo>
                <a:srgbClr val="FFFFFF">
                  <a:alpha val="0"/>
                </a:srgbClr>
              </a:clrTo>
            </a:clrChange>
          </a:blip>
          <a:stretch>
            <a:fillRect/>
          </a:stretch>
        </p:blipFill>
        <p:spPr>
          <a:xfrm>
            <a:off x="174491" y="169982"/>
            <a:ext cx="830594" cy="403760"/>
          </a:xfrm>
          <a:prstGeom prst="rect">
            <a:avLst/>
          </a:prstGeom>
        </p:spPr>
      </p:pic>
      <p:sp>
        <p:nvSpPr>
          <p:cNvPr id="44" name="Oval 43">
            <a:hlinkClick r:id="rId8" action="ppaction://hlinksldjump"/>
          </p:cNvPr>
          <p:cNvSpPr/>
          <p:nvPr/>
        </p:nvSpPr>
        <p:spPr>
          <a:xfrm>
            <a:off x="14486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1</a:t>
            </a:r>
          </a:p>
        </p:txBody>
      </p:sp>
      <p:sp>
        <p:nvSpPr>
          <p:cNvPr id="45" name="Oval 44">
            <a:hlinkClick r:id="rId9" action="ppaction://hlinksldjump"/>
          </p:cNvPr>
          <p:cNvSpPr/>
          <p:nvPr/>
        </p:nvSpPr>
        <p:spPr>
          <a:xfrm>
            <a:off x="100932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2</a:t>
            </a:r>
          </a:p>
        </p:txBody>
      </p:sp>
      <p:sp>
        <p:nvSpPr>
          <p:cNvPr id="46" name="Oval 45">
            <a:hlinkClick r:id="rId10" action="ppaction://hlinksldjump"/>
          </p:cNvPr>
          <p:cNvSpPr/>
          <p:nvPr/>
        </p:nvSpPr>
        <p:spPr>
          <a:xfrm>
            <a:off x="187378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3</a:t>
            </a:r>
          </a:p>
        </p:txBody>
      </p:sp>
      <p:sp>
        <p:nvSpPr>
          <p:cNvPr id="47" name="Oval 46">
            <a:hlinkClick r:id="rId11" action="ppaction://hlinksldjump"/>
          </p:cNvPr>
          <p:cNvSpPr/>
          <p:nvPr/>
        </p:nvSpPr>
        <p:spPr>
          <a:xfrm>
            <a:off x="273824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4</a:t>
            </a:r>
          </a:p>
        </p:txBody>
      </p:sp>
      <p:sp>
        <p:nvSpPr>
          <p:cNvPr id="48" name="Oval 47">
            <a:hlinkClick r:id="rId12" action="ppaction://hlinksldjump"/>
          </p:cNvPr>
          <p:cNvSpPr/>
          <p:nvPr/>
        </p:nvSpPr>
        <p:spPr>
          <a:xfrm>
            <a:off x="360270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5</a:t>
            </a:r>
          </a:p>
        </p:txBody>
      </p:sp>
      <p:pic>
        <p:nvPicPr>
          <p:cNvPr id="49" name="Picture 48"/>
          <p:cNvPicPr>
            <a:picLocks noChangeAspect="1"/>
          </p:cNvPicPr>
          <p:nvPr/>
        </p:nvPicPr>
        <p:blipFill>
          <a:blip r:embed="rId7">
            <a:clrChange>
              <a:clrFrom>
                <a:srgbClr val="FFFFFF"/>
              </a:clrFrom>
              <a:clrTo>
                <a:srgbClr val="FFFFFF">
                  <a:alpha val="0"/>
                </a:srgbClr>
              </a:clrTo>
            </a:clrChange>
          </a:blip>
          <a:stretch>
            <a:fillRect/>
          </a:stretch>
        </p:blipFill>
        <p:spPr>
          <a:xfrm>
            <a:off x="935997" y="214973"/>
            <a:ext cx="830594" cy="403760"/>
          </a:xfrm>
          <a:prstGeom prst="rect">
            <a:avLst/>
          </a:prstGeom>
        </p:spPr>
      </p:pic>
      <p:pic>
        <p:nvPicPr>
          <p:cNvPr id="50" name="Picture 49"/>
          <p:cNvPicPr>
            <a:picLocks noChangeAspect="1"/>
          </p:cNvPicPr>
          <p:nvPr/>
        </p:nvPicPr>
        <p:blipFill>
          <a:blip r:embed="rId7">
            <a:clrChange>
              <a:clrFrom>
                <a:srgbClr val="FFFFFF"/>
              </a:clrFrom>
              <a:clrTo>
                <a:srgbClr val="FFFFFF">
                  <a:alpha val="0"/>
                </a:srgbClr>
              </a:clrTo>
            </a:clrChange>
          </a:blip>
          <a:stretch>
            <a:fillRect/>
          </a:stretch>
        </p:blipFill>
        <p:spPr>
          <a:xfrm>
            <a:off x="1735528" y="205315"/>
            <a:ext cx="830594" cy="403760"/>
          </a:xfrm>
          <a:prstGeom prst="rect">
            <a:avLst/>
          </a:prstGeom>
        </p:spPr>
      </p:pic>
      <p:pic>
        <p:nvPicPr>
          <p:cNvPr id="51" name="Picture 50"/>
          <p:cNvPicPr>
            <a:picLocks noChangeAspect="1"/>
          </p:cNvPicPr>
          <p:nvPr/>
        </p:nvPicPr>
        <p:blipFill>
          <a:blip r:embed="rId7">
            <a:clrChange>
              <a:clrFrom>
                <a:srgbClr val="FFFFFF"/>
              </a:clrFrom>
              <a:clrTo>
                <a:srgbClr val="FFFFFF">
                  <a:alpha val="0"/>
                </a:srgbClr>
              </a:clrTo>
            </a:clrChange>
          </a:blip>
          <a:stretch>
            <a:fillRect/>
          </a:stretch>
        </p:blipFill>
        <p:spPr>
          <a:xfrm>
            <a:off x="2631051" y="214973"/>
            <a:ext cx="830594" cy="403760"/>
          </a:xfrm>
          <a:prstGeom prst="rect">
            <a:avLst/>
          </a:prstGeom>
        </p:spPr>
      </p:pic>
      <p:pic>
        <p:nvPicPr>
          <p:cNvPr id="52" name="Picture 51"/>
          <p:cNvPicPr>
            <a:picLocks noChangeAspect="1"/>
          </p:cNvPicPr>
          <p:nvPr/>
        </p:nvPicPr>
        <p:blipFill>
          <a:blip r:embed="rId7">
            <a:clrChange>
              <a:clrFrom>
                <a:srgbClr val="FFFFFF"/>
              </a:clrFrom>
              <a:clrTo>
                <a:srgbClr val="FFFFFF">
                  <a:alpha val="0"/>
                </a:srgbClr>
              </a:clrTo>
            </a:clrChange>
          </a:blip>
          <a:stretch>
            <a:fillRect/>
          </a:stretch>
        </p:blipFill>
        <p:spPr>
          <a:xfrm>
            <a:off x="3426424" y="228402"/>
            <a:ext cx="830594" cy="403760"/>
          </a:xfrm>
          <a:prstGeom prst="rect">
            <a:avLst/>
          </a:prstGeom>
        </p:spPr>
      </p:pic>
      <p:pic>
        <p:nvPicPr>
          <p:cNvPr id="1026" name="Picture 2" descr="Flying Red Bird GIF by PlayKids | Bird gif, Cartoon people, Flash ..."/>
          <p:cNvPicPr>
            <a:picLocks noChangeAspect="1" noChangeArrowheads="1" noCrop="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24296" y="142838"/>
            <a:ext cx="290036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124035" y="666514"/>
            <a:ext cx="4044425" cy="404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00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2"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2641" y="2539729"/>
            <a:ext cx="4878528" cy="738664"/>
            <a:chOff x="9145586" y="9472942"/>
            <a:chExt cx="15130068" cy="1970032"/>
          </a:xfrm>
        </p:grpSpPr>
        <p:sp>
          <p:nvSpPr>
            <p:cNvPr id="22" name="TextBox 21"/>
            <p:cNvSpPr txBox="1"/>
            <p:nvPr/>
          </p:nvSpPr>
          <p:spPr>
            <a:xfrm>
              <a:off x="9755186" y="9472942"/>
              <a:ext cx="14520468" cy="1970032"/>
            </a:xfrm>
            <a:prstGeom prst="rect">
              <a:avLst/>
            </a:prstGeom>
            <a:noFill/>
          </p:spPr>
          <p:txBody>
            <a:bodyPr wrap="square" rtlCol="0">
              <a:spAutoFit/>
            </a:bodyPr>
            <a:lstStyle/>
            <a:p>
              <a:pPr algn="just" defTabSz="685800"/>
              <a:r>
                <a:rPr lang="fr-FR" sz="2100" i="1" dirty="0">
                  <a:solidFill>
                    <a:prstClr val="black"/>
                  </a:solidFill>
                  <a:latin typeface="Times New Roman" panose="02020603050405020304" pitchFamily="18" charset="0"/>
                  <a:cs typeface="Times New Roman" panose="02020603050405020304" pitchFamily="18" charset="0"/>
                </a:rPr>
                <a:t>Là </a:t>
              </a:r>
              <a:r>
                <a:rPr lang="fr-FR" sz="2100" i="1" dirty="0" err="1">
                  <a:solidFill>
                    <a:prstClr val="black"/>
                  </a:solidFill>
                  <a:latin typeface="Times New Roman" panose="02020603050405020304" pitchFamily="18" charset="0"/>
                  <a:cs typeface="Times New Roman" panose="02020603050405020304" pitchFamily="18" charset="0"/>
                </a:rPr>
                <a:t>nhà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nữ</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xuất</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sắc</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của</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nền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ca </a:t>
              </a:r>
              <a:r>
                <a:rPr lang="fr-FR" sz="2100" i="1" dirty="0" err="1">
                  <a:solidFill>
                    <a:prstClr val="black"/>
                  </a:solidFill>
                  <a:latin typeface="Times New Roman" panose="02020603050405020304" pitchFamily="18" charset="0"/>
                  <a:cs typeface="Times New Roman" panose="02020603050405020304" pitchFamily="18" charset="0"/>
                </a:rPr>
                <a:t>hiện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đại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Việt</a:t>
              </a:r>
              <a:r>
                <a:rPr lang="fr-FR" sz="2100" i="1" dirty="0">
                  <a:solidFill>
                    <a:prstClr val="black"/>
                  </a:solidFill>
                  <a:latin typeface="Times New Roman" panose="02020603050405020304" pitchFamily="18" charset="0"/>
                  <a:cs typeface="Times New Roman" panose="02020603050405020304" pitchFamily="18" charset="0"/>
                </a:rPr>
                <a:t> Nam.</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34002" y="1875681"/>
            <a:ext cx="4616135" cy="512448"/>
            <a:chOff x="9145586" y="7595254"/>
            <a:chExt cx="14301386" cy="1366706"/>
          </a:xfrm>
        </p:grpSpPr>
        <p:sp>
          <p:nvSpPr>
            <p:cNvPr id="25" name="Rectangle 24"/>
            <p:cNvSpPr/>
            <p:nvPr/>
          </p:nvSpPr>
          <p:spPr>
            <a:xfrm>
              <a:off x="9755183" y="7595254"/>
              <a:ext cx="13691789" cy="1366706"/>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La </a:t>
              </a:r>
              <a:r>
                <a:rPr lang="en-US" sz="2100" i="1" dirty="0" err="1">
                  <a:solidFill>
                    <a:prstClr val="black"/>
                  </a:solidFill>
                  <a:latin typeface="Times New Roman" panose="02020603050405020304" pitchFamily="18" charset="0"/>
                  <a:cs typeface="Times New Roman" panose="02020603050405020304" pitchFamily="18" charset="0"/>
                </a:rPr>
                <a:t>Khê</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Tây</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cũ</a:t>
              </a:r>
              <a:r>
                <a:rPr lang="en-US" sz="2100" i="1" dirty="0">
                  <a:solidFill>
                    <a:prstClr val="black"/>
                  </a:solidFill>
                  <a:latin typeface="Times New Roman" panose="02020603050405020304" pitchFamily="18" charset="0"/>
                  <a:cs typeface="Times New Roman" panose="02020603050405020304" pitchFamily="18" charset="0"/>
                </a:rPr>
                <a:t>.</a:t>
              </a:r>
              <a:endParaRPr lang="vi-VN" sz="2100" i="1" dirty="0">
                <a:solidFill>
                  <a:prstClr val="black"/>
                </a:solidFill>
                <a:latin typeface="Times New Roman" panose="02020603050405020304" pitchFamily="18" charset="0"/>
                <a:cs typeface="Times New Roman" panose="02020603050405020304" pitchFamily="18"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149066"/>
            <a:ext cx="4874963" cy="738664"/>
            <a:chOff x="9145586" y="9472942"/>
            <a:chExt cx="14820611" cy="1970033"/>
          </a:xfrm>
        </p:grpSpPr>
        <p:sp>
          <p:nvSpPr>
            <p:cNvPr id="28" name="TextBox 27"/>
            <p:cNvSpPr txBox="1"/>
            <p:nvPr/>
          </p:nvSpPr>
          <p:spPr>
            <a:xfrm>
              <a:off x="9755184" y="9472942"/>
              <a:ext cx="14211013" cy="1970033"/>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thật</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Nguyễn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Thị</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Xuân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Quỳnh</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(1942- 1988),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2641" y="3429993"/>
            <a:ext cx="4983119" cy="738664"/>
            <a:chOff x="9145586" y="9472942"/>
            <a:chExt cx="15454442" cy="1970029"/>
          </a:xfrm>
        </p:grpSpPr>
        <p:sp>
          <p:nvSpPr>
            <p:cNvPr id="35" name="TextBox 34"/>
            <p:cNvSpPr txBox="1"/>
            <p:nvPr/>
          </p:nvSpPr>
          <p:spPr>
            <a:xfrm>
              <a:off x="9755186" y="9472942"/>
              <a:ext cx="14844842" cy="1970029"/>
            </a:xfrm>
            <a:prstGeom prst="rect">
              <a:avLst/>
            </a:prstGeom>
            <a:noFill/>
          </p:spPr>
          <p:txBody>
            <a:bodyPr wrap="square" rtlCol="0">
              <a:spAutoFit/>
            </a:bodyPr>
            <a:lstStyle/>
            <a:p>
              <a:pPr algn="just" defTabSz="685800"/>
              <a:r>
                <a:rPr lang="fr-FR" sz="2100" b="1" i="1" dirty="0" err="1">
                  <a:solidFill>
                    <a:prstClr val="black"/>
                  </a:solidFill>
                  <a:latin typeface="Times New Roman" panose="02020603050405020304" pitchFamily="18" charset="0"/>
                  <a:cs typeface="Times New Roman" panose="02020603050405020304" pitchFamily="18" charset="0"/>
                </a:rPr>
                <a:t>Phong</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cách</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trẻ</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trung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sôi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nổi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tha</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thiết</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mạnh</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bạo</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giàu</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nữ</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tính</a:t>
              </a:r>
              <a:r>
                <a:rPr lang="fr-FR" sz="2100" i="1" dirty="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0" name="Picture 29" descr="Káº¿t quáº£ hÃ¬nh áº£nh cho tÃ¡c giáº£ xuÃ¢n quá»³nh"/>
          <p:cNvPicPr>
            <a:picLocks noChangeAspect="1" noChangeArrowheads="1"/>
          </p:cNvPicPr>
          <p:nvPr/>
        </p:nvPicPr>
        <p:blipFill>
          <a:blip r:embed="rId3"/>
          <a:srcRect/>
          <a:stretch>
            <a:fillRect/>
          </a:stretch>
        </p:blipFill>
        <p:spPr bwMode="auto">
          <a:xfrm>
            <a:off x="-36512" y="-26586"/>
            <a:ext cx="3611650" cy="5170086"/>
          </a:xfrm>
          <a:prstGeom prst="rect">
            <a:avLst/>
          </a:prstGeom>
          <a:noFill/>
        </p:spPr>
      </p:pic>
      <p:grpSp>
        <p:nvGrpSpPr>
          <p:cNvPr id="31" name="Group 30"/>
          <p:cNvGrpSpPr/>
          <p:nvPr/>
        </p:nvGrpSpPr>
        <p:grpSpPr>
          <a:xfrm>
            <a:off x="3956032" y="4281358"/>
            <a:ext cx="4983119" cy="415498"/>
            <a:chOff x="9145586" y="9472942"/>
            <a:chExt cx="15454442" cy="1108140"/>
          </a:xfrm>
        </p:grpSpPr>
        <p:sp>
          <p:nvSpPr>
            <p:cNvPr id="32" name="TextBox 31"/>
            <p:cNvSpPr txBox="1"/>
            <p:nvPr/>
          </p:nvSpPr>
          <p:spPr>
            <a:xfrm>
              <a:off x="9755186" y="9472942"/>
              <a:ext cx="14844842" cy="1108140"/>
            </a:xfrm>
            <a:prstGeom prst="rect">
              <a:avLst/>
            </a:prstGeom>
            <a:noFill/>
          </p:spPr>
          <p:txBody>
            <a:bodyPr wrap="square" rtlCol="0">
              <a:spAutoFit/>
            </a:bodyPr>
            <a:lstStyle/>
            <a:p>
              <a:pPr algn="just" defTabSz="685800"/>
              <a:r>
                <a:rPr lang="fr-FR" sz="2100" b="1" i="1" dirty="0" err="1" smtClean="0">
                  <a:solidFill>
                    <a:prstClr val="black"/>
                  </a:solidFill>
                  <a:latin typeface="Times New Roman" panose="02020603050405020304" pitchFamily="18" charset="0"/>
                  <a:cs typeface="Times New Roman" panose="02020603050405020304" pitchFamily="18" charset="0"/>
                </a:rPr>
                <a:t>Đề</a:t>
              </a:r>
              <a:r>
                <a:rPr lang="fr-FR" sz="2100" b="1" i="1" dirty="0" smtClean="0">
                  <a:solidFill>
                    <a:prstClr val="black"/>
                  </a:solidFill>
                  <a:latin typeface="Times New Roman" panose="02020603050405020304" pitchFamily="18" charset="0"/>
                  <a:cs typeface="Times New Roman" panose="02020603050405020304" pitchFamily="18" charset="0"/>
                </a:rPr>
                <a:t> </a:t>
              </a:r>
              <a:r>
                <a:rPr lang="fr-FR" sz="2100" b="1" i="1" dirty="0" err="1" smtClean="0">
                  <a:solidFill>
                    <a:prstClr val="black"/>
                  </a:solidFill>
                  <a:latin typeface="Times New Roman" panose="02020603050405020304" pitchFamily="18" charset="0"/>
                  <a:cs typeface="Times New Roman" panose="02020603050405020304" pitchFamily="18" charset="0"/>
                </a:rPr>
                <a:t>tài</a:t>
              </a:r>
              <a:r>
                <a:rPr lang="fr-FR" sz="2100" b="1" i="1" dirty="0" smtClean="0">
                  <a:solidFill>
                    <a:prstClr val="black"/>
                  </a:solidFill>
                  <a:latin typeface="Times New Roman" panose="02020603050405020304" pitchFamily="18" charset="0"/>
                  <a:cs typeface="Times New Roman" panose="02020603050405020304" pitchFamily="18" charset="0"/>
                </a:rPr>
                <a:t> </a:t>
              </a:r>
              <a:r>
                <a:rPr lang="fr-FR" sz="2100" b="1" i="1" dirty="0" err="1" smtClean="0">
                  <a:solidFill>
                    <a:prstClr val="black"/>
                  </a:solidFill>
                  <a:latin typeface="Times New Roman" panose="02020603050405020304" pitchFamily="18" charset="0"/>
                  <a:cs typeface="Times New Roman" panose="02020603050405020304" pitchFamily="18" charset="0"/>
                </a:rPr>
                <a:t>sáng</a:t>
              </a:r>
              <a:r>
                <a:rPr lang="fr-FR" sz="2100" b="1" i="1" dirty="0" smtClean="0">
                  <a:solidFill>
                    <a:prstClr val="black"/>
                  </a:solidFill>
                  <a:latin typeface="Times New Roman" panose="02020603050405020304" pitchFamily="18" charset="0"/>
                  <a:cs typeface="Times New Roman" panose="02020603050405020304" pitchFamily="18" charset="0"/>
                </a:rPr>
                <a:t> </a:t>
              </a:r>
              <a:r>
                <a:rPr lang="fr-FR" sz="2100" b="1" i="1" dirty="0" err="1" smtClean="0">
                  <a:solidFill>
                    <a:prstClr val="black"/>
                  </a:solidFill>
                  <a:latin typeface="Times New Roman" panose="02020603050405020304" pitchFamily="18" charset="0"/>
                  <a:cs typeface="Times New Roman" panose="02020603050405020304" pitchFamily="18" charset="0"/>
                </a:rPr>
                <a:t>tác</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tình</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yêu</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gia</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đình</a:t>
              </a:r>
              <a:r>
                <a:rPr lang="fr-FR" sz="2100" i="1" dirty="0" smtClean="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33" name="Oval 3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ox(i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a:t>
            </a:r>
            <a:r>
              <a:rPr lang="en-US" sz="2100" dirty="0" smtClean="0">
                <a:solidFill>
                  <a:prstClr val="white"/>
                </a:solidFill>
                <a:latin typeface="Times New Roman" panose="02020603050405020304" pitchFamily="18" charset="0"/>
                <a:cs typeface="Times New Roman" panose="02020603050405020304" pitchFamily="18" charset="0"/>
              </a:rPr>
              <a:t>HỎI:HÌNH ẢNH XUYÊN SUỐT BÀI THƠ LÀ HÌNH ẢNH NÀO?</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03701" y="308107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TIẾNG GÀ TRƯA</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57580"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NGƯỜI CHÁU</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5003701"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QUẢ TRỨNG HỒNG</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NGƯỜI BÀ</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33053" y="637711"/>
            <a:ext cx="3707549" cy="370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570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a:t>
            </a:r>
            <a:r>
              <a:rPr lang="en-US" sz="2100" dirty="0" smtClean="0">
                <a:solidFill>
                  <a:prstClr val="white"/>
                </a:solidFill>
                <a:latin typeface="Times New Roman" panose="02020603050405020304" pitchFamily="18" charset="0"/>
                <a:cs typeface="Times New Roman" panose="02020603050405020304" pitchFamily="18" charset="0"/>
              </a:rPr>
              <a:t>: TÌNH CẢM, CẢM XÚC ĐƯỢC NHÂN VẬT TRỮ TÌNH THỂ HIỆN TRONG BÀI THƠ LÀ TÌNH CẢM GÌ?</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87505" y="3876264"/>
            <a:ext cx="3512852" cy="67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CẢ 3 Ý TRÊN</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57580" y="3893256"/>
            <a:ext cx="3512852" cy="67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TÌNH YÊU QUÊ HƯƠNG, ĐẤT NƯỚC</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5003701" y="310171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TÌNH BÀ CHÁU</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NỖI NHỚ TUỔI THƠ</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292550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07450" y="36446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21913" y="694177"/>
            <a:ext cx="3408089" cy="34080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78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6" name="Rectangle 5"/>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a:t>
            </a:r>
            <a:r>
              <a:rPr lang="en-US" sz="2100" dirty="0" smtClean="0">
                <a:solidFill>
                  <a:prstClr val="white"/>
                </a:solidFill>
                <a:latin typeface="Times New Roman" panose="02020603050405020304" pitchFamily="18" charset="0"/>
                <a:cs typeface="Times New Roman" panose="02020603050405020304" pitchFamily="18" charset="0"/>
              </a:rPr>
              <a:t>HỎI:TỪ “CHẮT CHIU” TRONG CÂU “DÀNH TỪNG QUẢ CHẮT CHIU” CÓ NGHĨA LÀ GÌ?</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79932" y="388574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GIỮ GÌN, NÂNG NIU</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86016" y="312648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QUAN TÂM, CHĂM SÓC</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003701"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ÂU YẾM, VỖ VỀ</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TIẾT KIỆM, DÈ SẺN</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27303" y="287056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99876" y="365409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93323" y="857490"/>
            <a:ext cx="3544472" cy="35444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sp>
        <p:nvSpPr>
          <p:cNvPr id="7" name="Rectangle 6"/>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a:t>
            </a:r>
            <a:r>
              <a:rPr lang="en-US" sz="2100" dirty="0" smtClean="0">
                <a:solidFill>
                  <a:prstClr val="white"/>
                </a:solidFill>
                <a:latin typeface="Times New Roman" panose="02020603050405020304" pitchFamily="18" charset="0"/>
                <a:cs typeface="Times New Roman" panose="02020603050405020304" pitchFamily="18" charset="0"/>
              </a:rPr>
              <a:t>: BÀI THƠ “TIẾNG GÀ TRƯA” ĐƯỢC XUÂN QUỲNH SÁNG TÁC VÀO THỜI GIAN NÀO?</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87035" y="411526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THỜI KÌ ĐẦU KHÁNG CHIẾN CHỐNG MỸ</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40915" y="335308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THỜI KÌ ĐẦU KHÁNG CHIẾN CHỐNG PHÁP</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987035" y="335308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a:t>
            </a:r>
            <a:r>
              <a:rPr lang="en-US" sz="2100" dirty="0" smtClean="0">
                <a:solidFill>
                  <a:prstClr val="white"/>
                </a:solidFill>
                <a:latin typeface="Times New Roman" panose="02020603050405020304" pitchFamily="18" charset="0"/>
                <a:cs typeface="Times New Roman" panose="02020603050405020304" pitchFamily="18" charset="0"/>
              </a:rPr>
              <a:t>CUỐI </a:t>
            </a:r>
            <a:r>
              <a:rPr lang="en-US" sz="2100" dirty="0">
                <a:solidFill>
                  <a:prstClr val="white"/>
                </a:solidFill>
                <a:latin typeface="Times New Roman" panose="02020603050405020304" pitchFamily="18" charset="0"/>
                <a:cs typeface="Times New Roman" panose="02020603050405020304" pitchFamily="18" charset="0"/>
              </a:rPr>
              <a:t>KHÁNG CHIẾN CHỐNG MỸ</a:t>
            </a:r>
          </a:p>
        </p:txBody>
      </p:sp>
      <p:sp>
        <p:nvSpPr>
          <p:cNvPr id="12" name="Rectangle 11"/>
          <p:cNvSpPr/>
          <p:nvPr/>
        </p:nvSpPr>
        <p:spPr>
          <a:xfrm>
            <a:off x="624249" y="415132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a:t>
            </a:r>
            <a:r>
              <a:rPr lang="en-US" sz="2100" dirty="0" smtClean="0">
                <a:solidFill>
                  <a:prstClr val="white"/>
                </a:solidFill>
                <a:latin typeface="Times New Roman" panose="02020603050405020304" pitchFamily="18" charset="0"/>
                <a:cs typeface="Times New Roman" panose="02020603050405020304" pitchFamily="18" charset="0"/>
              </a:rPr>
              <a:t>CUỐI </a:t>
            </a:r>
            <a:r>
              <a:rPr lang="en-US" sz="2100" dirty="0">
                <a:solidFill>
                  <a:prstClr val="white"/>
                </a:solidFill>
                <a:latin typeface="Times New Roman" panose="02020603050405020304" pitchFamily="18" charset="0"/>
                <a:cs typeface="Times New Roman" panose="02020603050405020304" pitchFamily="18" charset="0"/>
              </a:rPr>
              <a:t>KHÁNG CHIẾN CHỐNG PHÁP</a:t>
            </a:r>
          </a:p>
        </p:txBody>
      </p:sp>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66565" y="392588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83510" y="31768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2202" y="309716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06980" y="388360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62226" y="723664"/>
            <a:ext cx="3702827" cy="37028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69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850667" y="2542772"/>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sp>
        <p:nvSpPr>
          <p:cNvPr id="8" name="Rectangle 7"/>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a:t>
            </a:r>
            <a:r>
              <a:rPr lang="en-US" sz="2100" dirty="0" smtClean="0">
                <a:solidFill>
                  <a:prstClr val="white"/>
                </a:solidFill>
                <a:latin typeface="Times New Roman" panose="02020603050405020304" pitchFamily="18" charset="0"/>
                <a:cs typeface="Times New Roman" panose="02020603050405020304" pitchFamily="18" charset="0"/>
              </a:rPr>
              <a:t>HỎI: MẠCH CẢM XÚC TRONG BÀI DIỄN BIẾN THEO TRÌNH TỰ NÀO?</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57580" y="3052333"/>
            <a:ext cx="3512852" cy="6466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HIỆN TẠI- QUÁ KHỨ- HIỆN TẠI</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7580" y="3893256"/>
            <a:ext cx="3512852" cy="653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QUÁ KHỨ- HIỆN TẠI- TƯƠNG LAI</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003701" y="3893256"/>
            <a:ext cx="3512852" cy="653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HIỆN TẠI- QUÁ KHỨ- TƯƠNG LAI</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003701" y="3044375"/>
            <a:ext cx="3512852" cy="6466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QUÁ KHỨ- HIỆN TẠI</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46017" y="301361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77524" y="301534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11420" y="555363"/>
            <a:ext cx="3541415" cy="35414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51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88309" y="323934"/>
            <a:ext cx="7370703" cy="119492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983309" y="1491630"/>
            <a:ext cx="2250371" cy="315188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141" y="1518854"/>
            <a:ext cx="2244812" cy="312465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16540" t="-571" r="16222" b="571"/>
          <a:stretch/>
        </p:blipFill>
        <p:spPr>
          <a:xfrm>
            <a:off x="806606" y="1483287"/>
            <a:ext cx="2177179" cy="3186762"/>
          </a:xfrm>
          <a:prstGeom prst="rect">
            <a:avLst/>
          </a:prstGeom>
        </p:spPr>
      </p:pic>
    </p:spTree>
    <p:extLst>
      <p:ext uri="{BB962C8B-B14F-4D97-AF65-F5344CB8AC3E}">
        <p14:creationId xmlns:p14="http://schemas.microsoft.com/office/powerpoint/2010/main" val="13585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24289"/>
            <a:ext cx="3315068" cy="3970318"/>
          </a:xfrm>
          <a:prstGeom prst="rect">
            <a:avLst/>
          </a:prstGeom>
          <a:noFill/>
        </p:spPr>
        <p:txBody>
          <a:bodyPr wrap="square" rtlCol="0">
            <a:spAutoFit/>
          </a:bodyPr>
          <a:lstStyle/>
          <a:p>
            <a:pPr defTabSz="685800"/>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Trên</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đường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xóm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nhỏ</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ai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nhảy</a:t>
            </a:r>
            <a:r>
              <a:rPr lang="en-US" i="1" dirty="0">
                <a:solidFill>
                  <a:prstClr val="black"/>
                </a:solidFill>
                <a:latin typeface="Times New Roman" panose="02020603050405020304" pitchFamily="18" charset="0"/>
                <a:cs typeface="Times New Roman" panose="02020603050405020304" pitchFamily="18" charset="0"/>
              </a:rPr>
              <a:t> ổ:</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tác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ta”</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đỡ</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mỏi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gọi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tuổi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thơ</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2922829" y="924289"/>
            <a:ext cx="3304607" cy="4247317"/>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98054" y="1224371"/>
            <a:ext cx="3352211" cy="3647152"/>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Cháu</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chiến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hôm</a:t>
            </a:r>
            <a:r>
              <a:rPr lang="en-US" i="1" dirty="0">
                <a:solidFill>
                  <a:prstClr val="black"/>
                </a:solidFill>
                <a:latin typeface="Times New Roman" panose="02020603050405020304" pitchFamily="18" charset="0"/>
                <a:cs typeface="Times New Roman" panose="02020603050405020304" pitchFamily="18" charset="0"/>
              </a:rPr>
              <a:t> nay</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lòng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yêu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Tổ</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quốc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xóm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thuộc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cũng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tác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trứng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tuổi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thơ</a:t>
            </a:r>
            <a:r>
              <a:rPr lang="en-US" i="1" dirty="0">
                <a:solidFill>
                  <a:prstClr val="black"/>
                </a:solidFill>
                <a:latin typeface="Times New Roman" panose="02020603050405020304" pitchFamily="18" charset="0"/>
                <a:cs typeface="Times New Roman" panose="02020603050405020304" pitchFamily="18" charset="0"/>
              </a:rPr>
              <a:t>.</a:t>
            </a:r>
          </a:p>
          <a:p>
            <a:pPr algn="r" defTabSz="685800"/>
            <a:r>
              <a:rPr lang="en-US" i="1" dirty="0">
                <a:solidFill>
                  <a:prstClr val="black"/>
                </a:solidFill>
                <a:latin typeface="Times New Roman" panose="02020603050405020304" pitchFamily="18" charset="0"/>
                <a:cs typeface="Times New Roman" panose="02020603050405020304" pitchFamily="18" charset="0"/>
              </a:rPr>
              <a:t>	</a:t>
            </a:r>
            <a:r>
              <a:rPr lang="en-US" sz="1500" i="1" dirty="0">
                <a:solidFill>
                  <a:prstClr val="black"/>
                </a:solidFill>
                <a:latin typeface="Times New Roman" panose="02020603050405020304" pitchFamily="18" charset="0"/>
                <a:cs typeface="Times New Roman" panose="02020603050405020304" pitchFamily="18" charset="0"/>
              </a:rPr>
              <a:t>(</a:t>
            </a:r>
            <a:r>
              <a:rPr lang="en-US" sz="1500" i="1" dirty="0" err="1">
                <a:solidFill>
                  <a:prstClr val="black"/>
                </a:solidFill>
                <a:latin typeface="Times New Roman" panose="02020603050405020304" pitchFamily="18" charset="0"/>
                <a:cs typeface="Times New Roman" panose="02020603050405020304" pitchFamily="18" charset="0"/>
              </a:rPr>
              <a:t>Sân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ga</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chiều</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em</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đi</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Tuyển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thơ</a:t>
            </a:r>
            <a:r>
              <a:rPr lang="en-US" sz="1500" i="1" dirty="0">
                <a:solidFill>
                  <a:prstClr val="black"/>
                </a:solidFill>
                <a:latin typeface="Times New Roman" panose="02020603050405020304" pitchFamily="18" charset="0"/>
                <a:cs typeface="Times New Roman" panose="02020603050405020304" pitchFamily="18" charset="0"/>
              </a:rPr>
              <a:t>) NXB </a:t>
            </a:r>
            <a:r>
              <a:rPr lang="en-US" sz="1500" i="1" dirty="0" err="1">
                <a:solidFill>
                  <a:prstClr val="black"/>
                </a:solidFill>
                <a:latin typeface="Times New Roman" panose="02020603050405020304" pitchFamily="18" charset="0"/>
                <a:cs typeface="Times New Roman" panose="02020603050405020304" pitchFamily="18" charset="0"/>
              </a:rPr>
              <a:t>Văn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học</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Hà</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Nội</a:t>
            </a:r>
            <a:r>
              <a:rPr lang="en-US" sz="1500" i="1" dirty="0">
                <a:solidFill>
                  <a:prstClr val="black"/>
                </a:solidFill>
                <a:latin typeface="Times New Roman" panose="02020603050405020304" pitchFamily="18" charset="0"/>
                <a:cs typeface="Times New Roman" panose="02020603050405020304" pitchFamily="18" charset="0"/>
              </a:rPr>
              <a:t>, 1948)</a:t>
            </a:r>
          </a:p>
        </p:txBody>
      </p:sp>
      <p:pic>
        <p:nvPicPr>
          <p:cNvPr id="7" name="Picture 6"/>
          <p:cNvPicPr>
            <a:picLocks noChangeAspect="1"/>
          </p:cNvPicPr>
          <p:nvPr/>
        </p:nvPicPr>
        <p:blipFill>
          <a:blip r:embed="rId3"/>
          <a:stretch>
            <a:fillRect/>
          </a:stretch>
        </p:blipFill>
        <p:spPr>
          <a:xfrm>
            <a:off x="-5415" y="67799"/>
            <a:ext cx="5003547" cy="1236832"/>
          </a:xfrm>
          <a:prstGeom prst="rect">
            <a:avLst/>
          </a:prstGeom>
        </p:spPr>
      </p:pic>
      <p:pic>
        <p:nvPicPr>
          <p:cNvPr id="8" name="Picture 7" descr="—Pngtree—vector growing chickens_2054348.png"/>
          <p:cNvPicPr>
            <a:picLocks noChangeAspect="1"/>
          </p:cNvPicPr>
          <p:nvPr/>
        </p:nvPicPr>
        <p:blipFill>
          <a:blip r:embed="rId4"/>
          <a:srcRect t="25747" b="34253"/>
          <a:stretch>
            <a:fillRect/>
          </a:stretch>
        </p:blipFill>
        <p:spPr>
          <a:xfrm>
            <a:off x="4678044" y="44909"/>
            <a:ext cx="3013514" cy="976794"/>
          </a:xfrm>
          <a:prstGeom prst="rect">
            <a:avLst/>
          </a:prstGeom>
        </p:spPr>
      </p:pic>
    </p:spTree>
    <p:extLst>
      <p:ext uri="{BB962C8B-B14F-4D97-AF65-F5344CB8AC3E}">
        <p14:creationId xmlns:p14="http://schemas.microsoft.com/office/powerpoint/2010/main" val="19732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ounded Rectangle 15"/>
          <p:cNvSpPr/>
          <p:nvPr/>
        </p:nvSpPr>
        <p:spPr>
          <a:xfrm>
            <a:off x="179516" y="1720521"/>
            <a:ext cx="8725493" cy="3155485"/>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grpSp>
        <p:nvGrpSpPr>
          <p:cNvPr id="17" name="Group 16">
            <a:extLst>
              <a:ext uri="{FF2B5EF4-FFF2-40B4-BE49-F238E27FC236}">
                <a16:creationId xmlns="" xmlns:a16="http://schemas.microsoft.com/office/drawing/2014/main" id="{9C48E7AE-E523-4C40-8567-849984E66578}"/>
              </a:ext>
            </a:extLst>
          </p:cNvPr>
          <p:cNvGrpSpPr/>
          <p:nvPr/>
        </p:nvGrpSpPr>
        <p:grpSpPr>
          <a:xfrm>
            <a:off x="1879793" y="1436494"/>
            <a:ext cx="5140479" cy="568054"/>
            <a:chOff x="0" y="3042001"/>
            <a:chExt cx="5472030" cy="533580"/>
          </a:xfrm>
          <a:solidFill>
            <a:schemeClr val="accent6">
              <a:lumMod val="20000"/>
              <a:lumOff val="80000"/>
            </a:schemeClr>
          </a:solidFill>
        </p:grpSpPr>
        <p:sp>
          <p:nvSpPr>
            <p:cNvPr id="18"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b="1" i="1" dirty="0" smtClean="0">
                  <a:solidFill>
                    <a:prstClr val="black"/>
                  </a:solidFill>
                  <a:latin typeface="Times New Roman" panose="02020603050405020304" pitchFamily="18" charset="0"/>
                  <a:cs typeface="Times New Roman" panose="02020603050405020304" pitchFamily="18" charset="0"/>
                </a:rPr>
                <a:t>PHIẾU KHÁM PHÁ VĂN BẢN</a:t>
              </a:r>
              <a:endParaRPr lang="en-US" sz="2400" b="1" i="1" dirty="0">
                <a:solidFill>
                  <a:prstClr val="black"/>
                </a:solidFill>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 xmlns:a16="http://schemas.microsoft.com/office/drawing/2014/main" id="{03224279-A30D-4C69-A8B7-E5E0D48501A8}"/>
              </a:ext>
            </a:extLst>
          </p:cNvPr>
          <p:cNvSpPr>
            <a:spLocks noChangeArrowheads="1"/>
          </p:cNvSpPr>
          <p:nvPr/>
        </p:nvSpPr>
        <p:spPr bwMode="auto">
          <a:xfrm>
            <a:off x="538913" y="1928876"/>
            <a:ext cx="5833288" cy="25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Hoàn</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cánh</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sáng</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tác</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Xuất</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xứ</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Thể</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thơ</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Mạch</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cảm</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xúc</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Bố</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cục</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p:txBody>
      </p:sp>
      <p:pic>
        <p:nvPicPr>
          <p:cNvPr id="19" name="Picture 18" descr="soan-bai-tieng-ga-trua-cua-xuan-quynh.jpg"/>
          <p:cNvPicPr>
            <a:picLocks noChangeAspect="1"/>
          </p:cNvPicPr>
          <p:nvPr/>
        </p:nvPicPr>
        <p:blipFill>
          <a:blip r:embed="rId3" cstate="print"/>
          <a:stretch>
            <a:fillRect/>
          </a:stretch>
        </p:blipFill>
        <p:spPr>
          <a:xfrm>
            <a:off x="6345532" y="2043897"/>
            <a:ext cx="2424767" cy="2515288"/>
          </a:xfrm>
          <a:prstGeom prst="rect">
            <a:avLst/>
          </a:prstGeom>
        </p:spPr>
      </p:pic>
      <p:pic>
        <p:nvPicPr>
          <p:cNvPr id="23" name="Picture 22"/>
          <p:cNvPicPr>
            <a:picLocks noChangeAspect="1"/>
          </p:cNvPicPr>
          <p:nvPr/>
        </p:nvPicPr>
        <p:blipFill>
          <a:blip r:embed="rId4"/>
          <a:stretch>
            <a:fillRect/>
          </a:stretch>
        </p:blipFill>
        <p:spPr>
          <a:xfrm>
            <a:off x="4140453" y="322001"/>
            <a:ext cx="5003547" cy="1236832"/>
          </a:xfrm>
          <a:prstGeom prst="rect">
            <a:avLst/>
          </a:prstGeom>
        </p:spPr>
      </p:pic>
    </p:spTree>
    <p:extLst>
      <p:ext uri="{BB962C8B-B14F-4D97-AF65-F5344CB8AC3E}">
        <p14:creationId xmlns:p14="http://schemas.microsoft.com/office/powerpoint/2010/main" val="3531103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Oval 18"/>
          <p:cNvSpPr/>
          <p:nvPr/>
        </p:nvSpPr>
        <p:spPr>
          <a:xfrm>
            <a:off x="3059832" y="-1244674"/>
            <a:ext cx="7128792" cy="7704856"/>
          </a:xfrm>
          <a:prstGeom prst="ellipse">
            <a:avLst/>
          </a:prstGeom>
          <a:solidFill>
            <a:schemeClr val="accent6">
              <a:lumMod val="20000"/>
              <a:lumOff val="80000"/>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3743908" y="1271059"/>
            <a:ext cx="5112568" cy="738664"/>
          </a:xfrm>
          <a:prstGeom prst="rect">
            <a:avLst/>
          </a:prstGeom>
          <a:noFill/>
        </p:spPr>
        <p:txBody>
          <a:bodyPr wrap="square" rtlCol="0">
            <a:spAutoFit/>
          </a:bodyPr>
          <a:lstStyle/>
          <a:p>
            <a:pPr defTabSz="3429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Hoàn</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cảnh</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tác</a:t>
            </a:r>
            <a:r>
              <a:rPr lang="en-US" sz="2100" dirty="0" err="1">
                <a:solidFill>
                  <a:prstClr val="black"/>
                </a:solidFill>
                <a:latin typeface="Times New Roman" pitchFamily="18" charset="0"/>
                <a:cs typeface="Times New Roman" pitchFamily="18" charset="0"/>
              </a:rPr>
              <a:t>Viết</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kì</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đầu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của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cuộc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kháng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chống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Mỹ</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cứu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nước</a:t>
            </a:r>
            <a:endParaRPr lang="en-US" sz="2100" dirty="0">
              <a:solidFill>
                <a:prstClr val="black"/>
              </a:solidFill>
              <a:latin typeface="Times New Roman" pitchFamily="18" charset="0"/>
              <a:cs typeface="Times New Roman" pitchFamily="18" charset="0"/>
            </a:endParaRPr>
          </a:p>
        </p:txBody>
      </p:sp>
      <p:sp>
        <p:nvSpPr>
          <p:cNvPr id="30" name="TextBox 29"/>
          <p:cNvSpPr txBox="1"/>
          <p:nvPr/>
        </p:nvSpPr>
        <p:spPr>
          <a:xfrm>
            <a:off x="3419872" y="2154404"/>
            <a:ext cx="5436604" cy="415498"/>
          </a:xfrm>
          <a:prstGeom prst="rect">
            <a:avLst/>
          </a:prstGeom>
          <a:noFill/>
        </p:spPr>
        <p:txBody>
          <a:bodyPr wrap="square" rtlCol="0">
            <a:spAutoFit/>
          </a:bodyPr>
          <a:lstStyle/>
          <a:p>
            <a:pPr algn="just" defTabSz="3429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Xuất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xứ</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itchFamily="18" charset="0"/>
                <a:cs typeface="Times New Roman" pitchFamily="18" charset="0"/>
              </a:rPr>
              <a:t>Trích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tập</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Hoa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dọc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hào</a:t>
            </a:r>
            <a:r>
              <a:rPr lang="en-US" sz="2100" dirty="0">
                <a:solidFill>
                  <a:prstClr val="black"/>
                </a:solidFill>
                <a:latin typeface="Times New Roman" pitchFamily="18" charset="0"/>
                <a:cs typeface="Times New Roman" pitchFamily="18" charset="0"/>
              </a:rPr>
              <a:t>”</a:t>
            </a:r>
          </a:p>
        </p:txBody>
      </p:sp>
      <p:sp>
        <p:nvSpPr>
          <p:cNvPr id="31" name="TextBox 30"/>
          <p:cNvSpPr txBox="1"/>
          <p:nvPr/>
        </p:nvSpPr>
        <p:spPr>
          <a:xfrm>
            <a:off x="3378830" y="2675360"/>
            <a:ext cx="5472608"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Thể</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thơ</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Ngũ</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ngôn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biến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thể</a:t>
            </a:r>
            <a:endParaRPr lang="en-US" sz="2100" b="1" dirty="0">
              <a:solidFill>
                <a:prstClr val="black"/>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6540" t="-571" r="16222" b="571"/>
          <a:stretch/>
        </p:blipFill>
        <p:spPr>
          <a:xfrm>
            <a:off x="273436" y="1051930"/>
            <a:ext cx="2563393" cy="3752068"/>
          </a:xfrm>
          <a:prstGeom prst="rect">
            <a:avLst/>
          </a:prstGeom>
        </p:spPr>
      </p:pic>
      <p:pic>
        <p:nvPicPr>
          <p:cNvPr id="17" name="Picture 16"/>
          <p:cNvPicPr>
            <a:picLocks noChangeAspect="1"/>
          </p:cNvPicPr>
          <p:nvPr/>
        </p:nvPicPr>
        <p:blipFill>
          <a:blip r:embed="rId5"/>
          <a:stretch>
            <a:fillRect/>
          </a:stretch>
        </p:blipFill>
        <p:spPr>
          <a:xfrm>
            <a:off x="4211960" y="451871"/>
            <a:ext cx="4039553" cy="998541"/>
          </a:xfrm>
          <a:prstGeom prst="rect">
            <a:avLst/>
          </a:prstGeom>
        </p:spPr>
      </p:pic>
      <p:sp>
        <p:nvSpPr>
          <p:cNvPr id="18" name="TextBox 17"/>
          <p:cNvSpPr txBox="1"/>
          <p:nvPr/>
        </p:nvSpPr>
        <p:spPr>
          <a:xfrm>
            <a:off x="4355976" y="2963900"/>
            <a:ext cx="3315068" cy="2031325"/>
          </a:xfrm>
          <a:prstGeom prst="rect">
            <a:avLst/>
          </a:prstGeom>
          <a:noFill/>
        </p:spPr>
        <p:txBody>
          <a:bodyPr wrap="square" rtlCol="0">
            <a:spAutoFit/>
          </a:bodyPr>
          <a:lstStyle/>
          <a:p>
            <a:pPr defTabSz="685800"/>
            <a:endParaRPr lang="en-US" b="1" i="1" dirty="0">
              <a:solidFill>
                <a:prstClr val="black"/>
              </a:solidFill>
              <a:latin typeface="Times New Roman" panose="02020603050405020304" pitchFamily="18" charset="0"/>
              <a:cs typeface="Times New Roman" panose="02020603050405020304" pitchFamily="18" charset="0"/>
            </a:endParaRPr>
          </a:p>
          <a:p>
            <a:pPr defTabSz="685800"/>
            <a:r>
              <a:rPr lang="en-US" b="1" i="1" dirty="0">
                <a:solidFill>
                  <a:prstClr val="black"/>
                </a:solidFill>
                <a:latin typeface="Times New Roman" panose="02020603050405020304" pitchFamily="18" charset="0"/>
                <a:cs typeface="Times New Roman" panose="02020603050405020304" pitchFamily="18" charset="0"/>
              </a:rPr>
              <a:t> </a:t>
            </a:r>
            <a:r>
              <a:rPr lang="en-US" b="1" i="1" dirty="0" smtClean="0">
                <a:solidFill>
                  <a:prstClr val="black"/>
                </a:solidFill>
                <a:latin typeface="Times New Roman" panose="02020603050405020304" pitchFamily="18" charset="0"/>
                <a:cs typeface="Times New Roman" panose="02020603050405020304" pitchFamily="18" charset="0"/>
              </a:rPr>
              <a:t>   </a:t>
            </a:r>
            <a:r>
              <a:rPr lang="en-US" b="1" i="1" dirty="0" err="1" smtClean="0">
                <a:solidFill>
                  <a:prstClr val="black"/>
                </a:solidFill>
                <a:latin typeface="Times New Roman" panose="02020603050405020304" pitchFamily="18" charset="0"/>
                <a:cs typeface="Times New Roman" panose="02020603050405020304" pitchFamily="18" charset="0"/>
              </a:rPr>
              <a:t>Tiếng</a:t>
            </a:r>
            <a:r>
              <a:rPr lang="en-US" b="1" i="1" dirty="0" smtClean="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gà</a:t>
            </a:r>
            <a:r>
              <a:rPr lang="en-US" b="1" i="1" dirty="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trưa</a:t>
            </a:r>
            <a:endParaRPr lang="en-US" b="1"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0" name="Oval 19"/>
          <p:cNvSpPr/>
          <p:nvPr/>
        </p:nvSpPr>
        <p:spPr>
          <a:xfrm>
            <a:off x="4511577" y="3200914"/>
            <a:ext cx="1753689" cy="4359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2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ircle(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80">
                                          <p:stCondLst>
                                            <p:cond delay="0"/>
                                          </p:stCondLst>
                                        </p:cTn>
                                        <p:tgtEl>
                                          <p:spTgt spid="20"/>
                                        </p:tgtEl>
                                      </p:cBhvr>
                                    </p:animEffect>
                                    <p:anim calcmode="lin" valueType="num">
                                      <p:cBhvr>
                                        <p:cTn id="4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3" dur="26">
                                          <p:stCondLst>
                                            <p:cond delay="650"/>
                                          </p:stCondLst>
                                        </p:cTn>
                                        <p:tgtEl>
                                          <p:spTgt spid="20"/>
                                        </p:tgtEl>
                                      </p:cBhvr>
                                      <p:to x="100000" y="60000"/>
                                    </p:animScale>
                                    <p:animScale>
                                      <p:cBhvr>
                                        <p:cTn id="54" dur="166" decel="50000">
                                          <p:stCondLst>
                                            <p:cond delay="676"/>
                                          </p:stCondLst>
                                        </p:cTn>
                                        <p:tgtEl>
                                          <p:spTgt spid="20"/>
                                        </p:tgtEl>
                                      </p:cBhvr>
                                      <p:to x="100000" y="100000"/>
                                    </p:animScale>
                                    <p:animScale>
                                      <p:cBhvr>
                                        <p:cTn id="55" dur="26">
                                          <p:stCondLst>
                                            <p:cond delay="1312"/>
                                          </p:stCondLst>
                                        </p:cTn>
                                        <p:tgtEl>
                                          <p:spTgt spid="20"/>
                                        </p:tgtEl>
                                      </p:cBhvr>
                                      <p:to x="100000" y="80000"/>
                                    </p:animScale>
                                    <p:animScale>
                                      <p:cBhvr>
                                        <p:cTn id="56" dur="166" decel="50000">
                                          <p:stCondLst>
                                            <p:cond delay="1338"/>
                                          </p:stCondLst>
                                        </p:cTn>
                                        <p:tgtEl>
                                          <p:spTgt spid="20"/>
                                        </p:tgtEl>
                                      </p:cBhvr>
                                      <p:to x="100000" y="100000"/>
                                    </p:animScale>
                                    <p:animScale>
                                      <p:cBhvr>
                                        <p:cTn id="57" dur="26">
                                          <p:stCondLst>
                                            <p:cond delay="1642"/>
                                          </p:stCondLst>
                                        </p:cTn>
                                        <p:tgtEl>
                                          <p:spTgt spid="20"/>
                                        </p:tgtEl>
                                      </p:cBhvr>
                                      <p:to x="100000" y="90000"/>
                                    </p:animScale>
                                    <p:animScale>
                                      <p:cBhvr>
                                        <p:cTn id="58" dur="166" decel="50000">
                                          <p:stCondLst>
                                            <p:cond delay="1668"/>
                                          </p:stCondLst>
                                        </p:cTn>
                                        <p:tgtEl>
                                          <p:spTgt spid="20"/>
                                        </p:tgtEl>
                                      </p:cBhvr>
                                      <p:to x="100000" y="100000"/>
                                    </p:animScale>
                                    <p:animScale>
                                      <p:cBhvr>
                                        <p:cTn id="59" dur="26">
                                          <p:stCondLst>
                                            <p:cond delay="1808"/>
                                          </p:stCondLst>
                                        </p:cTn>
                                        <p:tgtEl>
                                          <p:spTgt spid="20"/>
                                        </p:tgtEl>
                                      </p:cBhvr>
                                      <p:to x="100000" y="95000"/>
                                    </p:animScale>
                                    <p:animScale>
                                      <p:cBhvr>
                                        <p:cTn id="60" dur="166" decel="50000">
                                          <p:stCondLst>
                                            <p:cond delay="1834"/>
                                          </p:stCondLst>
                                        </p:cTn>
                                        <p:tgtEl>
                                          <p:spTgt spid="20"/>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80">
                                          <p:stCondLst>
                                            <p:cond delay="0"/>
                                          </p:stCondLst>
                                        </p:cTn>
                                        <p:tgtEl>
                                          <p:spTgt spid="18"/>
                                        </p:tgtEl>
                                      </p:cBhvr>
                                    </p:animEffect>
                                    <p:anim calcmode="lin" valueType="num">
                                      <p:cBhvr>
                                        <p:cTn id="6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9" dur="26">
                                          <p:stCondLst>
                                            <p:cond delay="650"/>
                                          </p:stCondLst>
                                        </p:cTn>
                                        <p:tgtEl>
                                          <p:spTgt spid="18"/>
                                        </p:tgtEl>
                                      </p:cBhvr>
                                      <p:to x="100000" y="60000"/>
                                    </p:animScale>
                                    <p:animScale>
                                      <p:cBhvr>
                                        <p:cTn id="70" dur="166" decel="50000">
                                          <p:stCondLst>
                                            <p:cond delay="676"/>
                                          </p:stCondLst>
                                        </p:cTn>
                                        <p:tgtEl>
                                          <p:spTgt spid="18"/>
                                        </p:tgtEl>
                                      </p:cBhvr>
                                      <p:to x="100000" y="100000"/>
                                    </p:animScale>
                                    <p:animScale>
                                      <p:cBhvr>
                                        <p:cTn id="71" dur="26">
                                          <p:stCondLst>
                                            <p:cond delay="1312"/>
                                          </p:stCondLst>
                                        </p:cTn>
                                        <p:tgtEl>
                                          <p:spTgt spid="18"/>
                                        </p:tgtEl>
                                      </p:cBhvr>
                                      <p:to x="100000" y="80000"/>
                                    </p:animScale>
                                    <p:animScale>
                                      <p:cBhvr>
                                        <p:cTn id="72" dur="166" decel="50000">
                                          <p:stCondLst>
                                            <p:cond delay="1338"/>
                                          </p:stCondLst>
                                        </p:cTn>
                                        <p:tgtEl>
                                          <p:spTgt spid="18"/>
                                        </p:tgtEl>
                                      </p:cBhvr>
                                      <p:to x="100000" y="100000"/>
                                    </p:animScale>
                                    <p:animScale>
                                      <p:cBhvr>
                                        <p:cTn id="73" dur="26">
                                          <p:stCondLst>
                                            <p:cond delay="1642"/>
                                          </p:stCondLst>
                                        </p:cTn>
                                        <p:tgtEl>
                                          <p:spTgt spid="18"/>
                                        </p:tgtEl>
                                      </p:cBhvr>
                                      <p:to x="100000" y="90000"/>
                                    </p:animScale>
                                    <p:animScale>
                                      <p:cBhvr>
                                        <p:cTn id="74" dur="166" decel="50000">
                                          <p:stCondLst>
                                            <p:cond delay="1668"/>
                                          </p:stCondLst>
                                        </p:cTn>
                                        <p:tgtEl>
                                          <p:spTgt spid="18"/>
                                        </p:tgtEl>
                                      </p:cBhvr>
                                      <p:to x="100000" y="100000"/>
                                    </p:animScale>
                                    <p:animScale>
                                      <p:cBhvr>
                                        <p:cTn id="75" dur="26">
                                          <p:stCondLst>
                                            <p:cond delay="1808"/>
                                          </p:stCondLst>
                                        </p:cTn>
                                        <p:tgtEl>
                                          <p:spTgt spid="18"/>
                                        </p:tgtEl>
                                      </p:cBhvr>
                                      <p:to x="100000" y="95000"/>
                                    </p:animScale>
                                    <p:animScale>
                                      <p:cBhvr>
                                        <p:cTn id="76"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P spid="30" grpId="0"/>
      <p:bldP spid="31" grpId="0"/>
      <p:bldP spid="18"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0"/>
            <a:ext cx="9146960" cy="5143500"/>
          </a:xfrm>
          <a:prstGeom prst="rect">
            <a:avLst/>
          </a:prstGeom>
        </p:spPr>
      </p:pic>
      <p:sp>
        <p:nvSpPr>
          <p:cNvPr id="3" name="Rectangle 2"/>
          <p:cNvSpPr/>
          <p:nvPr/>
        </p:nvSpPr>
        <p:spPr>
          <a:xfrm>
            <a:off x="0" y="339502"/>
            <a:ext cx="9144000" cy="4464496"/>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ngtree—rooster hen eggs_1599780.png"/>
          <p:cNvPicPr>
            <a:picLocks noChangeAspect="1"/>
          </p:cNvPicPr>
          <p:nvPr/>
        </p:nvPicPr>
        <p:blipFill>
          <a:blip r:embed="rId4"/>
          <a:stretch>
            <a:fillRect/>
          </a:stretch>
        </p:blipFill>
        <p:spPr>
          <a:xfrm>
            <a:off x="395536" y="195486"/>
            <a:ext cx="1634961" cy="1634961"/>
          </a:xfrm>
          <a:prstGeom prst="rect">
            <a:avLst/>
          </a:prstGeom>
        </p:spPr>
      </p:pic>
      <p:sp>
        <p:nvSpPr>
          <p:cNvPr id="13" name="Right Arrow 12"/>
          <p:cNvSpPr/>
          <p:nvPr/>
        </p:nvSpPr>
        <p:spPr>
          <a:xfrm>
            <a:off x="2264671" y="97189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4" name="Picture 13" descr="—Pngtree—designed by kindly grandmother with_4027364.png"/>
          <p:cNvPicPr>
            <a:picLocks noChangeAspect="1"/>
          </p:cNvPicPr>
          <p:nvPr/>
        </p:nvPicPr>
        <p:blipFill>
          <a:blip r:embed="rId5" cstate="print"/>
          <a:stretch>
            <a:fillRect/>
          </a:stretch>
        </p:blipFill>
        <p:spPr>
          <a:xfrm>
            <a:off x="2809687" y="446388"/>
            <a:ext cx="1320026" cy="1320026"/>
          </a:xfrm>
          <a:prstGeom prst="rect">
            <a:avLst/>
          </a:prstGeom>
        </p:spPr>
      </p:pic>
      <p:sp>
        <p:nvSpPr>
          <p:cNvPr id="15" name="Right Arrow 14"/>
          <p:cNvSpPr/>
          <p:nvPr/>
        </p:nvSpPr>
        <p:spPr>
          <a:xfrm>
            <a:off x="4227285" y="101092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6" name="Picture 15" descr="—Pngtree—gift_3712160.png"/>
          <p:cNvPicPr>
            <a:picLocks noChangeAspect="1"/>
          </p:cNvPicPr>
          <p:nvPr/>
        </p:nvPicPr>
        <p:blipFill>
          <a:blip r:embed="rId6" cstate="print"/>
          <a:stretch>
            <a:fillRect/>
          </a:stretch>
        </p:blipFill>
        <p:spPr>
          <a:xfrm>
            <a:off x="4532550" y="252636"/>
            <a:ext cx="1898495" cy="1898495"/>
          </a:xfrm>
          <a:prstGeom prst="rect">
            <a:avLst/>
          </a:prstGeom>
        </p:spPr>
      </p:pic>
      <p:sp>
        <p:nvSpPr>
          <p:cNvPr id="17" name="Right Arrow 16"/>
          <p:cNvSpPr/>
          <p:nvPr/>
        </p:nvSpPr>
        <p:spPr>
          <a:xfrm>
            <a:off x="6532799" y="991404"/>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8" name="Picture 3" descr="Káº¿t quáº£ hÃ¬nh áº£nh cho báº£n Äá» viá»t nam hoáº¡t hÃ¬nh"/>
          <p:cNvPicPr>
            <a:picLocks noChangeAspect="1" noChangeArrowheads="1"/>
          </p:cNvPicPr>
          <p:nvPr/>
        </p:nvPicPr>
        <p:blipFill>
          <a:blip r:embed="rId7" cstate="print"/>
          <a:srcRect/>
          <a:stretch>
            <a:fillRect/>
          </a:stretch>
        </p:blipFill>
        <p:spPr bwMode="auto">
          <a:xfrm>
            <a:off x="7084689" y="359812"/>
            <a:ext cx="1032985" cy="1427348"/>
          </a:xfrm>
          <a:prstGeom prst="rect">
            <a:avLst/>
          </a:prstGeom>
          <a:noFill/>
        </p:spPr>
      </p:pic>
      <p:sp>
        <p:nvSpPr>
          <p:cNvPr id="19" name="Rounded Rectangle 18"/>
          <p:cNvSpPr/>
          <p:nvPr/>
        </p:nvSpPr>
        <p:spPr>
          <a:xfrm>
            <a:off x="814324" y="201873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những</a:t>
            </a:r>
            <a:r>
              <a:rPr lang="en-US" sz="1650" dirty="0">
                <a:solidFill>
                  <a:prstClr val="black"/>
                </a:solidFill>
                <a:latin typeface="Times New Roman" pitchFamily="18" charset="0"/>
                <a:cs typeface="Times New Roman" pitchFamily="18" charset="0"/>
              </a:rPr>
              <a:t> con </a:t>
            </a:r>
            <a:r>
              <a:rPr lang="en-US" sz="1650" dirty="0" err="1">
                <a:solidFill>
                  <a:prstClr val="black"/>
                </a:solidFill>
                <a:latin typeface="Times New Roman" pitchFamily="18" charset="0"/>
                <a:cs typeface="Times New Roman" pitchFamily="18" charset="0"/>
              </a:rPr>
              <a:t>gà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mái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mơ</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mái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vàng</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đẹp</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đẽ</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0" name="Rounded Rectangle 19"/>
          <p:cNvSpPr/>
          <p:nvPr/>
        </p:nvSpPr>
        <p:spPr>
          <a:xfrm>
            <a:off x="2807895" y="2008339"/>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người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bà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gần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gũi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yêu</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thương</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1" name="Rounded Rectangle 20"/>
          <p:cNvSpPr/>
          <p:nvPr/>
        </p:nvSpPr>
        <p:spPr>
          <a:xfrm>
            <a:off x="4961781" y="197123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về</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món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quà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giấc</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mơ</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tuổi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thơ</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2" name="Rounded Rectangle 21"/>
          <p:cNvSpPr/>
          <p:nvPr/>
        </p:nvSpPr>
        <p:spPr>
          <a:xfrm>
            <a:off x="7008790" y="196084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Tình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yêu</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Tổ</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quốc</a:t>
            </a:r>
            <a:endParaRPr lang="en-US" sz="1650" dirty="0">
              <a:solidFill>
                <a:prstClr val="black"/>
              </a:solidFill>
              <a:latin typeface="Times New Roman" pitchFamily="18" charset="0"/>
              <a:cs typeface="Times New Roman" pitchFamily="18" charset="0"/>
            </a:endParaRPr>
          </a:p>
          <a:p>
            <a:pPr algn="ctr" defTabSz="342900"/>
            <a:r>
              <a:rPr lang="en-US" sz="1650" dirty="0" smtClean="0">
                <a:solidFill>
                  <a:prstClr val="black"/>
                </a:solidFill>
                <a:latin typeface="Times New Roman" pitchFamily="18" charset="0"/>
                <a:cs typeface="Times New Roman" pitchFamily="18" charset="0"/>
              </a:rPr>
              <a:t>………………………………</a:t>
            </a:r>
            <a:endParaRPr lang="en-US" sz="1650" dirty="0">
              <a:solidFill>
                <a:prstClr val="black"/>
              </a:solidFill>
              <a:latin typeface="Times New Roman" pitchFamily="18" charset="0"/>
              <a:cs typeface="Times New Roman" pitchFamily="18" charset="0"/>
            </a:endParaRPr>
          </a:p>
          <a:p>
            <a:pPr algn="ctr" defTabSz="342900"/>
            <a:r>
              <a:rPr lang="en-US" sz="1650" dirty="0" smtClean="0">
                <a:solidFill>
                  <a:prstClr val="black"/>
                </a:solidFill>
                <a:latin typeface="Times New Roman" pitchFamily="18" charset="0"/>
                <a:cs typeface="Times New Roman" pitchFamily="18" charset="0"/>
              </a:rPr>
              <a:t>……………………</a:t>
            </a:r>
            <a:endParaRPr lang="en-US" sz="1650" dirty="0">
              <a:solidFill>
                <a:prstClr val="black"/>
              </a:solidFill>
              <a:latin typeface="Times New Roman" pitchFamily="18" charset="0"/>
              <a:cs typeface="Times New Roman" pitchFamily="18" charset="0"/>
            </a:endParaRPr>
          </a:p>
        </p:txBody>
      </p:sp>
      <p:sp>
        <p:nvSpPr>
          <p:cNvPr id="23" name="Cloud 22"/>
          <p:cNvSpPr/>
          <p:nvPr/>
        </p:nvSpPr>
        <p:spPr>
          <a:xfrm>
            <a:off x="2381869" y="771550"/>
            <a:ext cx="4809507" cy="276128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2400" dirty="0" err="1">
                <a:solidFill>
                  <a:prstClr val="black"/>
                </a:solidFill>
                <a:latin typeface="Times New Roman" pitchFamily="18" charset="0"/>
                <a:cs typeface="Times New Roman" pitchFamily="18" charset="0"/>
              </a:rPr>
              <a:t>Tìm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đoạn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ứng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dung </a:t>
            </a:r>
            <a:r>
              <a:rPr lang="en-US" sz="2400" dirty="0" err="1">
                <a:solidFill>
                  <a:prstClr val="black"/>
                </a:solidFill>
                <a:latin typeface="Times New Roman" pitchFamily="18" charset="0"/>
                <a:cs typeface="Times New Roman" pitchFamily="18" charset="0"/>
              </a:rPr>
              <a:t>sau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từ</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nhiều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liên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tưởng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nhất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45708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0" grpId="0" animBg="1"/>
      <p:bldP spid="21" grpId="0" animBg="1"/>
      <p:bldP spid="22" grpId="0" animBg="1"/>
      <p:bldP spid="23" grpId="0" animBg="1"/>
      <p:bldP spid="23" grpId="1" animBg="1"/>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2665</TotalTime>
  <Words>2516</Words>
  <Application>Microsoft Office PowerPoint</Application>
  <PresentationFormat>On-screen Show (16:9)</PresentationFormat>
  <Paragraphs>579</Paragraphs>
  <Slides>44</Slides>
  <Notes>38</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44</vt:i4>
      </vt:variant>
    </vt:vector>
  </HeadingPairs>
  <TitlesOfParts>
    <vt:vector size="65" baseType="lpstr">
      <vt:lpstr>SimSun</vt:lpstr>
      <vt:lpstr>SimSun</vt:lpstr>
      <vt:lpstr>.VnBlack</vt:lpstr>
      <vt:lpstr>Arial</vt:lpstr>
      <vt:lpstr>Arial Unicode MS</vt:lpstr>
      <vt:lpstr>Calibri</vt:lpstr>
      <vt:lpstr>Calibri Light</vt:lpstr>
      <vt:lpstr>Tahoma</vt:lpstr>
      <vt:lpstr>Times New Roman</vt:lpstr>
      <vt:lpstr>Wingdings</vt:lpstr>
      <vt:lpstr>迷你简卡通</vt:lpstr>
      <vt:lpstr>https://freeppt7.com</vt:lpstr>
      <vt:lpstr>2_Office Theme</vt:lpstr>
      <vt:lpstr>1_https://freeppt7.com</vt:lpstr>
      <vt:lpstr>2_https://freeppt7.com</vt:lpstr>
      <vt:lpstr>3_https://freeppt7.com</vt:lpstr>
      <vt:lpstr>4_https://freeppt7.com</vt:lpstr>
      <vt:lpstr>3_Office Theme</vt:lpstr>
      <vt:lpstr>5_https://freeppt7.com</vt:lpstr>
      <vt:lpstr>2_Default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van phong</cp:lastModifiedBy>
  <cp:revision>704</cp:revision>
  <dcterms:created xsi:type="dcterms:W3CDTF">2021-11-12T03:08:25Z</dcterms:created>
  <dcterms:modified xsi:type="dcterms:W3CDTF">2022-08-02T15:58:34Z</dcterms:modified>
</cp:coreProperties>
</file>