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1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worldisround.com/photos/7/369/2_o.jpg&amp;imgrefurl=http://www.worldisround.com/articles/100410/photo18.html&amp;h=768&amp;w=1024&amp;sz=135&amp;hl=vi&amp;start=262&amp;um=1&amp;tbnid=uoiEOiT0DZgW3M:&amp;tbnh=113&amp;tbnw=150&amp;prev=/images?q%3Dhue%26start%3D260%26imgsz%3Dxxlarge%26ndsp%3D20%26um%3D1%26hl%3Dvi%26sa%3D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C:\Documents%20and%20Settings\BNC%20Bac%20Ninh\My%20Documents\minh%20thi\Phap%20danh%20chiem%20Gia%20Dinh.MPG" TargetMode="External"/><Relationship Id="rId1" Type="http://schemas.microsoft.com/office/2007/relationships/media" Target="file:///C:\Documents%20and%20Settings\BNC%20Bac%20Ninh\My%20Documents\minh%20thi\Phap%20danh%20chiem%20Gia%20Dinh.MP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049"/>
          <p:cNvSpPr>
            <a:spLocks noGrp="1"/>
          </p:cNvSpPr>
          <p:nvPr>
            <p:ph type="ctrTitle"/>
          </p:nvPr>
        </p:nvSpPr>
        <p:spPr>
          <a:xfrm>
            <a:off x="1716088" y="312738"/>
            <a:ext cx="1941512" cy="449262"/>
          </a:xfrm>
        </p:spPr>
        <p:txBody>
          <a:bodyPr anchor="ctr">
            <a:normAutofit fontScale="90000"/>
          </a:bodyPr>
          <a:lstStyle/>
          <a:p>
            <a:pPr defTabSz="914400">
              <a:buClrTx/>
              <a:buSzTx/>
              <a:buFontTx/>
            </a:pPr>
            <a:r>
              <a:rPr sz="28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Phần hai</a:t>
            </a:r>
          </a:p>
        </p:txBody>
      </p:sp>
      <p:sp>
        <p:nvSpPr>
          <p:cNvPr id="2051" name="Subtitle 2050"/>
          <p:cNvSpPr>
            <a:spLocks noGrp="1"/>
          </p:cNvSpPr>
          <p:nvPr>
            <p:ph type="subTitle" idx="1"/>
          </p:nvPr>
        </p:nvSpPr>
        <p:spPr>
          <a:xfrm>
            <a:off x="1752600" y="990600"/>
            <a:ext cx="8610600" cy="3581400"/>
          </a:xfrm>
        </p:spPr>
        <p:txBody>
          <a:bodyPr>
            <a:normAutofit lnSpcReduction="10000"/>
          </a:bodyPr>
          <a:lstStyle/>
          <a:p>
            <a:pPr algn="l" defTabSz="914400">
              <a:lnSpc>
                <a:spcPct val="80000"/>
              </a:lnSpc>
              <a:buClrTx/>
              <a:buSzTx/>
              <a:buFontTx/>
            </a:pPr>
            <a:r>
              <a:rPr sz="36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LỊCH SỬ VIỆT NAM </a:t>
            </a:r>
          </a:p>
          <a:p>
            <a:pPr algn="l" defTabSz="914400">
              <a:lnSpc>
                <a:spcPct val="80000"/>
              </a:lnSpc>
              <a:buClrTx/>
              <a:buSzTx/>
              <a:buFontTx/>
            </a:pPr>
            <a:r>
              <a:rPr sz="36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TỪ NĂM 1858 ĐẾN NĂM 1918</a:t>
            </a:r>
          </a:p>
          <a:p>
            <a:pPr algn="l" defTabSz="914400">
              <a:lnSpc>
                <a:spcPct val="80000"/>
              </a:lnSpc>
              <a:buClrTx/>
              <a:buSzTx/>
              <a:buFontTx/>
            </a:pPr>
            <a:r>
              <a:rPr sz="28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Chương I</a:t>
            </a:r>
          </a:p>
          <a:p>
            <a:pPr algn="l" defTabSz="914400">
              <a:lnSpc>
                <a:spcPct val="80000"/>
              </a:lnSpc>
              <a:buClrTx/>
              <a:buSzTx/>
              <a:buFontTx/>
            </a:pPr>
            <a:r>
              <a:rPr sz="2800" b="1" kern="1200" baseline="0" dirty="0">
                <a:solidFill>
                  <a:srgbClr val="FF3300"/>
                </a:solidFill>
                <a:latin typeface="Times New Roman" panose="02020603050405020304" pitchFamily="18" charset="0"/>
              </a:rPr>
              <a:t>CUỘC KHÁNG CHIẾN CHỐNG THỰC DÂN PHÁP </a:t>
            </a:r>
          </a:p>
          <a:p>
            <a:pPr algn="l" defTabSz="914400">
              <a:lnSpc>
                <a:spcPct val="80000"/>
              </a:lnSpc>
              <a:buClrTx/>
              <a:buSzTx/>
              <a:buFontTx/>
            </a:pPr>
            <a:r>
              <a:rPr sz="2800" b="1" kern="1200" baseline="0" dirty="0">
                <a:solidFill>
                  <a:srgbClr val="FF3300"/>
                </a:solidFill>
                <a:latin typeface="Times New Roman" panose="02020603050405020304" pitchFamily="18" charset="0"/>
              </a:rPr>
              <a:t>TỪ NĂM 1858 ĐẾN CUỐI THẾ KỈ XIX</a:t>
            </a:r>
          </a:p>
          <a:p>
            <a:pPr algn="l" defTabSz="914400">
              <a:lnSpc>
                <a:spcPct val="80000"/>
              </a:lnSpc>
              <a:buClrTx/>
              <a:buSzTx/>
              <a:buFontTx/>
            </a:pPr>
            <a:endParaRPr sz="2800" b="1" kern="1200" baseline="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l" defTabSz="914400">
              <a:lnSpc>
                <a:spcPct val="80000"/>
              </a:lnSpc>
              <a:buClrTx/>
              <a:buSzTx/>
              <a:buFontTx/>
            </a:pPr>
            <a:r>
              <a:rPr sz="24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Bài 24</a:t>
            </a:r>
          </a:p>
          <a:p>
            <a:pPr algn="l" defTabSz="914400">
              <a:lnSpc>
                <a:spcPct val="80000"/>
              </a:lnSpc>
              <a:buClrTx/>
              <a:buSzTx/>
              <a:buFontTx/>
            </a:pPr>
            <a:r>
              <a:rPr sz="24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CUỘC KHÁNG CHIẾN TỪ NĂM 1858 ĐẾN NĂM 1873</a:t>
            </a:r>
          </a:p>
          <a:p>
            <a:pPr defTabSz="914400">
              <a:lnSpc>
                <a:spcPct val="80000"/>
              </a:lnSpc>
              <a:buClrTx/>
              <a:buSzTx/>
              <a:buFontTx/>
            </a:pPr>
            <a:endParaRPr sz="2400" kern="1200" baseline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Straight Connector 2051"/>
          <p:cNvSpPr/>
          <p:nvPr/>
        </p:nvSpPr>
        <p:spPr>
          <a:xfrm>
            <a:off x="1524000" y="838200"/>
            <a:ext cx="9144000" cy="0"/>
          </a:xfrm>
          <a:prstGeom prst="line">
            <a:avLst/>
          </a:prstGeom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3" name="Text Box 2052"/>
          <p:cNvSpPr txBox="1"/>
          <p:nvPr/>
        </p:nvSpPr>
        <p:spPr>
          <a:xfrm>
            <a:off x="1752600" y="4800600"/>
            <a:ext cx="7620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r>
              <a:rPr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/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I. THỰC DÂN PHÁP XÂM LƯỢC VIỆT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0961"/>
          <p:cNvPicPr>
            <a:picLocks noChangeAspect="1"/>
          </p:cNvPicPr>
          <p:nvPr/>
        </p:nvPicPr>
        <p:blipFill>
          <a:blip r:embed="rId2">
            <a:lum bright="-17999"/>
          </a:blip>
          <a:srcRect b="21153"/>
          <a:stretch>
            <a:fillRect/>
          </a:stretch>
        </p:blipFill>
        <p:spPr>
          <a:xfrm>
            <a:off x="1524000" y="685800"/>
            <a:ext cx="4545013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Title 40962"/>
          <p:cNvSpPr>
            <a:spLocks noGrp="1"/>
          </p:cNvSpPr>
          <p:nvPr>
            <p:ph type="title"/>
          </p:nvPr>
        </p:nvSpPr>
        <p:spPr>
          <a:xfrm>
            <a:off x="2286000" y="152400"/>
            <a:ext cx="8229600" cy="411163"/>
          </a:xfrm>
        </p:spPr>
        <p:txBody>
          <a:bodyPr anchor="ctr">
            <a:normAutofit fontScale="90000"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THỰC DÂN PHÁP XÂM LƯỢC VIỆT NAM</a:t>
            </a:r>
          </a:p>
        </p:txBody>
      </p:sp>
      <p:sp>
        <p:nvSpPr>
          <p:cNvPr id="40964" name="Text Placeholder 40963"/>
          <p:cNvSpPr>
            <a:spLocks noGrp="1"/>
          </p:cNvSpPr>
          <p:nvPr>
            <p:ph type="body" idx="1"/>
          </p:nvPr>
        </p:nvSpPr>
        <p:spPr>
          <a:xfrm>
            <a:off x="6248400" y="533400"/>
            <a:ext cx="6400800" cy="457200"/>
          </a:xfrm>
        </p:spPr>
        <p:txBody>
          <a:bodyPr/>
          <a:lstStyle/>
          <a:p>
            <a:pPr>
              <a:buNone/>
            </a:pPr>
            <a:r>
              <a:rPr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2. Chiến sự ở Gia định năm 1859</a:t>
            </a:r>
          </a:p>
          <a:p>
            <a:pPr>
              <a:buNone/>
            </a:pPr>
            <a:endParaRPr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5" name="Straight Connector 40964"/>
          <p:cNvSpPr/>
          <p:nvPr/>
        </p:nvSpPr>
        <p:spPr>
          <a:xfrm>
            <a:off x="6248400" y="533400"/>
            <a:ext cx="0" cy="6324600"/>
          </a:xfrm>
          <a:prstGeom prst="line">
            <a:avLst/>
          </a:prstGeom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6" name="Text Box 40965"/>
          <p:cNvSpPr txBox="1"/>
          <p:nvPr/>
        </p:nvSpPr>
        <p:spPr>
          <a:xfrm>
            <a:off x="6172200" y="1905000"/>
            <a:ext cx="42672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Ngày </a:t>
            </a:r>
            <a:r>
              <a:rPr sz="24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17/2/1859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quân Pháp tấn công thành Gia Định</a:t>
            </a:r>
          </a:p>
        </p:txBody>
      </p:sp>
      <p:sp>
        <p:nvSpPr>
          <p:cNvPr id="40970" name="Rectangles 40969"/>
          <p:cNvSpPr/>
          <p:nvPr/>
        </p:nvSpPr>
        <p:spPr>
          <a:xfrm rot="-2796663">
            <a:off x="5137150" y="1797050"/>
            <a:ext cx="255588" cy="319088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Rectangles 40970"/>
          <p:cNvSpPr/>
          <p:nvPr/>
        </p:nvSpPr>
        <p:spPr>
          <a:xfrm rot="-2796663">
            <a:off x="2295525" y="1765300"/>
            <a:ext cx="231775" cy="204788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Text Box 40971"/>
          <p:cNvSpPr txBox="1"/>
          <p:nvPr/>
        </p:nvSpPr>
        <p:spPr>
          <a:xfrm>
            <a:off x="6172200" y="1066800"/>
            <a:ext cx="42672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-Tháng 2, quân Pháp kéo vào  Gia Định</a:t>
            </a:r>
          </a:p>
        </p:txBody>
      </p:sp>
      <p:sp>
        <p:nvSpPr>
          <p:cNvPr id="40973" name="Rectangles 40972"/>
          <p:cNvSpPr/>
          <p:nvPr/>
        </p:nvSpPr>
        <p:spPr>
          <a:xfrm>
            <a:off x="6172200" y="2743200"/>
            <a:ext cx="4191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Nhân dân tự động nổi lên  đánh giặc khiến chúng khốn đốn</a:t>
            </a:r>
          </a:p>
        </p:txBody>
      </p:sp>
      <p:sp>
        <p:nvSpPr>
          <p:cNvPr id="40974" name="Rectangles 40973"/>
          <p:cNvSpPr/>
          <p:nvPr/>
        </p:nvSpPr>
        <p:spPr>
          <a:xfrm>
            <a:off x="1752600" y="4832350"/>
            <a:ext cx="4191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Em có nhận xét gì về thái độ chống quân Pháp xâm lược của triều đình Huế ?</a:t>
            </a:r>
          </a:p>
        </p:txBody>
      </p:sp>
      <p:sp>
        <p:nvSpPr>
          <p:cNvPr id="40975" name="Rectangles 40974"/>
          <p:cNvSpPr/>
          <p:nvPr/>
        </p:nvSpPr>
        <p:spPr>
          <a:xfrm>
            <a:off x="6324600" y="4648200"/>
            <a:ext cx="4191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0977" name="Rectangles 40976"/>
          <p:cNvSpPr/>
          <p:nvPr/>
        </p:nvSpPr>
        <p:spPr>
          <a:xfrm>
            <a:off x="6324600" y="4832350"/>
            <a:ext cx="43434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-Triều đình thiếu cương quyết bỏ lỡ thời cơ tiêu diệt giặc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/>
      <p:bldP spid="409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5059"/>
          <p:cNvSpPr txBox="1"/>
          <p:nvPr/>
        </p:nvSpPr>
        <p:spPr>
          <a:xfrm>
            <a:off x="6324600" y="5076825"/>
            <a:ext cx="43434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-Đêm 23 rạng sáng 24/2/1861, quân Pháp đánh chiếm đồn Chí Hoà, sau đó là các tỉnh Định Tường, Biên Hòa, Vĩnh Long.</a:t>
            </a:r>
          </a:p>
        </p:txBody>
      </p:sp>
      <p:sp>
        <p:nvSpPr>
          <p:cNvPr id="45062" name="Rectangles 45061"/>
          <p:cNvSpPr/>
          <p:nvPr/>
        </p:nvSpPr>
        <p:spPr>
          <a:xfrm>
            <a:off x="1981200" y="0"/>
            <a:ext cx="84582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THỰC DÂN PHÁP XÂM LƯỢC VIỆT NAM</a:t>
            </a:r>
          </a:p>
        </p:txBody>
      </p:sp>
      <p:sp>
        <p:nvSpPr>
          <p:cNvPr id="45063" name="Rectangles 45062"/>
          <p:cNvSpPr/>
          <p:nvPr/>
        </p:nvSpPr>
        <p:spPr>
          <a:xfrm>
            <a:off x="6248400" y="457200"/>
            <a:ext cx="6477000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>
              <a:buNone/>
            </a:pPr>
            <a:r>
              <a:rPr sz="2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2. Chiến sự ở Gia </a:t>
            </a:r>
            <a:r>
              <a:rPr sz="2400" b="1" u="sng" dirty="0">
                <a:solidFill>
                  <a:srgbClr val="0000CC"/>
                </a:solidFill>
              </a:rPr>
              <a:t>Đ</a:t>
            </a:r>
            <a:r>
              <a:rPr sz="2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ịnh năm 1859</a:t>
            </a:r>
          </a:p>
          <a:p>
            <a:pPr lvl="0">
              <a:buNone/>
            </a:pPr>
            <a:endParaRPr sz="2400" b="1" u="sng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4" name="Rectangles 45063"/>
          <p:cNvSpPr/>
          <p:nvPr/>
        </p:nvSpPr>
        <p:spPr>
          <a:xfrm>
            <a:off x="6248400" y="2759075"/>
            <a:ext cx="44196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Nhân dân tự động nổi lên đánh giặc khiến chúng khốn đốn.</a:t>
            </a:r>
          </a:p>
        </p:txBody>
      </p:sp>
      <p:sp>
        <p:nvSpPr>
          <p:cNvPr id="45065" name="Text Box 45064"/>
          <p:cNvSpPr txBox="1"/>
          <p:nvPr/>
        </p:nvSpPr>
        <p:spPr>
          <a:xfrm>
            <a:off x="6248400" y="1555750"/>
            <a:ext cx="44196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Ngày 17/2/1859, quân Pháp tấn công thành Gia Định,quân triều đình rút chạy.</a:t>
            </a:r>
          </a:p>
        </p:txBody>
      </p:sp>
      <p:sp>
        <p:nvSpPr>
          <p:cNvPr id="45066" name="Text Box 45065"/>
          <p:cNvSpPr txBox="1"/>
          <p:nvPr/>
        </p:nvSpPr>
        <p:spPr>
          <a:xfrm>
            <a:off x="6248400" y="854075"/>
            <a:ext cx="42672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-Tháng 2, quân Pháp kéo vào  Gia Định.</a:t>
            </a:r>
          </a:p>
        </p:txBody>
      </p:sp>
      <p:sp>
        <p:nvSpPr>
          <p:cNvPr id="45067" name="Straight Connector 45066"/>
          <p:cNvSpPr/>
          <p:nvPr/>
        </p:nvSpPr>
        <p:spPr>
          <a:xfrm>
            <a:off x="6324600" y="381000"/>
            <a:ext cx="0" cy="6477000"/>
          </a:xfrm>
          <a:prstGeom prst="line">
            <a:avLst/>
          </a:prstGeom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45068" name="Picture 45067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1524000" y="2133600"/>
            <a:ext cx="4724400" cy="3581400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5070" name="Rectangles 45069"/>
          <p:cNvSpPr/>
          <p:nvPr/>
        </p:nvSpPr>
        <p:spPr>
          <a:xfrm>
            <a:off x="1828800" y="6181725"/>
            <a:ext cx="411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effectLst>
                  <a:prstShdw prst="shdw17" dist="17961" dir="2699999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Quân Pháp tấn công Đại đồn Chí Hòa</a:t>
            </a:r>
          </a:p>
        </p:txBody>
      </p:sp>
      <p:sp>
        <p:nvSpPr>
          <p:cNvPr id="45071" name="Rectangles 45070"/>
          <p:cNvSpPr/>
          <p:nvPr/>
        </p:nvSpPr>
        <p:spPr>
          <a:xfrm>
            <a:off x="6324600" y="3733800"/>
            <a:ext cx="43434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-Triều đình thiếu cương quyết bỏ lỡ thời cơ tiêu diệt giặc.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6081" descr="Ban do"/>
          <p:cNvPicPr>
            <a:picLocks noChangeAspect="1"/>
          </p:cNvPicPr>
          <p:nvPr/>
        </p:nvPicPr>
        <p:blipFill>
          <a:blip r:embed="rId2"/>
          <a:srcRect l="4167" r="4169" b="333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2857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6085" name="Rectangles 46084"/>
          <p:cNvSpPr/>
          <p:nvPr/>
        </p:nvSpPr>
        <p:spPr>
          <a:xfrm>
            <a:off x="6705600" y="2743200"/>
            <a:ext cx="381000" cy="1524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6" name="Text Box 46085"/>
          <p:cNvSpPr txBox="1"/>
          <p:nvPr/>
        </p:nvSpPr>
        <p:spPr>
          <a:xfrm>
            <a:off x="7086600" y="2438400"/>
            <a:ext cx="1600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Biên Hòa</a:t>
            </a:r>
          </a:p>
        </p:txBody>
      </p:sp>
      <p:sp>
        <p:nvSpPr>
          <p:cNvPr id="46087" name="Text Box 46086"/>
          <p:cNvSpPr txBox="1"/>
          <p:nvPr/>
        </p:nvSpPr>
        <p:spPr>
          <a:xfrm>
            <a:off x="3657600" y="3429000"/>
            <a:ext cx="2819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Định Tường</a:t>
            </a:r>
          </a:p>
        </p:txBody>
      </p:sp>
      <p:sp>
        <p:nvSpPr>
          <p:cNvPr id="46092" name="Text Box 46091"/>
          <p:cNvSpPr txBox="1"/>
          <p:nvPr/>
        </p:nvSpPr>
        <p:spPr>
          <a:xfrm>
            <a:off x="5943600" y="4038600"/>
            <a:ext cx="2133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Vĩnh Long</a:t>
            </a:r>
          </a:p>
        </p:txBody>
      </p:sp>
      <p:sp>
        <p:nvSpPr>
          <p:cNvPr id="46093" name="Rectangles 46092"/>
          <p:cNvSpPr/>
          <p:nvPr/>
        </p:nvSpPr>
        <p:spPr>
          <a:xfrm>
            <a:off x="5715000" y="3581400"/>
            <a:ext cx="381000" cy="1524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4" name="Rectangles 46093"/>
          <p:cNvSpPr/>
          <p:nvPr/>
        </p:nvSpPr>
        <p:spPr>
          <a:xfrm>
            <a:off x="5562600" y="4114800"/>
            <a:ext cx="457200" cy="1524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7" grpId="0"/>
      <p:bldP spid="460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9457"/>
          <p:cNvSpPr>
            <a:spLocks noGrp="1"/>
          </p:cNvSpPr>
          <p:nvPr>
            <p:ph type="title"/>
          </p:nvPr>
        </p:nvSpPr>
        <p:spPr>
          <a:xfrm>
            <a:off x="2362200" y="0"/>
            <a:ext cx="8229600" cy="411163"/>
          </a:xfrm>
        </p:spPr>
        <p:txBody>
          <a:bodyPr anchor="ctr">
            <a:normAutofit fontScale="90000"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THỰC DÂN PHÁP XÂM LƯỢC VIỆT NAM</a:t>
            </a:r>
          </a:p>
        </p:txBody>
      </p:sp>
      <p:sp>
        <p:nvSpPr>
          <p:cNvPr id="19459" name="Text Placeholder 19458"/>
          <p:cNvSpPr>
            <a:spLocks noGrp="1"/>
          </p:cNvSpPr>
          <p:nvPr>
            <p:ph type="body" idx="1"/>
          </p:nvPr>
        </p:nvSpPr>
        <p:spPr>
          <a:xfrm>
            <a:off x="6172200" y="304800"/>
            <a:ext cx="6400800" cy="457200"/>
          </a:xfrm>
        </p:spPr>
        <p:txBody>
          <a:bodyPr/>
          <a:lstStyle/>
          <a:p>
            <a:pPr>
              <a:buNone/>
            </a:pPr>
            <a:r>
              <a:rPr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2. Chiến sự ở Gia định năm 1859</a:t>
            </a:r>
          </a:p>
          <a:p>
            <a:pPr>
              <a:buNone/>
            </a:pPr>
            <a:endParaRPr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Straight Connector 19459"/>
          <p:cNvSpPr/>
          <p:nvPr/>
        </p:nvSpPr>
        <p:spPr>
          <a:xfrm>
            <a:off x="6172200" y="381000"/>
            <a:ext cx="0" cy="647700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4" name="Text Box 19463"/>
          <p:cNvSpPr txBox="1"/>
          <p:nvPr/>
        </p:nvSpPr>
        <p:spPr>
          <a:xfrm>
            <a:off x="1524000" y="5943600"/>
            <a:ext cx="44196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</a:rPr>
              <a:t>Phan Thanh Giản và Lâm Duy Hiệp đại diện cho triều đình Huế ký Hiệp ước 5/6/1862</a:t>
            </a:r>
          </a:p>
        </p:txBody>
      </p:sp>
      <p:sp>
        <p:nvSpPr>
          <p:cNvPr id="19465" name="Text Box 19464"/>
          <p:cNvSpPr txBox="1"/>
          <p:nvPr/>
        </p:nvSpPr>
        <p:spPr>
          <a:xfrm>
            <a:off x="6248400" y="3962400"/>
            <a:ext cx="4191000" cy="119888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/>
            <a:r>
              <a:rPr sz="2400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- Ngày 5/6/1862, triều đình Huế kí với Pháp Hiệp ước Nhâm Tuất </a:t>
            </a:r>
          </a:p>
        </p:txBody>
      </p:sp>
      <p:pic>
        <p:nvPicPr>
          <p:cNvPr id="19467" name="Picture 194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14600"/>
            <a:ext cx="45720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8" name="Text Box 19467"/>
          <p:cNvSpPr txBox="1"/>
          <p:nvPr/>
        </p:nvSpPr>
        <p:spPr>
          <a:xfrm>
            <a:off x="6248400" y="2819400"/>
            <a:ext cx="43434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-Đêm 23 rạng sáng 24/2/1861, quân Pháp </a:t>
            </a:r>
            <a:r>
              <a:rPr sz="16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đánh chiếm đồn Chí Hoà, sau đó là các tỉnh Định Tường, Biên Hòa, Vĩnh Long.</a:t>
            </a:r>
          </a:p>
        </p:txBody>
      </p:sp>
      <p:sp>
        <p:nvSpPr>
          <p:cNvPr id="19469" name="Rectangles 19468"/>
          <p:cNvSpPr/>
          <p:nvPr/>
        </p:nvSpPr>
        <p:spPr>
          <a:xfrm>
            <a:off x="6248400" y="1552575"/>
            <a:ext cx="441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Nhân dân tự động nổi lên đánh giặc khiến chúng khốn đốn.</a:t>
            </a:r>
          </a:p>
        </p:txBody>
      </p:sp>
      <p:sp>
        <p:nvSpPr>
          <p:cNvPr id="19470" name="Text Box 19469"/>
          <p:cNvSpPr txBox="1"/>
          <p:nvPr/>
        </p:nvSpPr>
        <p:spPr>
          <a:xfrm>
            <a:off x="6248400" y="990600"/>
            <a:ext cx="441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sz="16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Ngày 17/2/1859</a:t>
            </a:r>
            <a:r>
              <a:rPr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quân Pháp tấn công thành Gia Định,quân triều đình rút chạy.</a:t>
            </a:r>
          </a:p>
        </p:txBody>
      </p:sp>
      <p:sp>
        <p:nvSpPr>
          <p:cNvPr id="19471" name="Text Box 19470"/>
          <p:cNvSpPr txBox="1"/>
          <p:nvPr/>
        </p:nvSpPr>
        <p:spPr>
          <a:xfrm>
            <a:off x="6248400" y="685800"/>
            <a:ext cx="426720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-Tháng 2, quân Pháp kéo vào  Gia Định.</a:t>
            </a:r>
          </a:p>
        </p:txBody>
      </p:sp>
      <p:sp>
        <p:nvSpPr>
          <p:cNvPr id="19472" name="Rectangles 19471"/>
          <p:cNvSpPr/>
          <p:nvPr/>
        </p:nvSpPr>
        <p:spPr>
          <a:xfrm>
            <a:off x="6248400" y="2162175"/>
            <a:ext cx="4343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-Triều đình thiếu cương quyết bỏ lỡ thời cơ tiêu diệt giặc.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3553"/>
          <p:cNvSpPr txBox="1"/>
          <p:nvPr/>
        </p:nvSpPr>
        <p:spPr>
          <a:xfrm>
            <a:off x="1676400" y="441325"/>
            <a:ext cx="3657600" cy="1630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buChar char="-"/>
            </a:pPr>
            <a:r>
              <a:rPr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Triều đình 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thừa nhận quyền cai quản</a:t>
            </a:r>
            <a:r>
              <a:rPr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của nước Pháp ở 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ba tỉnh miền đông Nam Kỳ</a:t>
            </a:r>
            <a:r>
              <a:rPr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(Gia Định, Định Tường, Biên Hòa) và đảo Côn Lôn.</a:t>
            </a:r>
          </a:p>
        </p:txBody>
      </p:sp>
      <p:sp>
        <p:nvSpPr>
          <p:cNvPr id="23556" name="Title 23555"/>
          <p:cNvSpPr>
            <a:spLocks noGrp="1"/>
          </p:cNvSpPr>
          <p:nvPr>
            <p:ph type="title"/>
          </p:nvPr>
        </p:nvSpPr>
        <p:spPr>
          <a:xfrm>
            <a:off x="2667000" y="0"/>
            <a:ext cx="7162800" cy="457200"/>
          </a:xfrm>
        </p:spPr>
        <p:txBody>
          <a:bodyPr anchor="ctr"/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Nội dung cơ bản của Hiệp ước Nhâm Tuất (1862) </a:t>
            </a:r>
          </a:p>
        </p:txBody>
      </p:sp>
      <p:sp>
        <p:nvSpPr>
          <p:cNvPr id="23557" name="Text Box 23556"/>
          <p:cNvSpPr txBox="1"/>
          <p:nvPr/>
        </p:nvSpPr>
        <p:spPr>
          <a:xfrm>
            <a:off x="1600200" y="1981200"/>
            <a:ext cx="38862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har char="-"/>
            </a:pPr>
            <a:r>
              <a:rPr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Mở ba cửa biển</a:t>
            </a:r>
            <a:r>
              <a:rPr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(Đà Nẵng, Ba Lạt, Quảng Yên) cho người Pháp vào buôn bán.</a:t>
            </a:r>
          </a:p>
        </p:txBody>
      </p:sp>
      <p:sp>
        <p:nvSpPr>
          <p:cNvPr id="23562" name="Text Box 23561"/>
          <p:cNvSpPr txBox="1"/>
          <p:nvPr/>
        </p:nvSpPr>
        <p:spPr>
          <a:xfrm>
            <a:off x="1676400" y="4114800"/>
            <a:ext cx="39624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har char="-"/>
            </a:pPr>
            <a:r>
              <a:rPr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Triều đình Huế 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bồi thường</a:t>
            </a:r>
            <a:r>
              <a:rPr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cho Pháp một khoản chiến phí tương đương 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288 vạn lạng bạc</a:t>
            </a:r>
            <a:r>
              <a:rPr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563" name="Text Box 23562"/>
          <p:cNvSpPr txBox="1"/>
          <p:nvPr/>
        </p:nvSpPr>
        <p:spPr>
          <a:xfrm>
            <a:off x="1676400" y="5318125"/>
            <a:ext cx="38100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har char="-"/>
            </a:pPr>
            <a:r>
              <a:rPr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Pháp sẽ “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trả lại</a:t>
            </a:r>
            <a:r>
              <a:rPr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“thành Vĩnh Long cho triều đình, 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chừng nào</a:t>
            </a:r>
            <a:r>
              <a:rPr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triều đình </a:t>
            </a:r>
            <a:r>
              <a:rPr sz="20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buộc được dân chúng ngừng kháng chiến</a:t>
            </a:r>
            <a:r>
              <a:rPr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584" name="Text Box 23583"/>
          <p:cNvSpPr txBox="1"/>
          <p:nvPr/>
        </p:nvSpPr>
        <p:spPr>
          <a:xfrm>
            <a:off x="6096000" y="3810000"/>
            <a:ext cx="4191000" cy="706755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Qua nội dung của Hiệp ước Nhâm Tuất  em có suy nghĩ gì? </a:t>
            </a:r>
          </a:p>
        </p:txBody>
      </p:sp>
      <p:pic>
        <p:nvPicPr>
          <p:cNvPr id="23586" name="Picture 23585" descr="Ban Hiep uoc ki nam 1862"/>
          <p:cNvPicPr>
            <a:picLocks noChangeAspect="1"/>
          </p:cNvPicPr>
          <p:nvPr/>
        </p:nvPicPr>
        <p:blipFill>
          <a:blip r:embed="rId2">
            <a:lum bright="-35999"/>
          </a:blip>
          <a:stretch>
            <a:fillRect/>
          </a:stretch>
        </p:blipFill>
        <p:spPr>
          <a:xfrm>
            <a:off x="6629400" y="609600"/>
            <a:ext cx="3048000" cy="30480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587" name="Text Box 23586"/>
          <p:cNvSpPr txBox="1"/>
          <p:nvPr/>
        </p:nvSpPr>
        <p:spPr>
          <a:xfrm>
            <a:off x="1600200" y="2971800"/>
            <a:ext cx="39624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har char="-"/>
            </a:pPr>
            <a:r>
              <a:rPr sz="20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Cho phép</a:t>
            </a:r>
            <a:r>
              <a:rPr sz="20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người Pháp và Tây Ban Nha</a:t>
            </a:r>
            <a:r>
              <a:rPr sz="20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tự do truyền đạo GiaTô </a:t>
            </a:r>
            <a:r>
              <a:rPr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bãi  bỏ lệnh cấm đạo trước đây.</a:t>
            </a:r>
          </a:p>
        </p:txBody>
      </p:sp>
      <p:sp>
        <p:nvSpPr>
          <p:cNvPr id="23588" name="Text Box 23587"/>
          <p:cNvSpPr txBox="1"/>
          <p:nvPr/>
        </p:nvSpPr>
        <p:spPr>
          <a:xfrm>
            <a:off x="6248400" y="4967288"/>
            <a:ext cx="4191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Đây là hiệp ước bán nước đầu tiên của triều Nguyễn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4" grpId="0" bldLvl="0" animBg="1"/>
      <p:bldP spid="235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/>
          <p:nvPr/>
        </p:nvSpPr>
        <p:spPr>
          <a:xfrm>
            <a:off x="1752600" y="1828800"/>
            <a:ext cx="7239000" cy="914400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lstStyle/>
          <a:p>
            <a:pPr marL="609600" indent="-609600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CUỘC KHÁNG CHIẾN CHỐNG PHÁP </a:t>
            </a:r>
          </a:p>
          <a:p>
            <a:pPr marL="609600" indent="-609600" eaLnBrk="1" hangingPunct="1"/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TỪ NĂM 1858 ĐẾN NĂM 1873</a:t>
            </a:r>
          </a:p>
        </p:txBody>
      </p:sp>
      <p:sp>
        <p:nvSpPr>
          <p:cNvPr id="3075" name="Rectangle 7"/>
          <p:cNvSpPr/>
          <p:nvPr/>
        </p:nvSpPr>
        <p:spPr>
          <a:xfrm>
            <a:off x="1905000" y="3200400"/>
            <a:ext cx="8153400" cy="30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609600" indent="-609600" algn="ctr" eaLnBrk="1" hangingPunct="1"/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1. Kháng chiến ở Đà Nẵng và ba tỉnh miền Đông Nam Kì</a:t>
            </a:r>
          </a:p>
        </p:txBody>
      </p:sp>
      <p:sp>
        <p:nvSpPr>
          <p:cNvPr id="3077" name="Rectangle 11"/>
          <p:cNvSpPr>
            <a:spLocks noGrp="1"/>
          </p:cNvSpPr>
          <p:nvPr>
            <p:ph type="ctrTitle"/>
          </p:nvPr>
        </p:nvSpPr>
        <p:spPr>
          <a:xfrm>
            <a:off x="1752600" y="152400"/>
            <a:ext cx="8382000" cy="1828800"/>
          </a:xfrm>
        </p:spPr>
        <p:txBody>
          <a:bodyPr vert="horz" wrap="square" lIns="91440" tIns="45720" rIns="91440" bIns="45720" anchor="ctr"/>
          <a:lstStyle/>
          <a:p>
            <a:pPr eaLnBrk="1" hangingPunct="1">
              <a:buClrTx/>
              <a:buSzTx/>
              <a:buFontTx/>
            </a:pPr>
            <a:r>
              <a:rPr lang="en-US" altLang="en-US" sz="3600" dirty="0">
                <a:solidFill>
                  <a:schemeClr val="accent2"/>
                </a:solidFill>
              </a:rPr>
              <a:t>Tiết 37-Bài 24</a:t>
            </a:r>
            <a:r>
              <a:rPr lang="en-US" altLang="en-US" sz="3600" b="1" dirty="0">
                <a:solidFill>
                  <a:schemeClr val="accent2"/>
                </a:solidFill>
              </a:rPr>
              <a:t> CUỘC KHÁNG CHIẾN TỪ NĂM 1858 ĐẾN NĂM 1873 (tt)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514600" y="593725"/>
            <a:ext cx="7467600" cy="5965302"/>
            <a:chOff x="0" y="384"/>
            <a:chExt cx="2832" cy="4095"/>
          </a:xfrm>
        </p:grpSpPr>
        <p:pic>
          <p:nvPicPr>
            <p:cNvPr id="4100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84"/>
              <a:ext cx="2686" cy="39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1" name="Text Box 7"/>
            <p:cNvSpPr txBox="1"/>
            <p:nvPr/>
          </p:nvSpPr>
          <p:spPr>
            <a:xfrm>
              <a:off x="96" y="3888"/>
              <a:ext cx="2736" cy="5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Lược đồ quá trình xâm lược VN của Pháp và cuộc kháng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chiến của nhân dân VN từ 1858 đến 1873</a:t>
              </a:r>
            </a:p>
          </p:txBody>
        </p:sp>
      </p:grpSp>
      <p:sp>
        <p:nvSpPr>
          <p:cNvPr id="4099" name="Rectangle 8"/>
          <p:cNvSpPr/>
          <p:nvPr/>
        </p:nvSpPr>
        <p:spPr>
          <a:xfrm>
            <a:off x="1676400" y="0"/>
            <a:ext cx="89916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838200" indent="-838200" algn="ctr" eaLnBrk="1" hangingPunct="1"/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1. Kháng chiến ở Đà Nẵng và ba tỉnh miền Đông Nam Kì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ctrTitle"/>
          </p:nvPr>
        </p:nvSpPr>
        <p:spPr>
          <a:xfrm>
            <a:off x="1676400" y="0"/>
            <a:ext cx="8991600" cy="609600"/>
          </a:xfrm>
        </p:spPr>
        <p:txBody>
          <a:bodyPr vert="horz" wrap="square" lIns="91440" tIns="45720" rIns="91440" bIns="45720" anchor="ctr"/>
          <a:lstStyle/>
          <a:p>
            <a:pPr marL="838200" indent="-838200" eaLnBrk="1" hangingPunct="1">
              <a:buClrTx/>
              <a:buSzTx/>
              <a:buFontTx/>
            </a:pPr>
            <a:r>
              <a:rPr lang="en-US" altLang="en-US" sz="2800" b="1" u="sng" dirty="0">
                <a:solidFill>
                  <a:srgbClr val="FF0000"/>
                </a:solidFill>
              </a:rPr>
              <a:t>1. Kháng chiến ở Đà Nẵng và ba tỉnh miền Đông Nam Kì</a:t>
            </a:r>
          </a:p>
        </p:txBody>
      </p:sp>
      <p:grpSp>
        <p:nvGrpSpPr>
          <p:cNvPr id="5123" name="Group 37"/>
          <p:cNvGrpSpPr/>
          <p:nvPr/>
        </p:nvGrpSpPr>
        <p:grpSpPr>
          <a:xfrm>
            <a:off x="1524000" y="531813"/>
            <a:ext cx="4953000" cy="6484937"/>
            <a:chOff x="0" y="384"/>
            <a:chExt cx="2832" cy="4085"/>
          </a:xfrm>
        </p:grpSpPr>
        <p:pic>
          <p:nvPicPr>
            <p:cNvPr id="5130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84"/>
              <a:ext cx="2686" cy="39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31" name="Text Box 22"/>
            <p:cNvSpPr txBox="1"/>
            <p:nvPr/>
          </p:nvSpPr>
          <p:spPr>
            <a:xfrm>
              <a:off x="96" y="3888"/>
              <a:ext cx="2736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Lược đồ quá trình xâm lược VN của Pháp và cuộc kháng chiến của nhân dân VN từ 1858 đến 1873</a:t>
              </a:r>
            </a:p>
          </p:txBody>
        </p:sp>
      </p:grpSp>
      <p:sp>
        <p:nvSpPr>
          <p:cNvPr id="63513" name="AutoShape 25"/>
          <p:cNvSpPr/>
          <p:nvPr/>
        </p:nvSpPr>
        <p:spPr>
          <a:xfrm>
            <a:off x="6400800" y="762000"/>
            <a:ext cx="3657600" cy="1524000"/>
          </a:xfrm>
          <a:prstGeom prst="wedgeRectCallout">
            <a:avLst>
              <a:gd name="adj1" fmla="val -84505"/>
              <a:gd name="adj2" fmla="val 21042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/>
            <a:r>
              <a:rPr lang="en-US" altLang="en-US" b="1" dirty="0">
                <a:latin typeface="Times New Roman" panose="02020603050405020304" pitchFamily="18" charset="0"/>
              </a:rPr>
              <a:t>Nhiều toán nghĩa binh nổi lên phối hợp chặt chẽ với quân triều đình chống giặc.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3519" name="AutoShape 31"/>
          <p:cNvSpPr/>
          <p:nvPr/>
        </p:nvSpPr>
        <p:spPr>
          <a:xfrm>
            <a:off x="6400800" y="2743200"/>
            <a:ext cx="3810000" cy="1905000"/>
          </a:xfrm>
          <a:prstGeom prst="wedgeRectCallout">
            <a:avLst>
              <a:gd name="adj1" fmla="val -109208"/>
              <a:gd name="adj2" fmla="val 72000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/>
            <a:r>
              <a:rPr lang="en-US" altLang="en-US" b="1" dirty="0">
                <a:latin typeface="Times New Roman" panose="02020603050405020304" pitchFamily="18" charset="0"/>
              </a:rPr>
              <a:t>Nghĩa quân Nguyễn Trung trực đốt cháy chiếc tàu Ét-pê-răng (Hi vọng) của Pháp đậu trên sông Vàm Cỏ Đông (10/12/1861).</a:t>
            </a:r>
          </a:p>
        </p:txBody>
      </p:sp>
      <p:sp>
        <p:nvSpPr>
          <p:cNvPr id="63520" name="AutoShape 32"/>
          <p:cNvSpPr/>
          <p:nvPr/>
        </p:nvSpPr>
        <p:spPr>
          <a:xfrm>
            <a:off x="6400800" y="5029200"/>
            <a:ext cx="3886200" cy="1143000"/>
          </a:xfrm>
          <a:prstGeom prst="wedgeRectCallout">
            <a:avLst>
              <a:gd name="adj1" fmla="val -110255"/>
              <a:gd name="adj2" fmla="val -24861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/>
            <a:r>
              <a:rPr lang="en-US" altLang="en-US" b="1" dirty="0">
                <a:latin typeface="Times New Roman" panose="02020603050405020304" pitchFamily="18" charset="0"/>
              </a:rPr>
              <a:t>Khởi nghĩa do Trương Định lãnh đạo đã làm cho địch thất điên bát đảo.</a:t>
            </a:r>
          </a:p>
        </p:txBody>
      </p:sp>
      <p:sp>
        <p:nvSpPr>
          <p:cNvPr id="63522" name="AutoShape 34"/>
          <p:cNvSpPr/>
          <p:nvPr/>
        </p:nvSpPr>
        <p:spPr>
          <a:xfrm>
            <a:off x="4918075" y="1752600"/>
            <a:ext cx="263525" cy="304800"/>
          </a:xfrm>
          <a:prstGeom prst="irregularSeal2">
            <a:avLst/>
          </a:prstGeom>
          <a:solidFill>
            <a:srgbClr val="FFFFFF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23" name="AutoShape 35"/>
          <p:cNvSpPr/>
          <p:nvPr/>
        </p:nvSpPr>
        <p:spPr>
          <a:xfrm>
            <a:off x="4038600" y="4876800"/>
            <a:ext cx="263525" cy="304800"/>
          </a:xfrm>
          <a:prstGeom prst="irregularSeal2">
            <a:avLst/>
          </a:prstGeom>
          <a:solidFill>
            <a:srgbClr val="FFFFFF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24" name="AutoShape 36"/>
          <p:cNvSpPr/>
          <p:nvPr/>
        </p:nvSpPr>
        <p:spPr>
          <a:xfrm>
            <a:off x="3886200" y="5222875"/>
            <a:ext cx="228600" cy="228600"/>
          </a:xfrm>
          <a:prstGeom prst="irregularSeal2">
            <a:avLst/>
          </a:prstGeom>
          <a:solidFill>
            <a:srgbClr val="FFFFFF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3" grpId="0" bldLvl="0" animBg="1"/>
      <p:bldP spid="63519" grpId="0" bldLvl="0" animBg="1"/>
      <p:bldP spid="63520" grpId="0" bldLvl="0" animBg="1"/>
      <p:bldP spid="63522" grpId="0" bldLvl="0" animBg="1"/>
      <p:bldP spid="63523" grpId="0" bldLvl="0" animBg="1"/>
      <p:bldP spid="6352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1524000" y="5943600"/>
            <a:ext cx="9144000" cy="6858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2400" b="1" dirty="0">
                <a:solidFill>
                  <a:schemeClr val="accent2"/>
                </a:solidFill>
              </a:rPr>
              <a:t>Nghĩa quân Nguyễn Trung Trực đốt cháy tàu Ét-pê-răng (Hy vọng) </a:t>
            </a:r>
            <a:br>
              <a:rPr lang="en-US" altLang="en-US" sz="2400" b="1" dirty="0">
                <a:solidFill>
                  <a:schemeClr val="accent2"/>
                </a:solidFill>
              </a:rPr>
            </a:br>
            <a:r>
              <a:rPr lang="en-US" altLang="en-US" sz="2400" b="1" dirty="0">
                <a:solidFill>
                  <a:schemeClr val="accent2"/>
                </a:solidFill>
              </a:rPr>
              <a:t>của Pháp đậu trên sông Vàm Cỏ Đông (10/12/1861)</a:t>
            </a: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0"/>
            <a:ext cx="8229600" cy="5075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Rectangle 5"/>
          <p:cNvSpPr/>
          <p:nvPr/>
        </p:nvSpPr>
        <p:spPr>
          <a:xfrm>
            <a:off x="1676400" y="152400"/>
            <a:ext cx="8534400" cy="381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Kháng chiến ở ba tỉnh miền Đông Nam Kì</a:t>
            </a:r>
          </a:p>
        </p:txBody>
      </p:sp>
      <p:sp>
        <p:nvSpPr>
          <p:cNvPr id="6149" name="Line 6"/>
          <p:cNvSpPr/>
          <p:nvPr/>
        </p:nvSpPr>
        <p:spPr>
          <a:xfrm>
            <a:off x="1524000" y="609600"/>
            <a:ext cx="91440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3" name="Picture 15"/>
          <p:cNvPicPr>
            <a:picLocks noChangeAspect="1"/>
          </p:cNvPicPr>
          <p:nvPr/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1752600" y="762000"/>
            <a:ext cx="8839200" cy="601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2"/>
          <p:cNvSpPr>
            <a:spLocks noGrp="1"/>
          </p:cNvSpPr>
          <p:nvPr>
            <p:ph type="title"/>
          </p:nvPr>
        </p:nvSpPr>
        <p:spPr>
          <a:xfrm>
            <a:off x="2057400" y="152400"/>
            <a:ext cx="7772400" cy="4572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Kháng chiến ở ba tỉnh miền Đông Nam Kì</a:t>
            </a:r>
          </a:p>
        </p:txBody>
      </p:sp>
      <p:sp>
        <p:nvSpPr>
          <p:cNvPr id="89096" name="Text Box 8"/>
          <p:cNvSpPr txBox="1"/>
          <p:nvPr/>
        </p:nvSpPr>
        <p:spPr>
          <a:xfrm>
            <a:off x="3581400" y="6232525"/>
            <a:ext cx="5029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Trương Định nhận phong soái</a:t>
            </a:r>
          </a:p>
        </p:txBody>
      </p:sp>
      <p:sp>
        <p:nvSpPr>
          <p:cNvPr id="7173" name="Line 13"/>
          <p:cNvSpPr/>
          <p:nvPr/>
        </p:nvSpPr>
        <p:spPr>
          <a:xfrm>
            <a:off x="1524000" y="609600"/>
            <a:ext cx="91440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12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411163"/>
          </a:xfrm>
        </p:spPr>
        <p:txBody>
          <a:bodyPr anchor="ctr">
            <a:normAutofit fontScale="90000"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THỰC DÂN PHÁP XÂM LƯỢC VIỆT NAM</a:t>
            </a:r>
          </a:p>
        </p:txBody>
      </p:sp>
      <p:sp>
        <p:nvSpPr>
          <p:cNvPr id="5123" name="Text Placeholder 5122"/>
          <p:cNvSpPr>
            <a:spLocks noGrp="1"/>
          </p:cNvSpPr>
          <p:nvPr>
            <p:ph type="body" idx="1"/>
          </p:nvPr>
        </p:nvSpPr>
        <p:spPr>
          <a:xfrm>
            <a:off x="1524000" y="457200"/>
            <a:ext cx="6400800" cy="457200"/>
          </a:xfrm>
        </p:spPr>
        <p:txBody>
          <a:bodyPr/>
          <a:lstStyle/>
          <a:p>
            <a:pPr>
              <a:buNone/>
            </a:pPr>
            <a:r>
              <a:rPr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1. Chiến sự ở Đà Nẵng những năm 1858 – 1859</a:t>
            </a:r>
          </a:p>
          <a:p>
            <a:pPr>
              <a:buNone/>
            </a:pPr>
            <a:endParaRPr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Text Box 5123"/>
          <p:cNvSpPr txBox="1"/>
          <p:nvPr/>
        </p:nvSpPr>
        <p:spPr>
          <a:xfrm>
            <a:off x="1524000" y="914400"/>
            <a:ext cx="5715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a) Nguyên nhân Pháp xâm lược Việt Nam</a:t>
            </a:r>
          </a:p>
        </p:txBody>
      </p:sp>
      <p:sp>
        <p:nvSpPr>
          <p:cNvPr id="5128" name="Text Box 5127"/>
          <p:cNvSpPr txBox="1"/>
          <p:nvPr/>
        </p:nvSpPr>
        <p:spPr>
          <a:xfrm>
            <a:off x="1600200" y="1524000"/>
            <a:ext cx="32004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Quan sát lược đồ, kết hợp với kiến thức đã được học, em hãy cho biết tại sao Việt Nam lại trở thành đối tượng xâm lược của th</a:t>
            </a:r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</a:rPr>
              <a:t>ực dân</a:t>
            </a:r>
            <a:r>
              <a:rPr sz="2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Pháp?</a:t>
            </a:r>
          </a:p>
        </p:txBody>
      </p:sp>
      <p:sp>
        <p:nvSpPr>
          <p:cNvPr id="5145" name="Rectangles 5144"/>
          <p:cNvSpPr/>
          <p:nvPr/>
        </p:nvSpPr>
        <p:spPr>
          <a:xfrm>
            <a:off x="5029200" y="6019800"/>
            <a:ext cx="52530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7" dist="17961" dir="2699999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Lược đồ khu vực Đông Nam Á cuối thế kỉ XIX</a:t>
            </a:r>
          </a:p>
        </p:txBody>
      </p:sp>
      <p:pic>
        <p:nvPicPr>
          <p:cNvPr id="5147" name="Picture 5146" descr="Luoc do cac nuoc Dong Nam 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575" y="1447800"/>
            <a:ext cx="5813425" cy="42052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48" name="Group 5147"/>
          <p:cNvGrpSpPr/>
          <p:nvPr/>
        </p:nvGrpSpPr>
        <p:grpSpPr>
          <a:xfrm>
            <a:off x="5638800" y="1676400"/>
            <a:ext cx="3948113" cy="1301667"/>
            <a:chOff x="2304" y="528"/>
            <a:chExt cx="2256" cy="1263"/>
          </a:xfrm>
        </p:grpSpPr>
        <p:sp>
          <p:nvSpPr>
            <p:cNvPr id="5149" name="Text Box 5148"/>
            <p:cNvSpPr txBox="1"/>
            <p:nvPr/>
          </p:nvSpPr>
          <p:spPr>
            <a:xfrm>
              <a:off x="3120" y="1152"/>
              <a:ext cx="1440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5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VIỆT NAM (P)</a:t>
              </a:r>
              <a:endParaRPr sz="1500" b="1">
                <a:solidFill>
                  <a:srgbClr val="3333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150" name="Text Box 5149"/>
            <p:cNvSpPr txBox="1"/>
            <p:nvPr/>
          </p:nvSpPr>
          <p:spPr>
            <a:xfrm>
              <a:off x="2304" y="528"/>
              <a:ext cx="768" cy="4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sz="1500" b="1" dirty="0" err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Lào</a:t>
              </a:r>
              <a:r>
                <a:rPr sz="15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sz="15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(P)</a:t>
              </a:r>
              <a:endParaRPr sz="1500" b="1">
                <a:solidFill>
                  <a:srgbClr val="3333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151" name="Text Box 5150"/>
            <p:cNvSpPr txBox="1"/>
            <p:nvPr/>
          </p:nvSpPr>
          <p:spPr>
            <a:xfrm>
              <a:off x="2496" y="1344"/>
              <a:ext cx="768" cy="4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sz="1500" b="1" dirty="0" err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Campuchia</a:t>
              </a:r>
              <a:r>
                <a:rPr sz="15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sz="15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(P)</a:t>
              </a:r>
              <a:endParaRPr sz="1500" b="1">
                <a:solidFill>
                  <a:srgbClr val="3333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5152" name="Group 5151"/>
          <p:cNvGrpSpPr/>
          <p:nvPr/>
        </p:nvGrpSpPr>
        <p:grpSpPr>
          <a:xfrm>
            <a:off x="4841875" y="1447800"/>
            <a:ext cx="5292725" cy="2642548"/>
            <a:chOff x="1872" y="306"/>
            <a:chExt cx="3024" cy="2564"/>
          </a:xfrm>
        </p:grpSpPr>
        <p:sp>
          <p:nvSpPr>
            <p:cNvPr id="5153" name="Text Box 5152"/>
            <p:cNvSpPr txBox="1"/>
            <p:nvPr/>
          </p:nvSpPr>
          <p:spPr>
            <a:xfrm>
              <a:off x="1872" y="864"/>
              <a:ext cx="432" cy="7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sz="1600" b="1" dirty="0" err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Miến Điện</a:t>
              </a:r>
              <a:endParaRPr sz="1600" b="1"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sz="16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(A)</a:t>
              </a:r>
              <a:endParaRPr sz="1600" b="1">
                <a:solidFill>
                  <a:srgbClr val="3333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5154" name="Group 5153"/>
            <p:cNvGrpSpPr/>
            <p:nvPr/>
          </p:nvGrpSpPr>
          <p:grpSpPr>
            <a:xfrm>
              <a:off x="2256" y="306"/>
              <a:ext cx="2640" cy="2564"/>
              <a:chOff x="2256" y="306"/>
              <a:chExt cx="2640" cy="2564"/>
            </a:xfrm>
          </p:grpSpPr>
          <p:sp>
            <p:nvSpPr>
              <p:cNvPr id="5155" name="Text Box 5154"/>
              <p:cNvSpPr txBox="1"/>
              <p:nvPr/>
            </p:nvSpPr>
            <p:spPr>
              <a:xfrm>
                <a:off x="3456" y="306"/>
                <a:ext cx="1440" cy="2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sz="1500" b="1" dirty="0" err="1">
                    <a:solidFill>
                      <a:srgbClr val="33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Hương Cảng</a:t>
                </a:r>
                <a:r>
                  <a:rPr sz="1500" b="1">
                    <a:solidFill>
                      <a:srgbClr val="33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(A)</a:t>
                </a:r>
                <a:endParaRPr sz="1500" b="1">
                  <a:solidFill>
                    <a:srgbClr val="333300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grpSp>
            <p:nvGrpSpPr>
              <p:cNvPr id="5156" name="Group 5155"/>
              <p:cNvGrpSpPr/>
              <p:nvPr/>
            </p:nvGrpSpPr>
            <p:grpSpPr>
              <a:xfrm>
                <a:off x="2256" y="2320"/>
                <a:ext cx="1824" cy="550"/>
                <a:chOff x="2256" y="2320"/>
                <a:chExt cx="1824" cy="550"/>
              </a:xfrm>
            </p:grpSpPr>
            <p:sp>
              <p:nvSpPr>
                <p:cNvPr id="5157" name="Text Box 5156"/>
                <p:cNvSpPr txBox="1"/>
                <p:nvPr/>
              </p:nvSpPr>
              <p:spPr>
                <a:xfrm>
                  <a:off x="2256" y="2320"/>
                  <a:ext cx="768" cy="4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sz="1400" b="1">
                      <a:solidFill>
                        <a:srgbClr val="33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MÃ LAI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sz="1400" b="1">
                      <a:solidFill>
                        <a:srgbClr val="33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(A)</a:t>
                  </a:r>
                  <a:endParaRPr sz="1400" b="1">
                    <a:solidFill>
                      <a:srgbClr val="333300"/>
                    </a:solidFill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5158" name="Text Box 5157"/>
                <p:cNvSpPr txBox="1"/>
                <p:nvPr/>
              </p:nvSpPr>
              <p:spPr>
                <a:xfrm>
                  <a:off x="3312" y="2448"/>
                  <a:ext cx="768" cy="4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sz="1400" b="1">
                      <a:solidFill>
                        <a:srgbClr val="33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MÃ LAI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sz="1400" b="1">
                      <a:solidFill>
                        <a:srgbClr val="33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(A)</a:t>
                  </a:r>
                  <a:endParaRPr sz="1400" b="1">
                    <a:solidFill>
                      <a:srgbClr val="333300"/>
                    </a:solidFill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159" name="Group 5158"/>
          <p:cNvGrpSpPr/>
          <p:nvPr/>
        </p:nvGrpSpPr>
        <p:grpSpPr>
          <a:xfrm>
            <a:off x="5791200" y="4267200"/>
            <a:ext cx="2949575" cy="825978"/>
            <a:chOff x="2443" y="2880"/>
            <a:chExt cx="1685" cy="800"/>
          </a:xfrm>
        </p:grpSpPr>
        <p:sp>
          <p:nvSpPr>
            <p:cNvPr id="5160" name="Text Box 5159"/>
            <p:cNvSpPr txBox="1"/>
            <p:nvPr/>
          </p:nvSpPr>
          <p:spPr>
            <a:xfrm rot="1233324">
              <a:off x="2443" y="3264"/>
              <a:ext cx="1329" cy="4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200" b="1" dirty="0" err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In-đô-nê-xi-a</a:t>
              </a:r>
              <a:r>
                <a:rPr sz="20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(H)</a:t>
              </a:r>
              <a:endParaRPr sz="2000" b="1">
                <a:solidFill>
                  <a:srgbClr val="3333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161" name="Text Box 5160"/>
            <p:cNvSpPr txBox="1"/>
            <p:nvPr/>
          </p:nvSpPr>
          <p:spPr>
            <a:xfrm>
              <a:off x="3360" y="2880"/>
              <a:ext cx="768" cy="4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sz="1600" b="1" dirty="0" err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Bóoc-nê-ô</a:t>
              </a:r>
              <a:r>
                <a:rPr sz="16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sz="16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(H)</a:t>
              </a:r>
              <a:endParaRPr sz="1600" b="1">
                <a:solidFill>
                  <a:srgbClr val="3333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5162" name="Text Box 5161"/>
          <p:cNvSpPr txBox="1"/>
          <p:nvPr/>
        </p:nvSpPr>
        <p:spPr>
          <a:xfrm>
            <a:off x="9094788" y="2260600"/>
            <a:ext cx="1344612" cy="4851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sz="1600" b="1"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Phi-lip-pin</a:t>
            </a:r>
          </a:p>
          <a:p>
            <a:pPr algn="ctr">
              <a:lnSpc>
                <a:spcPct val="80000"/>
              </a:lnSpc>
            </a:pPr>
            <a:r>
              <a:rPr sz="1600" b="1"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  <a:endParaRPr sz="1600" b="1">
              <a:solidFill>
                <a:srgbClr val="3333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5163" name="Group 5162"/>
          <p:cNvGrpSpPr/>
          <p:nvPr/>
        </p:nvGrpSpPr>
        <p:grpSpPr>
          <a:xfrm>
            <a:off x="6705600" y="1447800"/>
            <a:ext cx="3276600" cy="3994066"/>
            <a:chOff x="3312" y="432"/>
            <a:chExt cx="1872" cy="3877"/>
          </a:xfrm>
        </p:grpSpPr>
        <p:sp>
          <p:nvSpPr>
            <p:cNvPr id="5164" name="Text Box 5163"/>
            <p:cNvSpPr txBox="1"/>
            <p:nvPr/>
          </p:nvSpPr>
          <p:spPr>
            <a:xfrm>
              <a:off x="3312" y="432"/>
              <a:ext cx="768" cy="4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sz="1500" b="1" dirty="0" err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 Cao</a:t>
              </a:r>
              <a:r>
                <a:rPr sz="15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sz="15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  <a:endParaRPr sz="1500" b="1">
                <a:solidFill>
                  <a:srgbClr val="3333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165" name="Text Box 5164"/>
            <p:cNvSpPr txBox="1"/>
            <p:nvPr/>
          </p:nvSpPr>
          <p:spPr>
            <a:xfrm>
              <a:off x="4416" y="3887"/>
              <a:ext cx="768" cy="4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sz="14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Ti-mo</a:t>
              </a:r>
            </a:p>
            <a:p>
              <a:pPr algn="ctr">
                <a:lnSpc>
                  <a:spcPct val="80000"/>
                </a:lnSpc>
              </a:pPr>
              <a:r>
                <a:rPr sz="14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  <a:endParaRPr sz="1400" b="1">
                <a:solidFill>
                  <a:srgbClr val="3333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/>
      <p:bldP spid="5128" grpId="0"/>
      <p:bldP spid="51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2057400" y="152400"/>
            <a:ext cx="7772400" cy="4572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Kháng chiến ở ba tỉnh miền Đông Nam Kì</a:t>
            </a: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85800"/>
            <a:ext cx="50292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764" name="AutoShape 4"/>
          <p:cNvSpPr/>
          <p:nvPr/>
        </p:nvSpPr>
        <p:spPr>
          <a:xfrm>
            <a:off x="4343400" y="4870450"/>
            <a:ext cx="3886200" cy="838200"/>
          </a:xfrm>
          <a:prstGeom prst="wedgeRectCallout">
            <a:avLst>
              <a:gd name="adj1" fmla="val -54083"/>
              <a:gd name="adj2" fmla="val -125190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</a:rPr>
              <a:t>Căn cứ Tân Hòa (Gò Công) của Trương Định</a:t>
            </a:r>
          </a:p>
        </p:txBody>
      </p:sp>
      <p:sp>
        <p:nvSpPr>
          <p:cNvPr id="8197" name="Text Box 5"/>
          <p:cNvSpPr txBox="1"/>
          <p:nvPr/>
        </p:nvSpPr>
        <p:spPr>
          <a:xfrm>
            <a:off x="8077200" y="4495800"/>
            <a:ext cx="2057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Trương Định</a:t>
            </a:r>
          </a:p>
        </p:txBody>
      </p:sp>
      <p:sp>
        <p:nvSpPr>
          <p:cNvPr id="117766" name="AutoShape 6"/>
          <p:cNvSpPr/>
          <p:nvPr/>
        </p:nvSpPr>
        <p:spPr>
          <a:xfrm>
            <a:off x="1600200" y="1371600"/>
            <a:ext cx="2286000" cy="762000"/>
          </a:xfrm>
          <a:prstGeom prst="wedgeRectCallout">
            <a:avLst>
              <a:gd name="adj1" fmla="val 37847"/>
              <a:gd name="adj2" fmla="val 132917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</a:rPr>
              <a:t>Căn cứ Tây Ninh của Trương Quyền</a:t>
            </a:r>
          </a:p>
        </p:txBody>
      </p:sp>
      <p:sp>
        <p:nvSpPr>
          <p:cNvPr id="117767" name="AutoShape 7"/>
          <p:cNvSpPr/>
          <p:nvPr/>
        </p:nvSpPr>
        <p:spPr>
          <a:xfrm>
            <a:off x="4038600" y="3962400"/>
            <a:ext cx="304800" cy="381000"/>
          </a:xfrm>
          <a:prstGeom prst="irregularSeal2">
            <a:avLst/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8" name="AutoShape 8"/>
          <p:cNvSpPr/>
          <p:nvPr/>
        </p:nvSpPr>
        <p:spPr>
          <a:xfrm>
            <a:off x="4024313" y="4814888"/>
            <a:ext cx="263525" cy="304800"/>
          </a:xfrm>
          <a:prstGeom prst="irregularSeal2">
            <a:avLst/>
          </a:prstGeom>
          <a:solidFill>
            <a:srgbClr val="FF3300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Line 9"/>
          <p:cNvSpPr/>
          <p:nvPr/>
        </p:nvSpPr>
        <p:spPr>
          <a:xfrm>
            <a:off x="1524000" y="609600"/>
            <a:ext cx="91440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8202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609600"/>
            <a:ext cx="3962400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ctrTitle"/>
          </p:nvPr>
        </p:nvSpPr>
        <p:spPr>
          <a:xfrm>
            <a:off x="1752600" y="1981200"/>
            <a:ext cx="8915400" cy="6096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838200" indent="-838200" algn="just" eaLnBrk="1" hangingPunct="1">
              <a:buClrTx/>
              <a:buSzTx/>
              <a:buFontTx/>
            </a:pPr>
            <a:r>
              <a:rPr lang="en-US" altLang="en-US" sz="3200" b="1" dirty="0">
                <a:solidFill>
                  <a:srgbClr val="FF0000"/>
                </a:solidFill>
              </a:rPr>
              <a:t>II. </a:t>
            </a:r>
            <a:r>
              <a:rPr lang="en-US" altLang="en-US" sz="3200" b="1" u="sng" dirty="0">
                <a:solidFill>
                  <a:srgbClr val="FF0000"/>
                </a:solidFill>
              </a:rPr>
              <a:t>CUỘC KHÁNG CHIẾN CHỐNG PHÁP TỪ NĂM 1858 ĐẾN NĂM 1873</a:t>
            </a:r>
          </a:p>
        </p:txBody>
      </p:sp>
      <p:sp>
        <p:nvSpPr>
          <p:cNvPr id="11267" name="Rectangle 6"/>
          <p:cNvSpPr/>
          <p:nvPr/>
        </p:nvSpPr>
        <p:spPr>
          <a:xfrm>
            <a:off x="1676400" y="3048000"/>
            <a:ext cx="81534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838200" indent="-838200" algn="just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1. Kháng chiến ở Đà Nẵng và ba tỉnh miền Đông Nam Kì</a:t>
            </a:r>
          </a:p>
        </p:txBody>
      </p:sp>
      <p:sp>
        <p:nvSpPr>
          <p:cNvPr id="86023" name="Text Box 7"/>
          <p:cNvSpPr txBox="1"/>
          <p:nvPr/>
        </p:nvSpPr>
        <p:spPr>
          <a:xfrm>
            <a:off x="1752600" y="3733800"/>
            <a:ext cx="86106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Kháng chiến lan rộng ra ba tỉnh miền Tây Nam Kì</a:t>
            </a:r>
          </a:p>
        </p:txBody>
      </p:sp>
      <p:sp>
        <p:nvSpPr>
          <p:cNvPr id="86026" name="Text Box 10"/>
          <p:cNvSpPr txBox="1"/>
          <p:nvPr/>
        </p:nvSpPr>
        <p:spPr>
          <a:xfrm>
            <a:off x="1893888" y="4830763"/>
            <a:ext cx="303466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3200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Triều đình Huế</a:t>
            </a:r>
          </a:p>
        </p:txBody>
      </p:sp>
      <p:sp>
        <p:nvSpPr>
          <p:cNvPr id="11270" name="Rectangle 6"/>
          <p:cNvSpPr/>
          <p:nvPr/>
        </p:nvSpPr>
        <p:spPr>
          <a:xfrm>
            <a:off x="1752600" y="152400"/>
            <a:ext cx="8382000" cy="1524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</a:rPr>
              <a:t>Tiết 37-Bài 24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CUỘC KHÁNG CHIẾN CHỐNG THỰC DÂN PHÁP TỪ NĂM 1858 ĐẾN NĂM 1873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85_PhanThanhGi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"/>
            <a:ext cx="4343400" cy="525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Picture 6" descr="85_PhanThanhGian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52400"/>
            <a:ext cx="47244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524000" y="5562600"/>
            <a:ext cx="8763000" cy="1066800"/>
          </a:xfrm>
          <a:prstGeom prst="rect">
            <a:avLst/>
          </a:prstGeom>
          <a:gradFill rotWithShape="1">
            <a:gsLst>
              <a:gs pos="0">
                <a:srgbClr val="00FF00">
                  <a:alpha val="81000"/>
                </a:srgbClr>
              </a:gs>
              <a:gs pos="50000">
                <a:schemeClr val="bg1"/>
              </a:gs>
              <a:gs pos="100000">
                <a:srgbClr val="00FF00">
                  <a:alpha val="81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hangingPunct="1"/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Triều đình cử Kinh lược sứ miền Tây Phan Thanh Giảng đi </a:t>
            </a:r>
          </a:p>
          <a:p>
            <a:pPr eaLnBrk="1" hangingPunct="1"/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thương thuyết với Pháp xin chuộc lại 3 tỉnh miền Đông Nam Kì.</a:t>
            </a:r>
            <a:endParaRPr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uoc do cac cuoc khang chien chong Phap o Nam k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8580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1752600" y="6400800"/>
            <a:ext cx="86537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Lược đồ các cuộc kháng chiến chống Pháp ở Nam Kì (1859-1875)</a:t>
            </a:r>
          </a:p>
        </p:txBody>
      </p:sp>
      <p:sp>
        <p:nvSpPr>
          <p:cNvPr id="13316" name="AutoShape 7">
            <a:hlinkClick r:id="rId3" action="ppaction://hlinksldjump"/>
          </p:cNvPr>
          <p:cNvSpPr/>
          <p:nvPr/>
        </p:nvSpPr>
        <p:spPr>
          <a:xfrm>
            <a:off x="10287000" y="6602413"/>
            <a:ext cx="381000" cy="255587"/>
          </a:xfrm>
          <a:prstGeom prst="actionButtonBackPrevious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/>
          <a:lstStyle/>
          <a:p>
            <a:pPr algn="ctr"/>
            <a:endParaRPr lang="en-US" altLang="en-US" dirty="0">
              <a:latin typeface=".VnTime" panose="020B7200000000000000" pitchFamily="34" charset="0"/>
            </a:endParaRPr>
          </a:p>
        </p:txBody>
      </p:sp>
      <p:sp>
        <p:nvSpPr>
          <p:cNvPr id="13317" name="Text Box 9"/>
          <p:cNvSpPr txBox="1"/>
          <p:nvPr/>
        </p:nvSpPr>
        <p:spPr>
          <a:xfrm>
            <a:off x="1676400" y="14288"/>
            <a:ext cx="8610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Kháng chiến lan rộng ra ba tỉnh miền Tây Nam Kì</a:t>
            </a:r>
          </a:p>
        </p:txBody>
      </p:sp>
      <p:sp>
        <p:nvSpPr>
          <p:cNvPr id="12296" name="AutoShape 8"/>
          <p:cNvSpPr/>
          <p:nvPr/>
        </p:nvSpPr>
        <p:spPr>
          <a:xfrm>
            <a:off x="5867400" y="1981200"/>
            <a:ext cx="1524000" cy="304800"/>
          </a:xfrm>
          <a:prstGeom prst="wedgeRectCallout">
            <a:avLst>
              <a:gd name="adj1" fmla="val -145000"/>
              <a:gd name="adj2" fmla="val 24375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GIANG</a:t>
            </a:r>
            <a:endParaRPr lang="en-US" altLang="en-US" sz="1800" b="1" dirty="0">
              <a:solidFill>
                <a:srgbClr val="8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297" name="AutoShape 9"/>
          <p:cNvSpPr/>
          <p:nvPr/>
        </p:nvSpPr>
        <p:spPr>
          <a:xfrm>
            <a:off x="3048000" y="1981200"/>
            <a:ext cx="1524000" cy="304800"/>
          </a:xfrm>
          <a:prstGeom prst="wedgeRectCallout">
            <a:avLst>
              <a:gd name="adj1" fmla="val -30417"/>
              <a:gd name="adj2" fmla="val 331773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 TIÊN</a:t>
            </a:r>
            <a:endParaRPr lang="en-US" altLang="en-US" sz="1800" b="1" dirty="0">
              <a:solidFill>
                <a:srgbClr val="8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298" name="AutoShape 10"/>
          <p:cNvSpPr/>
          <p:nvPr/>
        </p:nvSpPr>
        <p:spPr>
          <a:xfrm>
            <a:off x="6781800" y="4419600"/>
            <a:ext cx="1524000" cy="304800"/>
          </a:xfrm>
          <a:prstGeom prst="wedgeRectCallout">
            <a:avLst>
              <a:gd name="adj1" fmla="val -92815"/>
              <a:gd name="adj2" fmla="val -333333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VĨNH LONG</a:t>
            </a:r>
            <a:endParaRPr lang="en-US" altLang="en-US" sz="1800" b="1" dirty="0">
              <a:solidFill>
                <a:srgbClr val="8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bldLvl="0" animBg="1"/>
      <p:bldP spid="12296" grpId="1" bldLvl="0" animBg="1"/>
      <p:bldP spid="12297" grpId="0" bldLvl="0" animBg="1"/>
      <p:bldP spid="12297" grpId="1" bldLvl="0" animBg="1"/>
      <p:bldP spid="12298" grpId="0" bldLvl="0" animBg="1"/>
      <p:bldP spid="12298" grpId="1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ctrTitle"/>
          </p:nvPr>
        </p:nvSpPr>
        <p:spPr>
          <a:xfrm>
            <a:off x="1676400" y="1752600"/>
            <a:ext cx="8686800" cy="8382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838200" indent="-838200" algn="l" eaLnBrk="1" hangingPunct="1">
              <a:buClrTx/>
              <a:buSzTx/>
              <a:buFontTx/>
            </a:pPr>
            <a:r>
              <a:rPr lang="en-US" altLang="en-US" sz="3200" b="1" dirty="0">
                <a:solidFill>
                  <a:srgbClr val="FF0000"/>
                </a:solidFill>
              </a:rPr>
              <a:t>II. </a:t>
            </a:r>
            <a:r>
              <a:rPr lang="en-US" altLang="en-US" sz="3200" b="1" u="sng" dirty="0">
                <a:solidFill>
                  <a:srgbClr val="FF0000"/>
                </a:solidFill>
              </a:rPr>
              <a:t>CUỘC KHÁNG CHIẾN CHỐNG PHÁP TỪ NĂM 1858 ĐẾN NĂM 1873</a:t>
            </a:r>
          </a:p>
        </p:txBody>
      </p:sp>
      <p:sp>
        <p:nvSpPr>
          <p:cNvPr id="14339" name="Rectangle 6"/>
          <p:cNvSpPr/>
          <p:nvPr/>
        </p:nvSpPr>
        <p:spPr>
          <a:xfrm>
            <a:off x="1524000" y="2971800"/>
            <a:ext cx="89916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838200" indent="-838200" algn="ctr" eaLnBrk="1" hangingPunct="1"/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1. Kháng chiến ở Đà Nẵng và ba tỉnh miền Đông Nam Kì</a:t>
            </a:r>
          </a:p>
        </p:txBody>
      </p:sp>
      <p:sp>
        <p:nvSpPr>
          <p:cNvPr id="14340" name="Text Box 7"/>
          <p:cNvSpPr txBox="1"/>
          <p:nvPr/>
        </p:nvSpPr>
        <p:spPr>
          <a:xfrm>
            <a:off x="1676400" y="3581400"/>
            <a:ext cx="89916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Kháng chiến lan rộng ra ba tỉnh miền Tây Nam Kì</a:t>
            </a:r>
          </a:p>
        </p:txBody>
      </p:sp>
      <p:sp>
        <p:nvSpPr>
          <p:cNvPr id="14341" name="Text Box 13"/>
          <p:cNvSpPr txBox="1"/>
          <p:nvPr/>
        </p:nvSpPr>
        <p:spPr>
          <a:xfrm>
            <a:off x="1916113" y="4525963"/>
            <a:ext cx="31515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3200" i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Triều đình Huế.</a:t>
            </a:r>
          </a:p>
        </p:txBody>
      </p:sp>
      <p:sp>
        <p:nvSpPr>
          <p:cNvPr id="94222" name="Text Box 14"/>
          <p:cNvSpPr txBox="1"/>
          <p:nvPr/>
        </p:nvSpPr>
        <p:spPr>
          <a:xfrm>
            <a:off x="1916113" y="5135563"/>
            <a:ext cx="8728075" cy="1076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b. Phong trào kháng chiến của nhân dân 6 tỉnh Nam </a:t>
            </a:r>
          </a:p>
          <a:p>
            <a:pPr eaLnBrk="1" hangingPunct="1"/>
            <a:r>
              <a:rPr lang="en-US" altLang="en-US" sz="3200" i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Kỳ</a:t>
            </a:r>
          </a:p>
        </p:txBody>
      </p:sp>
      <p:sp>
        <p:nvSpPr>
          <p:cNvPr id="14343" name="Rectangle 6"/>
          <p:cNvSpPr/>
          <p:nvPr/>
        </p:nvSpPr>
        <p:spPr>
          <a:xfrm>
            <a:off x="1752600" y="76200"/>
            <a:ext cx="8382000" cy="1524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</a:rPr>
              <a:t>Tiết 37-Bài 24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CUỘC KHÁNG CHIẾN CHỐNG THỰC DÂN PHÁP TỪ NĂM 1858 ĐẾN NĂM 1873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676400" y="76200"/>
            <a:ext cx="8686800" cy="4572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2. Kháng chiến lan rộng ra ba tỉnh miền Tây Nam Kì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812800"/>
            <a:ext cx="7010400" cy="604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0117" name="AutoShape 5"/>
          <p:cNvSpPr/>
          <p:nvPr/>
        </p:nvSpPr>
        <p:spPr>
          <a:xfrm>
            <a:off x="1752600" y="1905000"/>
            <a:ext cx="2971800" cy="685800"/>
          </a:xfrm>
          <a:prstGeom prst="wedgeRectCallout">
            <a:avLst>
              <a:gd name="adj1" fmla="val 92361"/>
              <a:gd name="adj2" fmla="val 213194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Căn cứ Đồng Tháp Mười - Lãnh đạo Võ Duy Dương</a:t>
            </a:r>
          </a:p>
        </p:txBody>
      </p:sp>
      <p:sp>
        <p:nvSpPr>
          <p:cNvPr id="90121" name="AutoShape 9"/>
          <p:cNvSpPr/>
          <p:nvPr/>
        </p:nvSpPr>
        <p:spPr>
          <a:xfrm>
            <a:off x="4724400" y="838200"/>
            <a:ext cx="2819400" cy="685800"/>
          </a:xfrm>
          <a:prstGeom prst="wedgeRectCallout">
            <a:avLst>
              <a:gd name="adj1" fmla="val 18356"/>
              <a:gd name="adj2" fmla="val 255556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Căn cứ Tây Ninh </a:t>
            </a:r>
          </a:p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Lãnh đạo Trương Quyền</a:t>
            </a:r>
          </a:p>
        </p:txBody>
      </p:sp>
      <p:sp>
        <p:nvSpPr>
          <p:cNvPr id="90132" name="AutoShape 20"/>
          <p:cNvSpPr/>
          <p:nvPr/>
        </p:nvSpPr>
        <p:spPr>
          <a:xfrm>
            <a:off x="1703388" y="4271963"/>
            <a:ext cx="2286000" cy="1219200"/>
          </a:xfrm>
          <a:prstGeom prst="wedgeRectCallout">
            <a:avLst>
              <a:gd name="adj1" fmla="val 94097"/>
              <a:gd name="adj2" fmla="val -48046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Vùng Hà Tiên, Rạch Giá, Phú Quốc - Lãnh đạo Nguyễn Trung Trực</a:t>
            </a:r>
          </a:p>
        </p:txBody>
      </p:sp>
      <p:sp>
        <p:nvSpPr>
          <p:cNvPr id="90139" name="AutoShape 27"/>
          <p:cNvSpPr/>
          <p:nvPr/>
        </p:nvSpPr>
        <p:spPr>
          <a:xfrm>
            <a:off x="7315200" y="3124200"/>
            <a:ext cx="3124200" cy="685800"/>
          </a:xfrm>
          <a:prstGeom prst="wedgeRectCallout">
            <a:avLst>
              <a:gd name="adj1" fmla="val -48477"/>
              <a:gd name="adj2" fmla="val 78472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Vùng Tân An, Mỹ Tho- Lãnh đạo Nguyễn Hữu Huân</a:t>
            </a:r>
          </a:p>
        </p:txBody>
      </p:sp>
      <p:sp>
        <p:nvSpPr>
          <p:cNvPr id="90140" name="AutoShape 28"/>
          <p:cNvSpPr/>
          <p:nvPr/>
        </p:nvSpPr>
        <p:spPr>
          <a:xfrm>
            <a:off x="6553200" y="5867400"/>
            <a:ext cx="3870325" cy="838200"/>
          </a:xfrm>
          <a:prstGeom prst="wedgeRectCallout">
            <a:avLst>
              <a:gd name="adj1" fmla="val -40074"/>
              <a:gd name="adj2" fmla="val -186741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41" name="AutoShape 29"/>
          <p:cNvSpPr/>
          <p:nvPr/>
        </p:nvSpPr>
        <p:spPr>
          <a:xfrm>
            <a:off x="1676400" y="5867400"/>
            <a:ext cx="3124200" cy="838200"/>
          </a:xfrm>
          <a:prstGeom prst="wedgeRectCallout">
            <a:avLst>
              <a:gd name="adj1" fmla="val 72815"/>
              <a:gd name="adj2" fmla="val -143750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Căn cứ U Minh-  Lãnh đạo</a:t>
            </a:r>
          </a:p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Đỗ Thừa Long, Đỗ Thừa Tự</a:t>
            </a:r>
          </a:p>
        </p:txBody>
      </p:sp>
      <p:sp>
        <p:nvSpPr>
          <p:cNvPr id="90143" name="AutoShape 31"/>
          <p:cNvSpPr/>
          <p:nvPr/>
        </p:nvSpPr>
        <p:spPr>
          <a:xfrm>
            <a:off x="1703388" y="4249738"/>
            <a:ext cx="2278062" cy="1260475"/>
          </a:xfrm>
          <a:prstGeom prst="wedgeRectCallout">
            <a:avLst>
              <a:gd name="adj1" fmla="val 61079"/>
              <a:gd name="adj2" fmla="val -51639"/>
            </a:avLst>
          </a:prstGeom>
          <a:noFill/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/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44" name="AutoShape 32"/>
          <p:cNvSpPr/>
          <p:nvPr/>
        </p:nvSpPr>
        <p:spPr>
          <a:xfrm>
            <a:off x="1712913" y="4248150"/>
            <a:ext cx="2282825" cy="1238250"/>
          </a:xfrm>
          <a:prstGeom prst="wedgeRectCallout">
            <a:avLst>
              <a:gd name="adj1" fmla="val 114949"/>
              <a:gd name="adj2" fmla="val -27949"/>
            </a:avLst>
          </a:prstGeom>
          <a:noFill/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/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46" name="AutoShape 34"/>
          <p:cNvSpPr/>
          <p:nvPr/>
        </p:nvSpPr>
        <p:spPr>
          <a:xfrm>
            <a:off x="6553200" y="5876925"/>
            <a:ext cx="3860800" cy="838200"/>
          </a:xfrm>
          <a:prstGeom prst="wedgeRectCallout">
            <a:avLst>
              <a:gd name="adj1" fmla="val -52630"/>
              <a:gd name="adj2" fmla="val -221213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Vùng Bến Tre, Vĩnh Long, Trà Vinh Lãnh đạo Phan Tôn, Phan Liêm</a:t>
            </a:r>
          </a:p>
        </p:txBody>
      </p:sp>
      <p:sp>
        <p:nvSpPr>
          <p:cNvPr id="90150" name="AutoShape 38"/>
          <p:cNvSpPr/>
          <p:nvPr/>
        </p:nvSpPr>
        <p:spPr>
          <a:xfrm>
            <a:off x="5991225" y="3560763"/>
            <a:ext cx="395288" cy="457200"/>
          </a:xfrm>
          <a:prstGeom prst="irregularSeal2">
            <a:avLst/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51" name="AutoShape 39"/>
          <p:cNvSpPr/>
          <p:nvPr/>
        </p:nvSpPr>
        <p:spPr>
          <a:xfrm>
            <a:off x="6477000" y="2819400"/>
            <a:ext cx="395288" cy="457200"/>
          </a:xfrm>
          <a:prstGeom prst="irregularSeal2">
            <a:avLst/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52" name="AutoShape 40"/>
          <p:cNvSpPr/>
          <p:nvPr/>
        </p:nvSpPr>
        <p:spPr>
          <a:xfrm>
            <a:off x="4911725" y="4100513"/>
            <a:ext cx="304800" cy="381000"/>
          </a:xfrm>
          <a:prstGeom prst="irregularSeal2">
            <a:avLst/>
          </a:prstGeom>
          <a:solidFill>
            <a:srgbClr val="FF3300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56" name="AutoShape 44"/>
          <p:cNvSpPr/>
          <p:nvPr/>
        </p:nvSpPr>
        <p:spPr>
          <a:xfrm rot="-9931264">
            <a:off x="5562600" y="4918075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0157" name="AutoShape 45"/>
          <p:cNvSpPr/>
          <p:nvPr/>
        </p:nvSpPr>
        <p:spPr>
          <a:xfrm rot="-10414276">
            <a:off x="6934200" y="4572000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0158" name="AutoShape 46"/>
          <p:cNvSpPr/>
          <p:nvPr/>
        </p:nvSpPr>
        <p:spPr>
          <a:xfrm rot="-10414276">
            <a:off x="6400800" y="4267200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0159" name="AutoShape 47"/>
          <p:cNvSpPr/>
          <p:nvPr/>
        </p:nvSpPr>
        <p:spPr>
          <a:xfrm rot="-10414276">
            <a:off x="6996113" y="3983038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0160" name="AutoShape 48"/>
          <p:cNvSpPr/>
          <p:nvPr/>
        </p:nvSpPr>
        <p:spPr>
          <a:xfrm rot="-10414276">
            <a:off x="5486400" y="4343400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0161" name="AutoShape 49"/>
          <p:cNvSpPr/>
          <p:nvPr/>
        </p:nvSpPr>
        <p:spPr>
          <a:xfrm rot="-10414276">
            <a:off x="4238625" y="4017963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8454" name="Line 50"/>
          <p:cNvSpPr/>
          <p:nvPr/>
        </p:nvSpPr>
        <p:spPr>
          <a:xfrm>
            <a:off x="1524000" y="609600"/>
            <a:ext cx="91440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bldLvl="0" animBg="1"/>
      <p:bldP spid="90121" grpId="0" bldLvl="0" animBg="1"/>
      <p:bldP spid="90132" grpId="0" bldLvl="0" animBg="1"/>
      <p:bldP spid="90139" grpId="0" bldLvl="0" animBg="1"/>
      <p:bldP spid="90146" grpId="0" bldLvl="0" animBg="1"/>
      <p:bldP spid="90150" grpId="0" bldLvl="0" animBg="1"/>
      <p:bldP spid="90151" grpId="0" bldLvl="0" animBg="1"/>
      <p:bldP spid="90152" grpId="0" bldLvl="0" animBg="1"/>
      <p:bldP spid="90156" grpId="0" bldLvl="0" animBg="1"/>
      <p:bldP spid="90157" grpId="0" bldLvl="0" animBg="1"/>
      <p:bldP spid="90158" grpId="0" bldLvl="0" animBg="1"/>
      <p:bldP spid="90159" grpId="0" bldLvl="0" animBg="1"/>
      <p:bldP spid="90160" grpId="0" bldLvl="0" animBg="1"/>
      <p:bldP spid="90161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/>
          <p:nvPr/>
        </p:nvSpPr>
        <p:spPr>
          <a:xfrm>
            <a:off x="2209800" y="914400"/>
            <a:ext cx="79248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</a:rPr>
              <a:t>Câu nói của Nguyễn Trung Trực khi bị giặc bắt và đem ra chém ông đã khẳng khái nói: “ Bao giờ người Tây nhổ hết cỏ nước Nam thì mới hết người Nam đánh Tây.”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Nguyendinhchieu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28600"/>
            <a:ext cx="57150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886200" y="4343400"/>
            <a:ext cx="4360863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Nguyễn Đình Chiểu (1822-1888)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124200" y="4984750"/>
            <a:ext cx="7162800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Chở bao nhiêu đạo thuyền không khẳm.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Đâm mấy thằng gian bút chẳng tà.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(Theo thơ văn Nguyễn Đình Chiểu, NXB Văn học, Hà Nội, 1963)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ldLvl="0" animBg="1"/>
      <p:bldP spid="133124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frames8b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81534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>
            <a:normAutofit fontScale="90000"/>
          </a:bodyPr>
          <a:lstStyle/>
          <a:p>
            <a:pPr algn="l"/>
            <a:r>
              <a:rPr lang="en-US" altLang="en-US" sz="4000" b="1" i="1" dirty="0">
                <a:solidFill>
                  <a:srgbClr val="D60093"/>
                </a:solidFill>
              </a:rPr>
              <a:t>                  </a:t>
            </a:r>
            <a:br>
              <a:rPr lang="en-US" altLang="en-US" sz="4000" b="1" i="1" dirty="0">
                <a:solidFill>
                  <a:srgbClr val="D60093"/>
                </a:solidFill>
              </a:rPr>
            </a:br>
            <a:r>
              <a:rPr lang="en-US" altLang="en-US" sz="4000" b="1" i="1" dirty="0">
                <a:solidFill>
                  <a:srgbClr val="D60093"/>
                </a:solidFill>
              </a:rPr>
              <a:t>                   Chạy Tây</a:t>
            </a:r>
            <a:br>
              <a:rPr lang="en-US" altLang="en-US" sz="4000" b="1" i="1" dirty="0">
                <a:solidFill>
                  <a:srgbClr val="D60093"/>
                </a:solidFill>
              </a:rPr>
            </a:br>
            <a:r>
              <a:rPr lang="en-US" altLang="en-US" sz="4000" b="1" i="1" dirty="0">
                <a:solidFill>
                  <a:srgbClr val="D60093"/>
                </a:solidFill>
              </a:rPr>
              <a:t>                                </a:t>
            </a:r>
            <a:r>
              <a:rPr lang="en-US" altLang="en-US" sz="2400" b="1" i="1" dirty="0">
                <a:solidFill>
                  <a:srgbClr val="D60093"/>
                </a:solidFill>
              </a:rPr>
              <a:t>Nguyễn Đình Chiểu</a:t>
            </a:r>
            <a:endParaRPr lang="en-US" altLang="en-US" sz="4000" b="1" i="1" dirty="0">
              <a:solidFill>
                <a:srgbClr val="D60093"/>
              </a:solidFill>
            </a:endParaRPr>
          </a:p>
        </p:txBody>
      </p:sp>
      <p:sp>
        <p:nvSpPr>
          <p:cNvPr id="21508" name="Rectangle 3"/>
          <p:cNvSpPr>
            <a:spLocks noGrp="1"/>
          </p:cNvSpPr>
          <p:nvPr>
            <p:ph idx="1"/>
          </p:nvPr>
        </p:nvSpPr>
        <p:spPr>
          <a:xfrm>
            <a:off x="1981200" y="2332038"/>
            <a:ext cx="8229600" cy="4525962"/>
          </a:xfrm>
        </p:spPr>
        <p:txBody>
          <a:bodyPr vert="horz" wrap="square" lIns="91440" tIns="45720" rIns="91440" bIns="45720" anchor="t"/>
          <a:lstStyle/>
          <a:p>
            <a:pPr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3333FF"/>
                </a:solidFill>
              </a:rPr>
              <a:t>Tan chợ vừa nghe tiếng súng Tây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3333FF"/>
                </a:solidFill>
              </a:rPr>
              <a:t>Một bàn cờ thế phút sa tay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3333FF"/>
                </a:solidFill>
              </a:rPr>
              <a:t>Bỏ nhà lũ trẻ lơ xơ chạy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3333FF"/>
                </a:solidFill>
              </a:rPr>
              <a:t>Mất ổ bầy chim dáo dác bay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3333FF"/>
                </a:solidFill>
              </a:rPr>
              <a:t>Bến Nghé của tiền tan bọt nước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3333FF"/>
                </a:solidFill>
              </a:rPr>
              <a:t>Đồng Nai tranh ngói nhuốm màu mây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3333FF"/>
                </a:solidFill>
              </a:rPr>
              <a:t>Hỏi trang dẹp loạn rày đâu vắng ?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3333FF"/>
                </a:solidFill>
              </a:rPr>
              <a:t>Nỡ để dân đen mắc nạn này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8" name="Group 26"/>
          <p:cNvGraphicFramePr>
            <a:graphicFrameLocks noGrp="1"/>
          </p:cNvGraphicFramePr>
          <p:nvPr/>
        </p:nvGraphicFramePr>
        <p:xfrm>
          <a:off x="1828800" y="152400"/>
          <a:ext cx="8534400" cy="283337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5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4162" name="Text Box 18"/>
          <p:cNvSpPr txBox="1"/>
          <p:nvPr/>
        </p:nvSpPr>
        <p:spPr>
          <a:xfrm>
            <a:off x="6096000" y="166688"/>
            <a:ext cx="4114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Nhân dân 6 tỉnh Nam Kỳ</a:t>
            </a:r>
          </a:p>
        </p:txBody>
      </p:sp>
      <p:sp>
        <p:nvSpPr>
          <p:cNvPr id="134163" name="Text Box 19"/>
          <p:cNvSpPr txBox="1"/>
          <p:nvPr/>
        </p:nvSpPr>
        <p:spPr>
          <a:xfrm>
            <a:off x="2057400" y="749300"/>
            <a:ext cx="3733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 Nhu nhược, hèn nhát, thương lượng, thoả hiệp với Pháp. Đàn áp nhân dân, ngăn trở phong trào kháng chiến.</a:t>
            </a:r>
          </a:p>
        </p:txBody>
      </p:sp>
      <p:sp>
        <p:nvSpPr>
          <p:cNvPr id="134164" name="Text Box 20"/>
          <p:cNvSpPr txBox="1"/>
          <p:nvPr/>
        </p:nvSpPr>
        <p:spPr>
          <a:xfrm>
            <a:off x="6324600" y="736600"/>
            <a:ext cx="3810000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Kiên quyết chống Pháp ngay từ những ngày đầu( nhiều trung tâm kháng chiến nổ ra, dùng thơ, văn đấu tranh) =&gt; dũng cảm, kiên cường, bất khuất.</a:t>
            </a:r>
          </a:p>
          <a:p>
            <a:pPr algn="just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endParaRPr lang="en-US" altLang="en-US" i="1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65" name="Text Box 21"/>
          <p:cNvSpPr txBox="1"/>
          <p:nvPr/>
        </p:nvSpPr>
        <p:spPr>
          <a:xfrm>
            <a:off x="2362200" y="152400"/>
            <a:ext cx="2971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Triều Huế</a:t>
            </a:r>
          </a:p>
        </p:txBody>
      </p:sp>
      <p:pic>
        <p:nvPicPr>
          <p:cNvPr id="356356" name="Picture 4" descr="Phan Thanh Gian Lam Duy Hiep ky voi Phap hiep uo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048000"/>
            <a:ext cx="4267200" cy="3709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03" name="Picture 15"/>
          <p:cNvPicPr>
            <a:picLocks noChangeAspect="1"/>
          </p:cNvPicPr>
          <p:nvPr/>
        </p:nvPicPr>
        <p:blipFill>
          <a:blip r:embed="rId3">
            <a:lum contrast="12000"/>
          </a:blip>
          <a:stretch>
            <a:fillRect/>
          </a:stretch>
        </p:blipFill>
        <p:spPr>
          <a:xfrm>
            <a:off x="6172200" y="3057525"/>
            <a:ext cx="4267200" cy="3724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2" grpId="0"/>
      <p:bldP spid="134163" grpId="0"/>
      <p:bldP spid="134164" grpId="0"/>
      <p:bldP spid="1341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169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411163"/>
          </a:xfrm>
        </p:spPr>
        <p:txBody>
          <a:bodyPr anchor="ctr">
            <a:normAutofit fontScale="90000"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THỰC DÂN PHÁP XÂM LƯỢC VIỆT NAM</a:t>
            </a:r>
          </a:p>
        </p:txBody>
      </p:sp>
      <p:sp>
        <p:nvSpPr>
          <p:cNvPr id="7171" name="Text Placeholder 7170"/>
          <p:cNvSpPr>
            <a:spLocks noGrp="1"/>
          </p:cNvSpPr>
          <p:nvPr>
            <p:ph type="body" idx="1"/>
          </p:nvPr>
        </p:nvSpPr>
        <p:spPr>
          <a:xfrm>
            <a:off x="1524000" y="533400"/>
            <a:ext cx="6400800" cy="457200"/>
          </a:xfrm>
        </p:spPr>
        <p:txBody>
          <a:bodyPr/>
          <a:lstStyle/>
          <a:p>
            <a:pPr>
              <a:buNone/>
            </a:pPr>
            <a:r>
              <a:rPr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1. Chiến sự ở Đà Nẵng những năm 1858 – 1859</a:t>
            </a:r>
          </a:p>
          <a:p>
            <a:pPr>
              <a:buNone/>
            </a:pPr>
            <a:endParaRPr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Text Box 7171"/>
          <p:cNvSpPr txBox="1"/>
          <p:nvPr/>
        </p:nvSpPr>
        <p:spPr>
          <a:xfrm>
            <a:off x="1447800" y="1143000"/>
            <a:ext cx="5486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a)Nguyên nhân Pháp xâm lược Việt Nam</a:t>
            </a:r>
          </a:p>
        </p:txBody>
      </p:sp>
      <p:sp>
        <p:nvSpPr>
          <p:cNvPr id="7176" name="Text Box 7175"/>
          <p:cNvSpPr txBox="1"/>
          <p:nvPr/>
        </p:nvSpPr>
        <p:spPr>
          <a:xfrm>
            <a:off x="1524000" y="3200400"/>
            <a:ext cx="5181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Trực tiếp</a:t>
            </a:r>
            <a:r>
              <a:rPr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: 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Lấy cớ bảo vệ đạo Gia-tô</a:t>
            </a:r>
            <a:endParaRPr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7" name="Text Box 7176"/>
          <p:cNvSpPr txBox="1"/>
          <p:nvPr/>
        </p:nvSpPr>
        <p:spPr>
          <a:xfrm>
            <a:off x="1524000" y="3886200"/>
            <a:ext cx="4191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Diễn biến:</a:t>
            </a:r>
          </a:p>
        </p:txBody>
      </p:sp>
      <p:sp>
        <p:nvSpPr>
          <p:cNvPr id="7180" name="Text Box 7179"/>
          <p:cNvSpPr txBox="1"/>
          <p:nvPr/>
        </p:nvSpPr>
        <p:spPr>
          <a:xfrm>
            <a:off x="1600200" y="1676400"/>
            <a:ext cx="104394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har char="-"/>
            </a:pP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Sâu xa :  +CNTB Pháp phát triển cần nguyên liệu, thị trường.</a:t>
            </a:r>
          </a:p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+Việt Nam có vị trí chiến lược quan trọng,giàu tài nguyên,</a:t>
            </a:r>
          </a:p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chế độ phong kiến suy yếu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25" y="1373188"/>
            <a:ext cx="1958975" cy="163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17" descr="Cov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190625"/>
            <a:ext cx="195897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Cov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850" y="1373188"/>
            <a:ext cx="2867025" cy="135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Cov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3962400"/>
            <a:ext cx="1958975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Cov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0875" y="3286125"/>
            <a:ext cx="2047875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Cov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413" y="2490788"/>
            <a:ext cx="2432050" cy="240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Cov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6263" y="3962400"/>
            <a:ext cx="2019300" cy="2859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Cover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7375" y="3962400"/>
            <a:ext cx="2019300" cy="2149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Cove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5625" y="3806825"/>
            <a:ext cx="2019300" cy="141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9" descr="Cover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0225" y="3108325"/>
            <a:ext cx="2070100" cy="123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8" descr="Cover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1700" y="2471738"/>
            <a:ext cx="2317750" cy="1985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7" descr="Cove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80438" y="1749425"/>
            <a:ext cx="2024062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Cover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0275" y="949325"/>
            <a:ext cx="2117725" cy="1116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Cover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1700" y="1373188"/>
            <a:ext cx="2749550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 descr="Cover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80050" y="1630363"/>
            <a:ext cx="1252538" cy="1338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6865"/>
          <p:cNvSpPr>
            <a:spLocks noGrp="1"/>
          </p:cNvSpPr>
          <p:nvPr>
            <p:ph type="title"/>
          </p:nvPr>
        </p:nvSpPr>
        <p:spPr>
          <a:xfrm>
            <a:off x="1600200" y="152400"/>
            <a:ext cx="8943975" cy="381000"/>
          </a:xfrm>
        </p:spPr>
        <p:txBody>
          <a:bodyPr anchor="ctr">
            <a:normAutofit fontScale="90000"/>
          </a:bodyPr>
          <a:lstStyle/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6868" name="Straight Connector 36867"/>
          <p:cNvSpPr/>
          <p:nvPr/>
        </p:nvSpPr>
        <p:spPr>
          <a:xfrm>
            <a:off x="1524000" y="609600"/>
            <a:ext cx="91440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87" name="Text Box 36886"/>
          <p:cNvSpPr txBox="1"/>
          <p:nvPr/>
        </p:nvSpPr>
        <p:spPr>
          <a:xfrm>
            <a:off x="4191000" y="90488"/>
            <a:ext cx="510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LUYỆN TẬP CỦNG CỐ</a:t>
            </a:r>
          </a:p>
        </p:txBody>
      </p:sp>
      <p:sp>
        <p:nvSpPr>
          <p:cNvPr id="36889" name="Rectangles 36888"/>
          <p:cNvSpPr/>
          <p:nvPr/>
        </p:nvSpPr>
        <p:spPr>
          <a:xfrm>
            <a:off x="1600200" y="609600"/>
            <a:ext cx="71628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algn="l"/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1)</a:t>
            </a:r>
            <a:r>
              <a:rPr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Nguy</a:t>
            </a:r>
            <a:r>
              <a:rPr sz="2400" b="1" dirty="0">
                <a:solidFill>
                  <a:srgbClr val="FF3300"/>
                </a:solidFill>
              </a:rPr>
              <a:t>ên nhân Pháp xâm lược nước ta</a:t>
            </a:r>
          </a:p>
        </p:txBody>
      </p:sp>
      <p:sp>
        <p:nvSpPr>
          <p:cNvPr id="36890" name="Text Box 36889"/>
          <p:cNvSpPr txBox="1"/>
          <p:nvPr/>
        </p:nvSpPr>
        <p:spPr>
          <a:xfrm>
            <a:off x="1600200" y="990600"/>
            <a:ext cx="6248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  Nhu cầu tìm kiếm thị trường , nguyên liệu</a:t>
            </a:r>
          </a:p>
        </p:txBody>
      </p:sp>
      <p:sp>
        <p:nvSpPr>
          <p:cNvPr id="36891" name="Text Box 36890"/>
          <p:cNvSpPr txBox="1"/>
          <p:nvPr/>
        </p:nvSpPr>
        <p:spPr>
          <a:xfrm>
            <a:off x="1600200" y="1371600"/>
            <a:ext cx="6858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b)   Chế độ phong kiến nhà Nguyễn suy yếu</a:t>
            </a:r>
          </a:p>
        </p:txBody>
      </p:sp>
      <p:sp>
        <p:nvSpPr>
          <p:cNvPr id="36892" name="Text Box 36891"/>
          <p:cNvSpPr txBox="1"/>
          <p:nvPr/>
        </p:nvSpPr>
        <p:spPr>
          <a:xfrm>
            <a:off x="1600200" y="1752600"/>
            <a:ext cx="6858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c)    Bảo vệ đạo GiaTô</a:t>
            </a:r>
          </a:p>
        </p:txBody>
      </p:sp>
      <p:sp>
        <p:nvSpPr>
          <p:cNvPr id="36893" name="Text Box 36892"/>
          <p:cNvSpPr txBox="1"/>
          <p:nvPr/>
        </p:nvSpPr>
        <p:spPr>
          <a:xfrm>
            <a:off x="1600200" y="2209800"/>
            <a:ext cx="6858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d)   Cả a,b,c</a:t>
            </a:r>
          </a:p>
        </p:txBody>
      </p:sp>
      <p:sp>
        <p:nvSpPr>
          <p:cNvPr id="36894" name="Rectangles 36893"/>
          <p:cNvSpPr/>
          <p:nvPr/>
        </p:nvSpPr>
        <p:spPr>
          <a:xfrm>
            <a:off x="304800" y="2895600"/>
            <a:ext cx="71628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2) </a:t>
            </a:r>
            <a:r>
              <a:rPr sz="2400" b="1" dirty="0">
                <a:solidFill>
                  <a:srgbClr val="FF3300"/>
                </a:solidFill>
              </a:rPr>
              <a:t>Điền dữ kiện vào chỗ trống :</a:t>
            </a:r>
          </a:p>
        </p:txBody>
      </p:sp>
      <p:sp>
        <p:nvSpPr>
          <p:cNvPr id="36897" name="Text Box 36896"/>
          <p:cNvSpPr txBox="1"/>
          <p:nvPr/>
        </p:nvSpPr>
        <p:spPr>
          <a:xfrm>
            <a:off x="2438400" y="3352800"/>
            <a:ext cx="12661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1/9/1858</a:t>
            </a:r>
          </a:p>
        </p:txBody>
      </p:sp>
      <p:sp>
        <p:nvSpPr>
          <p:cNvPr id="36898" name="Text Box 36897"/>
          <p:cNvSpPr txBox="1"/>
          <p:nvPr/>
        </p:nvSpPr>
        <p:spPr>
          <a:xfrm>
            <a:off x="1981200" y="3717925"/>
            <a:ext cx="11353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sz="2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Đà Nẵng</a:t>
            </a:r>
          </a:p>
        </p:txBody>
      </p:sp>
      <p:sp>
        <p:nvSpPr>
          <p:cNvPr id="36899" name="Text Box 36898"/>
          <p:cNvSpPr txBox="1"/>
          <p:nvPr/>
        </p:nvSpPr>
        <p:spPr>
          <a:xfrm>
            <a:off x="4114800" y="3717925"/>
            <a:ext cx="121285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sz="2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17/2/1859</a:t>
            </a:r>
          </a:p>
        </p:txBody>
      </p:sp>
      <p:sp>
        <p:nvSpPr>
          <p:cNvPr id="36900" name="Text Box 36899"/>
          <p:cNvSpPr txBox="1"/>
          <p:nvPr/>
        </p:nvSpPr>
        <p:spPr>
          <a:xfrm>
            <a:off x="5434013" y="5105400"/>
            <a:ext cx="29133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Hiệp ước Nhâm Tuất</a:t>
            </a:r>
          </a:p>
        </p:txBody>
      </p:sp>
      <p:sp>
        <p:nvSpPr>
          <p:cNvPr id="36901" name="Oval 36900"/>
          <p:cNvSpPr/>
          <p:nvPr/>
        </p:nvSpPr>
        <p:spPr>
          <a:xfrm>
            <a:off x="1600200" y="2209800"/>
            <a:ext cx="533400" cy="4572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6902" name="Picture 36901" descr="ho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76200"/>
            <a:ext cx="6096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903" name="Picture 36902" descr="ho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0"/>
            <a:ext cx="6096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905" name="Text Box 36904"/>
          <p:cNvSpPr txBox="1"/>
          <p:nvPr/>
        </p:nvSpPr>
        <p:spPr>
          <a:xfrm>
            <a:off x="1600200" y="3352800"/>
            <a:ext cx="90678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-Ngày.................quân Pháp nổ súng xâm lược nước ta đầu tiên ở ....................Ngày ....................quân Pháp đánh chiếm thành Gia Định. Đêm 23 rạng sáng ngày 24/2/1861,quân Pháp tấn công Đại đồn.......................</a:t>
            </a:r>
          </a:p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Sau đó, chiếm ba tỉnh.........................................................................</a:t>
            </a:r>
          </a:p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-Ngày 5/6/1862 triều đình kí.........................................nhân nhượng cho Pháp nhiều quyền lợi </a:t>
            </a:r>
          </a:p>
        </p:txBody>
      </p:sp>
      <p:sp>
        <p:nvSpPr>
          <p:cNvPr id="36906" name="Text Box 36905"/>
          <p:cNvSpPr txBox="1"/>
          <p:nvPr/>
        </p:nvSpPr>
        <p:spPr>
          <a:xfrm>
            <a:off x="2438400" y="4419600"/>
            <a:ext cx="20161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Chí Hoà</a:t>
            </a:r>
          </a:p>
        </p:txBody>
      </p:sp>
      <p:sp>
        <p:nvSpPr>
          <p:cNvPr id="36907" name="Text Box 36906"/>
          <p:cNvSpPr txBox="1"/>
          <p:nvPr/>
        </p:nvSpPr>
        <p:spPr>
          <a:xfrm>
            <a:off x="4876800" y="4724400"/>
            <a:ext cx="5562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Định Tường ,Biên Hoà và Vĩnh Long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9" grpId="0"/>
      <p:bldP spid="36890" grpId="0"/>
      <p:bldP spid="36891" grpId="0"/>
      <p:bldP spid="36892" grpId="0"/>
      <p:bldP spid="36893" grpId="0"/>
      <p:bldP spid="36894" grpId="0"/>
      <p:bldP spid="36897" grpId="0"/>
      <p:bldP spid="36898" grpId="0"/>
      <p:bldP spid="36899" grpId="0"/>
      <p:bldP spid="36900" grpId="0"/>
      <p:bldP spid="36905" grpId="0"/>
      <p:bldP spid="36906" grpId="0"/>
      <p:bldP spid="369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11268"/>
          <p:cNvSpPr txBox="1"/>
          <p:nvPr/>
        </p:nvSpPr>
        <p:spPr>
          <a:xfrm>
            <a:off x="5943600" y="3276600"/>
            <a:ext cx="47244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Vi sao Pháp chọn Đà Nẵng làm điểm mở đầu cho cuộc xâm lược Việt Nam ?</a:t>
            </a:r>
          </a:p>
        </p:txBody>
      </p:sp>
      <p:pic>
        <p:nvPicPr>
          <p:cNvPr id="11268" name="Picture 11267" descr="Hai Cang Ãa Nang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962400"/>
            <a:ext cx="4495800" cy="2819400"/>
          </a:xfrm>
          <a:prstGeom prst="rect">
            <a:avLst/>
          </a:prstGeom>
          <a:noFill/>
          <a:ln w="127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76" name="Picture 11275" descr="2_o">
            <a:hlinkClick r:id="rId3"/>
          </p:cNvPr>
          <p:cNvPicPr>
            <a:picLocks noChangeAspect="1"/>
          </p:cNvPicPr>
          <p:nvPr/>
        </p:nvPicPr>
        <p:blipFill>
          <a:blip r:embed="rId4">
            <a:lum bright="12000" contrast="36000"/>
          </a:blip>
          <a:stretch>
            <a:fillRect/>
          </a:stretch>
        </p:blipFill>
        <p:spPr>
          <a:xfrm>
            <a:off x="6019800" y="0"/>
            <a:ext cx="4495800" cy="3124200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1277" name="Group 11276"/>
          <p:cNvGrpSpPr/>
          <p:nvPr/>
        </p:nvGrpSpPr>
        <p:grpSpPr>
          <a:xfrm>
            <a:off x="1524000" y="0"/>
            <a:ext cx="4418414" cy="6096000"/>
            <a:chOff x="1200" y="0"/>
            <a:chExt cx="3727" cy="4320"/>
          </a:xfrm>
        </p:grpSpPr>
        <p:sp>
          <p:nvSpPr>
            <p:cNvPr id="11278" name="Rectangles 11277"/>
            <p:cNvSpPr/>
            <p:nvPr/>
          </p:nvSpPr>
          <p:spPr>
            <a:xfrm>
              <a:off x="1200" y="0"/>
              <a:ext cx="3696" cy="43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9" name="Group 11278"/>
            <p:cNvGrpSpPr/>
            <p:nvPr/>
          </p:nvGrpSpPr>
          <p:grpSpPr>
            <a:xfrm>
              <a:off x="1560" y="48"/>
              <a:ext cx="2340" cy="4169"/>
              <a:chOff x="1560" y="48"/>
              <a:chExt cx="2340" cy="4169"/>
            </a:xfrm>
          </p:grpSpPr>
          <p:sp>
            <p:nvSpPr>
              <p:cNvPr id="11280" name="Freeform 11279"/>
              <p:cNvSpPr/>
              <p:nvPr/>
            </p:nvSpPr>
            <p:spPr>
              <a:xfrm>
                <a:off x="1572" y="48"/>
                <a:ext cx="2328" cy="4163"/>
              </a:xfrm>
              <a:custGeom>
                <a:avLst/>
                <a:gdLst/>
                <a:ahLst/>
                <a:cxnLst/>
                <a:rect l="0" t="0" r="0" b="0"/>
                <a:pathLst>
                  <a:path w="2328" h="4163">
                    <a:moveTo>
                      <a:pt x="1392" y="138"/>
                    </a:moveTo>
                    <a:cubicBezTo>
                      <a:pt x="1420" y="221"/>
                      <a:pt x="1404" y="135"/>
                      <a:pt x="1368" y="186"/>
                    </a:cubicBezTo>
                    <a:cubicBezTo>
                      <a:pt x="1353" y="207"/>
                      <a:pt x="1344" y="258"/>
                      <a:pt x="1344" y="258"/>
                    </a:cubicBezTo>
                    <a:cubicBezTo>
                      <a:pt x="1348" y="278"/>
                      <a:pt x="1345" y="301"/>
                      <a:pt x="1356" y="318"/>
                    </a:cubicBezTo>
                    <a:cubicBezTo>
                      <a:pt x="1363" y="329"/>
                      <a:pt x="1383" y="321"/>
                      <a:pt x="1392" y="330"/>
                    </a:cubicBezTo>
                    <a:cubicBezTo>
                      <a:pt x="1456" y="394"/>
                      <a:pt x="1344" y="346"/>
                      <a:pt x="1440" y="378"/>
                    </a:cubicBezTo>
                    <a:cubicBezTo>
                      <a:pt x="1491" y="455"/>
                      <a:pt x="1428" y="378"/>
                      <a:pt x="1524" y="426"/>
                    </a:cubicBezTo>
                    <a:cubicBezTo>
                      <a:pt x="1539" y="434"/>
                      <a:pt x="1544" y="456"/>
                      <a:pt x="1560" y="462"/>
                    </a:cubicBezTo>
                    <a:cubicBezTo>
                      <a:pt x="1586" y="473"/>
                      <a:pt x="1616" y="470"/>
                      <a:pt x="1644" y="474"/>
                    </a:cubicBezTo>
                    <a:cubicBezTo>
                      <a:pt x="1692" y="490"/>
                      <a:pt x="1740" y="494"/>
                      <a:pt x="1788" y="510"/>
                    </a:cubicBezTo>
                    <a:cubicBezTo>
                      <a:pt x="1796" y="522"/>
                      <a:pt x="1815" y="532"/>
                      <a:pt x="1812" y="546"/>
                    </a:cubicBezTo>
                    <a:cubicBezTo>
                      <a:pt x="1809" y="558"/>
                      <a:pt x="1788" y="555"/>
                      <a:pt x="1776" y="558"/>
                    </a:cubicBezTo>
                    <a:cubicBezTo>
                      <a:pt x="1736" y="567"/>
                      <a:pt x="1656" y="582"/>
                      <a:pt x="1656" y="582"/>
                    </a:cubicBezTo>
                    <a:cubicBezTo>
                      <a:pt x="1617" y="608"/>
                      <a:pt x="1599" y="640"/>
                      <a:pt x="1560" y="666"/>
                    </a:cubicBezTo>
                    <a:cubicBezTo>
                      <a:pt x="1532" y="662"/>
                      <a:pt x="1502" y="644"/>
                      <a:pt x="1476" y="654"/>
                    </a:cubicBezTo>
                    <a:cubicBezTo>
                      <a:pt x="1461" y="660"/>
                      <a:pt x="1474" y="689"/>
                      <a:pt x="1464" y="702"/>
                    </a:cubicBezTo>
                    <a:cubicBezTo>
                      <a:pt x="1456" y="712"/>
                      <a:pt x="1440" y="710"/>
                      <a:pt x="1428" y="714"/>
                    </a:cubicBezTo>
                    <a:cubicBezTo>
                      <a:pt x="1380" y="786"/>
                      <a:pt x="1389" y="827"/>
                      <a:pt x="1296" y="858"/>
                    </a:cubicBezTo>
                    <a:cubicBezTo>
                      <a:pt x="1284" y="870"/>
                      <a:pt x="1274" y="885"/>
                      <a:pt x="1260" y="894"/>
                    </a:cubicBezTo>
                    <a:cubicBezTo>
                      <a:pt x="1249" y="901"/>
                      <a:pt x="1233" y="897"/>
                      <a:pt x="1224" y="906"/>
                    </a:cubicBezTo>
                    <a:cubicBezTo>
                      <a:pt x="1167" y="963"/>
                      <a:pt x="1153" y="1048"/>
                      <a:pt x="1128" y="1122"/>
                    </a:cubicBezTo>
                    <a:cubicBezTo>
                      <a:pt x="1115" y="1161"/>
                      <a:pt x="1081" y="1191"/>
                      <a:pt x="1068" y="1230"/>
                    </a:cubicBezTo>
                    <a:cubicBezTo>
                      <a:pt x="1086" y="1284"/>
                      <a:pt x="1121" y="1327"/>
                      <a:pt x="1152" y="1374"/>
                    </a:cubicBezTo>
                    <a:cubicBezTo>
                      <a:pt x="1155" y="1379"/>
                      <a:pt x="1224" y="1395"/>
                      <a:pt x="1236" y="1398"/>
                    </a:cubicBezTo>
                    <a:cubicBezTo>
                      <a:pt x="1282" y="1429"/>
                      <a:pt x="1334" y="1439"/>
                      <a:pt x="1380" y="1470"/>
                    </a:cubicBezTo>
                    <a:cubicBezTo>
                      <a:pt x="1340" y="1529"/>
                      <a:pt x="1327" y="1525"/>
                      <a:pt x="1380" y="1578"/>
                    </a:cubicBezTo>
                    <a:cubicBezTo>
                      <a:pt x="1395" y="1637"/>
                      <a:pt x="1392" y="1654"/>
                      <a:pt x="1452" y="1674"/>
                    </a:cubicBezTo>
                    <a:cubicBezTo>
                      <a:pt x="1460" y="1686"/>
                      <a:pt x="1465" y="1701"/>
                      <a:pt x="1476" y="1710"/>
                    </a:cubicBezTo>
                    <a:cubicBezTo>
                      <a:pt x="1486" y="1718"/>
                      <a:pt x="1503" y="1713"/>
                      <a:pt x="1512" y="1722"/>
                    </a:cubicBezTo>
                    <a:cubicBezTo>
                      <a:pt x="1521" y="1731"/>
                      <a:pt x="1518" y="1747"/>
                      <a:pt x="1524" y="1758"/>
                    </a:cubicBezTo>
                    <a:cubicBezTo>
                      <a:pt x="1530" y="1771"/>
                      <a:pt x="1537" y="1785"/>
                      <a:pt x="1548" y="1794"/>
                    </a:cubicBezTo>
                    <a:cubicBezTo>
                      <a:pt x="1558" y="1802"/>
                      <a:pt x="1573" y="1800"/>
                      <a:pt x="1584" y="1806"/>
                    </a:cubicBezTo>
                    <a:cubicBezTo>
                      <a:pt x="1597" y="1812"/>
                      <a:pt x="1608" y="1822"/>
                      <a:pt x="1620" y="1830"/>
                    </a:cubicBezTo>
                    <a:cubicBezTo>
                      <a:pt x="1656" y="1884"/>
                      <a:pt x="1676" y="1889"/>
                      <a:pt x="1740" y="1902"/>
                    </a:cubicBezTo>
                    <a:cubicBezTo>
                      <a:pt x="1752" y="1910"/>
                      <a:pt x="1766" y="1916"/>
                      <a:pt x="1776" y="1926"/>
                    </a:cubicBezTo>
                    <a:cubicBezTo>
                      <a:pt x="1786" y="1936"/>
                      <a:pt x="1789" y="1953"/>
                      <a:pt x="1800" y="1962"/>
                    </a:cubicBezTo>
                    <a:cubicBezTo>
                      <a:pt x="1822" y="1981"/>
                      <a:pt x="1872" y="2010"/>
                      <a:pt x="1872" y="2010"/>
                    </a:cubicBezTo>
                    <a:cubicBezTo>
                      <a:pt x="1900" y="2052"/>
                      <a:pt x="1937" y="2067"/>
                      <a:pt x="1968" y="2106"/>
                    </a:cubicBezTo>
                    <a:cubicBezTo>
                      <a:pt x="2043" y="2203"/>
                      <a:pt x="1982" y="2156"/>
                      <a:pt x="2052" y="2202"/>
                    </a:cubicBezTo>
                    <a:cubicBezTo>
                      <a:pt x="2060" y="2214"/>
                      <a:pt x="2066" y="2228"/>
                      <a:pt x="2076" y="2238"/>
                    </a:cubicBezTo>
                    <a:cubicBezTo>
                      <a:pt x="2086" y="2248"/>
                      <a:pt x="2106" y="2249"/>
                      <a:pt x="2112" y="2262"/>
                    </a:cubicBezTo>
                    <a:cubicBezTo>
                      <a:pt x="2123" y="2288"/>
                      <a:pt x="2114" y="2320"/>
                      <a:pt x="2124" y="2346"/>
                    </a:cubicBezTo>
                    <a:cubicBezTo>
                      <a:pt x="2134" y="2373"/>
                      <a:pt x="2172" y="2418"/>
                      <a:pt x="2172" y="2418"/>
                    </a:cubicBezTo>
                    <a:cubicBezTo>
                      <a:pt x="2198" y="2522"/>
                      <a:pt x="2166" y="2409"/>
                      <a:pt x="2208" y="2514"/>
                    </a:cubicBezTo>
                    <a:cubicBezTo>
                      <a:pt x="2246" y="2609"/>
                      <a:pt x="2275" y="2713"/>
                      <a:pt x="2292" y="2814"/>
                    </a:cubicBezTo>
                    <a:cubicBezTo>
                      <a:pt x="2292" y="2814"/>
                      <a:pt x="2298" y="2839"/>
                      <a:pt x="2304" y="2850"/>
                    </a:cubicBezTo>
                    <a:cubicBezTo>
                      <a:pt x="2310" y="2863"/>
                      <a:pt x="2320" y="2874"/>
                      <a:pt x="2328" y="2886"/>
                    </a:cubicBezTo>
                    <a:cubicBezTo>
                      <a:pt x="2324" y="2902"/>
                      <a:pt x="2326" y="2921"/>
                      <a:pt x="2316" y="2934"/>
                    </a:cubicBezTo>
                    <a:cubicBezTo>
                      <a:pt x="2269" y="2993"/>
                      <a:pt x="2264" y="2868"/>
                      <a:pt x="2292" y="3006"/>
                    </a:cubicBezTo>
                    <a:cubicBezTo>
                      <a:pt x="2235" y="3025"/>
                      <a:pt x="2238" y="3035"/>
                      <a:pt x="2256" y="3090"/>
                    </a:cubicBezTo>
                    <a:cubicBezTo>
                      <a:pt x="2228" y="3174"/>
                      <a:pt x="2224" y="3138"/>
                      <a:pt x="2244" y="3198"/>
                    </a:cubicBezTo>
                    <a:cubicBezTo>
                      <a:pt x="2240" y="3222"/>
                      <a:pt x="2244" y="3249"/>
                      <a:pt x="2232" y="3270"/>
                    </a:cubicBezTo>
                    <a:cubicBezTo>
                      <a:pt x="2226" y="3281"/>
                      <a:pt x="2207" y="3276"/>
                      <a:pt x="2196" y="3282"/>
                    </a:cubicBezTo>
                    <a:cubicBezTo>
                      <a:pt x="2183" y="3288"/>
                      <a:pt x="2172" y="3298"/>
                      <a:pt x="2160" y="3306"/>
                    </a:cubicBezTo>
                    <a:cubicBezTo>
                      <a:pt x="2138" y="3418"/>
                      <a:pt x="2175" y="3329"/>
                      <a:pt x="2076" y="3378"/>
                    </a:cubicBezTo>
                    <a:cubicBezTo>
                      <a:pt x="2063" y="3384"/>
                      <a:pt x="2065" y="3408"/>
                      <a:pt x="2052" y="3414"/>
                    </a:cubicBezTo>
                    <a:cubicBezTo>
                      <a:pt x="2026" y="3425"/>
                      <a:pt x="1996" y="3422"/>
                      <a:pt x="1968" y="3426"/>
                    </a:cubicBezTo>
                    <a:cubicBezTo>
                      <a:pt x="1937" y="3472"/>
                      <a:pt x="1925" y="3480"/>
                      <a:pt x="1872" y="3462"/>
                    </a:cubicBezTo>
                    <a:cubicBezTo>
                      <a:pt x="1860" y="3470"/>
                      <a:pt x="1845" y="3475"/>
                      <a:pt x="1836" y="3486"/>
                    </a:cubicBezTo>
                    <a:cubicBezTo>
                      <a:pt x="1828" y="3496"/>
                      <a:pt x="1834" y="3515"/>
                      <a:pt x="1824" y="3522"/>
                    </a:cubicBezTo>
                    <a:cubicBezTo>
                      <a:pt x="1788" y="3548"/>
                      <a:pt x="1693" y="3553"/>
                      <a:pt x="1656" y="3558"/>
                    </a:cubicBezTo>
                    <a:cubicBezTo>
                      <a:pt x="1620" y="3582"/>
                      <a:pt x="1589" y="3616"/>
                      <a:pt x="1548" y="3630"/>
                    </a:cubicBezTo>
                    <a:cubicBezTo>
                      <a:pt x="1498" y="3647"/>
                      <a:pt x="1523" y="3635"/>
                      <a:pt x="1476" y="3666"/>
                    </a:cubicBezTo>
                    <a:cubicBezTo>
                      <a:pt x="1469" y="3645"/>
                      <a:pt x="1463" y="3587"/>
                      <a:pt x="1416" y="3642"/>
                    </a:cubicBezTo>
                    <a:cubicBezTo>
                      <a:pt x="1372" y="3693"/>
                      <a:pt x="1415" y="3713"/>
                      <a:pt x="1368" y="3750"/>
                    </a:cubicBezTo>
                    <a:cubicBezTo>
                      <a:pt x="1358" y="3758"/>
                      <a:pt x="1344" y="3758"/>
                      <a:pt x="1332" y="3762"/>
                    </a:cubicBezTo>
                    <a:cubicBezTo>
                      <a:pt x="1336" y="3786"/>
                      <a:pt x="1344" y="3810"/>
                      <a:pt x="1344" y="3834"/>
                    </a:cubicBezTo>
                    <a:cubicBezTo>
                      <a:pt x="1344" y="3847"/>
                      <a:pt x="1345" y="3870"/>
                      <a:pt x="1332" y="3870"/>
                    </a:cubicBezTo>
                    <a:cubicBezTo>
                      <a:pt x="1318" y="3870"/>
                      <a:pt x="1319" y="3843"/>
                      <a:pt x="1308" y="3834"/>
                    </a:cubicBezTo>
                    <a:cubicBezTo>
                      <a:pt x="1281" y="3812"/>
                      <a:pt x="1222" y="3809"/>
                      <a:pt x="1188" y="3798"/>
                    </a:cubicBezTo>
                    <a:cubicBezTo>
                      <a:pt x="1192" y="3826"/>
                      <a:pt x="1194" y="3854"/>
                      <a:pt x="1200" y="3882"/>
                    </a:cubicBezTo>
                    <a:cubicBezTo>
                      <a:pt x="1202" y="3894"/>
                      <a:pt x="1217" y="3906"/>
                      <a:pt x="1212" y="3918"/>
                    </a:cubicBezTo>
                    <a:cubicBezTo>
                      <a:pt x="1207" y="3931"/>
                      <a:pt x="1188" y="3934"/>
                      <a:pt x="1176" y="3942"/>
                    </a:cubicBezTo>
                    <a:cubicBezTo>
                      <a:pt x="1115" y="4034"/>
                      <a:pt x="1196" y="3933"/>
                      <a:pt x="996" y="3990"/>
                    </a:cubicBezTo>
                    <a:cubicBezTo>
                      <a:pt x="984" y="3993"/>
                      <a:pt x="990" y="4015"/>
                      <a:pt x="984" y="4026"/>
                    </a:cubicBezTo>
                    <a:cubicBezTo>
                      <a:pt x="962" y="4069"/>
                      <a:pt x="966" y="4060"/>
                      <a:pt x="924" y="4074"/>
                    </a:cubicBezTo>
                    <a:cubicBezTo>
                      <a:pt x="920" y="4086"/>
                      <a:pt x="921" y="4101"/>
                      <a:pt x="912" y="4110"/>
                    </a:cubicBezTo>
                    <a:cubicBezTo>
                      <a:pt x="892" y="4130"/>
                      <a:pt x="840" y="4158"/>
                      <a:pt x="840" y="4158"/>
                    </a:cubicBezTo>
                    <a:cubicBezTo>
                      <a:pt x="808" y="4154"/>
                      <a:pt x="772" y="4163"/>
                      <a:pt x="744" y="4146"/>
                    </a:cubicBezTo>
                    <a:cubicBezTo>
                      <a:pt x="732" y="4139"/>
                      <a:pt x="772" y="4134"/>
                      <a:pt x="780" y="4122"/>
                    </a:cubicBezTo>
                    <a:cubicBezTo>
                      <a:pt x="793" y="4101"/>
                      <a:pt x="804" y="4050"/>
                      <a:pt x="804" y="4050"/>
                    </a:cubicBezTo>
                    <a:cubicBezTo>
                      <a:pt x="808" y="3970"/>
                      <a:pt x="806" y="3889"/>
                      <a:pt x="816" y="3810"/>
                    </a:cubicBezTo>
                    <a:cubicBezTo>
                      <a:pt x="818" y="3796"/>
                      <a:pt x="834" y="3787"/>
                      <a:pt x="840" y="3774"/>
                    </a:cubicBezTo>
                    <a:cubicBezTo>
                      <a:pt x="850" y="3751"/>
                      <a:pt x="864" y="3702"/>
                      <a:pt x="864" y="3702"/>
                    </a:cubicBezTo>
                    <a:cubicBezTo>
                      <a:pt x="852" y="3698"/>
                      <a:pt x="837" y="3699"/>
                      <a:pt x="828" y="3690"/>
                    </a:cubicBezTo>
                    <a:cubicBezTo>
                      <a:pt x="819" y="3681"/>
                      <a:pt x="829" y="3656"/>
                      <a:pt x="816" y="3654"/>
                    </a:cubicBezTo>
                    <a:cubicBezTo>
                      <a:pt x="791" y="3650"/>
                      <a:pt x="744" y="3678"/>
                      <a:pt x="744" y="3678"/>
                    </a:cubicBezTo>
                    <a:cubicBezTo>
                      <a:pt x="728" y="3674"/>
                      <a:pt x="709" y="3676"/>
                      <a:pt x="696" y="3666"/>
                    </a:cubicBezTo>
                    <a:cubicBezTo>
                      <a:pt x="685" y="3657"/>
                      <a:pt x="675" y="3603"/>
                      <a:pt x="696" y="3594"/>
                    </a:cubicBezTo>
                    <a:cubicBezTo>
                      <a:pt x="725" y="3581"/>
                      <a:pt x="760" y="3586"/>
                      <a:pt x="792" y="3582"/>
                    </a:cubicBezTo>
                    <a:cubicBezTo>
                      <a:pt x="848" y="3563"/>
                      <a:pt x="844" y="3533"/>
                      <a:pt x="876" y="3486"/>
                    </a:cubicBezTo>
                    <a:cubicBezTo>
                      <a:pt x="1007" y="3508"/>
                      <a:pt x="1067" y="3523"/>
                      <a:pt x="1236" y="3486"/>
                    </a:cubicBezTo>
                    <a:cubicBezTo>
                      <a:pt x="1252" y="3482"/>
                      <a:pt x="1233" y="3452"/>
                      <a:pt x="1224" y="3438"/>
                    </a:cubicBezTo>
                    <a:cubicBezTo>
                      <a:pt x="1202" y="3405"/>
                      <a:pt x="1116" y="3390"/>
                      <a:pt x="1116" y="3390"/>
                    </a:cubicBezTo>
                    <a:cubicBezTo>
                      <a:pt x="1108" y="3378"/>
                      <a:pt x="1094" y="3368"/>
                      <a:pt x="1092" y="3354"/>
                    </a:cubicBezTo>
                    <a:cubicBezTo>
                      <a:pt x="1084" y="3308"/>
                      <a:pt x="1143" y="3281"/>
                      <a:pt x="1176" y="3270"/>
                    </a:cubicBezTo>
                    <a:cubicBezTo>
                      <a:pt x="1200" y="3274"/>
                      <a:pt x="1282" y="3296"/>
                      <a:pt x="1308" y="3270"/>
                    </a:cubicBezTo>
                    <a:cubicBezTo>
                      <a:pt x="1409" y="3169"/>
                      <a:pt x="1247" y="3234"/>
                      <a:pt x="1356" y="3198"/>
                    </a:cubicBezTo>
                    <a:cubicBezTo>
                      <a:pt x="1424" y="3130"/>
                      <a:pt x="1355" y="3186"/>
                      <a:pt x="1440" y="3150"/>
                    </a:cubicBezTo>
                    <a:cubicBezTo>
                      <a:pt x="1490" y="3129"/>
                      <a:pt x="1532" y="3095"/>
                      <a:pt x="1584" y="3078"/>
                    </a:cubicBezTo>
                    <a:cubicBezTo>
                      <a:pt x="1638" y="3024"/>
                      <a:pt x="1615" y="3058"/>
                      <a:pt x="1644" y="2970"/>
                    </a:cubicBezTo>
                    <a:cubicBezTo>
                      <a:pt x="1648" y="2958"/>
                      <a:pt x="1656" y="2934"/>
                      <a:pt x="1656" y="2934"/>
                    </a:cubicBezTo>
                    <a:cubicBezTo>
                      <a:pt x="1647" y="2889"/>
                      <a:pt x="1633" y="2861"/>
                      <a:pt x="1668" y="2826"/>
                    </a:cubicBezTo>
                    <a:cubicBezTo>
                      <a:pt x="1695" y="2772"/>
                      <a:pt x="1710" y="2754"/>
                      <a:pt x="1692" y="2694"/>
                    </a:cubicBezTo>
                    <a:cubicBezTo>
                      <a:pt x="1667" y="2611"/>
                      <a:pt x="1690" y="2629"/>
                      <a:pt x="1632" y="2610"/>
                    </a:cubicBezTo>
                    <a:cubicBezTo>
                      <a:pt x="1661" y="2523"/>
                      <a:pt x="1609" y="2471"/>
                      <a:pt x="1668" y="2382"/>
                    </a:cubicBezTo>
                    <a:cubicBezTo>
                      <a:pt x="1664" y="2366"/>
                      <a:pt x="1656" y="2350"/>
                      <a:pt x="1656" y="2334"/>
                    </a:cubicBezTo>
                    <a:cubicBezTo>
                      <a:pt x="1656" y="2250"/>
                      <a:pt x="1692" y="2323"/>
                      <a:pt x="1656" y="2226"/>
                    </a:cubicBezTo>
                    <a:cubicBezTo>
                      <a:pt x="1642" y="2188"/>
                      <a:pt x="1610" y="2180"/>
                      <a:pt x="1584" y="2154"/>
                    </a:cubicBezTo>
                    <a:cubicBezTo>
                      <a:pt x="1551" y="2055"/>
                      <a:pt x="1535" y="2086"/>
                      <a:pt x="1644" y="2070"/>
                    </a:cubicBezTo>
                    <a:cubicBezTo>
                      <a:pt x="1640" y="2058"/>
                      <a:pt x="1641" y="2043"/>
                      <a:pt x="1632" y="2034"/>
                    </a:cubicBezTo>
                    <a:cubicBezTo>
                      <a:pt x="1623" y="2025"/>
                      <a:pt x="1607" y="2028"/>
                      <a:pt x="1596" y="2022"/>
                    </a:cubicBezTo>
                    <a:cubicBezTo>
                      <a:pt x="1572" y="2010"/>
                      <a:pt x="1547" y="1999"/>
                      <a:pt x="1524" y="1986"/>
                    </a:cubicBezTo>
                    <a:cubicBezTo>
                      <a:pt x="1499" y="1972"/>
                      <a:pt x="1476" y="1954"/>
                      <a:pt x="1452" y="1938"/>
                    </a:cubicBezTo>
                    <a:cubicBezTo>
                      <a:pt x="1440" y="1930"/>
                      <a:pt x="1416" y="1914"/>
                      <a:pt x="1416" y="1914"/>
                    </a:cubicBezTo>
                    <a:cubicBezTo>
                      <a:pt x="1404" y="1922"/>
                      <a:pt x="1394" y="1941"/>
                      <a:pt x="1380" y="1938"/>
                    </a:cubicBezTo>
                    <a:cubicBezTo>
                      <a:pt x="1368" y="1935"/>
                      <a:pt x="1371" y="1914"/>
                      <a:pt x="1368" y="1902"/>
                    </a:cubicBezTo>
                    <a:cubicBezTo>
                      <a:pt x="1367" y="1899"/>
                      <a:pt x="1348" y="1779"/>
                      <a:pt x="1344" y="1770"/>
                    </a:cubicBezTo>
                    <a:cubicBezTo>
                      <a:pt x="1319" y="1720"/>
                      <a:pt x="1246" y="1701"/>
                      <a:pt x="1200" y="1686"/>
                    </a:cubicBezTo>
                    <a:cubicBezTo>
                      <a:pt x="1188" y="1682"/>
                      <a:pt x="1176" y="1678"/>
                      <a:pt x="1164" y="1674"/>
                    </a:cubicBezTo>
                    <a:cubicBezTo>
                      <a:pt x="1152" y="1670"/>
                      <a:pt x="1128" y="1662"/>
                      <a:pt x="1128" y="1662"/>
                    </a:cubicBezTo>
                    <a:cubicBezTo>
                      <a:pt x="1096" y="1566"/>
                      <a:pt x="1029" y="1488"/>
                      <a:pt x="984" y="1398"/>
                    </a:cubicBezTo>
                    <a:cubicBezTo>
                      <a:pt x="980" y="1410"/>
                      <a:pt x="983" y="1428"/>
                      <a:pt x="972" y="1434"/>
                    </a:cubicBezTo>
                    <a:cubicBezTo>
                      <a:pt x="958" y="1441"/>
                      <a:pt x="906" y="1402"/>
                      <a:pt x="900" y="1398"/>
                    </a:cubicBezTo>
                    <a:cubicBezTo>
                      <a:pt x="896" y="1362"/>
                      <a:pt x="907" y="1321"/>
                      <a:pt x="888" y="1290"/>
                    </a:cubicBezTo>
                    <a:cubicBezTo>
                      <a:pt x="874" y="1269"/>
                      <a:pt x="840" y="1274"/>
                      <a:pt x="816" y="1266"/>
                    </a:cubicBezTo>
                    <a:cubicBezTo>
                      <a:pt x="753" y="1245"/>
                      <a:pt x="791" y="1261"/>
                      <a:pt x="708" y="1206"/>
                    </a:cubicBezTo>
                    <a:cubicBezTo>
                      <a:pt x="687" y="1192"/>
                      <a:pt x="660" y="1190"/>
                      <a:pt x="636" y="1182"/>
                    </a:cubicBezTo>
                    <a:cubicBezTo>
                      <a:pt x="622" y="1177"/>
                      <a:pt x="613" y="1164"/>
                      <a:pt x="600" y="1158"/>
                    </a:cubicBezTo>
                    <a:cubicBezTo>
                      <a:pt x="577" y="1148"/>
                      <a:pt x="528" y="1134"/>
                      <a:pt x="528" y="1134"/>
                    </a:cubicBezTo>
                    <a:cubicBezTo>
                      <a:pt x="524" y="1122"/>
                      <a:pt x="512" y="1110"/>
                      <a:pt x="516" y="1098"/>
                    </a:cubicBezTo>
                    <a:cubicBezTo>
                      <a:pt x="521" y="1083"/>
                      <a:pt x="573" y="1045"/>
                      <a:pt x="588" y="1038"/>
                    </a:cubicBezTo>
                    <a:cubicBezTo>
                      <a:pt x="611" y="1028"/>
                      <a:pt x="660" y="1014"/>
                      <a:pt x="660" y="1014"/>
                    </a:cubicBezTo>
                    <a:cubicBezTo>
                      <a:pt x="692" y="1025"/>
                      <a:pt x="721" y="1041"/>
                      <a:pt x="756" y="1014"/>
                    </a:cubicBezTo>
                    <a:cubicBezTo>
                      <a:pt x="779" y="996"/>
                      <a:pt x="804" y="942"/>
                      <a:pt x="804" y="942"/>
                    </a:cubicBezTo>
                    <a:cubicBezTo>
                      <a:pt x="779" y="842"/>
                      <a:pt x="809" y="941"/>
                      <a:pt x="768" y="858"/>
                    </a:cubicBezTo>
                    <a:cubicBezTo>
                      <a:pt x="762" y="847"/>
                      <a:pt x="767" y="828"/>
                      <a:pt x="756" y="822"/>
                    </a:cubicBezTo>
                    <a:cubicBezTo>
                      <a:pt x="735" y="810"/>
                      <a:pt x="708" y="814"/>
                      <a:pt x="684" y="810"/>
                    </a:cubicBezTo>
                    <a:cubicBezTo>
                      <a:pt x="688" y="798"/>
                      <a:pt x="690" y="785"/>
                      <a:pt x="696" y="774"/>
                    </a:cubicBezTo>
                    <a:cubicBezTo>
                      <a:pt x="702" y="761"/>
                      <a:pt x="729" y="749"/>
                      <a:pt x="720" y="738"/>
                    </a:cubicBezTo>
                    <a:cubicBezTo>
                      <a:pt x="704" y="718"/>
                      <a:pt x="672" y="722"/>
                      <a:pt x="648" y="714"/>
                    </a:cubicBezTo>
                    <a:cubicBezTo>
                      <a:pt x="609" y="701"/>
                      <a:pt x="579" y="679"/>
                      <a:pt x="540" y="666"/>
                    </a:cubicBezTo>
                    <a:cubicBezTo>
                      <a:pt x="528" y="670"/>
                      <a:pt x="515" y="672"/>
                      <a:pt x="504" y="678"/>
                    </a:cubicBezTo>
                    <a:cubicBezTo>
                      <a:pt x="479" y="692"/>
                      <a:pt x="432" y="726"/>
                      <a:pt x="432" y="726"/>
                    </a:cubicBezTo>
                    <a:cubicBezTo>
                      <a:pt x="412" y="722"/>
                      <a:pt x="392" y="718"/>
                      <a:pt x="372" y="714"/>
                    </a:cubicBezTo>
                    <a:cubicBezTo>
                      <a:pt x="348" y="710"/>
                      <a:pt x="320" y="716"/>
                      <a:pt x="300" y="702"/>
                    </a:cubicBezTo>
                    <a:cubicBezTo>
                      <a:pt x="276" y="685"/>
                      <a:pt x="276" y="646"/>
                      <a:pt x="252" y="630"/>
                    </a:cubicBezTo>
                    <a:cubicBezTo>
                      <a:pt x="240" y="622"/>
                      <a:pt x="228" y="614"/>
                      <a:pt x="216" y="606"/>
                    </a:cubicBezTo>
                    <a:cubicBezTo>
                      <a:pt x="197" y="548"/>
                      <a:pt x="241" y="460"/>
                      <a:pt x="192" y="438"/>
                    </a:cubicBezTo>
                    <a:cubicBezTo>
                      <a:pt x="166" y="427"/>
                      <a:pt x="136" y="430"/>
                      <a:pt x="108" y="426"/>
                    </a:cubicBezTo>
                    <a:cubicBezTo>
                      <a:pt x="104" y="414"/>
                      <a:pt x="104" y="400"/>
                      <a:pt x="96" y="390"/>
                    </a:cubicBezTo>
                    <a:cubicBezTo>
                      <a:pt x="87" y="379"/>
                      <a:pt x="71" y="375"/>
                      <a:pt x="60" y="366"/>
                    </a:cubicBezTo>
                    <a:cubicBezTo>
                      <a:pt x="25" y="337"/>
                      <a:pt x="24" y="329"/>
                      <a:pt x="0" y="294"/>
                    </a:cubicBezTo>
                    <a:cubicBezTo>
                      <a:pt x="4" y="274"/>
                      <a:pt x="2" y="252"/>
                      <a:pt x="12" y="234"/>
                    </a:cubicBezTo>
                    <a:cubicBezTo>
                      <a:pt x="19" y="221"/>
                      <a:pt x="40" y="222"/>
                      <a:pt x="48" y="210"/>
                    </a:cubicBezTo>
                    <a:cubicBezTo>
                      <a:pt x="61" y="189"/>
                      <a:pt x="72" y="138"/>
                      <a:pt x="72" y="138"/>
                    </a:cubicBezTo>
                    <a:cubicBezTo>
                      <a:pt x="108" y="150"/>
                      <a:pt x="148" y="153"/>
                      <a:pt x="180" y="174"/>
                    </a:cubicBezTo>
                    <a:cubicBezTo>
                      <a:pt x="192" y="182"/>
                      <a:pt x="203" y="192"/>
                      <a:pt x="216" y="198"/>
                    </a:cubicBezTo>
                    <a:cubicBezTo>
                      <a:pt x="239" y="208"/>
                      <a:pt x="288" y="222"/>
                      <a:pt x="288" y="222"/>
                    </a:cubicBezTo>
                    <a:cubicBezTo>
                      <a:pt x="308" y="218"/>
                      <a:pt x="329" y="217"/>
                      <a:pt x="348" y="210"/>
                    </a:cubicBezTo>
                    <a:cubicBezTo>
                      <a:pt x="421" y="183"/>
                      <a:pt x="343" y="176"/>
                      <a:pt x="432" y="198"/>
                    </a:cubicBezTo>
                    <a:cubicBezTo>
                      <a:pt x="479" y="230"/>
                      <a:pt x="477" y="240"/>
                      <a:pt x="552" y="210"/>
                    </a:cubicBezTo>
                    <a:cubicBezTo>
                      <a:pt x="568" y="204"/>
                      <a:pt x="572" y="179"/>
                      <a:pt x="588" y="174"/>
                    </a:cubicBezTo>
                    <a:cubicBezTo>
                      <a:pt x="626" y="162"/>
                      <a:pt x="668" y="166"/>
                      <a:pt x="708" y="162"/>
                    </a:cubicBezTo>
                    <a:cubicBezTo>
                      <a:pt x="720" y="154"/>
                      <a:pt x="730" y="143"/>
                      <a:pt x="744" y="138"/>
                    </a:cubicBezTo>
                    <a:cubicBezTo>
                      <a:pt x="763" y="131"/>
                      <a:pt x="788" y="139"/>
                      <a:pt x="804" y="126"/>
                    </a:cubicBezTo>
                    <a:cubicBezTo>
                      <a:pt x="914" y="34"/>
                      <a:pt x="727" y="108"/>
                      <a:pt x="852" y="66"/>
                    </a:cubicBezTo>
                    <a:cubicBezTo>
                      <a:pt x="856" y="54"/>
                      <a:pt x="854" y="38"/>
                      <a:pt x="864" y="30"/>
                    </a:cubicBezTo>
                    <a:cubicBezTo>
                      <a:pt x="901" y="0"/>
                      <a:pt x="950" y="31"/>
                      <a:pt x="984" y="42"/>
                    </a:cubicBezTo>
                    <a:cubicBezTo>
                      <a:pt x="996" y="46"/>
                      <a:pt x="1008" y="50"/>
                      <a:pt x="1020" y="54"/>
                    </a:cubicBezTo>
                    <a:cubicBezTo>
                      <a:pt x="1032" y="58"/>
                      <a:pt x="1056" y="66"/>
                      <a:pt x="1056" y="66"/>
                    </a:cubicBezTo>
                    <a:cubicBezTo>
                      <a:pt x="1162" y="172"/>
                      <a:pt x="1009" y="32"/>
                      <a:pt x="1152" y="114"/>
                    </a:cubicBezTo>
                    <a:cubicBezTo>
                      <a:pt x="1218" y="152"/>
                      <a:pt x="1131" y="153"/>
                      <a:pt x="1212" y="162"/>
                    </a:cubicBezTo>
                    <a:cubicBezTo>
                      <a:pt x="1390" y="182"/>
                      <a:pt x="1435" y="131"/>
                      <a:pt x="1380" y="198"/>
                    </a:cubicBezTo>
                  </a:path>
                </a:pathLst>
              </a:custGeom>
              <a:solidFill>
                <a:srgbClr val="F4F45A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" name="Freeform 11280"/>
              <p:cNvSpPr/>
              <p:nvPr/>
            </p:nvSpPr>
            <p:spPr>
              <a:xfrm>
                <a:off x="1560" y="54"/>
                <a:ext cx="2328" cy="4163"/>
              </a:xfrm>
              <a:custGeom>
                <a:avLst/>
                <a:gdLst/>
                <a:ahLst/>
                <a:cxnLst/>
                <a:rect l="0" t="0" r="0" b="0"/>
                <a:pathLst>
                  <a:path w="2328" h="4163">
                    <a:moveTo>
                      <a:pt x="1392" y="138"/>
                    </a:moveTo>
                    <a:cubicBezTo>
                      <a:pt x="1420" y="221"/>
                      <a:pt x="1404" y="135"/>
                      <a:pt x="1368" y="186"/>
                    </a:cubicBezTo>
                    <a:cubicBezTo>
                      <a:pt x="1353" y="207"/>
                      <a:pt x="1344" y="258"/>
                      <a:pt x="1344" y="258"/>
                    </a:cubicBezTo>
                    <a:cubicBezTo>
                      <a:pt x="1348" y="278"/>
                      <a:pt x="1345" y="301"/>
                      <a:pt x="1356" y="318"/>
                    </a:cubicBezTo>
                    <a:cubicBezTo>
                      <a:pt x="1363" y="329"/>
                      <a:pt x="1383" y="321"/>
                      <a:pt x="1392" y="330"/>
                    </a:cubicBezTo>
                    <a:cubicBezTo>
                      <a:pt x="1456" y="394"/>
                      <a:pt x="1344" y="346"/>
                      <a:pt x="1440" y="378"/>
                    </a:cubicBezTo>
                    <a:cubicBezTo>
                      <a:pt x="1491" y="455"/>
                      <a:pt x="1428" y="378"/>
                      <a:pt x="1524" y="426"/>
                    </a:cubicBezTo>
                    <a:cubicBezTo>
                      <a:pt x="1539" y="434"/>
                      <a:pt x="1544" y="456"/>
                      <a:pt x="1560" y="462"/>
                    </a:cubicBezTo>
                    <a:cubicBezTo>
                      <a:pt x="1586" y="473"/>
                      <a:pt x="1616" y="470"/>
                      <a:pt x="1644" y="474"/>
                    </a:cubicBezTo>
                    <a:cubicBezTo>
                      <a:pt x="1692" y="490"/>
                      <a:pt x="1740" y="494"/>
                      <a:pt x="1788" y="510"/>
                    </a:cubicBezTo>
                    <a:cubicBezTo>
                      <a:pt x="1796" y="522"/>
                      <a:pt x="1815" y="532"/>
                      <a:pt x="1812" y="546"/>
                    </a:cubicBezTo>
                    <a:cubicBezTo>
                      <a:pt x="1809" y="558"/>
                      <a:pt x="1788" y="555"/>
                      <a:pt x="1776" y="558"/>
                    </a:cubicBezTo>
                    <a:cubicBezTo>
                      <a:pt x="1736" y="567"/>
                      <a:pt x="1656" y="582"/>
                      <a:pt x="1656" y="582"/>
                    </a:cubicBezTo>
                    <a:cubicBezTo>
                      <a:pt x="1617" y="608"/>
                      <a:pt x="1599" y="640"/>
                      <a:pt x="1560" y="666"/>
                    </a:cubicBezTo>
                    <a:cubicBezTo>
                      <a:pt x="1532" y="662"/>
                      <a:pt x="1502" y="644"/>
                      <a:pt x="1476" y="654"/>
                    </a:cubicBezTo>
                    <a:cubicBezTo>
                      <a:pt x="1461" y="660"/>
                      <a:pt x="1474" y="689"/>
                      <a:pt x="1464" y="702"/>
                    </a:cubicBezTo>
                    <a:cubicBezTo>
                      <a:pt x="1456" y="712"/>
                      <a:pt x="1440" y="710"/>
                      <a:pt x="1428" y="714"/>
                    </a:cubicBezTo>
                    <a:cubicBezTo>
                      <a:pt x="1380" y="786"/>
                      <a:pt x="1389" y="827"/>
                      <a:pt x="1296" y="858"/>
                    </a:cubicBezTo>
                    <a:cubicBezTo>
                      <a:pt x="1284" y="870"/>
                      <a:pt x="1274" y="885"/>
                      <a:pt x="1260" y="894"/>
                    </a:cubicBezTo>
                    <a:cubicBezTo>
                      <a:pt x="1249" y="901"/>
                      <a:pt x="1233" y="897"/>
                      <a:pt x="1224" y="906"/>
                    </a:cubicBezTo>
                    <a:cubicBezTo>
                      <a:pt x="1167" y="963"/>
                      <a:pt x="1153" y="1048"/>
                      <a:pt x="1128" y="1122"/>
                    </a:cubicBezTo>
                    <a:cubicBezTo>
                      <a:pt x="1115" y="1161"/>
                      <a:pt x="1081" y="1191"/>
                      <a:pt x="1068" y="1230"/>
                    </a:cubicBezTo>
                    <a:cubicBezTo>
                      <a:pt x="1086" y="1284"/>
                      <a:pt x="1121" y="1327"/>
                      <a:pt x="1152" y="1374"/>
                    </a:cubicBezTo>
                    <a:cubicBezTo>
                      <a:pt x="1155" y="1379"/>
                      <a:pt x="1224" y="1395"/>
                      <a:pt x="1236" y="1398"/>
                    </a:cubicBezTo>
                    <a:cubicBezTo>
                      <a:pt x="1282" y="1429"/>
                      <a:pt x="1334" y="1439"/>
                      <a:pt x="1380" y="1470"/>
                    </a:cubicBezTo>
                    <a:cubicBezTo>
                      <a:pt x="1340" y="1529"/>
                      <a:pt x="1327" y="1525"/>
                      <a:pt x="1380" y="1578"/>
                    </a:cubicBezTo>
                    <a:cubicBezTo>
                      <a:pt x="1395" y="1637"/>
                      <a:pt x="1392" y="1654"/>
                      <a:pt x="1452" y="1674"/>
                    </a:cubicBezTo>
                    <a:cubicBezTo>
                      <a:pt x="1460" y="1686"/>
                      <a:pt x="1465" y="1701"/>
                      <a:pt x="1476" y="1710"/>
                    </a:cubicBezTo>
                    <a:cubicBezTo>
                      <a:pt x="1486" y="1718"/>
                      <a:pt x="1503" y="1713"/>
                      <a:pt x="1512" y="1722"/>
                    </a:cubicBezTo>
                    <a:cubicBezTo>
                      <a:pt x="1521" y="1731"/>
                      <a:pt x="1518" y="1747"/>
                      <a:pt x="1524" y="1758"/>
                    </a:cubicBezTo>
                    <a:cubicBezTo>
                      <a:pt x="1530" y="1771"/>
                      <a:pt x="1537" y="1785"/>
                      <a:pt x="1548" y="1794"/>
                    </a:cubicBezTo>
                    <a:cubicBezTo>
                      <a:pt x="1558" y="1802"/>
                      <a:pt x="1573" y="1800"/>
                      <a:pt x="1584" y="1806"/>
                    </a:cubicBezTo>
                    <a:cubicBezTo>
                      <a:pt x="1597" y="1812"/>
                      <a:pt x="1608" y="1822"/>
                      <a:pt x="1620" y="1830"/>
                    </a:cubicBezTo>
                    <a:cubicBezTo>
                      <a:pt x="1656" y="1884"/>
                      <a:pt x="1676" y="1889"/>
                      <a:pt x="1740" y="1902"/>
                    </a:cubicBezTo>
                    <a:cubicBezTo>
                      <a:pt x="1752" y="1910"/>
                      <a:pt x="1766" y="1916"/>
                      <a:pt x="1776" y="1926"/>
                    </a:cubicBezTo>
                    <a:cubicBezTo>
                      <a:pt x="1786" y="1936"/>
                      <a:pt x="1789" y="1953"/>
                      <a:pt x="1800" y="1962"/>
                    </a:cubicBezTo>
                    <a:cubicBezTo>
                      <a:pt x="1822" y="1981"/>
                      <a:pt x="1872" y="2010"/>
                      <a:pt x="1872" y="2010"/>
                    </a:cubicBezTo>
                    <a:cubicBezTo>
                      <a:pt x="1900" y="2052"/>
                      <a:pt x="1937" y="2067"/>
                      <a:pt x="1968" y="2106"/>
                    </a:cubicBezTo>
                    <a:cubicBezTo>
                      <a:pt x="2043" y="2203"/>
                      <a:pt x="1982" y="2156"/>
                      <a:pt x="2052" y="2202"/>
                    </a:cubicBezTo>
                    <a:cubicBezTo>
                      <a:pt x="2060" y="2214"/>
                      <a:pt x="2066" y="2228"/>
                      <a:pt x="2076" y="2238"/>
                    </a:cubicBezTo>
                    <a:cubicBezTo>
                      <a:pt x="2086" y="2248"/>
                      <a:pt x="2106" y="2249"/>
                      <a:pt x="2112" y="2262"/>
                    </a:cubicBezTo>
                    <a:cubicBezTo>
                      <a:pt x="2123" y="2288"/>
                      <a:pt x="2114" y="2320"/>
                      <a:pt x="2124" y="2346"/>
                    </a:cubicBezTo>
                    <a:cubicBezTo>
                      <a:pt x="2134" y="2373"/>
                      <a:pt x="2172" y="2418"/>
                      <a:pt x="2172" y="2418"/>
                    </a:cubicBezTo>
                    <a:cubicBezTo>
                      <a:pt x="2198" y="2522"/>
                      <a:pt x="2166" y="2409"/>
                      <a:pt x="2208" y="2514"/>
                    </a:cubicBezTo>
                    <a:cubicBezTo>
                      <a:pt x="2246" y="2609"/>
                      <a:pt x="2275" y="2713"/>
                      <a:pt x="2292" y="2814"/>
                    </a:cubicBezTo>
                    <a:cubicBezTo>
                      <a:pt x="2292" y="2814"/>
                      <a:pt x="2298" y="2839"/>
                      <a:pt x="2304" y="2850"/>
                    </a:cubicBezTo>
                    <a:cubicBezTo>
                      <a:pt x="2310" y="2863"/>
                      <a:pt x="2320" y="2874"/>
                      <a:pt x="2328" y="2886"/>
                    </a:cubicBezTo>
                    <a:cubicBezTo>
                      <a:pt x="2324" y="2902"/>
                      <a:pt x="2326" y="2921"/>
                      <a:pt x="2316" y="2934"/>
                    </a:cubicBezTo>
                    <a:cubicBezTo>
                      <a:pt x="2269" y="2993"/>
                      <a:pt x="2264" y="2868"/>
                      <a:pt x="2292" y="3006"/>
                    </a:cubicBezTo>
                    <a:cubicBezTo>
                      <a:pt x="2235" y="3025"/>
                      <a:pt x="2238" y="3035"/>
                      <a:pt x="2256" y="3090"/>
                    </a:cubicBezTo>
                    <a:cubicBezTo>
                      <a:pt x="2228" y="3174"/>
                      <a:pt x="2224" y="3138"/>
                      <a:pt x="2244" y="3198"/>
                    </a:cubicBezTo>
                    <a:cubicBezTo>
                      <a:pt x="2240" y="3222"/>
                      <a:pt x="2244" y="3249"/>
                      <a:pt x="2232" y="3270"/>
                    </a:cubicBezTo>
                    <a:cubicBezTo>
                      <a:pt x="2226" y="3281"/>
                      <a:pt x="2207" y="3276"/>
                      <a:pt x="2196" y="3282"/>
                    </a:cubicBezTo>
                    <a:cubicBezTo>
                      <a:pt x="2183" y="3288"/>
                      <a:pt x="2172" y="3298"/>
                      <a:pt x="2160" y="3306"/>
                    </a:cubicBezTo>
                    <a:cubicBezTo>
                      <a:pt x="2138" y="3418"/>
                      <a:pt x="2175" y="3329"/>
                      <a:pt x="2076" y="3378"/>
                    </a:cubicBezTo>
                    <a:cubicBezTo>
                      <a:pt x="2063" y="3384"/>
                      <a:pt x="2065" y="3408"/>
                      <a:pt x="2052" y="3414"/>
                    </a:cubicBezTo>
                    <a:cubicBezTo>
                      <a:pt x="2026" y="3425"/>
                      <a:pt x="1996" y="3422"/>
                      <a:pt x="1968" y="3426"/>
                    </a:cubicBezTo>
                    <a:cubicBezTo>
                      <a:pt x="1937" y="3472"/>
                      <a:pt x="1925" y="3480"/>
                      <a:pt x="1872" y="3462"/>
                    </a:cubicBezTo>
                    <a:cubicBezTo>
                      <a:pt x="1860" y="3470"/>
                      <a:pt x="1845" y="3475"/>
                      <a:pt x="1836" y="3486"/>
                    </a:cubicBezTo>
                    <a:cubicBezTo>
                      <a:pt x="1828" y="3496"/>
                      <a:pt x="1834" y="3515"/>
                      <a:pt x="1824" y="3522"/>
                    </a:cubicBezTo>
                    <a:cubicBezTo>
                      <a:pt x="1788" y="3548"/>
                      <a:pt x="1693" y="3553"/>
                      <a:pt x="1656" y="3558"/>
                    </a:cubicBezTo>
                    <a:cubicBezTo>
                      <a:pt x="1620" y="3582"/>
                      <a:pt x="1589" y="3616"/>
                      <a:pt x="1548" y="3630"/>
                    </a:cubicBezTo>
                    <a:cubicBezTo>
                      <a:pt x="1498" y="3647"/>
                      <a:pt x="1523" y="3635"/>
                      <a:pt x="1476" y="3666"/>
                    </a:cubicBezTo>
                    <a:cubicBezTo>
                      <a:pt x="1469" y="3645"/>
                      <a:pt x="1463" y="3587"/>
                      <a:pt x="1416" y="3642"/>
                    </a:cubicBezTo>
                    <a:cubicBezTo>
                      <a:pt x="1372" y="3693"/>
                      <a:pt x="1415" y="3713"/>
                      <a:pt x="1368" y="3750"/>
                    </a:cubicBezTo>
                    <a:cubicBezTo>
                      <a:pt x="1358" y="3758"/>
                      <a:pt x="1344" y="3758"/>
                      <a:pt x="1332" y="3762"/>
                    </a:cubicBezTo>
                    <a:cubicBezTo>
                      <a:pt x="1336" y="3786"/>
                      <a:pt x="1344" y="3810"/>
                      <a:pt x="1344" y="3834"/>
                    </a:cubicBezTo>
                    <a:cubicBezTo>
                      <a:pt x="1344" y="3847"/>
                      <a:pt x="1345" y="3870"/>
                      <a:pt x="1332" y="3870"/>
                    </a:cubicBezTo>
                    <a:cubicBezTo>
                      <a:pt x="1318" y="3870"/>
                      <a:pt x="1319" y="3843"/>
                      <a:pt x="1308" y="3834"/>
                    </a:cubicBezTo>
                    <a:cubicBezTo>
                      <a:pt x="1281" y="3812"/>
                      <a:pt x="1222" y="3809"/>
                      <a:pt x="1188" y="3798"/>
                    </a:cubicBezTo>
                    <a:cubicBezTo>
                      <a:pt x="1192" y="3826"/>
                      <a:pt x="1194" y="3854"/>
                      <a:pt x="1200" y="3882"/>
                    </a:cubicBezTo>
                    <a:cubicBezTo>
                      <a:pt x="1202" y="3894"/>
                      <a:pt x="1217" y="3906"/>
                      <a:pt x="1212" y="3918"/>
                    </a:cubicBezTo>
                    <a:cubicBezTo>
                      <a:pt x="1207" y="3931"/>
                      <a:pt x="1188" y="3934"/>
                      <a:pt x="1176" y="3942"/>
                    </a:cubicBezTo>
                    <a:cubicBezTo>
                      <a:pt x="1115" y="4034"/>
                      <a:pt x="1196" y="3933"/>
                      <a:pt x="996" y="3990"/>
                    </a:cubicBezTo>
                    <a:cubicBezTo>
                      <a:pt x="984" y="3993"/>
                      <a:pt x="990" y="4015"/>
                      <a:pt x="984" y="4026"/>
                    </a:cubicBezTo>
                    <a:cubicBezTo>
                      <a:pt x="962" y="4069"/>
                      <a:pt x="966" y="4060"/>
                      <a:pt x="924" y="4074"/>
                    </a:cubicBezTo>
                    <a:cubicBezTo>
                      <a:pt x="920" y="4086"/>
                      <a:pt x="921" y="4101"/>
                      <a:pt x="912" y="4110"/>
                    </a:cubicBezTo>
                    <a:cubicBezTo>
                      <a:pt x="892" y="4130"/>
                      <a:pt x="840" y="4158"/>
                      <a:pt x="840" y="4158"/>
                    </a:cubicBezTo>
                    <a:cubicBezTo>
                      <a:pt x="808" y="4154"/>
                      <a:pt x="772" y="4163"/>
                      <a:pt x="744" y="4146"/>
                    </a:cubicBezTo>
                    <a:cubicBezTo>
                      <a:pt x="732" y="4139"/>
                      <a:pt x="772" y="4134"/>
                      <a:pt x="780" y="4122"/>
                    </a:cubicBezTo>
                    <a:cubicBezTo>
                      <a:pt x="793" y="4101"/>
                      <a:pt x="804" y="4050"/>
                      <a:pt x="804" y="4050"/>
                    </a:cubicBezTo>
                    <a:cubicBezTo>
                      <a:pt x="808" y="3970"/>
                      <a:pt x="806" y="3889"/>
                      <a:pt x="816" y="3810"/>
                    </a:cubicBezTo>
                    <a:cubicBezTo>
                      <a:pt x="818" y="3796"/>
                      <a:pt x="834" y="3787"/>
                      <a:pt x="840" y="3774"/>
                    </a:cubicBezTo>
                    <a:cubicBezTo>
                      <a:pt x="850" y="3751"/>
                      <a:pt x="864" y="3702"/>
                      <a:pt x="864" y="3702"/>
                    </a:cubicBezTo>
                    <a:cubicBezTo>
                      <a:pt x="852" y="3698"/>
                      <a:pt x="837" y="3699"/>
                      <a:pt x="828" y="3690"/>
                    </a:cubicBezTo>
                    <a:cubicBezTo>
                      <a:pt x="819" y="3681"/>
                      <a:pt x="829" y="3656"/>
                      <a:pt x="816" y="3654"/>
                    </a:cubicBezTo>
                    <a:cubicBezTo>
                      <a:pt x="791" y="3650"/>
                      <a:pt x="744" y="3678"/>
                      <a:pt x="744" y="3678"/>
                    </a:cubicBezTo>
                    <a:cubicBezTo>
                      <a:pt x="728" y="3674"/>
                      <a:pt x="709" y="3676"/>
                      <a:pt x="696" y="3666"/>
                    </a:cubicBezTo>
                    <a:cubicBezTo>
                      <a:pt x="685" y="3657"/>
                      <a:pt x="675" y="3603"/>
                      <a:pt x="696" y="3594"/>
                    </a:cubicBezTo>
                    <a:cubicBezTo>
                      <a:pt x="725" y="3581"/>
                      <a:pt x="760" y="3586"/>
                      <a:pt x="792" y="3582"/>
                    </a:cubicBezTo>
                    <a:cubicBezTo>
                      <a:pt x="848" y="3563"/>
                      <a:pt x="844" y="3533"/>
                      <a:pt x="876" y="3486"/>
                    </a:cubicBezTo>
                    <a:cubicBezTo>
                      <a:pt x="1007" y="3508"/>
                      <a:pt x="1067" y="3523"/>
                      <a:pt x="1236" y="3486"/>
                    </a:cubicBezTo>
                    <a:cubicBezTo>
                      <a:pt x="1252" y="3482"/>
                      <a:pt x="1233" y="3452"/>
                      <a:pt x="1224" y="3438"/>
                    </a:cubicBezTo>
                    <a:cubicBezTo>
                      <a:pt x="1202" y="3405"/>
                      <a:pt x="1116" y="3390"/>
                      <a:pt x="1116" y="3390"/>
                    </a:cubicBezTo>
                    <a:cubicBezTo>
                      <a:pt x="1108" y="3378"/>
                      <a:pt x="1094" y="3368"/>
                      <a:pt x="1092" y="3354"/>
                    </a:cubicBezTo>
                    <a:cubicBezTo>
                      <a:pt x="1084" y="3308"/>
                      <a:pt x="1143" y="3281"/>
                      <a:pt x="1176" y="3270"/>
                    </a:cubicBezTo>
                    <a:cubicBezTo>
                      <a:pt x="1200" y="3274"/>
                      <a:pt x="1282" y="3296"/>
                      <a:pt x="1308" y="3270"/>
                    </a:cubicBezTo>
                    <a:cubicBezTo>
                      <a:pt x="1409" y="3169"/>
                      <a:pt x="1247" y="3234"/>
                      <a:pt x="1356" y="3198"/>
                    </a:cubicBezTo>
                    <a:cubicBezTo>
                      <a:pt x="1424" y="3130"/>
                      <a:pt x="1355" y="3186"/>
                      <a:pt x="1440" y="3150"/>
                    </a:cubicBezTo>
                    <a:cubicBezTo>
                      <a:pt x="1490" y="3129"/>
                      <a:pt x="1532" y="3095"/>
                      <a:pt x="1584" y="3078"/>
                    </a:cubicBezTo>
                    <a:cubicBezTo>
                      <a:pt x="1638" y="3024"/>
                      <a:pt x="1615" y="3058"/>
                      <a:pt x="1644" y="2970"/>
                    </a:cubicBezTo>
                    <a:cubicBezTo>
                      <a:pt x="1648" y="2958"/>
                      <a:pt x="1656" y="2934"/>
                      <a:pt x="1656" y="2934"/>
                    </a:cubicBezTo>
                    <a:cubicBezTo>
                      <a:pt x="1647" y="2889"/>
                      <a:pt x="1633" y="2861"/>
                      <a:pt x="1668" y="2826"/>
                    </a:cubicBezTo>
                    <a:cubicBezTo>
                      <a:pt x="1695" y="2772"/>
                      <a:pt x="1710" y="2754"/>
                      <a:pt x="1692" y="2694"/>
                    </a:cubicBezTo>
                    <a:cubicBezTo>
                      <a:pt x="1667" y="2611"/>
                      <a:pt x="1690" y="2629"/>
                      <a:pt x="1632" y="2610"/>
                    </a:cubicBezTo>
                    <a:cubicBezTo>
                      <a:pt x="1661" y="2523"/>
                      <a:pt x="1609" y="2471"/>
                      <a:pt x="1668" y="2382"/>
                    </a:cubicBezTo>
                    <a:cubicBezTo>
                      <a:pt x="1664" y="2366"/>
                      <a:pt x="1656" y="2350"/>
                      <a:pt x="1656" y="2334"/>
                    </a:cubicBezTo>
                    <a:cubicBezTo>
                      <a:pt x="1656" y="2250"/>
                      <a:pt x="1692" y="2323"/>
                      <a:pt x="1656" y="2226"/>
                    </a:cubicBezTo>
                    <a:cubicBezTo>
                      <a:pt x="1642" y="2188"/>
                      <a:pt x="1610" y="2180"/>
                      <a:pt x="1584" y="2154"/>
                    </a:cubicBezTo>
                    <a:cubicBezTo>
                      <a:pt x="1551" y="2055"/>
                      <a:pt x="1535" y="2086"/>
                      <a:pt x="1644" y="2070"/>
                    </a:cubicBezTo>
                    <a:cubicBezTo>
                      <a:pt x="1640" y="2058"/>
                      <a:pt x="1641" y="2043"/>
                      <a:pt x="1632" y="2034"/>
                    </a:cubicBezTo>
                    <a:cubicBezTo>
                      <a:pt x="1623" y="2025"/>
                      <a:pt x="1607" y="2028"/>
                      <a:pt x="1596" y="2022"/>
                    </a:cubicBezTo>
                    <a:cubicBezTo>
                      <a:pt x="1572" y="2010"/>
                      <a:pt x="1547" y="1999"/>
                      <a:pt x="1524" y="1986"/>
                    </a:cubicBezTo>
                    <a:cubicBezTo>
                      <a:pt x="1499" y="1972"/>
                      <a:pt x="1476" y="1954"/>
                      <a:pt x="1452" y="1938"/>
                    </a:cubicBezTo>
                    <a:cubicBezTo>
                      <a:pt x="1440" y="1930"/>
                      <a:pt x="1416" y="1914"/>
                      <a:pt x="1416" y="1914"/>
                    </a:cubicBezTo>
                    <a:cubicBezTo>
                      <a:pt x="1404" y="1922"/>
                      <a:pt x="1394" y="1941"/>
                      <a:pt x="1380" y="1938"/>
                    </a:cubicBezTo>
                    <a:cubicBezTo>
                      <a:pt x="1368" y="1935"/>
                      <a:pt x="1371" y="1914"/>
                      <a:pt x="1368" y="1902"/>
                    </a:cubicBezTo>
                    <a:cubicBezTo>
                      <a:pt x="1367" y="1899"/>
                      <a:pt x="1348" y="1779"/>
                      <a:pt x="1344" y="1770"/>
                    </a:cubicBezTo>
                    <a:cubicBezTo>
                      <a:pt x="1319" y="1720"/>
                      <a:pt x="1246" y="1701"/>
                      <a:pt x="1200" y="1686"/>
                    </a:cubicBezTo>
                    <a:cubicBezTo>
                      <a:pt x="1188" y="1682"/>
                      <a:pt x="1176" y="1678"/>
                      <a:pt x="1164" y="1674"/>
                    </a:cubicBezTo>
                    <a:cubicBezTo>
                      <a:pt x="1152" y="1670"/>
                      <a:pt x="1128" y="1662"/>
                      <a:pt x="1128" y="1662"/>
                    </a:cubicBezTo>
                    <a:cubicBezTo>
                      <a:pt x="1096" y="1566"/>
                      <a:pt x="1029" y="1488"/>
                      <a:pt x="984" y="1398"/>
                    </a:cubicBezTo>
                    <a:cubicBezTo>
                      <a:pt x="980" y="1410"/>
                      <a:pt x="983" y="1428"/>
                      <a:pt x="972" y="1434"/>
                    </a:cubicBezTo>
                    <a:cubicBezTo>
                      <a:pt x="958" y="1441"/>
                      <a:pt x="906" y="1402"/>
                      <a:pt x="900" y="1398"/>
                    </a:cubicBezTo>
                    <a:cubicBezTo>
                      <a:pt x="896" y="1362"/>
                      <a:pt x="907" y="1321"/>
                      <a:pt x="888" y="1290"/>
                    </a:cubicBezTo>
                    <a:cubicBezTo>
                      <a:pt x="874" y="1269"/>
                      <a:pt x="840" y="1274"/>
                      <a:pt x="816" y="1266"/>
                    </a:cubicBezTo>
                    <a:cubicBezTo>
                      <a:pt x="753" y="1245"/>
                      <a:pt x="791" y="1261"/>
                      <a:pt x="708" y="1206"/>
                    </a:cubicBezTo>
                    <a:cubicBezTo>
                      <a:pt x="687" y="1192"/>
                      <a:pt x="660" y="1190"/>
                      <a:pt x="636" y="1182"/>
                    </a:cubicBezTo>
                    <a:cubicBezTo>
                      <a:pt x="622" y="1177"/>
                      <a:pt x="613" y="1164"/>
                      <a:pt x="600" y="1158"/>
                    </a:cubicBezTo>
                    <a:cubicBezTo>
                      <a:pt x="577" y="1148"/>
                      <a:pt x="528" y="1134"/>
                      <a:pt x="528" y="1134"/>
                    </a:cubicBezTo>
                    <a:cubicBezTo>
                      <a:pt x="524" y="1122"/>
                      <a:pt x="512" y="1110"/>
                      <a:pt x="516" y="1098"/>
                    </a:cubicBezTo>
                    <a:cubicBezTo>
                      <a:pt x="521" y="1083"/>
                      <a:pt x="573" y="1045"/>
                      <a:pt x="588" y="1038"/>
                    </a:cubicBezTo>
                    <a:cubicBezTo>
                      <a:pt x="611" y="1028"/>
                      <a:pt x="660" y="1014"/>
                      <a:pt x="660" y="1014"/>
                    </a:cubicBezTo>
                    <a:cubicBezTo>
                      <a:pt x="692" y="1025"/>
                      <a:pt x="721" y="1041"/>
                      <a:pt x="756" y="1014"/>
                    </a:cubicBezTo>
                    <a:cubicBezTo>
                      <a:pt x="779" y="996"/>
                      <a:pt x="804" y="942"/>
                      <a:pt x="804" y="942"/>
                    </a:cubicBezTo>
                    <a:cubicBezTo>
                      <a:pt x="779" y="842"/>
                      <a:pt x="809" y="941"/>
                      <a:pt x="768" y="858"/>
                    </a:cubicBezTo>
                    <a:cubicBezTo>
                      <a:pt x="762" y="847"/>
                      <a:pt x="767" y="828"/>
                      <a:pt x="756" y="822"/>
                    </a:cubicBezTo>
                    <a:cubicBezTo>
                      <a:pt x="735" y="810"/>
                      <a:pt x="708" y="814"/>
                      <a:pt x="684" y="810"/>
                    </a:cubicBezTo>
                    <a:cubicBezTo>
                      <a:pt x="688" y="798"/>
                      <a:pt x="690" y="785"/>
                      <a:pt x="696" y="774"/>
                    </a:cubicBezTo>
                    <a:cubicBezTo>
                      <a:pt x="702" y="761"/>
                      <a:pt x="729" y="749"/>
                      <a:pt x="720" y="738"/>
                    </a:cubicBezTo>
                    <a:cubicBezTo>
                      <a:pt x="704" y="718"/>
                      <a:pt x="672" y="722"/>
                      <a:pt x="648" y="714"/>
                    </a:cubicBezTo>
                    <a:cubicBezTo>
                      <a:pt x="609" y="701"/>
                      <a:pt x="579" y="679"/>
                      <a:pt x="540" y="666"/>
                    </a:cubicBezTo>
                    <a:cubicBezTo>
                      <a:pt x="528" y="670"/>
                      <a:pt x="515" y="672"/>
                      <a:pt x="504" y="678"/>
                    </a:cubicBezTo>
                    <a:cubicBezTo>
                      <a:pt x="479" y="692"/>
                      <a:pt x="432" y="726"/>
                      <a:pt x="432" y="726"/>
                    </a:cubicBezTo>
                    <a:cubicBezTo>
                      <a:pt x="412" y="722"/>
                      <a:pt x="392" y="718"/>
                      <a:pt x="372" y="714"/>
                    </a:cubicBezTo>
                    <a:cubicBezTo>
                      <a:pt x="348" y="710"/>
                      <a:pt x="320" y="716"/>
                      <a:pt x="300" y="702"/>
                    </a:cubicBezTo>
                    <a:cubicBezTo>
                      <a:pt x="276" y="685"/>
                      <a:pt x="276" y="646"/>
                      <a:pt x="252" y="630"/>
                    </a:cubicBezTo>
                    <a:cubicBezTo>
                      <a:pt x="240" y="622"/>
                      <a:pt x="228" y="614"/>
                      <a:pt x="216" y="606"/>
                    </a:cubicBezTo>
                    <a:cubicBezTo>
                      <a:pt x="197" y="548"/>
                      <a:pt x="241" y="460"/>
                      <a:pt x="192" y="438"/>
                    </a:cubicBezTo>
                    <a:cubicBezTo>
                      <a:pt x="166" y="427"/>
                      <a:pt x="136" y="430"/>
                      <a:pt x="108" y="426"/>
                    </a:cubicBezTo>
                    <a:cubicBezTo>
                      <a:pt x="104" y="414"/>
                      <a:pt x="104" y="400"/>
                      <a:pt x="96" y="390"/>
                    </a:cubicBezTo>
                    <a:cubicBezTo>
                      <a:pt x="87" y="379"/>
                      <a:pt x="71" y="375"/>
                      <a:pt x="60" y="366"/>
                    </a:cubicBezTo>
                    <a:cubicBezTo>
                      <a:pt x="25" y="337"/>
                      <a:pt x="24" y="329"/>
                      <a:pt x="0" y="294"/>
                    </a:cubicBezTo>
                    <a:cubicBezTo>
                      <a:pt x="4" y="274"/>
                      <a:pt x="2" y="252"/>
                      <a:pt x="12" y="234"/>
                    </a:cubicBezTo>
                    <a:cubicBezTo>
                      <a:pt x="19" y="221"/>
                      <a:pt x="40" y="222"/>
                      <a:pt x="48" y="210"/>
                    </a:cubicBezTo>
                    <a:cubicBezTo>
                      <a:pt x="61" y="189"/>
                      <a:pt x="72" y="138"/>
                      <a:pt x="72" y="138"/>
                    </a:cubicBezTo>
                    <a:cubicBezTo>
                      <a:pt x="108" y="150"/>
                      <a:pt x="148" y="153"/>
                      <a:pt x="180" y="174"/>
                    </a:cubicBezTo>
                    <a:cubicBezTo>
                      <a:pt x="192" y="182"/>
                      <a:pt x="203" y="192"/>
                      <a:pt x="216" y="198"/>
                    </a:cubicBezTo>
                    <a:cubicBezTo>
                      <a:pt x="239" y="208"/>
                      <a:pt x="288" y="222"/>
                      <a:pt x="288" y="222"/>
                    </a:cubicBezTo>
                    <a:cubicBezTo>
                      <a:pt x="308" y="218"/>
                      <a:pt x="329" y="217"/>
                      <a:pt x="348" y="210"/>
                    </a:cubicBezTo>
                    <a:cubicBezTo>
                      <a:pt x="421" y="183"/>
                      <a:pt x="343" y="176"/>
                      <a:pt x="432" y="198"/>
                    </a:cubicBezTo>
                    <a:cubicBezTo>
                      <a:pt x="479" y="230"/>
                      <a:pt x="477" y="240"/>
                      <a:pt x="552" y="210"/>
                    </a:cubicBezTo>
                    <a:cubicBezTo>
                      <a:pt x="568" y="204"/>
                      <a:pt x="572" y="179"/>
                      <a:pt x="588" y="174"/>
                    </a:cubicBezTo>
                    <a:cubicBezTo>
                      <a:pt x="626" y="162"/>
                      <a:pt x="668" y="166"/>
                      <a:pt x="708" y="162"/>
                    </a:cubicBezTo>
                    <a:cubicBezTo>
                      <a:pt x="720" y="154"/>
                      <a:pt x="730" y="143"/>
                      <a:pt x="744" y="138"/>
                    </a:cubicBezTo>
                    <a:cubicBezTo>
                      <a:pt x="763" y="131"/>
                      <a:pt x="788" y="139"/>
                      <a:pt x="804" y="126"/>
                    </a:cubicBezTo>
                    <a:cubicBezTo>
                      <a:pt x="914" y="34"/>
                      <a:pt x="727" y="108"/>
                      <a:pt x="852" y="66"/>
                    </a:cubicBezTo>
                    <a:cubicBezTo>
                      <a:pt x="856" y="54"/>
                      <a:pt x="854" y="38"/>
                      <a:pt x="864" y="30"/>
                    </a:cubicBezTo>
                    <a:cubicBezTo>
                      <a:pt x="901" y="0"/>
                      <a:pt x="950" y="31"/>
                      <a:pt x="984" y="42"/>
                    </a:cubicBezTo>
                    <a:cubicBezTo>
                      <a:pt x="996" y="46"/>
                      <a:pt x="1008" y="50"/>
                      <a:pt x="1020" y="54"/>
                    </a:cubicBezTo>
                    <a:cubicBezTo>
                      <a:pt x="1032" y="58"/>
                      <a:pt x="1056" y="66"/>
                      <a:pt x="1056" y="66"/>
                    </a:cubicBezTo>
                    <a:cubicBezTo>
                      <a:pt x="1162" y="172"/>
                      <a:pt x="1009" y="32"/>
                      <a:pt x="1152" y="114"/>
                    </a:cubicBezTo>
                    <a:cubicBezTo>
                      <a:pt x="1218" y="152"/>
                      <a:pt x="1131" y="153"/>
                      <a:pt x="1212" y="162"/>
                    </a:cubicBezTo>
                    <a:cubicBezTo>
                      <a:pt x="1390" y="182"/>
                      <a:pt x="1435" y="131"/>
                      <a:pt x="1380" y="198"/>
                    </a:cubicBezTo>
                  </a:path>
                </a:pathLst>
              </a:custGeom>
              <a:solidFill>
                <a:srgbClr val="F4F45A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Freeform 11281"/>
              <p:cNvSpPr/>
              <p:nvPr/>
            </p:nvSpPr>
            <p:spPr>
              <a:xfrm>
                <a:off x="2652" y="150"/>
                <a:ext cx="288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288" h="132">
                    <a:moveTo>
                      <a:pt x="0" y="0"/>
                    </a:moveTo>
                    <a:cubicBezTo>
                      <a:pt x="52" y="4"/>
                      <a:pt x="105" y="2"/>
                      <a:pt x="156" y="12"/>
                    </a:cubicBezTo>
                    <a:cubicBezTo>
                      <a:pt x="170" y="15"/>
                      <a:pt x="178" y="32"/>
                      <a:pt x="192" y="36"/>
                    </a:cubicBezTo>
                    <a:cubicBezTo>
                      <a:pt x="223" y="44"/>
                      <a:pt x="256" y="44"/>
                      <a:pt x="288" y="48"/>
                    </a:cubicBezTo>
                    <a:cubicBezTo>
                      <a:pt x="271" y="100"/>
                      <a:pt x="270" y="114"/>
                      <a:pt x="216" y="132"/>
                    </a:cubicBezTo>
                    <a:cubicBezTo>
                      <a:pt x="128" y="103"/>
                      <a:pt x="169" y="114"/>
                      <a:pt x="96" y="96"/>
                    </a:cubicBezTo>
                    <a:cubicBezTo>
                      <a:pt x="40" y="40"/>
                      <a:pt x="73" y="37"/>
                      <a:pt x="0" y="0"/>
                    </a:cubicBezTo>
                    <a:close/>
                  </a:path>
                </a:pathLst>
              </a:custGeom>
              <a:solidFill>
                <a:srgbClr val="F4F45A"/>
              </a:solidFill>
              <a:ln w="9525" cap="flat" cmpd="sng">
                <a:solidFill>
                  <a:srgbClr val="E2E22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Freeform 11282"/>
              <p:cNvSpPr/>
              <p:nvPr/>
            </p:nvSpPr>
            <p:spPr>
              <a:xfrm>
                <a:off x="2524" y="94"/>
                <a:ext cx="429" cy="140"/>
              </a:xfrm>
              <a:custGeom>
                <a:avLst/>
                <a:gdLst/>
                <a:ahLst/>
                <a:cxnLst/>
                <a:rect l="0" t="0" r="0" b="0"/>
                <a:pathLst>
                  <a:path w="429" h="140">
                    <a:moveTo>
                      <a:pt x="104" y="32"/>
                    </a:moveTo>
                    <a:cubicBezTo>
                      <a:pt x="220" y="71"/>
                      <a:pt x="0" y="0"/>
                      <a:pt x="296" y="56"/>
                    </a:cubicBezTo>
                    <a:cubicBezTo>
                      <a:pt x="310" y="59"/>
                      <a:pt x="318" y="76"/>
                      <a:pt x="332" y="80"/>
                    </a:cubicBezTo>
                    <a:cubicBezTo>
                      <a:pt x="359" y="88"/>
                      <a:pt x="388" y="88"/>
                      <a:pt x="416" y="92"/>
                    </a:cubicBezTo>
                    <a:cubicBezTo>
                      <a:pt x="429" y="132"/>
                      <a:pt x="428" y="115"/>
                      <a:pt x="416" y="14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4" name="Freeform 11283"/>
              <p:cNvSpPr/>
              <p:nvPr/>
            </p:nvSpPr>
            <p:spPr>
              <a:xfrm>
                <a:off x="2616" y="144"/>
                <a:ext cx="288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288" h="132">
                    <a:moveTo>
                      <a:pt x="0" y="0"/>
                    </a:moveTo>
                    <a:cubicBezTo>
                      <a:pt x="52" y="4"/>
                      <a:pt x="105" y="2"/>
                      <a:pt x="156" y="12"/>
                    </a:cubicBezTo>
                    <a:cubicBezTo>
                      <a:pt x="170" y="15"/>
                      <a:pt x="178" y="32"/>
                      <a:pt x="192" y="36"/>
                    </a:cubicBezTo>
                    <a:cubicBezTo>
                      <a:pt x="223" y="44"/>
                      <a:pt x="256" y="44"/>
                      <a:pt x="288" y="48"/>
                    </a:cubicBezTo>
                    <a:cubicBezTo>
                      <a:pt x="271" y="100"/>
                      <a:pt x="270" y="114"/>
                      <a:pt x="216" y="132"/>
                    </a:cubicBezTo>
                    <a:cubicBezTo>
                      <a:pt x="128" y="103"/>
                      <a:pt x="169" y="114"/>
                      <a:pt x="96" y="96"/>
                    </a:cubicBezTo>
                    <a:cubicBezTo>
                      <a:pt x="40" y="40"/>
                      <a:pt x="73" y="37"/>
                      <a:pt x="0" y="0"/>
                    </a:cubicBezTo>
                    <a:close/>
                  </a:path>
                </a:pathLst>
              </a:custGeom>
              <a:solidFill>
                <a:srgbClr val="F4F45A"/>
              </a:solidFill>
              <a:ln w="9525" cap="flat" cmpd="sng">
                <a:solidFill>
                  <a:srgbClr val="E2E22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5" name="5-Point Star 11284"/>
            <p:cNvSpPr/>
            <p:nvPr/>
          </p:nvSpPr>
          <p:spPr>
            <a:xfrm>
              <a:off x="2544" y="660"/>
              <a:ext cx="96" cy="96"/>
            </a:xfrm>
            <a:prstGeom prst="star5">
              <a:avLst/>
            </a:prstGeom>
            <a:solidFill>
              <a:srgbClr val="FD092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Text Box 11285"/>
            <p:cNvSpPr txBox="1"/>
            <p:nvPr/>
          </p:nvSpPr>
          <p:spPr>
            <a:xfrm>
              <a:off x="2137" y="600"/>
              <a:ext cx="575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500" b="1" dirty="0" err="1">
                  <a:solidFill>
                    <a:srgbClr val="FD0920"/>
                  </a:solidFill>
                  <a:latin typeface=".VnArial NarrowH" panose="020B7200000000000000" pitchFamily="34" charset="0"/>
                </a:rPr>
                <a:t>Hµ Néi</a:t>
              </a:r>
              <a:endParaRPr sz="1500" b="1">
                <a:solidFill>
                  <a:srgbClr val="FD0920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87" name="Oval 11286"/>
            <p:cNvSpPr/>
            <p:nvPr/>
          </p:nvSpPr>
          <p:spPr>
            <a:xfrm>
              <a:off x="2616" y="49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Text Box 11287"/>
            <p:cNvSpPr txBox="1"/>
            <p:nvPr/>
          </p:nvSpPr>
          <p:spPr>
            <a:xfrm>
              <a:off x="2520" y="348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89" name="Oval 11288"/>
            <p:cNvSpPr/>
            <p:nvPr/>
          </p:nvSpPr>
          <p:spPr>
            <a:xfrm>
              <a:off x="2364" y="4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Text Box 11289"/>
            <p:cNvSpPr txBox="1"/>
            <p:nvPr/>
          </p:nvSpPr>
          <p:spPr>
            <a:xfrm>
              <a:off x="1945" y="396"/>
              <a:ext cx="815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91" name="Oval 11290"/>
            <p:cNvSpPr/>
            <p:nvPr/>
          </p:nvSpPr>
          <p:spPr>
            <a:xfrm>
              <a:off x="2916" y="7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Oval 11291"/>
            <p:cNvSpPr/>
            <p:nvPr/>
          </p:nvSpPr>
          <p:spPr>
            <a:xfrm>
              <a:off x="2736" y="8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Text Box 11292"/>
            <p:cNvSpPr txBox="1"/>
            <p:nvPr/>
          </p:nvSpPr>
          <p:spPr>
            <a:xfrm>
              <a:off x="2927" y="720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94" name="Text Box 11293"/>
            <p:cNvSpPr txBox="1"/>
            <p:nvPr/>
          </p:nvSpPr>
          <p:spPr>
            <a:xfrm>
              <a:off x="2244" y="780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95" name="Oval 11294"/>
            <p:cNvSpPr/>
            <p:nvPr/>
          </p:nvSpPr>
          <p:spPr>
            <a:xfrm>
              <a:off x="2580" y="13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Text Box 11295"/>
            <p:cNvSpPr txBox="1"/>
            <p:nvPr/>
          </p:nvSpPr>
          <p:spPr>
            <a:xfrm>
              <a:off x="2593" y="1296"/>
              <a:ext cx="814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97" name="Oval 11296"/>
            <p:cNvSpPr/>
            <p:nvPr/>
          </p:nvSpPr>
          <p:spPr>
            <a:xfrm>
              <a:off x="3180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Text Box 11297"/>
            <p:cNvSpPr txBox="1"/>
            <p:nvPr/>
          </p:nvSpPr>
          <p:spPr>
            <a:xfrm>
              <a:off x="3217" y="1800"/>
              <a:ext cx="815" cy="2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600" b="1" dirty="0" err="1">
                  <a:solidFill>
                    <a:schemeClr val="accent2"/>
                  </a:solidFill>
                  <a:latin typeface=".VnArial NarrowH" panose="020B7200000000000000" pitchFamily="34" charset="0"/>
                </a:rPr>
                <a:t>HuÕ</a:t>
              </a:r>
              <a:endParaRPr sz="1600" b="1">
                <a:solidFill>
                  <a:schemeClr val="accent2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99" name="Oval 11298"/>
            <p:cNvSpPr/>
            <p:nvPr/>
          </p:nvSpPr>
          <p:spPr>
            <a:xfrm>
              <a:off x="3348" y="20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Text Box 11299"/>
            <p:cNvSpPr txBox="1"/>
            <p:nvPr/>
          </p:nvSpPr>
          <p:spPr>
            <a:xfrm>
              <a:off x="3385" y="1932"/>
              <a:ext cx="815" cy="2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600" b="1">
                  <a:solidFill>
                    <a:srgbClr val="F37313"/>
                  </a:solidFill>
                  <a:latin typeface=".VnArial NarrowH" panose="020B7200000000000000" pitchFamily="34" charset="0"/>
                </a:rPr>
                <a:t>§µ N½ng</a:t>
              </a:r>
            </a:p>
          </p:txBody>
        </p:sp>
        <p:sp>
          <p:nvSpPr>
            <p:cNvPr id="11301" name="Oval 11300"/>
            <p:cNvSpPr/>
            <p:nvPr/>
          </p:nvSpPr>
          <p:spPr>
            <a:xfrm>
              <a:off x="3720" y="25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Text Box 11301"/>
            <p:cNvSpPr txBox="1"/>
            <p:nvPr/>
          </p:nvSpPr>
          <p:spPr>
            <a:xfrm>
              <a:off x="3756" y="2472"/>
              <a:ext cx="814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303" name="Oval 11302"/>
            <p:cNvSpPr/>
            <p:nvPr/>
          </p:nvSpPr>
          <p:spPr>
            <a:xfrm>
              <a:off x="3744" y="30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Text Box 11303"/>
            <p:cNvSpPr txBox="1"/>
            <p:nvPr/>
          </p:nvSpPr>
          <p:spPr>
            <a:xfrm>
              <a:off x="3815" y="2952"/>
              <a:ext cx="818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305" name="Oval 11304"/>
            <p:cNvSpPr/>
            <p:nvPr/>
          </p:nvSpPr>
          <p:spPr>
            <a:xfrm>
              <a:off x="3456" y="31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Text Box 11305"/>
            <p:cNvSpPr txBox="1"/>
            <p:nvPr/>
          </p:nvSpPr>
          <p:spPr>
            <a:xfrm>
              <a:off x="3479" y="3108"/>
              <a:ext cx="817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307" name="Oval 11306"/>
            <p:cNvSpPr/>
            <p:nvPr/>
          </p:nvSpPr>
          <p:spPr>
            <a:xfrm>
              <a:off x="2976" y="3480"/>
              <a:ext cx="98" cy="9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Oval 11307"/>
            <p:cNvSpPr/>
            <p:nvPr/>
          </p:nvSpPr>
          <p:spPr>
            <a:xfrm>
              <a:off x="3108" y="33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Text Box 11308"/>
            <p:cNvSpPr txBox="1"/>
            <p:nvPr/>
          </p:nvSpPr>
          <p:spPr>
            <a:xfrm>
              <a:off x="3122" y="3312"/>
              <a:ext cx="814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310" name="Text Box 11309"/>
            <p:cNvSpPr txBox="1"/>
            <p:nvPr/>
          </p:nvSpPr>
          <p:spPr>
            <a:xfrm>
              <a:off x="3000" y="3480"/>
              <a:ext cx="1248" cy="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400" b="1" dirty="0">
                <a:solidFill>
                  <a:srgbClr val="FD0920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311" name="Oval 11310"/>
            <p:cNvSpPr/>
            <p:nvPr/>
          </p:nvSpPr>
          <p:spPr>
            <a:xfrm>
              <a:off x="2616" y="37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Text Box 11311"/>
            <p:cNvSpPr txBox="1"/>
            <p:nvPr/>
          </p:nvSpPr>
          <p:spPr>
            <a:xfrm>
              <a:off x="2472" y="3588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313" name="Oval 11312"/>
            <p:cNvSpPr/>
            <p:nvPr/>
          </p:nvSpPr>
          <p:spPr>
            <a:xfrm>
              <a:off x="3024" y="3984"/>
              <a:ext cx="52" cy="48"/>
            </a:xfrm>
            <a:prstGeom prst="ellipse">
              <a:avLst/>
            </a:prstGeom>
            <a:solidFill>
              <a:srgbClr val="F4F45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Text Box 11313"/>
            <p:cNvSpPr txBox="1"/>
            <p:nvPr/>
          </p:nvSpPr>
          <p:spPr>
            <a:xfrm rot="-4357120">
              <a:off x="4524" y="2679"/>
              <a:ext cx="40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rot="0" vert="eaVert">
              <a:spAutoFit/>
            </a:bodyPr>
            <a:lstStyle/>
            <a:p>
              <a:pPr>
                <a:spcBef>
                  <a:spcPct val="50000"/>
                </a:spcBef>
              </a:pPr>
              <a:endParaRPr sz="2500" b="1" dirty="0">
                <a:solidFill>
                  <a:srgbClr val="00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315" name="Text Box 11314"/>
            <p:cNvSpPr txBox="1"/>
            <p:nvPr/>
          </p:nvSpPr>
          <p:spPr>
            <a:xfrm rot="16200000">
              <a:off x="4514" y="1192"/>
              <a:ext cx="402" cy="405"/>
            </a:xfrm>
            <a:prstGeom prst="rect">
              <a:avLst/>
            </a:prstGeom>
            <a:noFill/>
            <a:ln w="9525">
              <a:noFill/>
            </a:ln>
          </p:spPr>
          <p:txBody>
            <a:bodyPr rot="0" vert="eaVert">
              <a:spAutoFit/>
            </a:bodyPr>
            <a:lstStyle/>
            <a:p>
              <a:pPr>
                <a:spcBef>
                  <a:spcPct val="50000"/>
                </a:spcBef>
              </a:pPr>
              <a:endParaRPr sz="2500" b="1" dirty="0">
                <a:solidFill>
                  <a:srgbClr val="00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.VnTimeH" panose="020B7200000000000000" pitchFamily="34" charset="0"/>
              </a:endParaRPr>
            </a:p>
          </p:txBody>
        </p:sp>
        <p:sp>
          <p:nvSpPr>
            <p:cNvPr id="11316" name="Text Box 11315"/>
            <p:cNvSpPr txBox="1"/>
            <p:nvPr/>
          </p:nvSpPr>
          <p:spPr>
            <a:xfrm>
              <a:off x="1582" y="3024"/>
              <a:ext cx="1394" cy="2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b="1">
                <a:solidFill>
                  <a:schemeClr val="accent2"/>
                </a:solidFill>
                <a:latin typeface=".VnAvantH" panose="020B7200000000000000" pitchFamily="34" charset="0"/>
              </a:endParaRPr>
            </a:p>
          </p:txBody>
        </p:sp>
        <p:sp>
          <p:nvSpPr>
            <p:cNvPr id="11317" name="Text Box 11316"/>
            <p:cNvSpPr txBox="1"/>
            <p:nvPr/>
          </p:nvSpPr>
          <p:spPr>
            <a:xfrm>
              <a:off x="1345" y="1872"/>
              <a:ext cx="1391" cy="2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b="1">
                <a:solidFill>
                  <a:schemeClr val="accent2"/>
                </a:solidFill>
                <a:latin typeface=".VnAvantH" panose="020B7200000000000000" pitchFamily="34" charset="0"/>
              </a:endParaRPr>
            </a:p>
          </p:txBody>
        </p:sp>
        <p:sp>
          <p:nvSpPr>
            <p:cNvPr id="11318" name="Freeform 11317"/>
            <p:cNvSpPr/>
            <p:nvPr/>
          </p:nvSpPr>
          <p:spPr>
            <a:xfrm>
              <a:off x="3360" y="240"/>
              <a:ext cx="1536" cy="520"/>
            </a:xfrm>
            <a:custGeom>
              <a:avLst/>
              <a:gdLst/>
              <a:ahLst/>
              <a:cxnLst/>
              <a:rect l="0" t="0" r="0" b="0"/>
              <a:pathLst>
                <a:path w="1587" h="532">
                  <a:moveTo>
                    <a:pt x="0" y="372"/>
                  </a:moveTo>
                  <a:cubicBezTo>
                    <a:pt x="16" y="368"/>
                    <a:pt x="34" y="369"/>
                    <a:pt x="48" y="360"/>
                  </a:cubicBezTo>
                  <a:cubicBezTo>
                    <a:pt x="100" y="326"/>
                    <a:pt x="40" y="318"/>
                    <a:pt x="108" y="300"/>
                  </a:cubicBezTo>
                  <a:cubicBezTo>
                    <a:pt x="139" y="292"/>
                    <a:pt x="172" y="292"/>
                    <a:pt x="204" y="288"/>
                  </a:cubicBezTo>
                  <a:cubicBezTo>
                    <a:pt x="216" y="284"/>
                    <a:pt x="229" y="282"/>
                    <a:pt x="240" y="276"/>
                  </a:cubicBezTo>
                  <a:cubicBezTo>
                    <a:pt x="253" y="270"/>
                    <a:pt x="262" y="253"/>
                    <a:pt x="276" y="252"/>
                  </a:cubicBezTo>
                  <a:cubicBezTo>
                    <a:pt x="304" y="249"/>
                    <a:pt x="332" y="260"/>
                    <a:pt x="360" y="264"/>
                  </a:cubicBezTo>
                  <a:cubicBezTo>
                    <a:pt x="429" y="310"/>
                    <a:pt x="360" y="276"/>
                    <a:pt x="468" y="276"/>
                  </a:cubicBezTo>
                  <a:cubicBezTo>
                    <a:pt x="492" y="276"/>
                    <a:pt x="516" y="284"/>
                    <a:pt x="540" y="288"/>
                  </a:cubicBezTo>
                  <a:cubicBezTo>
                    <a:pt x="567" y="369"/>
                    <a:pt x="548" y="405"/>
                    <a:pt x="624" y="456"/>
                  </a:cubicBezTo>
                  <a:cubicBezTo>
                    <a:pt x="652" y="498"/>
                    <a:pt x="672" y="512"/>
                    <a:pt x="720" y="528"/>
                  </a:cubicBezTo>
                  <a:cubicBezTo>
                    <a:pt x="772" y="524"/>
                    <a:pt x="827" y="532"/>
                    <a:pt x="876" y="516"/>
                  </a:cubicBezTo>
                  <a:cubicBezTo>
                    <a:pt x="893" y="510"/>
                    <a:pt x="898" y="486"/>
                    <a:pt x="900" y="468"/>
                  </a:cubicBezTo>
                  <a:cubicBezTo>
                    <a:pt x="907" y="407"/>
                    <a:pt x="858" y="353"/>
                    <a:pt x="840" y="300"/>
                  </a:cubicBezTo>
                  <a:cubicBezTo>
                    <a:pt x="844" y="276"/>
                    <a:pt x="835" y="245"/>
                    <a:pt x="852" y="228"/>
                  </a:cubicBezTo>
                  <a:cubicBezTo>
                    <a:pt x="864" y="216"/>
                    <a:pt x="884" y="236"/>
                    <a:pt x="900" y="240"/>
                  </a:cubicBezTo>
                  <a:cubicBezTo>
                    <a:pt x="920" y="244"/>
                    <a:pt x="940" y="248"/>
                    <a:pt x="960" y="252"/>
                  </a:cubicBezTo>
                  <a:cubicBezTo>
                    <a:pt x="982" y="250"/>
                    <a:pt x="1080" y="244"/>
                    <a:pt x="1116" y="228"/>
                  </a:cubicBezTo>
                  <a:cubicBezTo>
                    <a:pt x="1153" y="212"/>
                    <a:pt x="1200" y="188"/>
                    <a:pt x="1236" y="168"/>
                  </a:cubicBezTo>
                  <a:cubicBezTo>
                    <a:pt x="1261" y="154"/>
                    <a:pt x="1279" y="122"/>
                    <a:pt x="1308" y="120"/>
                  </a:cubicBezTo>
                  <a:cubicBezTo>
                    <a:pt x="1360" y="116"/>
                    <a:pt x="1412" y="112"/>
                    <a:pt x="1464" y="108"/>
                  </a:cubicBezTo>
                  <a:cubicBezTo>
                    <a:pt x="1587" y="10"/>
                    <a:pt x="1584" y="63"/>
                    <a:pt x="158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Text Box 11318"/>
            <p:cNvSpPr txBox="1"/>
            <p:nvPr/>
          </p:nvSpPr>
          <p:spPr>
            <a:xfrm>
              <a:off x="3264" y="95"/>
              <a:ext cx="1392" cy="4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 err="1">
                  <a:solidFill>
                    <a:schemeClr val="accent2"/>
                  </a:solidFill>
                  <a:latin typeface=".VnAvantH" panose="020B7200000000000000" pitchFamily="34" charset="0"/>
                </a:rPr>
                <a:t>Trung Quèc</a:t>
              </a:r>
              <a:endParaRPr b="1">
                <a:solidFill>
                  <a:schemeClr val="accent2"/>
                </a:solidFill>
                <a:latin typeface=".VnAvantH" panose="020B7200000000000000" pitchFamily="34" charset="0"/>
              </a:endParaRPr>
            </a:p>
          </p:txBody>
        </p:sp>
        <p:sp>
          <p:nvSpPr>
            <p:cNvPr id="11320" name="Oval 11319"/>
            <p:cNvSpPr/>
            <p:nvPr/>
          </p:nvSpPr>
          <p:spPr>
            <a:xfrm>
              <a:off x="2748" y="6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Text Box 11320"/>
            <p:cNvSpPr txBox="1"/>
            <p:nvPr/>
          </p:nvSpPr>
          <p:spPr>
            <a:xfrm>
              <a:off x="2761" y="576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</p:grpSp>
      <p:sp>
        <p:nvSpPr>
          <p:cNvPr id="11322" name="Straight Connector 11321"/>
          <p:cNvSpPr/>
          <p:nvPr/>
        </p:nvSpPr>
        <p:spPr>
          <a:xfrm flipV="1">
            <a:off x="3886200" y="1600200"/>
            <a:ext cx="2667000" cy="11430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323" name="Straight Connector 11322"/>
          <p:cNvSpPr/>
          <p:nvPr/>
        </p:nvSpPr>
        <p:spPr>
          <a:xfrm>
            <a:off x="4114800" y="2895600"/>
            <a:ext cx="2667000" cy="21336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324" name="Text Box 11323"/>
          <p:cNvSpPr txBox="1"/>
          <p:nvPr/>
        </p:nvSpPr>
        <p:spPr>
          <a:xfrm>
            <a:off x="2362200" y="6172200"/>
            <a:ext cx="2667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Lược đồ Việt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3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6147"/>
          <p:cNvPicPr>
            <a:picLocks noChangeAspect="1"/>
          </p:cNvPicPr>
          <p:nvPr/>
        </p:nvPicPr>
        <p:blipFill>
          <a:blip r:embed="rId2">
            <a:lum bright="-12000"/>
          </a:blip>
          <a:srcRect t="5525"/>
          <a:stretch>
            <a:fillRect/>
          </a:stretch>
        </p:blipFill>
        <p:spPr>
          <a:xfrm>
            <a:off x="3581400" y="304800"/>
            <a:ext cx="7086600" cy="651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Text Box 6148"/>
          <p:cNvSpPr txBox="1"/>
          <p:nvPr/>
        </p:nvSpPr>
        <p:spPr>
          <a:xfrm>
            <a:off x="1524000" y="4953000"/>
            <a:ext cx="19812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Chiến sự ở Đà Nẵng năm 1858</a:t>
            </a:r>
          </a:p>
        </p:txBody>
      </p:sp>
      <p:pic>
        <p:nvPicPr>
          <p:cNvPr id="6153" name="Picture 6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48006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4" name="Text Box 6153"/>
          <p:cNvSpPr txBox="1"/>
          <p:nvPr/>
        </p:nvSpPr>
        <p:spPr>
          <a:xfrm>
            <a:off x="2133600" y="0"/>
            <a:ext cx="3886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Quân Pháp đổ bộ ở Sơn Trà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5361"/>
          <p:cNvSpPr>
            <a:spLocks noGrp="1"/>
          </p:cNvSpPr>
          <p:nvPr>
            <p:ph type="title" idx="4294967295"/>
          </p:nvPr>
        </p:nvSpPr>
        <p:spPr>
          <a:xfrm>
            <a:off x="609600" y="46038"/>
            <a:ext cx="8229600" cy="411162"/>
          </a:xfrm>
        </p:spPr>
        <p:txBody>
          <a:bodyPr anchor="ctr">
            <a:normAutofit fontScale="90000"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THỰC DÂN PHÁP XÂM LƯỢC VIỆT NAM</a:t>
            </a:r>
          </a:p>
        </p:txBody>
      </p:sp>
      <p:sp>
        <p:nvSpPr>
          <p:cNvPr id="15369" name="Text Box 15368"/>
          <p:cNvSpPr txBox="1"/>
          <p:nvPr/>
        </p:nvSpPr>
        <p:spPr>
          <a:xfrm>
            <a:off x="1524000" y="4435475"/>
            <a:ext cx="8763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-Sáng</a:t>
            </a:r>
            <a:r>
              <a:rPr sz="2400" b="1" dirty="0">
                <a:latin typeface="Times New Roman" panose="02020603050405020304" pitchFamily="18" charset="0"/>
              </a:rPr>
              <a:t> </a:t>
            </a:r>
            <a:r>
              <a:rPr sz="24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1/9/1858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quân Pháp nổ súng tấn công Đà Nẵng ,quân dân ta anh dũng chống trả.</a:t>
            </a:r>
          </a:p>
        </p:txBody>
      </p:sp>
      <p:sp>
        <p:nvSpPr>
          <p:cNvPr id="15371" name="Text Box 15370"/>
          <p:cNvSpPr txBox="1"/>
          <p:nvPr/>
        </p:nvSpPr>
        <p:spPr>
          <a:xfrm>
            <a:off x="3200400" y="5562600"/>
            <a:ext cx="70866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sau 5 tháng quân Pháp chỉ chiếm được bán đảo Sơn Trà</a:t>
            </a:r>
          </a:p>
        </p:txBody>
      </p:sp>
      <p:sp>
        <p:nvSpPr>
          <p:cNvPr id="15375" name="Text Box 15374"/>
          <p:cNvSpPr txBox="1"/>
          <p:nvPr/>
        </p:nvSpPr>
        <p:spPr>
          <a:xfrm>
            <a:off x="1524000" y="2895600"/>
            <a:ext cx="228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Diễn biến:</a:t>
            </a:r>
          </a:p>
        </p:txBody>
      </p:sp>
      <p:sp>
        <p:nvSpPr>
          <p:cNvPr id="15377" name="Text Box 15376"/>
          <p:cNvSpPr txBox="1"/>
          <p:nvPr/>
        </p:nvSpPr>
        <p:spPr>
          <a:xfrm>
            <a:off x="1524000" y="5562600"/>
            <a:ext cx="1752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c) Kết quả:</a:t>
            </a:r>
          </a:p>
        </p:txBody>
      </p:sp>
      <p:sp>
        <p:nvSpPr>
          <p:cNvPr id="15382" name="Rectangles 15381"/>
          <p:cNvSpPr/>
          <p:nvPr/>
        </p:nvSpPr>
        <p:spPr>
          <a:xfrm>
            <a:off x="1524000" y="381000"/>
            <a:ext cx="6400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>
              <a:buNone/>
            </a:pPr>
            <a:r>
              <a:rPr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1. Chiến sự ở Đà Nẵng những năm 1858 – 1859</a:t>
            </a:r>
          </a:p>
          <a:p>
            <a:pPr lvl="0">
              <a:buNone/>
            </a:pPr>
            <a:endParaRPr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3" name="Text Box 15382"/>
          <p:cNvSpPr txBox="1"/>
          <p:nvPr/>
        </p:nvSpPr>
        <p:spPr>
          <a:xfrm>
            <a:off x="1524000" y="838200"/>
            <a:ext cx="5486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a)Nguyên nhân Pháp xâm lược Việt Nam</a:t>
            </a:r>
          </a:p>
        </p:txBody>
      </p:sp>
      <p:sp>
        <p:nvSpPr>
          <p:cNvPr id="15384" name="Text Box 15383"/>
          <p:cNvSpPr txBox="1"/>
          <p:nvPr/>
        </p:nvSpPr>
        <p:spPr>
          <a:xfrm>
            <a:off x="1447800" y="2514600"/>
            <a:ext cx="5181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Trực tiếp : Lấy cớ bảo vệ đạo Gia-tô</a:t>
            </a:r>
          </a:p>
        </p:txBody>
      </p:sp>
      <p:sp>
        <p:nvSpPr>
          <p:cNvPr id="15385" name="Text Box 15384"/>
          <p:cNvSpPr txBox="1"/>
          <p:nvPr/>
        </p:nvSpPr>
        <p:spPr>
          <a:xfrm>
            <a:off x="1600200" y="1295400"/>
            <a:ext cx="99822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har char="-"/>
            </a:pP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</a:rPr>
              <a:t>Sâu xa :  +CNTB Pháp phát triển cần nguyên liệu, thị trường.</a:t>
            </a:r>
          </a:p>
          <a:p>
            <a:pPr>
              <a:spcBef>
                <a:spcPct val="50000"/>
              </a:spcBef>
            </a:pP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+Việt Nam có vị trí chiến lược quan trọng,giàu tài  nguyên</a:t>
            </a:r>
          </a:p>
          <a:p>
            <a:pPr>
              <a:spcBef>
                <a:spcPct val="50000"/>
              </a:spcBef>
            </a:pP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chế độ phong kiến suy yếu</a:t>
            </a:r>
          </a:p>
        </p:txBody>
      </p:sp>
      <p:sp>
        <p:nvSpPr>
          <p:cNvPr id="15386" name="Text Box 15385"/>
          <p:cNvSpPr txBox="1"/>
          <p:nvPr/>
        </p:nvSpPr>
        <p:spPr>
          <a:xfrm>
            <a:off x="1524000" y="3521075"/>
            <a:ext cx="9144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buChar char="-"/>
            </a:pP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Chiều ngày 31/8/1858 , 3000 quân Pháp và Tây Ban Nha dàn trận </a:t>
            </a:r>
          </a:p>
          <a:p>
            <a:pPr algn="just"/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ở cửa biển Đà Nẵng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1" grpId="0"/>
      <p:bldP spid="15377" grpId="0"/>
      <p:bldP spid="153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01" name="Group 37900"/>
          <p:cNvGrpSpPr/>
          <p:nvPr/>
        </p:nvGrpSpPr>
        <p:grpSpPr>
          <a:xfrm>
            <a:off x="1524000" y="0"/>
            <a:ext cx="4189876" cy="6096000"/>
            <a:chOff x="1200" y="0"/>
            <a:chExt cx="3727" cy="4320"/>
          </a:xfrm>
        </p:grpSpPr>
        <p:sp>
          <p:nvSpPr>
            <p:cNvPr id="37902" name="Rectangles 37901"/>
            <p:cNvSpPr/>
            <p:nvPr/>
          </p:nvSpPr>
          <p:spPr>
            <a:xfrm>
              <a:off x="1200" y="0"/>
              <a:ext cx="3696" cy="43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03" name="Group 37902"/>
            <p:cNvGrpSpPr/>
            <p:nvPr/>
          </p:nvGrpSpPr>
          <p:grpSpPr>
            <a:xfrm>
              <a:off x="1560" y="48"/>
              <a:ext cx="2340" cy="4169"/>
              <a:chOff x="1560" y="48"/>
              <a:chExt cx="2340" cy="4169"/>
            </a:xfrm>
          </p:grpSpPr>
          <p:sp>
            <p:nvSpPr>
              <p:cNvPr id="37904" name="Freeform 37903"/>
              <p:cNvSpPr/>
              <p:nvPr/>
            </p:nvSpPr>
            <p:spPr>
              <a:xfrm>
                <a:off x="1572" y="48"/>
                <a:ext cx="2328" cy="4163"/>
              </a:xfrm>
              <a:custGeom>
                <a:avLst/>
                <a:gdLst/>
                <a:ahLst/>
                <a:cxnLst/>
                <a:rect l="0" t="0" r="0" b="0"/>
                <a:pathLst>
                  <a:path w="2328" h="4163">
                    <a:moveTo>
                      <a:pt x="1392" y="138"/>
                    </a:moveTo>
                    <a:cubicBezTo>
                      <a:pt x="1420" y="221"/>
                      <a:pt x="1404" y="135"/>
                      <a:pt x="1368" y="186"/>
                    </a:cubicBezTo>
                    <a:cubicBezTo>
                      <a:pt x="1353" y="207"/>
                      <a:pt x="1344" y="258"/>
                      <a:pt x="1344" y="258"/>
                    </a:cubicBezTo>
                    <a:cubicBezTo>
                      <a:pt x="1348" y="278"/>
                      <a:pt x="1345" y="301"/>
                      <a:pt x="1356" y="318"/>
                    </a:cubicBezTo>
                    <a:cubicBezTo>
                      <a:pt x="1363" y="329"/>
                      <a:pt x="1383" y="321"/>
                      <a:pt x="1392" y="330"/>
                    </a:cubicBezTo>
                    <a:cubicBezTo>
                      <a:pt x="1456" y="394"/>
                      <a:pt x="1344" y="346"/>
                      <a:pt x="1440" y="378"/>
                    </a:cubicBezTo>
                    <a:cubicBezTo>
                      <a:pt x="1491" y="455"/>
                      <a:pt x="1428" y="378"/>
                      <a:pt x="1524" y="426"/>
                    </a:cubicBezTo>
                    <a:cubicBezTo>
                      <a:pt x="1539" y="434"/>
                      <a:pt x="1544" y="456"/>
                      <a:pt x="1560" y="462"/>
                    </a:cubicBezTo>
                    <a:cubicBezTo>
                      <a:pt x="1586" y="473"/>
                      <a:pt x="1616" y="470"/>
                      <a:pt x="1644" y="474"/>
                    </a:cubicBezTo>
                    <a:cubicBezTo>
                      <a:pt x="1692" y="490"/>
                      <a:pt x="1740" y="494"/>
                      <a:pt x="1788" y="510"/>
                    </a:cubicBezTo>
                    <a:cubicBezTo>
                      <a:pt x="1796" y="522"/>
                      <a:pt x="1815" y="532"/>
                      <a:pt x="1812" y="546"/>
                    </a:cubicBezTo>
                    <a:cubicBezTo>
                      <a:pt x="1809" y="558"/>
                      <a:pt x="1788" y="555"/>
                      <a:pt x="1776" y="558"/>
                    </a:cubicBezTo>
                    <a:cubicBezTo>
                      <a:pt x="1736" y="567"/>
                      <a:pt x="1656" y="582"/>
                      <a:pt x="1656" y="582"/>
                    </a:cubicBezTo>
                    <a:cubicBezTo>
                      <a:pt x="1617" y="608"/>
                      <a:pt x="1599" y="640"/>
                      <a:pt x="1560" y="666"/>
                    </a:cubicBezTo>
                    <a:cubicBezTo>
                      <a:pt x="1532" y="662"/>
                      <a:pt x="1502" y="644"/>
                      <a:pt x="1476" y="654"/>
                    </a:cubicBezTo>
                    <a:cubicBezTo>
                      <a:pt x="1461" y="660"/>
                      <a:pt x="1474" y="689"/>
                      <a:pt x="1464" y="702"/>
                    </a:cubicBezTo>
                    <a:cubicBezTo>
                      <a:pt x="1456" y="712"/>
                      <a:pt x="1440" y="710"/>
                      <a:pt x="1428" y="714"/>
                    </a:cubicBezTo>
                    <a:cubicBezTo>
                      <a:pt x="1380" y="786"/>
                      <a:pt x="1389" y="827"/>
                      <a:pt x="1296" y="858"/>
                    </a:cubicBezTo>
                    <a:cubicBezTo>
                      <a:pt x="1284" y="870"/>
                      <a:pt x="1274" y="885"/>
                      <a:pt x="1260" y="894"/>
                    </a:cubicBezTo>
                    <a:cubicBezTo>
                      <a:pt x="1249" y="901"/>
                      <a:pt x="1233" y="897"/>
                      <a:pt x="1224" y="906"/>
                    </a:cubicBezTo>
                    <a:cubicBezTo>
                      <a:pt x="1167" y="963"/>
                      <a:pt x="1153" y="1048"/>
                      <a:pt x="1128" y="1122"/>
                    </a:cubicBezTo>
                    <a:cubicBezTo>
                      <a:pt x="1115" y="1161"/>
                      <a:pt x="1081" y="1191"/>
                      <a:pt x="1068" y="1230"/>
                    </a:cubicBezTo>
                    <a:cubicBezTo>
                      <a:pt x="1086" y="1284"/>
                      <a:pt x="1121" y="1327"/>
                      <a:pt x="1152" y="1374"/>
                    </a:cubicBezTo>
                    <a:cubicBezTo>
                      <a:pt x="1155" y="1379"/>
                      <a:pt x="1224" y="1395"/>
                      <a:pt x="1236" y="1398"/>
                    </a:cubicBezTo>
                    <a:cubicBezTo>
                      <a:pt x="1282" y="1429"/>
                      <a:pt x="1334" y="1439"/>
                      <a:pt x="1380" y="1470"/>
                    </a:cubicBezTo>
                    <a:cubicBezTo>
                      <a:pt x="1340" y="1529"/>
                      <a:pt x="1327" y="1525"/>
                      <a:pt x="1380" y="1578"/>
                    </a:cubicBezTo>
                    <a:cubicBezTo>
                      <a:pt x="1395" y="1637"/>
                      <a:pt x="1392" y="1654"/>
                      <a:pt x="1452" y="1674"/>
                    </a:cubicBezTo>
                    <a:cubicBezTo>
                      <a:pt x="1460" y="1686"/>
                      <a:pt x="1465" y="1701"/>
                      <a:pt x="1476" y="1710"/>
                    </a:cubicBezTo>
                    <a:cubicBezTo>
                      <a:pt x="1486" y="1718"/>
                      <a:pt x="1503" y="1713"/>
                      <a:pt x="1512" y="1722"/>
                    </a:cubicBezTo>
                    <a:cubicBezTo>
                      <a:pt x="1521" y="1731"/>
                      <a:pt x="1518" y="1747"/>
                      <a:pt x="1524" y="1758"/>
                    </a:cubicBezTo>
                    <a:cubicBezTo>
                      <a:pt x="1530" y="1771"/>
                      <a:pt x="1537" y="1785"/>
                      <a:pt x="1548" y="1794"/>
                    </a:cubicBezTo>
                    <a:cubicBezTo>
                      <a:pt x="1558" y="1802"/>
                      <a:pt x="1573" y="1800"/>
                      <a:pt x="1584" y="1806"/>
                    </a:cubicBezTo>
                    <a:cubicBezTo>
                      <a:pt x="1597" y="1812"/>
                      <a:pt x="1608" y="1822"/>
                      <a:pt x="1620" y="1830"/>
                    </a:cubicBezTo>
                    <a:cubicBezTo>
                      <a:pt x="1656" y="1884"/>
                      <a:pt x="1676" y="1889"/>
                      <a:pt x="1740" y="1902"/>
                    </a:cubicBezTo>
                    <a:cubicBezTo>
                      <a:pt x="1752" y="1910"/>
                      <a:pt x="1766" y="1916"/>
                      <a:pt x="1776" y="1926"/>
                    </a:cubicBezTo>
                    <a:cubicBezTo>
                      <a:pt x="1786" y="1936"/>
                      <a:pt x="1789" y="1953"/>
                      <a:pt x="1800" y="1962"/>
                    </a:cubicBezTo>
                    <a:cubicBezTo>
                      <a:pt x="1822" y="1981"/>
                      <a:pt x="1872" y="2010"/>
                      <a:pt x="1872" y="2010"/>
                    </a:cubicBezTo>
                    <a:cubicBezTo>
                      <a:pt x="1900" y="2052"/>
                      <a:pt x="1937" y="2067"/>
                      <a:pt x="1968" y="2106"/>
                    </a:cubicBezTo>
                    <a:cubicBezTo>
                      <a:pt x="2043" y="2203"/>
                      <a:pt x="1982" y="2156"/>
                      <a:pt x="2052" y="2202"/>
                    </a:cubicBezTo>
                    <a:cubicBezTo>
                      <a:pt x="2060" y="2214"/>
                      <a:pt x="2066" y="2228"/>
                      <a:pt x="2076" y="2238"/>
                    </a:cubicBezTo>
                    <a:cubicBezTo>
                      <a:pt x="2086" y="2248"/>
                      <a:pt x="2106" y="2249"/>
                      <a:pt x="2112" y="2262"/>
                    </a:cubicBezTo>
                    <a:cubicBezTo>
                      <a:pt x="2123" y="2288"/>
                      <a:pt x="2114" y="2320"/>
                      <a:pt x="2124" y="2346"/>
                    </a:cubicBezTo>
                    <a:cubicBezTo>
                      <a:pt x="2134" y="2373"/>
                      <a:pt x="2172" y="2418"/>
                      <a:pt x="2172" y="2418"/>
                    </a:cubicBezTo>
                    <a:cubicBezTo>
                      <a:pt x="2198" y="2522"/>
                      <a:pt x="2166" y="2409"/>
                      <a:pt x="2208" y="2514"/>
                    </a:cubicBezTo>
                    <a:cubicBezTo>
                      <a:pt x="2246" y="2609"/>
                      <a:pt x="2275" y="2713"/>
                      <a:pt x="2292" y="2814"/>
                    </a:cubicBezTo>
                    <a:cubicBezTo>
                      <a:pt x="2292" y="2814"/>
                      <a:pt x="2298" y="2839"/>
                      <a:pt x="2304" y="2850"/>
                    </a:cubicBezTo>
                    <a:cubicBezTo>
                      <a:pt x="2310" y="2863"/>
                      <a:pt x="2320" y="2874"/>
                      <a:pt x="2328" y="2886"/>
                    </a:cubicBezTo>
                    <a:cubicBezTo>
                      <a:pt x="2324" y="2902"/>
                      <a:pt x="2326" y="2921"/>
                      <a:pt x="2316" y="2934"/>
                    </a:cubicBezTo>
                    <a:cubicBezTo>
                      <a:pt x="2269" y="2993"/>
                      <a:pt x="2264" y="2868"/>
                      <a:pt x="2292" y="3006"/>
                    </a:cubicBezTo>
                    <a:cubicBezTo>
                      <a:pt x="2235" y="3025"/>
                      <a:pt x="2238" y="3035"/>
                      <a:pt x="2256" y="3090"/>
                    </a:cubicBezTo>
                    <a:cubicBezTo>
                      <a:pt x="2228" y="3174"/>
                      <a:pt x="2224" y="3138"/>
                      <a:pt x="2244" y="3198"/>
                    </a:cubicBezTo>
                    <a:cubicBezTo>
                      <a:pt x="2240" y="3222"/>
                      <a:pt x="2244" y="3249"/>
                      <a:pt x="2232" y="3270"/>
                    </a:cubicBezTo>
                    <a:cubicBezTo>
                      <a:pt x="2226" y="3281"/>
                      <a:pt x="2207" y="3276"/>
                      <a:pt x="2196" y="3282"/>
                    </a:cubicBezTo>
                    <a:cubicBezTo>
                      <a:pt x="2183" y="3288"/>
                      <a:pt x="2172" y="3298"/>
                      <a:pt x="2160" y="3306"/>
                    </a:cubicBezTo>
                    <a:cubicBezTo>
                      <a:pt x="2138" y="3418"/>
                      <a:pt x="2175" y="3329"/>
                      <a:pt x="2076" y="3378"/>
                    </a:cubicBezTo>
                    <a:cubicBezTo>
                      <a:pt x="2063" y="3384"/>
                      <a:pt x="2065" y="3408"/>
                      <a:pt x="2052" y="3414"/>
                    </a:cubicBezTo>
                    <a:cubicBezTo>
                      <a:pt x="2026" y="3425"/>
                      <a:pt x="1996" y="3422"/>
                      <a:pt x="1968" y="3426"/>
                    </a:cubicBezTo>
                    <a:cubicBezTo>
                      <a:pt x="1937" y="3472"/>
                      <a:pt x="1925" y="3480"/>
                      <a:pt x="1872" y="3462"/>
                    </a:cubicBezTo>
                    <a:cubicBezTo>
                      <a:pt x="1860" y="3470"/>
                      <a:pt x="1845" y="3475"/>
                      <a:pt x="1836" y="3486"/>
                    </a:cubicBezTo>
                    <a:cubicBezTo>
                      <a:pt x="1828" y="3496"/>
                      <a:pt x="1834" y="3515"/>
                      <a:pt x="1824" y="3522"/>
                    </a:cubicBezTo>
                    <a:cubicBezTo>
                      <a:pt x="1788" y="3548"/>
                      <a:pt x="1693" y="3553"/>
                      <a:pt x="1656" y="3558"/>
                    </a:cubicBezTo>
                    <a:cubicBezTo>
                      <a:pt x="1620" y="3582"/>
                      <a:pt x="1589" y="3616"/>
                      <a:pt x="1548" y="3630"/>
                    </a:cubicBezTo>
                    <a:cubicBezTo>
                      <a:pt x="1498" y="3647"/>
                      <a:pt x="1523" y="3635"/>
                      <a:pt x="1476" y="3666"/>
                    </a:cubicBezTo>
                    <a:cubicBezTo>
                      <a:pt x="1469" y="3645"/>
                      <a:pt x="1463" y="3587"/>
                      <a:pt x="1416" y="3642"/>
                    </a:cubicBezTo>
                    <a:cubicBezTo>
                      <a:pt x="1372" y="3693"/>
                      <a:pt x="1415" y="3713"/>
                      <a:pt x="1368" y="3750"/>
                    </a:cubicBezTo>
                    <a:cubicBezTo>
                      <a:pt x="1358" y="3758"/>
                      <a:pt x="1344" y="3758"/>
                      <a:pt x="1332" y="3762"/>
                    </a:cubicBezTo>
                    <a:cubicBezTo>
                      <a:pt x="1336" y="3786"/>
                      <a:pt x="1344" y="3810"/>
                      <a:pt x="1344" y="3834"/>
                    </a:cubicBezTo>
                    <a:cubicBezTo>
                      <a:pt x="1344" y="3847"/>
                      <a:pt x="1345" y="3870"/>
                      <a:pt x="1332" y="3870"/>
                    </a:cubicBezTo>
                    <a:cubicBezTo>
                      <a:pt x="1318" y="3870"/>
                      <a:pt x="1319" y="3843"/>
                      <a:pt x="1308" y="3834"/>
                    </a:cubicBezTo>
                    <a:cubicBezTo>
                      <a:pt x="1281" y="3812"/>
                      <a:pt x="1222" y="3809"/>
                      <a:pt x="1188" y="3798"/>
                    </a:cubicBezTo>
                    <a:cubicBezTo>
                      <a:pt x="1192" y="3826"/>
                      <a:pt x="1194" y="3854"/>
                      <a:pt x="1200" y="3882"/>
                    </a:cubicBezTo>
                    <a:cubicBezTo>
                      <a:pt x="1202" y="3894"/>
                      <a:pt x="1217" y="3906"/>
                      <a:pt x="1212" y="3918"/>
                    </a:cubicBezTo>
                    <a:cubicBezTo>
                      <a:pt x="1207" y="3931"/>
                      <a:pt x="1188" y="3934"/>
                      <a:pt x="1176" y="3942"/>
                    </a:cubicBezTo>
                    <a:cubicBezTo>
                      <a:pt x="1115" y="4034"/>
                      <a:pt x="1196" y="3933"/>
                      <a:pt x="996" y="3990"/>
                    </a:cubicBezTo>
                    <a:cubicBezTo>
                      <a:pt x="984" y="3993"/>
                      <a:pt x="990" y="4015"/>
                      <a:pt x="984" y="4026"/>
                    </a:cubicBezTo>
                    <a:cubicBezTo>
                      <a:pt x="962" y="4069"/>
                      <a:pt x="966" y="4060"/>
                      <a:pt x="924" y="4074"/>
                    </a:cubicBezTo>
                    <a:cubicBezTo>
                      <a:pt x="920" y="4086"/>
                      <a:pt x="921" y="4101"/>
                      <a:pt x="912" y="4110"/>
                    </a:cubicBezTo>
                    <a:cubicBezTo>
                      <a:pt x="892" y="4130"/>
                      <a:pt x="840" y="4158"/>
                      <a:pt x="840" y="4158"/>
                    </a:cubicBezTo>
                    <a:cubicBezTo>
                      <a:pt x="808" y="4154"/>
                      <a:pt x="772" y="4163"/>
                      <a:pt x="744" y="4146"/>
                    </a:cubicBezTo>
                    <a:cubicBezTo>
                      <a:pt x="732" y="4139"/>
                      <a:pt x="772" y="4134"/>
                      <a:pt x="780" y="4122"/>
                    </a:cubicBezTo>
                    <a:cubicBezTo>
                      <a:pt x="793" y="4101"/>
                      <a:pt x="804" y="4050"/>
                      <a:pt x="804" y="4050"/>
                    </a:cubicBezTo>
                    <a:cubicBezTo>
                      <a:pt x="808" y="3970"/>
                      <a:pt x="806" y="3889"/>
                      <a:pt x="816" y="3810"/>
                    </a:cubicBezTo>
                    <a:cubicBezTo>
                      <a:pt x="818" y="3796"/>
                      <a:pt x="834" y="3787"/>
                      <a:pt x="840" y="3774"/>
                    </a:cubicBezTo>
                    <a:cubicBezTo>
                      <a:pt x="850" y="3751"/>
                      <a:pt x="864" y="3702"/>
                      <a:pt x="864" y="3702"/>
                    </a:cubicBezTo>
                    <a:cubicBezTo>
                      <a:pt x="852" y="3698"/>
                      <a:pt x="837" y="3699"/>
                      <a:pt x="828" y="3690"/>
                    </a:cubicBezTo>
                    <a:cubicBezTo>
                      <a:pt x="819" y="3681"/>
                      <a:pt x="829" y="3656"/>
                      <a:pt x="816" y="3654"/>
                    </a:cubicBezTo>
                    <a:cubicBezTo>
                      <a:pt x="791" y="3650"/>
                      <a:pt x="744" y="3678"/>
                      <a:pt x="744" y="3678"/>
                    </a:cubicBezTo>
                    <a:cubicBezTo>
                      <a:pt x="728" y="3674"/>
                      <a:pt x="709" y="3676"/>
                      <a:pt x="696" y="3666"/>
                    </a:cubicBezTo>
                    <a:cubicBezTo>
                      <a:pt x="685" y="3657"/>
                      <a:pt x="675" y="3603"/>
                      <a:pt x="696" y="3594"/>
                    </a:cubicBezTo>
                    <a:cubicBezTo>
                      <a:pt x="725" y="3581"/>
                      <a:pt x="760" y="3586"/>
                      <a:pt x="792" y="3582"/>
                    </a:cubicBezTo>
                    <a:cubicBezTo>
                      <a:pt x="848" y="3563"/>
                      <a:pt x="844" y="3533"/>
                      <a:pt x="876" y="3486"/>
                    </a:cubicBezTo>
                    <a:cubicBezTo>
                      <a:pt x="1007" y="3508"/>
                      <a:pt x="1067" y="3523"/>
                      <a:pt x="1236" y="3486"/>
                    </a:cubicBezTo>
                    <a:cubicBezTo>
                      <a:pt x="1252" y="3482"/>
                      <a:pt x="1233" y="3452"/>
                      <a:pt x="1224" y="3438"/>
                    </a:cubicBezTo>
                    <a:cubicBezTo>
                      <a:pt x="1202" y="3405"/>
                      <a:pt x="1116" y="3390"/>
                      <a:pt x="1116" y="3390"/>
                    </a:cubicBezTo>
                    <a:cubicBezTo>
                      <a:pt x="1108" y="3378"/>
                      <a:pt x="1094" y="3368"/>
                      <a:pt x="1092" y="3354"/>
                    </a:cubicBezTo>
                    <a:cubicBezTo>
                      <a:pt x="1084" y="3308"/>
                      <a:pt x="1143" y="3281"/>
                      <a:pt x="1176" y="3270"/>
                    </a:cubicBezTo>
                    <a:cubicBezTo>
                      <a:pt x="1200" y="3274"/>
                      <a:pt x="1282" y="3296"/>
                      <a:pt x="1308" y="3270"/>
                    </a:cubicBezTo>
                    <a:cubicBezTo>
                      <a:pt x="1409" y="3169"/>
                      <a:pt x="1247" y="3234"/>
                      <a:pt x="1356" y="3198"/>
                    </a:cubicBezTo>
                    <a:cubicBezTo>
                      <a:pt x="1424" y="3130"/>
                      <a:pt x="1355" y="3186"/>
                      <a:pt x="1440" y="3150"/>
                    </a:cubicBezTo>
                    <a:cubicBezTo>
                      <a:pt x="1490" y="3129"/>
                      <a:pt x="1532" y="3095"/>
                      <a:pt x="1584" y="3078"/>
                    </a:cubicBezTo>
                    <a:cubicBezTo>
                      <a:pt x="1638" y="3024"/>
                      <a:pt x="1615" y="3058"/>
                      <a:pt x="1644" y="2970"/>
                    </a:cubicBezTo>
                    <a:cubicBezTo>
                      <a:pt x="1648" y="2958"/>
                      <a:pt x="1656" y="2934"/>
                      <a:pt x="1656" y="2934"/>
                    </a:cubicBezTo>
                    <a:cubicBezTo>
                      <a:pt x="1647" y="2889"/>
                      <a:pt x="1633" y="2861"/>
                      <a:pt x="1668" y="2826"/>
                    </a:cubicBezTo>
                    <a:cubicBezTo>
                      <a:pt x="1695" y="2772"/>
                      <a:pt x="1710" y="2754"/>
                      <a:pt x="1692" y="2694"/>
                    </a:cubicBezTo>
                    <a:cubicBezTo>
                      <a:pt x="1667" y="2611"/>
                      <a:pt x="1690" y="2629"/>
                      <a:pt x="1632" y="2610"/>
                    </a:cubicBezTo>
                    <a:cubicBezTo>
                      <a:pt x="1661" y="2523"/>
                      <a:pt x="1609" y="2471"/>
                      <a:pt x="1668" y="2382"/>
                    </a:cubicBezTo>
                    <a:cubicBezTo>
                      <a:pt x="1664" y="2366"/>
                      <a:pt x="1656" y="2350"/>
                      <a:pt x="1656" y="2334"/>
                    </a:cubicBezTo>
                    <a:cubicBezTo>
                      <a:pt x="1656" y="2250"/>
                      <a:pt x="1692" y="2323"/>
                      <a:pt x="1656" y="2226"/>
                    </a:cubicBezTo>
                    <a:cubicBezTo>
                      <a:pt x="1642" y="2188"/>
                      <a:pt x="1610" y="2180"/>
                      <a:pt x="1584" y="2154"/>
                    </a:cubicBezTo>
                    <a:cubicBezTo>
                      <a:pt x="1551" y="2055"/>
                      <a:pt x="1535" y="2086"/>
                      <a:pt x="1644" y="2070"/>
                    </a:cubicBezTo>
                    <a:cubicBezTo>
                      <a:pt x="1640" y="2058"/>
                      <a:pt x="1641" y="2043"/>
                      <a:pt x="1632" y="2034"/>
                    </a:cubicBezTo>
                    <a:cubicBezTo>
                      <a:pt x="1623" y="2025"/>
                      <a:pt x="1607" y="2028"/>
                      <a:pt x="1596" y="2022"/>
                    </a:cubicBezTo>
                    <a:cubicBezTo>
                      <a:pt x="1572" y="2010"/>
                      <a:pt x="1547" y="1999"/>
                      <a:pt x="1524" y="1986"/>
                    </a:cubicBezTo>
                    <a:cubicBezTo>
                      <a:pt x="1499" y="1972"/>
                      <a:pt x="1476" y="1954"/>
                      <a:pt x="1452" y="1938"/>
                    </a:cubicBezTo>
                    <a:cubicBezTo>
                      <a:pt x="1440" y="1930"/>
                      <a:pt x="1416" y="1914"/>
                      <a:pt x="1416" y="1914"/>
                    </a:cubicBezTo>
                    <a:cubicBezTo>
                      <a:pt x="1404" y="1922"/>
                      <a:pt x="1394" y="1941"/>
                      <a:pt x="1380" y="1938"/>
                    </a:cubicBezTo>
                    <a:cubicBezTo>
                      <a:pt x="1368" y="1935"/>
                      <a:pt x="1371" y="1914"/>
                      <a:pt x="1368" y="1902"/>
                    </a:cubicBezTo>
                    <a:cubicBezTo>
                      <a:pt x="1367" y="1899"/>
                      <a:pt x="1348" y="1779"/>
                      <a:pt x="1344" y="1770"/>
                    </a:cubicBezTo>
                    <a:cubicBezTo>
                      <a:pt x="1319" y="1720"/>
                      <a:pt x="1246" y="1701"/>
                      <a:pt x="1200" y="1686"/>
                    </a:cubicBezTo>
                    <a:cubicBezTo>
                      <a:pt x="1188" y="1682"/>
                      <a:pt x="1176" y="1678"/>
                      <a:pt x="1164" y="1674"/>
                    </a:cubicBezTo>
                    <a:cubicBezTo>
                      <a:pt x="1152" y="1670"/>
                      <a:pt x="1128" y="1662"/>
                      <a:pt x="1128" y="1662"/>
                    </a:cubicBezTo>
                    <a:cubicBezTo>
                      <a:pt x="1096" y="1566"/>
                      <a:pt x="1029" y="1488"/>
                      <a:pt x="984" y="1398"/>
                    </a:cubicBezTo>
                    <a:cubicBezTo>
                      <a:pt x="980" y="1410"/>
                      <a:pt x="983" y="1428"/>
                      <a:pt x="972" y="1434"/>
                    </a:cubicBezTo>
                    <a:cubicBezTo>
                      <a:pt x="958" y="1441"/>
                      <a:pt x="906" y="1402"/>
                      <a:pt x="900" y="1398"/>
                    </a:cubicBezTo>
                    <a:cubicBezTo>
                      <a:pt x="896" y="1362"/>
                      <a:pt x="907" y="1321"/>
                      <a:pt x="888" y="1290"/>
                    </a:cubicBezTo>
                    <a:cubicBezTo>
                      <a:pt x="874" y="1269"/>
                      <a:pt x="840" y="1274"/>
                      <a:pt x="816" y="1266"/>
                    </a:cubicBezTo>
                    <a:cubicBezTo>
                      <a:pt x="753" y="1245"/>
                      <a:pt x="791" y="1261"/>
                      <a:pt x="708" y="1206"/>
                    </a:cubicBezTo>
                    <a:cubicBezTo>
                      <a:pt x="687" y="1192"/>
                      <a:pt x="660" y="1190"/>
                      <a:pt x="636" y="1182"/>
                    </a:cubicBezTo>
                    <a:cubicBezTo>
                      <a:pt x="622" y="1177"/>
                      <a:pt x="613" y="1164"/>
                      <a:pt x="600" y="1158"/>
                    </a:cubicBezTo>
                    <a:cubicBezTo>
                      <a:pt x="577" y="1148"/>
                      <a:pt x="528" y="1134"/>
                      <a:pt x="528" y="1134"/>
                    </a:cubicBezTo>
                    <a:cubicBezTo>
                      <a:pt x="524" y="1122"/>
                      <a:pt x="512" y="1110"/>
                      <a:pt x="516" y="1098"/>
                    </a:cubicBezTo>
                    <a:cubicBezTo>
                      <a:pt x="521" y="1083"/>
                      <a:pt x="573" y="1045"/>
                      <a:pt x="588" y="1038"/>
                    </a:cubicBezTo>
                    <a:cubicBezTo>
                      <a:pt x="611" y="1028"/>
                      <a:pt x="660" y="1014"/>
                      <a:pt x="660" y="1014"/>
                    </a:cubicBezTo>
                    <a:cubicBezTo>
                      <a:pt x="692" y="1025"/>
                      <a:pt x="721" y="1041"/>
                      <a:pt x="756" y="1014"/>
                    </a:cubicBezTo>
                    <a:cubicBezTo>
                      <a:pt x="779" y="996"/>
                      <a:pt x="804" y="942"/>
                      <a:pt x="804" y="942"/>
                    </a:cubicBezTo>
                    <a:cubicBezTo>
                      <a:pt x="779" y="842"/>
                      <a:pt x="809" y="941"/>
                      <a:pt x="768" y="858"/>
                    </a:cubicBezTo>
                    <a:cubicBezTo>
                      <a:pt x="762" y="847"/>
                      <a:pt x="767" y="828"/>
                      <a:pt x="756" y="822"/>
                    </a:cubicBezTo>
                    <a:cubicBezTo>
                      <a:pt x="735" y="810"/>
                      <a:pt x="708" y="814"/>
                      <a:pt x="684" y="810"/>
                    </a:cubicBezTo>
                    <a:cubicBezTo>
                      <a:pt x="688" y="798"/>
                      <a:pt x="690" y="785"/>
                      <a:pt x="696" y="774"/>
                    </a:cubicBezTo>
                    <a:cubicBezTo>
                      <a:pt x="702" y="761"/>
                      <a:pt x="729" y="749"/>
                      <a:pt x="720" y="738"/>
                    </a:cubicBezTo>
                    <a:cubicBezTo>
                      <a:pt x="704" y="718"/>
                      <a:pt x="672" y="722"/>
                      <a:pt x="648" y="714"/>
                    </a:cubicBezTo>
                    <a:cubicBezTo>
                      <a:pt x="609" y="701"/>
                      <a:pt x="579" y="679"/>
                      <a:pt x="540" y="666"/>
                    </a:cubicBezTo>
                    <a:cubicBezTo>
                      <a:pt x="528" y="670"/>
                      <a:pt x="515" y="672"/>
                      <a:pt x="504" y="678"/>
                    </a:cubicBezTo>
                    <a:cubicBezTo>
                      <a:pt x="479" y="692"/>
                      <a:pt x="432" y="726"/>
                      <a:pt x="432" y="726"/>
                    </a:cubicBezTo>
                    <a:cubicBezTo>
                      <a:pt x="412" y="722"/>
                      <a:pt x="392" y="718"/>
                      <a:pt x="372" y="714"/>
                    </a:cubicBezTo>
                    <a:cubicBezTo>
                      <a:pt x="348" y="710"/>
                      <a:pt x="320" y="716"/>
                      <a:pt x="300" y="702"/>
                    </a:cubicBezTo>
                    <a:cubicBezTo>
                      <a:pt x="276" y="685"/>
                      <a:pt x="276" y="646"/>
                      <a:pt x="252" y="630"/>
                    </a:cubicBezTo>
                    <a:cubicBezTo>
                      <a:pt x="240" y="622"/>
                      <a:pt x="228" y="614"/>
                      <a:pt x="216" y="606"/>
                    </a:cubicBezTo>
                    <a:cubicBezTo>
                      <a:pt x="197" y="548"/>
                      <a:pt x="241" y="460"/>
                      <a:pt x="192" y="438"/>
                    </a:cubicBezTo>
                    <a:cubicBezTo>
                      <a:pt x="166" y="427"/>
                      <a:pt x="136" y="430"/>
                      <a:pt x="108" y="426"/>
                    </a:cubicBezTo>
                    <a:cubicBezTo>
                      <a:pt x="104" y="414"/>
                      <a:pt x="104" y="400"/>
                      <a:pt x="96" y="390"/>
                    </a:cubicBezTo>
                    <a:cubicBezTo>
                      <a:pt x="87" y="379"/>
                      <a:pt x="71" y="375"/>
                      <a:pt x="60" y="366"/>
                    </a:cubicBezTo>
                    <a:cubicBezTo>
                      <a:pt x="25" y="337"/>
                      <a:pt x="24" y="329"/>
                      <a:pt x="0" y="294"/>
                    </a:cubicBezTo>
                    <a:cubicBezTo>
                      <a:pt x="4" y="274"/>
                      <a:pt x="2" y="252"/>
                      <a:pt x="12" y="234"/>
                    </a:cubicBezTo>
                    <a:cubicBezTo>
                      <a:pt x="19" y="221"/>
                      <a:pt x="40" y="222"/>
                      <a:pt x="48" y="210"/>
                    </a:cubicBezTo>
                    <a:cubicBezTo>
                      <a:pt x="61" y="189"/>
                      <a:pt x="72" y="138"/>
                      <a:pt x="72" y="138"/>
                    </a:cubicBezTo>
                    <a:cubicBezTo>
                      <a:pt x="108" y="150"/>
                      <a:pt x="148" y="153"/>
                      <a:pt x="180" y="174"/>
                    </a:cubicBezTo>
                    <a:cubicBezTo>
                      <a:pt x="192" y="182"/>
                      <a:pt x="203" y="192"/>
                      <a:pt x="216" y="198"/>
                    </a:cubicBezTo>
                    <a:cubicBezTo>
                      <a:pt x="239" y="208"/>
                      <a:pt x="288" y="222"/>
                      <a:pt x="288" y="222"/>
                    </a:cubicBezTo>
                    <a:cubicBezTo>
                      <a:pt x="308" y="218"/>
                      <a:pt x="329" y="217"/>
                      <a:pt x="348" y="210"/>
                    </a:cubicBezTo>
                    <a:cubicBezTo>
                      <a:pt x="421" y="183"/>
                      <a:pt x="343" y="176"/>
                      <a:pt x="432" y="198"/>
                    </a:cubicBezTo>
                    <a:cubicBezTo>
                      <a:pt x="479" y="230"/>
                      <a:pt x="477" y="240"/>
                      <a:pt x="552" y="210"/>
                    </a:cubicBezTo>
                    <a:cubicBezTo>
                      <a:pt x="568" y="204"/>
                      <a:pt x="572" y="179"/>
                      <a:pt x="588" y="174"/>
                    </a:cubicBezTo>
                    <a:cubicBezTo>
                      <a:pt x="626" y="162"/>
                      <a:pt x="668" y="166"/>
                      <a:pt x="708" y="162"/>
                    </a:cubicBezTo>
                    <a:cubicBezTo>
                      <a:pt x="720" y="154"/>
                      <a:pt x="730" y="143"/>
                      <a:pt x="744" y="138"/>
                    </a:cubicBezTo>
                    <a:cubicBezTo>
                      <a:pt x="763" y="131"/>
                      <a:pt x="788" y="139"/>
                      <a:pt x="804" y="126"/>
                    </a:cubicBezTo>
                    <a:cubicBezTo>
                      <a:pt x="914" y="34"/>
                      <a:pt x="727" y="108"/>
                      <a:pt x="852" y="66"/>
                    </a:cubicBezTo>
                    <a:cubicBezTo>
                      <a:pt x="856" y="54"/>
                      <a:pt x="854" y="38"/>
                      <a:pt x="864" y="30"/>
                    </a:cubicBezTo>
                    <a:cubicBezTo>
                      <a:pt x="901" y="0"/>
                      <a:pt x="950" y="31"/>
                      <a:pt x="984" y="42"/>
                    </a:cubicBezTo>
                    <a:cubicBezTo>
                      <a:pt x="996" y="46"/>
                      <a:pt x="1008" y="50"/>
                      <a:pt x="1020" y="54"/>
                    </a:cubicBezTo>
                    <a:cubicBezTo>
                      <a:pt x="1032" y="58"/>
                      <a:pt x="1056" y="66"/>
                      <a:pt x="1056" y="66"/>
                    </a:cubicBezTo>
                    <a:cubicBezTo>
                      <a:pt x="1162" y="172"/>
                      <a:pt x="1009" y="32"/>
                      <a:pt x="1152" y="114"/>
                    </a:cubicBezTo>
                    <a:cubicBezTo>
                      <a:pt x="1218" y="152"/>
                      <a:pt x="1131" y="153"/>
                      <a:pt x="1212" y="162"/>
                    </a:cubicBezTo>
                    <a:cubicBezTo>
                      <a:pt x="1390" y="182"/>
                      <a:pt x="1435" y="131"/>
                      <a:pt x="1380" y="198"/>
                    </a:cubicBezTo>
                  </a:path>
                </a:pathLst>
              </a:custGeom>
              <a:solidFill>
                <a:srgbClr val="F4F45A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5" name="Freeform 37904"/>
              <p:cNvSpPr/>
              <p:nvPr/>
            </p:nvSpPr>
            <p:spPr>
              <a:xfrm>
                <a:off x="1560" y="54"/>
                <a:ext cx="2328" cy="4163"/>
              </a:xfrm>
              <a:custGeom>
                <a:avLst/>
                <a:gdLst/>
                <a:ahLst/>
                <a:cxnLst/>
                <a:rect l="0" t="0" r="0" b="0"/>
                <a:pathLst>
                  <a:path w="2328" h="4163">
                    <a:moveTo>
                      <a:pt x="1392" y="138"/>
                    </a:moveTo>
                    <a:cubicBezTo>
                      <a:pt x="1420" y="221"/>
                      <a:pt x="1404" y="135"/>
                      <a:pt x="1368" y="186"/>
                    </a:cubicBezTo>
                    <a:cubicBezTo>
                      <a:pt x="1353" y="207"/>
                      <a:pt x="1344" y="258"/>
                      <a:pt x="1344" y="258"/>
                    </a:cubicBezTo>
                    <a:cubicBezTo>
                      <a:pt x="1348" y="278"/>
                      <a:pt x="1345" y="301"/>
                      <a:pt x="1356" y="318"/>
                    </a:cubicBezTo>
                    <a:cubicBezTo>
                      <a:pt x="1363" y="329"/>
                      <a:pt x="1383" y="321"/>
                      <a:pt x="1392" y="330"/>
                    </a:cubicBezTo>
                    <a:cubicBezTo>
                      <a:pt x="1456" y="394"/>
                      <a:pt x="1344" y="346"/>
                      <a:pt x="1440" y="378"/>
                    </a:cubicBezTo>
                    <a:cubicBezTo>
                      <a:pt x="1491" y="455"/>
                      <a:pt x="1428" y="378"/>
                      <a:pt x="1524" y="426"/>
                    </a:cubicBezTo>
                    <a:cubicBezTo>
                      <a:pt x="1539" y="434"/>
                      <a:pt x="1544" y="456"/>
                      <a:pt x="1560" y="462"/>
                    </a:cubicBezTo>
                    <a:cubicBezTo>
                      <a:pt x="1586" y="473"/>
                      <a:pt x="1616" y="470"/>
                      <a:pt x="1644" y="474"/>
                    </a:cubicBezTo>
                    <a:cubicBezTo>
                      <a:pt x="1692" y="490"/>
                      <a:pt x="1740" y="494"/>
                      <a:pt x="1788" y="510"/>
                    </a:cubicBezTo>
                    <a:cubicBezTo>
                      <a:pt x="1796" y="522"/>
                      <a:pt x="1815" y="532"/>
                      <a:pt x="1812" y="546"/>
                    </a:cubicBezTo>
                    <a:cubicBezTo>
                      <a:pt x="1809" y="558"/>
                      <a:pt x="1788" y="555"/>
                      <a:pt x="1776" y="558"/>
                    </a:cubicBezTo>
                    <a:cubicBezTo>
                      <a:pt x="1736" y="567"/>
                      <a:pt x="1656" y="582"/>
                      <a:pt x="1656" y="582"/>
                    </a:cubicBezTo>
                    <a:cubicBezTo>
                      <a:pt x="1617" y="608"/>
                      <a:pt x="1599" y="640"/>
                      <a:pt x="1560" y="666"/>
                    </a:cubicBezTo>
                    <a:cubicBezTo>
                      <a:pt x="1532" y="662"/>
                      <a:pt x="1502" y="644"/>
                      <a:pt x="1476" y="654"/>
                    </a:cubicBezTo>
                    <a:cubicBezTo>
                      <a:pt x="1461" y="660"/>
                      <a:pt x="1474" y="689"/>
                      <a:pt x="1464" y="702"/>
                    </a:cubicBezTo>
                    <a:cubicBezTo>
                      <a:pt x="1456" y="712"/>
                      <a:pt x="1440" y="710"/>
                      <a:pt x="1428" y="714"/>
                    </a:cubicBezTo>
                    <a:cubicBezTo>
                      <a:pt x="1380" y="786"/>
                      <a:pt x="1389" y="827"/>
                      <a:pt x="1296" y="858"/>
                    </a:cubicBezTo>
                    <a:cubicBezTo>
                      <a:pt x="1284" y="870"/>
                      <a:pt x="1274" y="885"/>
                      <a:pt x="1260" y="894"/>
                    </a:cubicBezTo>
                    <a:cubicBezTo>
                      <a:pt x="1249" y="901"/>
                      <a:pt x="1233" y="897"/>
                      <a:pt x="1224" y="906"/>
                    </a:cubicBezTo>
                    <a:cubicBezTo>
                      <a:pt x="1167" y="963"/>
                      <a:pt x="1153" y="1048"/>
                      <a:pt x="1128" y="1122"/>
                    </a:cubicBezTo>
                    <a:cubicBezTo>
                      <a:pt x="1115" y="1161"/>
                      <a:pt x="1081" y="1191"/>
                      <a:pt x="1068" y="1230"/>
                    </a:cubicBezTo>
                    <a:cubicBezTo>
                      <a:pt x="1086" y="1284"/>
                      <a:pt x="1121" y="1327"/>
                      <a:pt x="1152" y="1374"/>
                    </a:cubicBezTo>
                    <a:cubicBezTo>
                      <a:pt x="1155" y="1379"/>
                      <a:pt x="1224" y="1395"/>
                      <a:pt x="1236" y="1398"/>
                    </a:cubicBezTo>
                    <a:cubicBezTo>
                      <a:pt x="1282" y="1429"/>
                      <a:pt x="1334" y="1439"/>
                      <a:pt x="1380" y="1470"/>
                    </a:cubicBezTo>
                    <a:cubicBezTo>
                      <a:pt x="1340" y="1529"/>
                      <a:pt x="1327" y="1525"/>
                      <a:pt x="1380" y="1578"/>
                    </a:cubicBezTo>
                    <a:cubicBezTo>
                      <a:pt x="1395" y="1637"/>
                      <a:pt x="1392" y="1654"/>
                      <a:pt x="1452" y="1674"/>
                    </a:cubicBezTo>
                    <a:cubicBezTo>
                      <a:pt x="1460" y="1686"/>
                      <a:pt x="1465" y="1701"/>
                      <a:pt x="1476" y="1710"/>
                    </a:cubicBezTo>
                    <a:cubicBezTo>
                      <a:pt x="1486" y="1718"/>
                      <a:pt x="1503" y="1713"/>
                      <a:pt x="1512" y="1722"/>
                    </a:cubicBezTo>
                    <a:cubicBezTo>
                      <a:pt x="1521" y="1731"/>
                      <a:pt x="1518" y="1747"/>
                      <a:pt x="1524" y="1758"/>
                    </a:cubicBezTo>
                    <a:cubicBezTo>
                      <a:pt x="1530" y="1771"/>
                      <a:pt x="1537" y="1785"/>
                      <a:pt x="1548" y="1794"/>
                    </a:cubicBezTo>
                    <a:cubicBezTo>
                      <a:pt x="1558" y="1802"/>
                      <a:pt x="1573" y="1800"/>
                      <a:pt x="1584" y="1806"/>
                    </a:cubicBezTo>
                    <a:cubicBezTo>
                      <a:pt x="1597" y="1812"/>
                      <a:pt x="1608" y="1822"/>
                      <a:pt x="1620" y="1830"/>
                    </a:cubicBezTo>
                    <a:cubicBezTo>
                      <a:pt x="1656" y="1884"/>
                      <a:pt x="1676" y="1889"/>
                      <a:pt x="1740" y="1902"/>
                    </a:cubicBezTo>
                    <a:cubicBezTo>
                      <a:pt x="1752" y="1910"/>
                      <a:pt x="1766" y="1916"/>
                      <a:pt x="1776" y="1926"/>
                    </a:cubicBezTo>
                    <a:cubicBezTo>
                      <a:pt x="1786" y="1936"/>
                      <a:pt x="1789" y="1953"/>
                      <a:pt x="1800" y="1962"/>
                    </a:cubicBezTo>
                    <a:cubicBezTo>
                      <a:pt x="1822" y="1981"/>
                      <a:pt x="1872" y="2010"/>
                      <a:pt x="1872" y="2010"/>
                    </a:cubicBezTo>
                    <a:cubicBezTo>
                      <a:pt x="1900" y="2052"/>
                      <a:pt x="1937" y="2067"/>
                      <a:pt x="1968" y="2106"/>
                    </a:cubicBezTo>
                    <a:cubicBezTo>
                      <a:pt x="2043" y="2203"/>
                      <a:pt x="1982" y="2156"/>
                      <a:pt x="2052" y="2202"/>
                    </a:cubicBezTo>
                    <a:cubicBezTo>
                      <a:pt x="2060" y="2214"/>
                      <a:pt x="2066" y="2228"/>
                      <a:pt x="2076" y="2238"/>
                    </a:cubicBezTo>
                    <a:cubicBezTo>
                      <a:pt x="2086" y="2248"/>
                      <a:pt x="2106" y="2249"/>
                      <a:pt x="2112" y="2262"/>
                    </a:cubicBezTo>
                    <a:cubicBezTo>
                      <a:pt x="2123" y="2288"/>
                      <a:pt x="2114" y="2320"/>
                      <a:pt x="2124" y="2346"/>
                    </a:cubicBezTo>
                    <a:cubicBezTo>
                      <a:pt x="2134" y="2373"/>
                      <a:pt x="2172" y="2418"/>
                      <a:pt x="2172" y="2418"/>
                    </a:cubicBezTo>
                    <a:cubicBezTo>
                      <a:pt x="2198" y="2522"/>
                      <a:pt x="2166" y="2409"/>
                      <a:pt x="2208" y="2514"/>
                    </a:cubicBezTo>
                    <a:cubicBezTo>
                      <a:pt x="2246" y="2609"/>
                      <a:pt x="2275" y="2713"/>
                      <a:pt x="2292" y="2814"/>
                    </a:cubicBezTo>
                    <a:cubicBezTo>
                      <a:pt x="2292" y="2814"/>
                      <a:pt x="2298" y="2839"/>
                      <a:pt x="2304" y="2850"/>
                    </a:cubicBezTo>
                    <a:cubicBezTo>
                      <a:pt x="2310" y="2863"/>
                      <a:pt x="2320" y="2874"/>
                      <a:pt x="2328" y="2886"/>
                    </a:cubicBezTo>
                    <a:cubicBezTo>
                      <a:pt x="2324" y="2902"/>
                      <a:pt x="2326" y="2921"/>
                      <a:pt x="2316" y="2934"/>
                    </a:cubicBezTo>
                    <a:cubicBezTo>
                      <a:pt x="2269" y="2993"/>
                      <a:pt x="2264" y="2868"/>
                      <a:pt x="2292" y="3006"/>
                    </a:cubicBezTo>
                    <a:cubicBezTo>
                      <a:pt x="2235" y="3025"/>
                      <a:pt x="2238" y="3035"/>
                      <a:pt x="2256" y="3090"/>
                    </a:cubicBezTo>
                    <a:cubicBezTo>
                      <a:pt x="2228" y="3174"/>
                      <a:pt x="2224" y="3138"/>
                      <a:pt x="2244" y="3198"/>
                    </a:cubicBezTo>
                    <a:cubicBezTo>
                      <a:pt x="2240" y="3222"/>
                      <a:pt x="2244" y="3249"/>
                      <a:pt x="2232" y="3270"/>
                    </a:cubicBezTo>
                    <a:cubicBezTo>
                      <a:pt x="2226" y="3281"/>
                      <a:pt x="2207" y="3276"/>
                      <a:pt x="2196" y="3282"/>
                    </a:cubicBezTo>
                    <a:cubicBezTo>
                      <a:pt x="2183" y="3288"/>
                      <a:pt x="2172" y="3298"/>
                      <a:pt x="2160" y="3306"/>
                    </a:cubicBezTo>
                    <a:cubicBezTo>
                      <a:pt x="2138" y="3418"/>
                      <a:pt x="2175" y="3329"/>
                      <a:pt x="2076" y="3378"/>
                    </a:cubicBezTo>
                    <a:cubicBezTo>
                      <a:pt x="2063" y="3384"/>
                      <a:pt x="2065" y="3408"/>
                      <a:pt x="2052" y="3414"/>
                    </a:cubicBezTo>
                    <a:cubicBezTo>
                      <a:pt x="2026" y="3425"/>
                      <a:pt x="1996" y="3422"/>
                      <a:pt x="1968" y="3426"/>
                    </a:cubicBezTo>
                    <a:cubicBezTo>
                      <a:pt x="1937" y="3472"/>
                      <a:pt x="1925" y="3480"/>
                      <a:pt x="1872" y="3462"/>
                    </a:cubicBezTo>
                    <a:cubicBezTo>
                      <a:pt x="1860" y="3470"/>
                      <a:pt x="1845" y="3475"/>
                      <a:pt x="1836" y="3486"/>
                    </a:cubicBezTo>
                    <a:cubicBezTo>
                      <a:pt x="1828" y="3496"/>
                      <a:pt x="1834" y="3515"/>
                      <a:pt x="1824" y="3522"/>
                    </a:cubicBezTo>
                    <a:cubicBezTo>
                      <a:pt x="1788" y="3548"/>
                      <a:pt x="1693" y="3553"/>
                      <a:pt x="1656" y="3558"/>
                    </a:cubicBezTo>
                    <a:cubicBezTo>
                      <a:pt x="1620" y="3582"/>
                      <a:pt x="1589" y="3616"/>
                      <a:pt x="1548" y="3630"/>
                    </a:cubicBezTo>
                    <a:cubicBezTo>
                      <a:pt x="1498" y="3647"/>
                      <a:pt x="1523" y="3635"/>
                      <a:pt x="1476" y="3666"/>
                    </a:cubicBezTo>
                    <a:cubicBezTo>
                      <a:pt x="1469" y="3645"/>
                      <a:pt x="1463" y="3587"/>
                      <a:pt x="1416" y="3642"/>
                    </a:cubicBezTo>
                    <a:cubicBezTo>
                      <a:pt x="1372" y="3693"/>
                      <a:pt x="1415" y="3713"/>
                      <a:pt x="1368" y="3750"/>
                    </a:cubicBezTo>
                    <a:cubicBezTo>
                      <a:pt x="1358" y="3758"/>
                      <a:pt x="1344" y="3758"/>
                      <a:pt x="1332" y="3762"/>
                    </a:cubicBezTo>
                    <a:cubicBezTo>
                      <a:pt x="1336" y="3786"/>
                      <a:pt x="1344" y="3810"/>
                      <a:pt x="1344" y="3834"/>
                    </a:cubicBezTo>
                    <a:cubicBezTo>
                      <a:pt x="1344" y="3847"/>
                      <a:pt x="1345" y="3870"/>
                      <a:pt x="1332" y="3870"/>
                    </a:cubicBezTo>
                    <a:cubicBezTo>
                      <a:pt x="1318" y="3870"/>
                      <a:pt x="1319" y="3843"/>
                      <a:pt x="1308" y="3834"/>
                    </a:cubicBezTo>
                    <a:cubicBezTo>
                      <a:pt x="1281" y="3812"/>
                      <a:pt x="1222" y="3809"/>
                      <a:pt x="1188" y="3798"/>
                    </a:cubicBezTo>
                    <a:cubicBezTo>
                      <a:pt x="1192" y="3826"/>
                      <a:pt x="1194" y="3854"/>
                      <a:pt x="1200" y="3882"/>
                    </a:cubicBezTo>
                    <a:cubicBezTo>
                      <a:pt x="1202" y="3894"/>
                      <a:pt x="1217" y="3906"/>
                      <a:pt x="1212" y="3918"/>
                    </a:cubicBezTo>
                    <a:cubicBezTo>
                      <a:pt x="1207" y="3931"/>
                      <a:pt x="1188" y="3934"/>
                      <a:pt x="1176" y="3942"/>
                    </a:cubicBezTo>
                    <a:cubicBezTo>
                      <a:pt x="1115" y="4034"/>
                      <a:pt x="1196" y="3933"/>
                      <a:pt x="996" y="3990"/>
                    </a:cubicBezTo>
                    <a:cubicBezTo>
                      <a:pt x="984" y="3993"/>
                      <a:pt x="990" y="4015"/>
                      <a:pt x="984" y="4026"/>
                    </a:cubicBezTo>
                    <a:cubicBezTo>
                      <a:pt x="962" y="4069"/>
                      <a:pt x="966" y="4060"/>
                      <a:pt x="924" y="4074"/>
                    </a:cubicBezTo>
                    <a:cubicBezTo>
                      <a:pt x="920" y="4086"/>
                      <a:pt x="921" y="4101"/>
                      <a:pt x="912" y="4110"/>
                    </a:cubicBezTo>
                    <a:cubicBezTo>
                      <a:pt x="892" y="4130"/>
                      <a:pt x="840" y="4158"/>
                      <a:pt x="840" y="4158"/>
                    </a:cubicBezTo>
                    <a:cubicBezTo>
                      <a:pt x="808" y="4154"/>
                      <a:pt x="772" y="4163"/>
                      <a:pt x="744" y="4146"/>
                    </a:cubicBezTo>
                    <a:cubicBezTo>
                      <a:pt x="732" y="4139"/>
                      <a:pt x="772" y="4134"/>
                      <a:pt x="780" y="4122"/>
                    </a:cubicBezTo>
                    <a:cubicBezTo>
                      <a:pt x="793" y="4101"/>
                      <a:pt x="804" y="4050"/>
                      <a:pt x="804" y="4050"/>
                    </a:cubicBezTo>
                    <a:cubicBezTo>
                      <a:pt x="808" y="3970"/>
                      <a:pt x="806" y="3889"/>
                      <a:pt x="816" y="3810"/>
                    </a:cubicBezTo>
                    <a:cubicBezTo>
                      <a:pt x="818" y="3796"/>
                      <a:pt x="834" y="3787"/>
                      <a:pt x="840" y="3774"/>
                    </a:cubicBezTo>
                    <a:cubicBezTo>
                      <a:pt x="850" y="3751"/>
                      <a:pt x="864" y="3702"/>
                      <a:pt x="864" y="3702"/>
                    </a:cubicBezTo>
                    <a:cubicBezTo>
                      <a:pt x="852" y="3698"/>
                      <a:pt x="837" y="3699"/>
                      <a:pt x="828" y="3690"/>
                    </a:cubicBezTo>
                    <a:cubicBezTo>
                      <a:pt x="819" y="3681"/>
                      <a:pt x="829" y="3656"/>
                      <a:pt x="816" y="3654"/>
                    </a:cubicBezTo>
                    <a:cubicBezTo>
                      <a:pt x="791" y="3650"/>
                      <a:pt x="744" y="3678"/>
                      <a:pt x="744" y="3678"/>
                    </a:cubicBezTo>
                    <a:cubicBezTo>
                      <a:pt x="728" y="3674"/>
                      <a:pt x="709" y="3676"/>
                      <a:pt x="696" y="3666"/>
                    </a:cubicBezTo>
                    <a:cubicBezTo>
                      <a:pt x="685" y="3657"/>
                      <a:pt x="675" y="3603"/>
                      <a:pt x="696" y="3594"/>
                    </a:cubicBezTo>
                    <a:cubicBezTo>
                      <a:pt x="725" y="3581"/>
                      <a:pt x="760" y="3586"/>
                      <a:pt x="792" y="3582"/>
                    </a:cubicBezTo>
                    <a:cubicBezTo>
                      <a:pt x="848" y="3563"/>
                      <a:pt x="844" y="3533"/>
                      <a:pt x="876" y="3486"/>
                    </a:cubicBezTo>
                    <a:cubicBezTo>
                      <a:pt x="1007" y="3508"/>
                      <a:pt x="1067" y="3523"/>
                      <a:pt x="1236" y="3486"/>
                    </a:cubicBezTo>
                    <a:cubicBezTo>
                      <a:pt x="1252" y="3482"/>
                      <a:pt x="1233" y="3452"/>
                      <a:pt x="1224" y="3438"/>
                    </a:cubicBezTo>
                    <a:cubicBezTo>
                      <a:pt x="1202" y="3405"/>
                      <a:pt x="1116" y="3390"/>
                      <a:pt x="1116" y="3390"/>
                    </a:cubicBezTo>
                    <a:cubicBezTo>
                      <a:pt x="1108" y="3378"/>
                      <a:pt x="1094" y="3368"/>
                      <a:pt x="1092" y="3354"/>
                    </a:cubicBezTo>
                    <a:cubicBezTo>
                      <a:pt x="1084" y="3308"/>
                      <a:pt x="1143" y="3281"/>
                      <a:pt x="1176" y="3270"/>
                    </a:cubicBezTo>
                    <a:cubicBezTo>
                      <a:pt x="1200" y="3274"/>
                      <a:pt x="1282" y="3296"/>
                      <a:pt x="1308" y="3270"/>
                    </a:cubicBezTo>
                    <a:cubicBezTo>
                      <a:pt x="1409" y="3169"/>
                      <a:pt x="1247" y="3234"/>
                      <a:pt x="1356" y="3198"/>
                    </a:cubicBezTo>
                    <a:cubicBezTo>
                      <a:pt x="1424" y="3130"/>
                      <a:pt x="1355" y="3186"/>
                      <a:pt x="1440" y="3150"/>
                    </a:cubicBezTo>
                    <a:cubicBezTo>
                      <a:pt x="1490" y="3129"/>
                      <a:pt x="1532" y="3095"/>
                      <a:pt x="1584" y="3078"/>
                    </a:cubicBezTo>
                    <a:cubicBezTo>
                      <a:pt x="1638" y="3024"/>
                      <a:pt x="1615" y="3058"/>
                      <a:pt x="1644" y="2970"/>
                    </a:cubicBezTo>
                    <a:cubicBezTo>
                      <a:pt x="1648" y="2958"/>
                      <a:pt x="1656" y="2934"/>
                      <a:pt x="1656" y="2934"/>
                    </a:cubicBezTo>
                    <a:cubicBezTo>
                      <a:pt x="1647" y="2889"/>
                      <a:pt x="1633" y="2861"/>
                      <a:pt x="1668" y="2826"/>
                    </a:cubicBezTo>
                    <a:cubicBezTo>
                      <a:pt x="1695" y="2772"/>
                      <a:pt x="1710" y="2754"/>
                      <a:pt x="1692" y="2694"/>
                    </a:cubicBezTo>
                    <a:cubicBezTo>
                      <a:pt x="1667" y="2611"/>
                      <a:pt x="1690" y="2629"/>
                      <a:pt x="1632" y="2610"/>
                    </a:cubicBezTo>
                    <a:cubicBezTo>
                      <a:pt x="1661" y="2523"/>
                      <a:pt x="1609" y="2471"/>
                      <a:pt x="1668" y="2382"/>
                    </a:cubicBezTo>
                    <a:cubicBezTo>
                      <a:pt x="1664" y="2366"/>
                      <a:pt x="1656" y="2350"/>
                      <a:pt x="1656" y="2334"/>
                    </a:cubicBezTo>
                    <a:cubicBezTo>
                      <a:pt x="1656" y="2250"/>
                      <a:pt x="1692" y="2323"/>
                      <a:pt x="1656" y="2226"/>
                    </a:cubicBezTo>
                    <a:cubicBezTo>
                      <a:pt x="1642" y="2188"/>
                      <a:pt x="1610" y="2180"/>
                      <a:pt x="1584" y="2154"/>
                    </a:cubicBezTo>
                    <a:cubicBezTo>
                      <a:pt x="1551" y="2055"/>
                      <a:pt x="1535" y="2086"/>
                      <a:pt x="1644" y="2070"/>
                    </a:cubicBezTo>
                    <a:cubicBezTo>
                      <a:pt x="1640" y="2058"/>
                      <a:pt x="1641" y="2043"/>
                      <a:pt x="1632" y="2034"/>
                    </a:cubicBezTo>
                    <a:cubicBezTo>
                      <a:pt x="1623" y="2025"/>
                      <a:pt x="1607" y="2028"/>
                      <a:pt x="1596" y="2022"/>
                    </a:cubicBezTo>
                    <a:cubicBezTo>
                      <a:pt x="1572" y="2010"/>
                      <a:pt x="1547" y="1999"/>
                      <a:pt x="1524" y="1986"/>
                    </a:cubicBezTo>
                    <a:cubicBezTo>
                      <a:pt x="1499" y="1972"/>
                      <a:pt x="1476" y="1954"/>
                      <a:pt x="1452" y="1938"/>
                    </a:cubicBezTo>
                    <a:cubicBezTo>
                      <a:pt x="1440" y="1930"/>
                      <a:pt x="1416" y="1914"/>
                      <a:pt x="1416" y="1914"/>
                    </a:cubicBezTo>
                    <a:cubicBezTo>
                      <a:pt x="1404" y="1922"/>
                      <a:pt x="1394" y="1941"/>
                      <a:pt x="1380" y="1938"/>
                    </a:cubicBezTo>
                    <a:cubicBezTo>
                      <a:pt x="1368" y="1935"/>
                      <a:pt x="1371" y="1914"/>
                      <a:pt x="1368" y="1902"/>
                    </a:cubicBezTo>
                    <a:cubicBezTo>
                      <a:pt x="1367" y="1899"/>
                      <a:pt x="1348" y="1779"/>
                      <a:pt x="1344" y="1770"/>
                    </a:cubicBezTo>
                    <a:cubicBezTo>
                      <a:pt x="1319" y="1720"/>
                      <a:pt x="1246" y="1701"/>
                      <a:pt x="1200" y="1686"/>
                    </a:cubicBezTo>
                    <a:cubicBezTo>
                      <a:pt x="1188" y="1682"/>
                      <a:pt x="1176" y="1678"/>
                      <a:pt x="1164" y="1674"/>
                    </a:cubicBezTo>
                    <a:cubicBezTo>
                      <a:pt x="1152" y="1670"/>
                      <a:pt x="1128" y="1662"/>
                      <a:pt x="1128" y="1662"/>
                    </a:cubicBezTo>
                    <a:cubicBezTo>
                      <a:pt x="1096" y="1566"/>
                      <a:pt x="1029" y="1488"/>
                      <a:pt x="984" y="1398"/>
                    </a:cubicBezTo>
                    <a:cubicBezTo>
                      <a:pt x="980" y="1410"/>
                      <a:pt x="983" y="1428"/>
                      <a:pt x="972" y="1434"/>
                    </a:cubicBezTo>
                    <a:cubicBezTo>
                      <a:pt x="958" y="1441"/>
                      <a:pt x="906" y="1402"/>
                      <a:pt x="900" y="1398"/>
                    </a:cubicBezTo>
                    <a:cubicBezTo>
                      <a:pt x="896" y="1362"/>
                      <a:pt x="907" y="1321"/>
                      <a:pt x="888" y="1290"/>
                    </a:cubicBezTo>
                    <a:cubicBezTo>
                      <a:pt x="874" y="1269"/>
                      <a:pt x="840" y="1274"/>
                      <a:pt x="816" y="1266"/>
                    </a:cubicBezTo>
                    <a:cubicBezTo>
                      <a:pt x="753" y="1245"/>
                      <a:pt x="791" y="1261"/>
                      <a:pt x="708" y="1206"/>
                    </a:cubicBezTo>
                    <a:cubicBezTo>
                      <a:pt x="687" y="1192"/>
                      <a:pt x="660" y="1190"/>
                      <a:pt x="636" y="1182"/>
                    </a:cubicBezTo>
                    <a:cubicBezTo>
                      <a:pt x="622" y="1177"/>
                      <a:pt x="613" y="1164"/>
                      <a:pt x="600" y="1158"/>
                    </a:cubicBezTo>
                    <a:cubicBezTo>
                      <a:pt x="577" y="1148"/>
                      <a:pt x="528" y="1134"/>
                      <a:pt x="528" y="1134"/>
                    </a:cubicBezTo>
                    <a:cubicBezTo>
                      <a:pt x="524" y="1122"/>
                      <a:pt x="512" y="1110"/>
                      <a:pt x="516" y="1098"/>
                    </a:cubicBezTo>
                    <a:cubicBezTo>
                      <a:pt x="521" y="1083"/>
                      <a:pt x="573" y="1045"/>
                      <a:pt x="588" y="1038"/>
                    </a:cubicBezTo>
                    <a:cubicBezTo>
                      <a:pt x="611" y="1028"/>
                      <a:pt x="660" y="1014"/>
                      <a:pt x="660" y="1014"/>
                    </a:cubicBezTo>
                    <a:cubicBezTo>
                      <a:pt x="692" y="1025"/>
                      <a:pt x="721" y="1041"/>
                      <a:pt x="756" y="1014"/>
                    </a:cubicBezTo>
                    <a:cubicBezTo>
                      <a:pt x="779" y="996"/>
                      <a:pt x="804" y="942"/>
                      <a:pt x="804" y="942"/>
                    </a:cubicBezTo>
                    <a:cubicBezTo>
                      <a:pt x="779" y="842"/>
                      <a:pt x="809" y="941"/>
                      <a:pt x="768" y="858"/>
                    </a:cubicBezTo>
                    <a:cubicBezTo>
                      <a:pt x="762" y="847"/>
                      <a:pt x="767" y="828"/>
                      <a:pt x="756" y="822"/>
                    </a:cubicBezTo>
                    <a:cubicBezTo>
                      <a:pt x="735" y="810"/>
                      <a:pt x="708" y="814"/>
                      <a:pt x="684" y="810"/>
                    </a:cubicBezTo>
                    <a:cubicBezTo>
                      <a:pt x="688" y="798"/>
                      <a:pt x="690" y="785"/>
                      <a:pt x="696" y="774"/>
                    </a:cubicBezTo>
                    <a:cubicBezTo>
                      <a:pt x="702" y="761"/>
                      <a:pt x="729" y="749"/>
                      <a:pt x="720" y="738"/>
                    </a:cubicBezTo>
                    <a:cubicBezTo>
                      <a:pt x="704" y="718"/>
                      <a:pt x="672" y="722"/>
                      <a:pt x="648" y="714"/>
                    </a:cubicBezTo>
                    <a:cubicBezTo>
                      <a:pt x="609" y="701"/>
                      <a:pt x="579" y="679"/>
                      <a:pt x="540" y="666"/>
                    </a:cubicBezTo>
                    <a:cubicBezTo>
                      <a:pt x="528" y="670"/>
                      <a:pt x="515" y="672"/>
                      <a:pt x="504" y="678"/>
                    </a:cubicBezTo>
                    <a:cubicBezTo>
                      <a:pt x="479" y="692"/>
                      <a:pt x="432" y="726"/>
                      <a:pt x="432" y="726"/>
                    </a:cubicBezTo>
                    <a:cubicBezTo>
                      <a:pt x="412" y="722"/>
                      <a:pt x="392" y="718"/>
                      <a:pt x="372" y="714"/>
                    </a:cubicBezTo>
                    <a:cubicBezTo>
                      <a:pt x="348" y="710"/>
                      <a:pt x="320" y="716"/>
                      <a:pt x="300" y="702"/>
                    </a:cubicBezTo>
                    <a:cubicBezTo>
                      <a:pt x="276" y="685"/>
                      <a:pt x="276" y="646"/>
                      <a:pt x="252" y="630"/>
                    </a:cubicBezTo>
                    <a:cubicBezTo>
                      <a:pt x="240" y="622"/>
                      <a:pt x="228" y="614"/>
                      <a:pt x="216" y="606"/>
                    </a:cubicBezTo>
                    <a:cubicBezTo>
                      <a:pt x="197" y="548"/>
                      <a:pt x="241" y="460"/>
                      <a:pt x="192" y="438"/>
                    </a:cubicBezTo>
                    <a:cubicBezTo>
                      <a:pt x="166" y="427"/>
                      <a:pt x="136" y="430"/>
                      <a:pt x="108" y="426"/>
                    </a:cubicBezTo>
                    <a:cubicBezTo>
                      <a:pt x="104" y="414"/>
                      <a:pt x="104" y="400"/>
                      <a:pt x="96" y="390"/>
                    </a:cubicBezTo>
                    <a:cubicBezTo>
                      <a:pt x="87" y="379"/>
                      <a:pt x="71" y="375"/>
                      <a:pt x="60" y="366"/>
                    </a:cubicBezTo>
                    <a:cubicBezTo>
                      <a:pt x="25" y="337"/>
                      <a:pt x="24" y="329"/>
                      <a:pt x="0" y="294"/>
                    </a:cubicBezTo>
                    <a:cubicBezTo>
                      <a:pt x="4" y="274"/>
                      <a:pt x="2" y="252"/>
                      <a:pt x="12" y="234"/>
                    </a:cubicBezTo>
                    <a:cubicBezTo>
                      <a:pt x="19" y="221"/>
                      <a:pt x="40" y="222"/>
                      <a:pt x="48" y="210"/>
                    </a:cubicBezTo>
                    <a:cubicBezTo>
                      <a:pt x="61" y="189"/>
                      <a:pt x="72" y="138"/>
                      <a:pt x="72" y="138"/>
                    </a:cubicBezTo>
                    <a:cubicBezTo>
                      <a:pt x="108" y="150"/>
                      <a:pt x="148" y="153"/>
                      <a:pt x="180" y="174"/>
                    </a:cubicBezTo>
                    <a:cubicBezTo>
                      <a:pt x="192" y="182"/>
                      <a:pt x="203" y="192"/>
                      <a:pt x="216" y="198"/>
                    </a:cubicBezTo>
                    <a:cubicBezTo>
                      <a:pt x="239" y="208"/>
                      <a:pt x="288" y="222"/>
                      <a:pt x="288" y="222"/>
                    </a:cubicBezTo>
                    <a:cubicBezTo>
                      <a:pt x="308" y="218"/>
                      <a:pt x="329" y="217"/>
                      <a:pt x="348" y="210"/>
                    </a:cubicBezTo>
                    <a:cubicBezTo>
                      <a:pt x="421" y="183"/>
                      <a:pt x="343" y="176"/>
                      <a:pt x="432" y="198"/>
                    </a:cubicBezTo>
                    <a:cubicBezTo>
                      <a:pt x="479" y="230"/>
                      <a:pt x="477" y="240"/>
                      <a:pt x="552" y="210"/>
                    </a:cubicBezTo>
                    <a:cubicBezTo>
                      <a:pt x="568" y="204"/>
                      <a:pt x="572" y="179"/>
                      <a:pt x="588" y="174"/>
                    </a:cubicBezTo>
                    <a:cubicBezTo>
                      <a:pt x="626" y="162"/>
                      <a:pt x="668" y="166"/>
                      <a:pt x="708" y="162"/>
                    </a:cubicBezTo>
                    <a:cubicBezTo>
                      <a:pt x="720" y="154"/>
                      <a:pt x="730" y="143"/>
                      <a:pt x="744" y="138"/>
                    </a:cubicBezTo>
                    <a:cubicBezTo>
                      <a:pt x="763" y="131"/>
                      <a:pt x="788" y="139"/>
                      <a:pt x="804" y="126"/>
                    </a:cubicBezTo>
                    <a:cubicBezTo>
                      <a:pt x="914" y="34"/>
                      <a:pt x="727" y="108"/>
                      <a:pt x="852" y="66"/>
                    </a:cubicBezTo>
                    <a:cubicBezTo>
                      <a:pt x="856" y="54"/>
                      <a:pt x="854" y="38"/>
                      <a:pt x="864" y="30"/>
                    </a:cubicBezTo>
                    <a:cubicBezTo>
                      <a:pt x="901" y="0"/>
                      <a:pt x="950" y="31"/>
                      <a:pt x="984" y="42"/>
                    </a:cubicBezTo>
                    <a:cubicBezTo>
                      <a:pt x="996" y="46"/>
                      <a:pt x="1008" y="50"/>
                      <a:pt x="1020" y="54"/>
                    </a:cubicBezTo>
                    <a:cubicBezTo>
                      <a:pt x="1032" y="58"/>
                      <a:pt x="1056" y="66"/>
                      <a:pt x="1056" y="66"/>
                    </a:cubicBezTo>
                    <a:cubicBezTo>
                      <a:pt x="1162" y="172"/>
                      <a:pt x="1009" y="32"/>
                      <a:pt x="1152" y="114"/>
                    </a:cubicBezTo>
                    <a:cubicBezTo>
                      <a:pt x="1218" y="152"/>
                      <a:pt x="1131" y="153"/>
                      <a:pt x="1212" y="162"/>
                    </a:cubicBezTo>
                    <a:cubicBezTo>
                      <a:pt x="1390" y="182"/>
                      <a:pt x="1435" y="131"/>
                      <a:pt x="1380" y="198"/>
                    </a:cubicBezTo>
                  </a:path>
                </a:pathLst>
              </a:custGeom>
              <a:solidFill>
                <a:srgbClr val="F4F45A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6" name="Freeform 37905"/>
              <p:cNvSpPr/>
              <p:nvPr/>
            </p:nvSpPr>
            <p:spPr>
              <a:xfrm>
                <a:off x="2652" y="150"/>
                <a:ext cx="288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288" h="132">
                    <a:moveTo>
                      <a:pt x="0" y="0"/>
                    </a:moveTo>
                    <a:cubicBezTo>
                      <a:pt x="52" y="4"/>
                      <a:pt x="105" y="2"/>
                      <a:pt x="156" y="12"/>
                    </a:cubicBezTo>
                    <a:cubicBezTo>
                      <a:pt x="170" y="15"/>
                      <a:pt x="178" y="32"/>
                      <a:pt x="192" y="36"/>
                    </a:cubicBezTo>
                    <a:cubicBezTo>
                      <a:pt x="223" y="44"/>
                      <a:pt x="256" y="44"/>
                      <a:pt x="288" y="48"/>
                    </a:cubicBezTo>
                    <a:cubicBezTo>
                      <a:pt x="271" y="100"/>
                      <a:pt x="270" y="114"/>
                      <a:pt x="216" y="132"/>
                    </a:cubicBezTo>
                    <a:cubicBezTo>
                      <a:pt x="128" y="103"/>
                      <a:pt x="169" y="114"/>
                      <a:pt x="96" y="96"/>
                    </a:cubicBezTo>
                    <a:cubicBezTo>
                      <a:pt x="40" y="40"/>
                      <a:pt x="73" y="37"/>
                      <a:pt x="0" y="0"/>
                    </a:cubicBezTo>
                    <a:close/>
                  </a:path>
                </a:pathLst>
              </a:custGeom>
              <a:solidFill>
                <a:srgbClr val="F4F45A"/>
              </a:solidFill>
              <a:ln w="9525" cap="flat" cmpd="sng">
                <a:solidFill>
                  <a:srgbClr val="E2E22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7" name="Freeform 37906"/>
              <p:cNvSpPr/>
              <p:nvPr/>
            </p:nvSpPr>
            <p:spPr>
              <a:xfrm>
                <a:off x="2524" y="94"/>
                <a:ext cx="429" cy="140"/>
              </a:xfrm>
              <a:custGeom>
                <a:avLst/>
                <a:gdLst/>
                <a:ahLst/>
                <a:cxnLst/>
                <a:rect l="0" t="0" r="0" b="0"/>
                <a:pathLst>
                  <a:path w="429" h="140">
                    <a:moveTo>
                      <a:pt x="104" y="32"/>
                    </a:moveTo>
                    <a:cubicBezTo>
                      <a:pt x="220" y="71"/>
                      <a:pt x="0" y="0"/>
                      <a:pt x="296" y="56"/>
                    </a:cubicBezTo>
                    <a:cubicBezTo>
                      <a:pt x="310" y="59"/>
                      <a:pt x="318" y="76"/>
                      <a:pt x="332" y="80"/>
                    </a:cubicBezTo>
                    <a:cubicBezTo>
                      <a:pt x="359" y="88"/>
                      <a:pt x="388" y="88"/>
                      <a:pt x="416" y="92"/>
                    </a:cubicBezTo>
                    <a:cubicBezTo>
                      <a:pt x="429" y="132"/>
                      <a:pt x="428" y="115"/>
                      <a:pt x="416" y="14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8" name="Freeform 37907"/>
              <p:cNvSpPr/>
              <p:nvPr/>
            </p:nvSpPr>
            <p:spPr>
              <a:xfrm>
                <a:off x="2616" y="144"/>
                <a:ext cx="288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288" h="132">
                    <a:moveTo>
                      <a:pt x="0" y="0"/>
                    </a:moveTo>
                    <a:cubicBezTo>
                      <a:pt x="52" y="4"/>
                      <a:pt x="105" y="2"/>
                      <a:pt x="156" y="12"/>
                    </a:cubicBezTo>
                    <a:cubicBezTo>
                      <a:pt x="170" y="15"/>
                      <a:pt x="178" y="32"/>
                      <a:pt x="192" y="36"/>
                    </a:cubicBezTo>
                    <a:cubicBezTo>
                      <a:pt x="223" y="44"/>
                      <a:pt x="256" y="44"/>
                      <a:pt x="288" y="48"/>
                    </a:cubicBezTo>
                    <a:cubicBezTo>
                      <a:pt x="271" y="100"/>
                      <a:pt x="270" y="114"/>
                      <a:pt x="216" y="132"/>
                    </a:cubicBezTo>
                    <a:cubicBezTo>
                      <a:pt x="128" y="103"/>
                      <a:pt x="169" y="114"/>
                      <a:pt x="96" y="96"/>
                    </a:cubicBezTo>
                    <a:cubicBezTo>
                      <a:pt x="40" y="40"/>
                      <a:pt x="73" y="37"/>
                      <a:pt x="0" y="0"/>
                    </a:cubicBezTo>
                    <a:close/>
                  </a:path>
                </a:pathLst>
              </a:custGeom>
              <a:solidFill>
                <a:srgbClr val="F4F45A"/>
              </a:solidFill>
              <a:ln w="9525" cap="flat" cmpd="sng">
                <a:solidFill>
                  <a:srgbClr val="E2E22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9" name="5-Point Star 37908"/>
            <p:cNvSpPr/>
            <p:nvPr/>
          </p:nvSpPr>
          <p:spPr>
            <a:xfrm>
              <a:off x="2544" y="660"/>
              <a:ext cx="96" cy="96"/>
            </a:xfrm>
            <a:prstGeom prst="star5">
              <a:avLst/>
            </a:prstGeom>
            <a:solidFill>
              <a:srgbClr val="FD092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Text Box 37909"/>
            <p:cNvSpPr txBox="1"/>
            <p:nvPr/>
          </p:nvSpPr>
          <p:spPr>
            <a:xfrm>
              <a:off x="2137" y="600"/>
              <a:ext cx="575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500" b="1" dirty="0" err="1">
                  <a:solidFill>
                    <a:srgbClr val="FD0920"/>
                  </a:solidFill>
                  <a:latin typeface=".VnArial NarrowH" panose="020B7200000000000000" pitchFamily="34" charset="0"/>
                </a:rPr>
                <a:t>Hµ Néi</a:t>
              </a:r>
              <a:endParaRPr sz="1500" b="1">
                <a:solidFill>
                  <a:srgbClr val="FD0920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11" name="Oval 37910"/>
            <p:cNvSpPr/>
            <p:nvPr/>
          </p:nvSpPr>
          <p:spPr>
            <a:xfrm>
              <a:off x="2616" y="49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Text Box 37911"/>
            <p:cNvSpPr txBox="1"/>
            <p:nvPr/>
          </p:nvSpPr>
          <p:spPr>
            <a:xfrm>
              <a:off x="2520" y="348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13" name="Oval 37912"/>
            <p:cNvSpPr/>
            <p:nvPr/>
          </p:nvSpPr>
          <p:spPr>
            <a:xfrm>
              <a:off x="2364" y="4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Text Box 37913"/>
            <p:cNvSpPr txBox="1"/>
            <p:nvPr/>
          </p:nvSpPr>
          <p:spPr>
            <a:xfrm>
              <a:off x="1945" y="396"/>
              <a:ext cx="815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15" name="Oval 37914"/>
            <p:cNvSpPr/>
            <p:nvPr/>
          </p:nvSpPr>
          <p:spPr>
            <a:xfrm>
              <a:off x="2916" y="7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Oval 37915"/>
            <p:cNvSpPr/>
            <p:nvPr/>
          </p:nvSpPr>
          <p:spPr>
            <a:xfrm>
              <a:off x="2736" y="8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Text Box 37916"/>
            <p:cNvSpPr txBox="1"/>
            <p:nvPr/>
          </p:nvSpPr>
          <p:spPr>
            <a:xfrm>
              <a:off x="2927" y="720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18" name="Text Box 37917"/>
            <p:cNvSpPr txBox="1"/>
            <p:nvPr/>
          </p:nvSpPr>
          <p:spPr>
            <a:xfrm>
              <a:off x="2244" y="780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19" name="Oval 37918"/>
            <p:cNvSpPr/>
            <p:nvPr/>
          </p:nvSpPr>
          <p:spPr>
            <a:xfrm>
              <a:off x="2580" y="13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Text Box 37919"/>
            <p:cNvSpPr txBox="1"/>
            <p:nvPr/>
          </p:nvSpPr>
          <p:spPr>
            <a:xfrm>
              <a:off x="2593" y="1296"/>
              <a:ext cx="814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21" name="Oval 37920"/>
            <p:cNvSpPr/>
            <p:nvPr/>
          </p:nvSpPr>
          <p:spPr>
            <a:xfrm>
              <a:off x="3180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Text Box 37921"/>
            <p:cNvSpPr txBox="1"/>
            <p:nvPr/>
          </p:nvSpPr>
          <p:spPr>
            <a:xfrm>
              <a:off x="3217" y="1800"/>
              <a:ext cx="815" cy="2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600" b="1" dirty="0" err="1">
                  <a:solidFill>
                    <a:schemeClr val="accent2"/>
                  </a:solidFill>
                  <a:latin typeface=".VnArial NarrowH" panose="020B7200000000000000" pitchFamily="34" charset="0"/>
                </a:rPr>
                <a:t>HuÕ</a:t>
              </a:r>
              <a:endParaRPr sz="1600" b="1">
                <a:solidFill>
                  <a:schemeClr val="accent2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23" name="Oval 37922"/>
            <p:cNvSpPr/>
            <p:nvPr/>
          </p:nvSpPr>
          <p:spPr>
            <a:xfrm>
              <a:off x="3348" y="20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Text Box 37923"/>
            <p:cNvSpPr txBox="1"/>
            <p:nvPr/>
          </p:nvSpPr>
          <p:spPr>
            <a:xfrm>
              <a:off x="3385" y="1932"/>
              <a:ext cx="814" cy="41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600" b="1">
                  <a:solidFill>
                    <a:srgbClr val="F37313"/>
                  </a:solidFill>
                  <a:latin typeface=".VnArial NarrowH" panose="020B7200000000000000" pitchFamily="34" charset="0"/>
                </a:rPr>
                <a:t>§µ N½ng</a:t>
              </a:r>
            </a:p>
          </p:txBody>
        </p:sp>
        <p:sp>
          <p:nvSpPr>
            <p:cNvPr id="37925" name="Oval 37924"/>
            <p:cNvSpPr/>
            <p:nvPr/>
          </p:nvSpPr>
          <p:spPr>
            <a:xfrm>
              <a:off x="3720" y="25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Text Box 37925"/>
            <p:cNvSpPr txBox="1"/>
            <p:nvPr/>
          </p:nvSpPr>
          <p:spPr>
            <a:xfrm>
              <a:off x="3756" y="2472"/>
              <a:ext cx="814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27" name="Oval 37926"/>
            <p:cNvSpPr/>
            <p:nvPr/>
          </p:nvSpPr>
          <p:spPr>
            <a:xfrm>
              <a:off x="3744" y="30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Text Box 37927"/>
            <p:cNvSpPr txBox="1"/>
            <p:nvPr/>
          </p:nvSpPr>
          <p:spPr>
            <a:xfrm>
              <a:off x="3815" y="2952"/>
              <a:ext cx="818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29" name="Oval 37928"/>
            <p:cNvSpPr/>
            <p:nvPr/>
          </p:nvSpPr>
          <p:spPr>
            <a:xfrm>
              <a:off x="3456" y="31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Text Box 37929"/>
            <p:cNvSpPr txBox="1"/>
            <p:nvPr/>
          </p:nvSpPr>
          <p:spPr>
            <a:xfrm>
              <a:off x="3479" y="3108"/>
              <a:ext cx="817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31" name="Oval 37930"/>
            <p:cNvSpPr/>
            <p:nvPr/>
          </p:nvSpPr>
          <p:spPr>
            <a:xfrm>
              <a:off x="2976" y="3480"/>
              <a:ext cx="98" cy="9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Oval 37931"/>
            <p:cNvSpPr/>
            <p:nvPr/>
          </p:nvSpPr>
          <p:spPr>
            <a:xfrm>
              <a:off x="3108" y="33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Text Box 37932"/>
            <p:cNvSpPr txBox="1"/>
            <p:nvPr/>
          </p:nvSpPr>
          <p:spPr>
            <a:xfrm>
              <a:off x="3122" y="3312"/>
              <a:ext cx="814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34" name="Text Box 37933"/>
            <p:cNvSpPr txBox="1"/>
            <p:nvPr/>
          </p:nvSpPr>
          <p:spPr>
            <a:xfrm>
              <a:off x="3000" y="3480"/>
              <a:ext cx="1248" cy="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400" b="1" dirty="0">
                <a:solidFill>
                  <a:srgbClr val="FD0920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35" name="Oval 37934"/>
            <p:cNvSpPr/>
            <p:nvPr/>
          </p:nvSpPr>
          <p:spPr>
            <a:xfrm>
              <a:off x="2616" y="37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Text Box 37935"/>
            <p:cNvSpPr txBox="1"/>
            <p:nvPr/>
          </p:nvSpPr>
          <p:spPr>
            <a:xfrm>
              <a:off x="2472" y="3588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37" name="Oval 37936"/>
            <p:cNvSpPr/>
            <p:nvPr/>
          </p:nvSpPr>
          <p:spPr>
            <a:xfrm>
              <a:off x="3024" y="3984"/>
              <a:ext cx="52" cy="48"/>
            </a:xfrm>
            <a:prstGeom prst="ellipse">
              <a:avLst/>
            </a:prstGeom>
            <a:solidFill>
              <a:srgbClr val="F4F45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Text Box 37937"/>
            <p:cNvSpPr txBox="1"/>
            <p:nvPr/>
          </p:nvSpPr>
          <p:spPr>
            <a:xfrm rot="-4357120">
              <a:off x="4524" y="2679"/>
              <a:ext cx="40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rot="0" vert="eaVert">
              <a:spAutoFit/>
            </a:bodyPr>
            <a:lstStyle/>
            <a:p>
              <a:pPr>
                <a:spcBef>
                  <a:spcPct val="50000"/>
                </a:spcBef>
              </a:pPr>
              <a:endParaRPr sz="2500" b="1" dirty="0">
                <a:solidFill>
                  <a:srgbClr val="00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7939" name="Text Box 37938"/>
            <p:cNvSpPr txBox="1"/>
            <p:nvPr/>
          </p:nvSpPr>
          <p:spPr>
            <a:xfrm rot="16200000">
              <a:off x="4514" y="1192"/>
              <a:ext cx="402" cy="405"/>
            </a:xfrm>
            <a:prstGeom prst="rect">
              <a:avLst/>
            </a:prstGeom>
            <a:noFill/>
            <a:ln w="9525">
              <a:noFill/>
            </a:ln>
          </p:spPr>
          <p:txBody>
            <a:bodyPr rot="0" vert="eaVert">
              <a:spAutoFit/>
            </a:bodyPr>
            <a:lstStyle/>
            <a:p>
              <a:pPr>
                <a:spcBef>
                  <a:spcPct val="50000"/>
                </a:spcBef>
              </a:pPr>
              <a:endParaRPr sz="2500" b="1" dirty="0">
                <a:solidFill>
                  <a:srgbClr val="00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.VnTimeH" panose="020B7200000000000000" pitchFamily="34" charset="0"/>
              </a:endParaRPr>
            </a:p>
          </p:txBody>
        </p:sp>
        <p:sp>
          <p:nvSpPr>
            <p:cNvPr id="37940" name="Text Box 37939"/>
            <p:cNvSpPr txBox="1"/>
            <p:nvPr/>
          </p:nvSpPr>
          <p:spPr>
            <a:xfrm>
              <a:off x="1583" y="3024"/>
              <a:ext cx="1393" cy="2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b="1">
                <a:solidFill>
                  <a:schemeClr val="accent2"/>
                </a:solidFill>
                <a:latin typeface=".VnAvantH" panose="020B7200000000000000" pitchFamily="34" charset="0"/>
              </a:endParaRPr>
            </a:p>
          </p:txBody>
        </p:sp>
        <p:sp>
          <p:nvSpPr>
            <p:cNvPr id="37941" name="Text Box 37940"/>
            <p:cNvSpPr txBox="1"/>
            <p:nvPr/>
          </p:nvSpPr>
          <p:spPr>
            <a:xfrm>
              <a:off x="1345" y="1872"/>
              <a:ext cx="1391" cy="2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b="1">
                <a:solidFill>
                  <a:schemeClr val="accent2"/>
                </a:solidFill>
                <a:latin typeface=".VnAvantH" panose="020B7200000000000000" pitchFamily="34" charset="0"/>
              </a:endParaRPr>
            </a:p>
          </p:txBody>
        </p:sp>
        <p:sp>
          <p:nvSpPr>
            <p:cNvPr id="37942" name="Freeform 37941"/>
            <p:cNvSpPr/>
            <p:nvPr/>
          </p:nvSpPr>
          <p:spPr>
            <a:xfrm>
              <a:off x="3360" y="240"/>
              <a:ext cx="1536" cy="520"/>
            </a:xfrm>
            <a:custGeom>
              <a:avLst/>
              <a:gdLst/>
              <a:ahLst/>
              <a:cxnLst/>
              <a:rect l="0" t="0" r="0" b="0"/>
              <a:pathLst>
                <a:path w="1587" h="532">
                  <a:moveTo>
                    <a:pt x="0" y="372"/>
                  </a:moveTo>
                  <a:cubicBezTo>
                    <a:pt x="16" y="368"/>
                    <a:pt x="34" y="369"/>
                    <a:pt x="48" y="360"/>
                  </a:cubicBezTo>
                  <a:cubicBezTo>
                    <a:pt x="100" y="326"/>
                    <a:pt x="40" y="318"/>
                    <a:pt x="108" y="300"/>
                  </a:cubicBezTo>
                  <a:cubicBezTo>
                    <a:pt x="139" y="292"/>
                    <a:pt x="172" y="292"/>
                    <a:pt x="204" y="288"/>
                  </a:cubicBezTo>
                  <a:cubicBezTo>
                    <a:pt x="216" y="284"/>
                    <a:pt x="229" y="282"/>
                    <a:pt x="240" y="276"/>
                  </a:cubicBezTo>
                  <a:cubicBezTo>
                    <a:pt x="253" y="270"/>
                    <a:pt x="262" y="253"/>
                    <a:pt x="276" y="252"/>
                  </a:cubicBezTo>
                  <a:cubicBezTo>
                    <a:pt x="304" y="249"/>
                    <a:pt x="332" y="260"/>
                    <a:pt x="360" y="264"/>
                  </a:cubicBezTo>
                  <a:cubicBezTo>
                    <a:pt x="429" y="310"/>
                    <a:pt x="360" y="276"/>
                    <a:pt x="468" y="276"/>
                  </a:cubicBezTo>
                  <a:cubicBezTo>
                    <a:pt x="492" y="276"/>
                    <a:pt x="516" y="284"/>
                    <a:pt x="540" y="288"/>
                  </a:cubicBezTo>
                  <a:cubicBezTo>
                    <a:pt x="567" y="369"/>
                    <a:pt x="548" y="405"/>
                    <a:pt x="624" y="456"/>
                  </a:cubicBezTo>
                  <a:cubicBezTo>
                    <a:pt x="652" y="498"/>
                    <a:pt x="672" y="512"/>
                    <a:pt x="720" y="528"/>
                  </a:cubicBezTo>
                  <a:cubicBezTo>
                    <a:pt x="772" y="524"/>
                    <a:pt x="827" y="532"/>
                    <a:pt x="876" y="516"/>
                  </a:cubicBezTo>
                  <a:cubicBezTo>
                    <a:pt x="893" y="510"/>
                    <a:pt x="898" y="486"/>
                    <a:pt x="900" y="468"/>
                  </a:cubicBezTo>
                  <a:cubicBezTo>
                    <a:pt x="907" y="407"/>
                    <a:pt x="858" y="353"/>
                    <a:pt x="840" y="300"/>
                  </a:cubicBezTo>
                  <a:cubicBezTo>
                    <a:pt x="844" y="276"/>
                    <a:pt x="835" y="245"/>
                    <a:pt x="852" y="228"/>
                  </a:cubicBezTo>
                  <a:cubicBezTo>
                    <a:pt x="864" y="216"/>
                    <a:pt x="884" y="236"/>
                    <a:pt x="900" y="240"/>
                  </a:cubicBezTo>
                  <a:cubicBezTo>
                    <a:pt x="920" y="244"/>
                    <a:pt x="940" y="248"/>
                    <a:pt x="960" y="252"/>
                  </a:cubicBezTo>
                  <a:cubicBezTo>
                    <a:pt x="982" y="250"/>
                    <a:pt x="1080" y="244"/>
                    <a:pt x="1116" y="228"/>
                  </a:cubicBezTo>
                  <a:cubicBezTo>
                    <a:pt x="1153" y="212"/>
                    <a:pt x="1200" y="188"/>
                    <a:pt x="1236" y="168"/>
                  </a:cubicBezTo>
                  <a:cubicBezTo>
                    <a:pt x="1261" y="154"/>
                    <a:pt x="1279" y="122"/>
                    <a:pt x="1308" y="120"/>
                  </a:cubicBezTo>
                  <a:cubicBezTo>
                    <a:pt x="1360" y="116"/>
                    <a:pt x="1412" y="112"/>
                    <a:pt x="1464" y="108"/>
                  </a:cubicBezTo>
                  <a:cubicBezTo>
                    <a:pt x="1587" y="10"/>
                    <a:pt x="1584" y="63"/>
                    <a:pt x="158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Text Box 37942"/>
            <p:cNvSpPr txBox="1"/>
            <p:nvPr/>
          </p:nvSpPr>
          <p:spPr>
            <a:xfrm>
              <a:off x="3264" y="95"/>
              <a:ext cx="1392" cy="4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 err="1">
                  <a:solidFill>
                    <a:schemeClr val="accent2"/>
                  </a:solidFill>
                  <a:latin typeface=".VnAvantH" panose="020B7200000000000000" pitchFamily="34" charset="0"/>
                </a:rPr>
                <a:t>Trung Quèc</a:t>
              </a:r>
              <a:endParaRPr b="1">
                <a:solidFill>
                  <a:schemeClr val="accent2"/>
                </a:solidFill>
                <a:latin typeface=".VnAvantH" panose="020B7200000000000000" pitchFamily="34" charset="0"/>
              </a:endParaRPr>
            </a:p>
          </p:txBody>
        </p:sp>
        <p:sp>
          <p:nvSpPr>
            <p:cNvPr id="37944" name="Oval 37943"/>
            <p:cNvSpPr/>
            <p:nvPr/>
          </p:nvSpPr>
          <p:spPr>
            <a:xfrm>
              <a:off x="2748" y="6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Text Box 37944"/>
            <p:cNvSpPr txBox="1"/>
            <p:nvPr/>
          </p:nvSpPr>
          <p:spPr>
            <a:xfrm>
              <a:off x="2761" y="576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</p:grpSp>
      <p:sp>
        <p:nvSpPr>
          <p:cNvPr id="37946" name="Text Box 37945"/>
          <p:cNvSpPr txBox="1"/>
          <p:nvPr/>
        </p:nvSpPr>
        <p:spPr>
          <a:xfrm>
            <a:off x="2362200" y="6172200"/>
            <a:ext cx="25288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Lược đồ Việt Nam</a:t>
            </a:r>
          </a:p>
        </p:txBody>
      </p:sp>
      <p:sp>
        <p:nvSpPr>
          <p:cNvPr id="37947" name="Rounded Rectangular Callout 37946"/>
          <p:cNvSpPr/>
          <p:nvPr/>
        </p:nvSpPr>
        <p:spPr>
          <a:xfrm>
            <a:off x="5943600" y="76200"/>
            <a:ext cx="4724400" cy="2057400"/>
          </a:xfrm>
          <a:prstGeom prst="wedgeRoundRectCallout">
            <a:avLst>
              <a:gd name="adj1" fmla="val -97986"/>
              <a:gd name="adj2" fmla="val 184801"/>
              <a:gd name="adj3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37949" name="Text Box 37948"/>
          <p:cNvSpPr txBox="1"/>
          <p:nvPr/>
        </p:nvSpPr>
        <p:spPr>
          <a:xfrm>
            <a:off x="6400800" y="412750"/>
            <a:ext cx="35814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Tại sao Pháp chọn Gia Định là nơi tiến công tiếp theo ?</a:t>
            </a:r>
          </a:p>
        </p:txBody>
      </p:sp>
      <p:sp>
        <p:nvSpPr>
          <p:cNvPr id="37950" name="Text Box 37949"/>
          <p:cNvSpPr txBox="1"/>
          <p:nvPr/>
        </p:nvSpPr>
        <p:spPr>
          <a:xfrm>
            <a:off x="3567113" y="4724400"/>
            <a:ext cx="25288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Gia Định</a:t>
            </a:r>
          </a:p>
        </p:txBody>
      </p:sp>
      <p:sp>
        <p:nvSpPr>
          <p:cNvPr id="37953" name="Freeform 37952"/>
          <p:cNvSpPr/>
          <p:nvPr/>
        </p:nvSpPr>
        <p:spPr>
          <a:xfrm>
            <a:off x="1524000" y="4864100"/>
            <a:ext cx="1143000" cy="330200"/>
          </a:xfrm>
          <a:custGeom>
            <a:avLst/>
            <a:gdLst/>
            <a:ahLst/>
            <a:cxnLst/>
            <a:rect l="0" t="0" r="0" b="0"/>
            <a:pathLst>
              <a:path w="720" h="208">
                <a:moveTo>
                  <a:pt x="720" y="152"/>
                </a:moveTo>
                <a:cubicBezTo>
                  <a:pt x="608" y="124"/>
                  <a:pt x="496" y="96"/>
                  <a:pt x="480" y="104"/>
                </a:cubicBezTo>
                <a:cubicBezTo>
                  <a:pt x="464" y="112"/>
                  <a:pt x="648" y="192"/>
                  <a:pt x="624" y="200"/>
                </a:cubicBezTo>
                <a:cubicBezTo>
                  <a:pt x="600" y="208"/>
                  <a:pt x="408" y="176"/>
                  <a:pt x="336" y="152"/>
                </a:cubicBezTo>
                <a:cubicBezTo>
                  <a:pt x="264" y="128"/>
                  <a:pt x="240" y="80"/>
                  <a:pt x="192" y="56"/>
                </a:cubicBezTo>
                <a:cubicBezTo>
                  <a:pt x="144" y="32"/>
                  <a:pt x="80" y="16"/>
                  <a:pt x="48" y="8"/>
                </a:cubicBezTo>
                <a:cubicBezTo>
                  <a:pt x="16" y="0"/>
                  <a:pt x="8" y="4"/>
                  <a:pt x="0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56" name="Freeform 37955"/>
          <p:cNvSpPr/>
          <p:nvPr/>
        </p:nvSpPr>
        <p:spPr>
          <a:xfrm>
            <a:off x="1511300" y="3175000"/>
            <a:ext cx="2222500" cy="419100"/>
          </a:xfrm>
          <a:custGeom>
            <a:avLst/>
            <a:gdLst/>
            <a:ahLst/>
            <a:cxnLst/>
            <a:rect l="0" t="0" r="0" b="0"/>
            <a:pathLst>
              <a:path w="1400" h="264">
                <a:moveTo>
                  <a:pt x="1400" y="112"/>
                </a:moveTo>
                <a:cubicBezTo>
                  <a:pt x="1368" y="72"/>
                  <a:pt x="1336" y="32"/>
                  <a:pt x="1304" y="16"/>
                </a:cubicBezTo>
                <a:cubicBezTo>
                  <a:pt x="1272" y="0"/>
                  <a:pt x="1248" y="8"/>
                  <a:pt x="1208" y="16"/>
                </a:cubicBezTo>
                <a:cubicBezTo>
                  <a:pt x="1168" y="24"/>
                  <a:pt x="1120" y="56"/>
                  <a:pt x="1064" y="64"/>
                </a:cubicBezTo>
                <a:cubicBezTo>
                  <a:pt x="1008" y="72"/>
                  <a:pt x="936" y="72"/>
                  <a:pt x="872" y="64"/>
                </a:cubicBezTo>
                <a:cubicBezTo>
                  <a:pt x="808" y="56"/>
                  <a:pt x="744" y="24"/>
                  <a:pt x="680" y="16"/>
                </a:cubicBezTo>
                <a:cubicBezTo>
                  <a:pt x="616" y="8"/>
                  <a:pt x="544" y="0"/>
                  <a:pt x="488" y="16"/>
                </a:cubicBezTo>
                <a:cubicBezTo>
                  <a:pt x="432" y="32"/>
                  <a:pt x="400" y="88"/>
                  <a:pt x="344" y="112"/>
                </a:cubicBezTo>
                <a:cubicBezTo>
                  <a:pt x="288" y="136"/>
                  <a:pt x="200" y="152"/>
                  <a:pt x="152" y="160"/>
                </a:cubicBezTo>
                <a:cubicBezTo>
                  <a:pt x="104" y="168"/>
                  <a:pt x="80" y="144"/>
                  <a:pt x="56" y="160"/>
                </a:cubicBezTo>
                <a:cubicBezTo>
                  <a:pt x="32" y="176"/>
                  <a:pt x="16" y="248"/>
                  <a:pt x="8" y="256"/>
                </a:cubicBezTo>
                <a:cubicBezTo>
                  <a:pt x="0" y="264"/>
                  <a:pt x="8" y="216"/>
                  <a:pt x="8" y="20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58" name="Text Box 37957"/>
          <p:cNvSpPr txBox="1"/>
          <p:nvPr/>
        </p:nvSpPr>
        <p:spPr>
          <a:xfrm>
            <a:off x="1676400" y="3733800"/>
            <a:ext cx="25288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Cao Miên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6" grpId="0"/>
      <p:bldP spid="37947" grpId="0" bldLvl="0" animBg="1"/>
      <p:bldP spid="37949" grpId="0"/>
      <p:bldP spid="37950" grpId="0"/>
      <p:bldP spid="379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8441"/>
          <p:cNvPicPr>
            <a:picLocks noChangeAspect="1"/>
          </p:cNvPicPr>
          <p:nvPr/>
        </p:nvPicPr>
        <p:blipFill>
          <a:blip r:embed="rId4">
            <a:lum bright="-17999"/>
          </a:blip>
          <a:srcRect b="21153"/>
          <a:stretch>
            <a:fillRect/>
          </a:stretch>
        </p:blipFill>
        <p:spPr>
          <a:xfrm>
            <a:off x="1524000" y="914400"/>
            <a:ext cx="4545013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Title 18433"/>
          <p:cNvSpPr>
            <a:spLocks noGrp="1"/>
          </p:cNvSpPr>
          <p:nvPr>
            <p:ph type="title"/>
          </p:nvPr>
        </p:nvSpPr>
        <p:spPr>
          <a:xfrm>
            <a:off x="1905000" y="-304800"/>
            <a:ext cx="8229600" cy="1143000"/>
          </a:xfrm>
        </p:spPr>
        <p:txBody>
          <a:bodyPr anchor="ctr"/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THỰC DÂN PHÁP XÂM LƯỢC VIỆT NAM</a:t>
            </a:r>
          </a:p>
        </p:txBody>
      </p:sp>
      <p:sp>
        <p:nvSpPr>
          <p:cNvPr id="18435" name="Text Placeholder 18434"/>
          <p:cNvSpPr>
            <a:spLocks noGrp="1"/>
          </p:cNvSpPr>
          <p:nvPr>
            <p:ph type="body" sz="half" idx="1"/>
          </p:nvPr>
        </p:nvSpPr>
        <p:spPr>
          <a:xfrm>
            <a:off x="6248400" y="457200"/>
            <a:ext cx="5943600" cy="457200"/>
          </a:xfrm>
        </p:spPr>
        <p:txBody>
          <a:bodyPr/>
          <a:lstStyle/>
          <a:p>
            <a:pPr>
              <a:buClrTx/>
              <a:buSzTx/>
              <a:buFontTx/>
              <a:buNone/>
            </a:pPr>
            <a:r>
              <a:rPr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2. Chiến sự ở Gia định năm 1859</a:t>
            </a:r>
          </a:p>
          <a:p>
            <a:pPr>
              <a:buClrTx/>
              <a:buSzTx/>
              <a:buFontTx/>
              <a:buNone/>
            </a:pPr>
            <a:endParaRPr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Straight Connector 18435"/>
          <p:cNvSpPr/>
          <p:nvPr/>
        </p:nvSpPr>
        <p:spPr>
          <a:xfrm>
            <a:off x="6172200" y="533400"/>
            <a:ext cx="0" cy="6324600"/>
          </a:xfrm>
          <a:prstGeom prst="line">
            <a:avLst/>
          </a:prstGeom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7" name="Text Box 18436"/>
          <p:cNvSpPr txBox="1"/>
          <p:nvPr/>
        </p:nvSpPr>
        <p:spPr>
          <a:xfrm>
            <a:off x="6248400" y="1936750"/>
            <a:ext cx="42672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- Ngày 17/2/1859, quân Pháp tấn công thành Gia Định,quân triều đình rút chạy</a:t>
            </a:r>
          </a:p>
        </p:txBody>
      </p:sp>
      <p:sp>
        <p:nvSpPr>
          <p:cNvPr id="18443" name="Rectangles 18442"/>
          <p:cNvSpPr/>
          <p:nvPr/>
        </p:nvSpPr>
        <p:spPr>
          <a:xfrm rot="-2796663">
            <a:off x="5199063" y="1998663"/>
            <a:ext cx="255587" cy="319087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Rectangles 18443"/>
          <p:cNvSpPr/>
          <p:nvPr/>
        </p:nvSpPr>
        <p:spPr>
          <a:xfrm rot="-2796663">
            <a:off x="2347913" y="1990725"/>
            <a:ext cx="231775" cy="204788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Text Box 18444"/>
          <p:cNvSpPr txBox="1"/>
          <p:nvPr/>
        </p:nvSpPr>
        <p:spPr>
          <a:xfrm>
            <a:off x="6248400" y="838200"/>
            <a:ext cx="42672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-Tháng 2, quân Pháp kéo vào  Gia Định</a:t>
            </a:r>
          </a:p>
        </p:txBody>
      </p:sp>
      <p:pic>
        <p:nvPicPr>
          <p:cNvPr id="18446" name="Phap danh chiem Gia Dinh.MPG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914400"/>
            <a:ext cx="4572000" cy="4267200"/>
          </a:xfrm>
        </p:spPr>
      </p:pic>
      <p:sp>
        <p:nvSpPr>
          <p:cNvPr id="18448" name="Text Box 18447"/>
          <p:cNvSpPr txBox="1"/>
          <p:nvPr/>
        </p:nvSpPr>
        <p:spPr>
          <a:xfrm>
            <a:off x="1524000" y="5334000"/>
            <a:ext cx="51816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Quân Pháp tấn công thành Gia Định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46"/>
                </p:tgtEl>
              </p:cMediaNode>
            </p:video>
          </p:childTnLst>
        </p:cTn>
      </p:par>
    </p:tnLst>
    <p:bldLst>
      <p:bldP spid="18437" grpId="0"/>
      <p:bldP spid="184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7409"/>
          <p:cNvSpPr>
            <a:spLocks noGrp="1"/>
          </p:cNvSpPr>
          <p:nvPr>
            <p:ph type="title"/>
          </p:nvPr>
        </p:nvSpPr>
        <p:spPr>
          <a:xfrm>
            <a:off x="1981200" y="0"/>
            <a:ext cx="8458200" cy="457200"/>
          </a:xfrm>
        </p:spPr>
        <p:txBody>
          <a:bodyPr anchor="ctr"/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THỰC DÂN PHÁP XÂM LƯỢC VIỆT NAM</a:t>
            </a:r>
          </a:p>
        </p:txBody>
      </p:sp>
      <p:sp>
        <p:nvSpPr>
          <p:cNvPr id="17411" name="Text Placeholder 17410"/>
          <p:cNvSpPr>
            <a:spLocks noGrp="1"/>
          </p:cNvSpPr>
          <p:nvPr>
            <p:ph type="body" sz="half" idx="1"/>
          </p:nvPr>
        </p:nvSpPr>
        <p:spPr>
          <a:xfrm>
            <a:off x="6172200" y="685800"/>
            <a:ext cx="6477000" cy="381000"/>
          </a:xfrm>
        </p:spPr>
        <p:txBody>
          <a:bodyPr>
            <a:normAutofit fontScale="95000" lnSpcReduction="10000"/>
          </a:bodyPr>
          <a:lstStyle/>
          <a:p>
            <a:pPr>
              <a:buClrTx/>
              <a:buSzTx/>
              <a:buFontTx/>
              <a:buNone/>
            </a:pPr>
            <a:r>
              <a:rPr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2. Chiến sự ở Gia định năm 1859</a:t>
            </a:r>
          </a:p>
          <a:p>
            <a:pPr>
              <a:buClrTx/>
              <a:buSzTx/>
              <a:buFontTx/>
              <a:buNone/>
            </a:pPr>
            <a:endParaRPr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9" name="Rectangles 17418"/>
          <p:cNvSpPr/>
          <p:nvPr/>
        </p:nvSpPr>
        <p:spPr>
          <a:xfrm>
            <a:off x="1752600" y="4800600"/>
            <a:ext cx="4038600" cy="1676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algn="just"/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Khi Ph</a:t>
            </a:r>
            <a:r>
              <a:rPr sz="2400" b="1" dirty="0">
                <a:solidFill>
                  <a:srgbClr val="FF3300"/>
                </a:solidFill>
              </a:rPr>
              <a:t>áp đánh chiếm Gia Định nhân dân phản ứng như thế nào </a:t>
            </a:r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7425" name="Rectangles 17424"/>
          <p:cNvSpPr/>
          <p:nvPr/>
        </p:nvSpPr>
        <p:spPr>
          <a:xfrm>
            <a:off x="6248400" y="4908550"/>
            <a:ext cx="4191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Nhân dân tự động đứng  lên đánh giặc khiến chúng khốn đốn</a:t>
            </a:r>
          </a:p>
        </p:txBody>
      </p:sp>
      <p:sp>
        <p:nvSpPr>
          <p:cNvPr id="17431" name="Text Box 17430"/>
          <p:cNvSpPr txBox="1"/>
          <p:nvPr/>
        </p:nvSpPr>
        <p:spPr>
          <a:xfrm>
            <a:off x="6248400" y="2546350"/>
            <a:ext cx="42672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Ngày </a:t>
            </a:r>
            <a:r>
              <a:rPr sz="24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17/2/1859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quân Pháp tấn công thành Gia Định,quân triều đình rút chạy</a:t>
            </a:r>
          </a:p>
        </p:txBody>
      </p:sp>
      <p:sp>
        <p:nvSpPr>
          <p:cNvPr id="17432" name="Text Box 17431"/>
          <p:cNvSpPr txBox="1"/>
          <p:nvPr/>
        </p:nvSpPr>
        <p:spPr>
          <a:xfrm>
            <a:off x="6248400" y="1311275"/>
            <a:ext cx="42672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-Tháng 2, quân Pháp kéo vào  Gia Định</a:t>
            </a:r>
          </a:p>
        </p:txBody>
      </p:sp>
      <p:sp>
        <p:nvSpPr>
          <p:cNvPr id="17433" name="Straight Connector 17432"/>
          <p:cNvSpPr/>
          <p:nvPr/>
        </p:nvSpPr>
        <p:spPr>
          <a:xfrm>
            <a:off x="6096000" y="533400"/>
            <a:ext cx="0" cy="6096000"/>
          </a:xfrm>
          <a:prstGeom prst="line">
            <a:avLst/>
          </a:prstGeom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7434" name="Picture 17433"/>
          <p:cNvPicPr>
            <a:picLocks noChangeAspect="1"/>
          </p:cNvPicPr>
          <p:nvPr/>
        </p:nvPicPr>
        <p:blipFill>
          <a:blip r:embed="rId2">
            <a:lum bright="-17999"/>
          </a:blip>
          <a:srcRect b="21153"/>
          <a:stretch>
            <a:fillRect/>
          </a:stretch>
        </p:blipFill>
        <p:spPr>
          <a:xfrm>
            <a:off x="1524000" y="838200"/>
            <a:ext cx="4545013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35" name="Rectangles 17434"/>
          <p:cNvSpPr/>
          <p:nvPr/>
        </p:nvSpPr>
        <p:spPr>
          <a:xfrm rot="-2796663">
            <a:off x="5199063" y="1873250"/>
            <a:ext cx="255587" cy="319088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Rectangles 17435"/>
          <p:cNvSpPr/>
          <p:nvPr/>
        </p:nvSpPr>
        <p:spPr>
          <a:xfrm rot="-2796663">
            <a:off x="2295525" y="1917700"/>
            <a:ext cx="231775" cy="204788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74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1926</Words>
  <Application>Microsoft Office PowerPoint</Application>
  <PresentationFormat>Custom</PresentationFormat>
  <Paragraphs>204</Paragraphs>
  <Slides>31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Phần hai</vt:lpstr>
      <vt:lpstr>I. THỰC DÂN PHÁP XÂM LƯỢC VIỆT NAM</vt:lpstr>
      <vt:lpstr>I. THỰC DÂN PHÁP XÂM LƯỢC VIỆT NAM</vt:lpstr>
      <vt:lpstr>PowerPoint Presentation</vt:lpstr>
      <vt:lpstr>PowerPoint Presentation</vt:lpstr>
      <vt:lpstr>I. THỰC DÂN PHÁP XÂM LƯỢC VIỆT NAM</vt:lpstr>
      <vt:lpstr>PowerPoint Presentation</vt:lpstr>
      <vt:lpstr>I. THỰC DÂN PHÁP XÂM LƯỢC VIỆT NAM</vt:lpstr>
      <vt:lpstr>I. THỰC DÂN PHÁP XÂM LƯỢC VIỆT NAM</vt:lpstr>
      <vt:lpstr>I. THỰC DÂN PHÁP XÂM LƯỢC VIỆT NAM</vt:lpstr>
      <vt:lpstr>PowerPoint Presentation</vt:lpstr>
      <vt:lpstr>PowerPoint Presentation</vt:lpstr>
      <vt:lpstr>I. THỰC DÂN PHÁP XÂM LƯỢC VIỆT NAM</vt:lpstr>
      <vt:lpstr>Nội dung cơ bản của Hiệp ước Nhâm Tuất (1862) </vt:lpstr>
      <vt:lpstr>Tiết 37-Bài 24 CUỘC KHÁNG CHIẾN TỪ NĂM 1858 ĐẾN NĂM 1873 (tt)</vt:lpstr>
      <vt:lpstr>PowerPoint Presentation</vt:lpstr>
      <vt:lpstr>1. Kháng chiến ở Đà Nẵng và ba tỉnh miền Đông Nam Kì</vt:lpstr>
      <vt:lpstr>Nghĩa quân Nguyễn Trung Trực đốt cháy tàu Ét-pê-răng (Hy vọng)  của Pháp đậu trên sông Vàm Cỏ Đông (10/12/1861)</vt:lpstr>
      <vt:lpstr>Kháng chiến ở ba tỉnh miền Đông Nam Kì</vt:lpstr>
      <vt:lpstr>Kháng chiến ở ba tỉnh miền Đông Nam Kì</vt:lpstr>
      <vt:lpstr>II. CUỘC KHÁNG CHIẾN CHỐNG PHÁP TỪ NĂM 1858 ĐẾN NĂM 1873</vt:lpstr>
      <vt:lpstr>PowerPoint Presentation</vt:lpstr>
      <vt:lpstr>PowerPoint Presentation</vt:lpstr>
      <vt:lpstr>II. CUỘC KHÁNG CHIẾN CHỐNG PHÁP TỪ NĂM 1858 ĐẾN NĂM 1873</vt:lpstr>
      <vt:lpstr>2. Kháng chiến lan rộng ra ba tỉnh miền Tây Nam Kì</vt:lpstr>
      <vt:lpstr>PowerPoint Presentation</vt:lpstr>
      <vt:lpstr>PowerPoint Presentation</vt:lpstr>
      <vt:lpstr>                                      Chạy Tây                                 Nguyễn Đình Chiểu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HP</dc:creator>
  <cp:lastModifiedBy>Administrator</cp:lastModifiedBy>
  <cp:revision>13</cp:revision>
  <dcterms:created xsi:type="dcterms:W3CDTF">2019-12-28T15:16:00Z</dcterms:created>
  <dcterms:modified xsi:type="dcterms:W3CDTF">2023-03-29T03:16:31Z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1033-11.2.0.9085</vt:lpwstr>
  </property>
</Properties>
</file>