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61" r:id="rId6"/>
    <p:sldId id="260" r:id="rId7"/>
    <p:sldId id="262" r:id="rId8"/>
    <p:sldId id="259" r:id="rId9"/>
    <p:sldId id="272" r:id="rId10"/>
    <p:sldId id="263" r:id="rId11"/>
    <p:sldId id="264" r:id="rId12"/>
    <p:sldId id="266" r:id="rId13"/>
    <p:sldId id="267" r:id="rId14"/>
    <p:sldId id="269" r:id="rId15"/>
    <p:sldId id="268" r:id="rId16"/>
    <p:sldId id="270" r:id="rId1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6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Biểu đồ cơ cấu LĐ phân thao thành thị và nông thôn, năm 2017</c:v>
                </c:pt>
              </c:strCache>
            </c:strRef>
          </c:tx>
          <c:dPt>
            <c:idx val="0"/>
            <c:bubble3D val="0"/>
            <c:spPr>
              <a:solidFill>
                <a:srgbClr val="FF66CC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897944854943257"/>
                  <c:y val="0.1662556673597113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119878113329803"/>
                  <c:y val="-0.1191338699909662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Thành thị</c:v>
                </c:pt>
                <c:pt idx="1">
                  <c:v>Nông thôn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32.200000000000003</c:v>
                </c:pt>
                <c:pt idx="1">
                  <c:v>67.8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3764804489316002"/>
                  <c:y val="0.21328573635191644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smtClean="0"/>
                      <a:t>21,4%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812027254394058"/>
                  <c:y val="-0.19404825072080137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78,6%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Qua đào tạo</c:v>
                </c:pt>
                <c:pt idx="1">
                  <c:v>Không qua đào tạo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21.4</c:v>
                </c:pt>
                <c:pt idx="1">
                  <c:v>78.599999999999994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algn="just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b="1" smtClean="0"/>
                      <a:t>40, 2%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1461237944642333E-2"/>
                  <c:y val="-0.22833571651588025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26, 7%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336924892667938"/>
                  <c:y val="0.1425171510176412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34, 1%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N-L-TS</c:v>
                </c:pt>
                <c:pt idx="1">
                  <c:v>CN - XD</c:v>
                </c:pt>
                <c:pt idx="2">
                  <c:v>Dịch vụ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40.200000000000003</c:v>
                </c:pt>
                <c:pt idx="1">
                  <c:v>25.7</c:v>
                </c:pt>
                <c:pt idx="2">
                  <c:v>34.1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67D7-0C82-4706-B78D-E7E90388D091}" type="datetimeFigureOut">
              <a:rPr lang="vi-VN" smtClean="0"/>
              <a:t>13/09/2020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8EE7-802F-4349-B901-D02C717A7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251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67D7-0C82-4706-B78D-E7E90388D091}" type="datetimeFigureOut">
              <a:rPr lang="vi-VN" smtClean="0"/>
              <a:t>13/09/2020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8EE7-802F-4349-B901-D02C717A7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8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67D7-0C82-4706-B78D-E7E90388D091}" type="datetimeFigureOut">
              <a:rPr lang="vi-VN" smtClean="0"/>
              <a:t>13/09/2020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8EE7-802F-4349-B901-D02C717A7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810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67D7-0C82-4706-B78D-E7E90388D091}" type="datetimeFigureOut">
              <a:rPr lang="vi-VN" smtClean="0"/>
              <a:t>13/09/2020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8EE7-802F-4349-B901-D02C717A7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527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67D7-0C82-4706-B78D-E7E90388D091}" type="datetimeFigureOut">
              <a:rPr lang="vi-VN" smtClean="0"/>
              <a:t>13/09/2020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8EE7-802F-4349-B901-D02C717A7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7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67D7-0C82-4706-B78D-E7E90388D091}" type="datetimeFigureOut">
              <a:rPr lang="vi-VN" smtClean="0"/>
              <a:t>13/09/2020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8EE7-802F-4349-B901-D02C717A7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353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67D7-0C82-4706-B78D-E7E90388D091}" type="datetimeFigureOut">
              <a:rPr lang="vi-VN" smtClean="0"/>
              <a:t>13/09/2020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8EE7-802F-4349-B901-D02C717A7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572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67D7-0C82-4706-B78D-E7E90388D091}" type="datetimeFigureOut">
              <a:rPr lang="vi-VN" smtClean="0"/>
              <a:t>13/09/2020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8EE7-802F-4349-B901-D02C717A7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044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67D7-0C82-4706-B78D-E7E90388D091}" type="datetimeFigureOut">
              <a:rPr lang="vi-VN" smtClean="0"/>
              <a:t>13/09/2020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8EE7-802F-4349-B901-D02C717A7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8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67D7-0C82-4706-B78D-E7E90388D091}" type="datetimeFigureOut">
              <a:rPr lang="vi-VN" smtClean="0"/>
              <a:t>13/09/2020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8EE7-802F-4349-B901-D02C717A7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154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67D7-0C82-4706-B78D-E7E90388D091}" type="datetimeFigureOut">
              <a:rPr lang="vi-VN" smtClean="0"/>
              <a:t>13/09/2020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8EE7-802F-4349-B901-D02C717A7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086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867D7-0C82-4706-B78D-E7E90388D091}" type="datetimeFigureOut">
              <a:rPr lang="vi-VN" smtClean="0"/>
              <a:t>13/09/2020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D8EE7-802F-4349-B901-D02C717A7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546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 b="25183"/>
          <a:stretch/>
        </p:blipFill>
        <p:spPr bwMode="auto">
          <a:xfrm>
            <a:off x="4216690" y="4434397"/>
            <a:ext cx="4812917" cy="2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6380" r="26898" b="23757"/>
          <a:stretch/>
        </p:blipFill>
        <p:spPr bwMode="auto">
          <a:xfrm>
            <a:off x="0" y="1700808"/>
            <a:ext cx="4216690" cy="425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2426" y="9030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0000FF"/>
                </a:solidFill>
              </a:rPr>
              <a:t>LAO ĐỘNG VÀ VIỆC LÀM.</a:t>
            </a:r>
          </a:p>
          <a:p>
            <a:pPr algn="ctr"/>
            <a:r>
              <a:rPr lang="vi-VN" sz="3600" b="1" dirty="0" smtClean="0">
                <a:solidFill>
                  <a:srgbClr val="0000FF"/>
                </a:solidFill>
              </a:rPr>
              <a:t> CHẤT LƯỢNG CUỘC SỐNG.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3146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BÀI 4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14064" b="8592"/>
          <a:stretch/>
        </p:blipFill>
        <p:spPr bwMode="auto">
          <a:xfrm>
            <a:off x="0" y="0"/>
            <a:ext cx="5209310" cy="425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294" y="180350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Xác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mục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tiêu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63" y="22773"/>
            <a:ext cx="4553117" cy="382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Káº¿t quáº£ hÃ¬nh áº£nh cho nguyÃªn nhÃ¢n tháº¥t nghiá»p á» viá»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54127"/>
            <a:ext cx="6191250" cy="300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4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88"/>
            <a:ext cx="8680931" cy="64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0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áº¿t quáº£ hÃ¬nh áº£nh cho ICON LIFE QUAL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24136" cy="125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259632" y="157529"/>
            <a:ext cx="5385223" cy="11009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III. Chất lượng cuộc sống</a:t>
            </a:r>
            <a:endParaRPr lang="vi-VN" sz="2800" dirty="0"/>
          </a:p>
        </p:txBody>
      </p:sp>
      <p:pic>
        <p:nvPicPr>
          <p:cNvPr id="6146" name="Picture 2" descr="C:\Users\Acer\Downloads\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427790" cy="49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534" y="594928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Thu </a:t>
            </a:r>
            <a:r>
              <a:rPr lang="en-US" sz="2800" b="1" dirty="0" err="1" smtClean="0">
                <a:solidFill>
                  <a:srgbClr val="0000FF"/>
                </a:solidFill>
              </a:rPr>
              <a:t>nhập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bình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quân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đầu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gia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tăng</a:t>
            </a:r>
            <a:endParaRPr lang="vi-VN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5976" y="521660"/>
            <a:ext cx="3744416" cy="5760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94,5% (2015)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51294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Káº¿t quáº£ hÃ¬nh áº£nh cho education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6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" y="2996952"/>
            <a:ext cx="2328193" cy="23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74357" y="3795789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thọ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0581" y="3873016"/>
            <a:ext cx="3744416" cy="5760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73,9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(2018)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25" y="4653136"/>
            <a:ext cx="904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401" y="4657684"/>
            <a:ext cx="8667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76256" y="5676859"/>
            <a:ext cx="177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71.4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7019" y="5676859"/>
            <a:ext cx="177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76.7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8" grpId="0" animBg="1"/>
      <p:bldP spid="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03801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hùm ảnh: Hà Nội yên bình và tuyệt đẹp về đê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592" y="3203863"/>
            <a:ext cx="57150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72" y="1484784"/>
            <a:ext cx="6012579" cy="54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346657"/>
            <a:ext cx="8568952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cuộc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sống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đang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cải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thiện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Chất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cuộc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sống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thấp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chênh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lệch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giữa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vùng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giữa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thị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nông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thôn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vi-VN" sz="2400" b="1" dirty="0">
              <a:solidFill>
                <a:srgbClr val="0000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8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1814" y="980728"/>
            <a:ext cx="828092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1. Nguồn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LĐ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895" y="1988840"/>
            <a:ext cx="528381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2. Lao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814" y="2708920"/>
            <a:ext cx="777686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3. Thất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814" y="3762298"/>
            <a:ext cx="81055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4. Cho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thọ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Nam?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2311" y="0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CỦNG CỐ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3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1473670" cy="147367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áº¿t quáº£ hÃ¬nh áº£nh cho icon labor and wor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t="8899" r="17444" b="19463"/>
          <a:stretch/>
        </p:blipFill>
        <p:spPr bwMode="auto">
          <a:xfrm>
            <a:off x="485408" y="2420888"/>
            <a:ext cx="1403608" cy="1440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áº¿t quáº£ hÃ¬nh áº£nh cho ICON LIFE QUAL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1" y="4266413"/>
            <a:ext cx="1509532" cy="155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889016" y="836712"/>
            <a:ext cx="6715432" cy="136815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I. Nguồn lao động và sử dụng lao động</a:t>
            </a:r>
            <a:endParaRPr lang="vi-VN" sz="2800" dirty="0"/>
          </a:p>
        </p:txBody>
      </p:sp>
      <p:sp>
        <p:nvSpPr>
          <p:cNvPr id="5" name="Right Arrow 4"/>
          <p:cNvSpPr/>
          <p:nvPr/>
        </p:nvSpPr>
        <p:spPr>
          <a:xfrm>
            <a:off x="1979713" y="2708920"/>
            <a:ext cx="6696743" cy="144016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II. Vấn đề việc làm</a:t>
            </a:r>
            <a:endParaRPr lang="vi-VN" sz="2800" dirty="0"/>
          </a:p>
        </p:txBody>
      </p:sp>
      <p:sp>
        <p:nvSpPr>
          <p:cNvPr id="6" name="Right Arrow 5"/>
          <p:cNvSpPr/>
          <p:nvPr/>
        </p:nvSpPr>
        <p:spPr>
          <a:xfrm>
            <a:off x="2104759" y="4561363"/>
            <a:ext cx="6640738" cy="148298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III. Chất lượng cuộc sống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82882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" y="1960209"/>
            <a:ext cx="9144000" cy="2736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1717" y="1775543"/>
            <a:ext cx="530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 smtClean="0"/>
              <a:t>Cơ cấu dân số theo nhóm tuổi ở Việt Nam, 2017</a:t>
            </a:r>
            <a:endParaRPr lang="vi-VN" i="1" dirty="0"/>
          </a:p>
        </p:txBody>
      </p:sp>
      <p:pic>
        <p:nvPicPr>
          <p:cNvPr id="6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" y="99876"/>
            <a:ext cx="1257850" cy="110583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403648" y="99876"/>
            <a:ext cx="6893162" cy="115204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I. Nguồn lao động và sử dụng lao động</a:t>
            </a:r>
            <a:endParaRPr lang="vi-VN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4373347"/>
            <a:ext cx="601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1 triệu lao động/năm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" y="99876"/>
            <a:ext cx="1257850" cy="110583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403648" y="99876"/>
            <a:ext cx="6893162" cy="115204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I. Nguồn lao động và sử dụng lao động</a:t>
            </a:r>
            <a:endParaRPr lang="vi-VN" sz="28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96255926"/>
              </p:ext>
            </p:extLst>
          </p:nvPr>
        </p:nvGraphicFramePr>
        <p:xfrm>
          <a:off x="646133" y="4023272"/>
          <a:ext cx="4204095" cy="283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587143"/>
              </p:ext>
            </p:extLst>
          </p:nvPr>
        </p:nvGraphicFramePr>
        <p:xfrm>
          <a:off x="4850229" y="3861048"/>
          <a:ext cx="4186267" cy="284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 descr="Káº¿t quáº£ hÃ¬nh áº£nh cho hÃ¬nh 4.1 Äá»a 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66" y="1280417"/>
            <a:ext cx="6947342" cy="280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19128" y="6242907"/>
            <a:ext cx="169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Năm</a:t>
            </a:r>
            <a:r>
              <a:rPr lang="en-US" sz="2800" b="1" dirty="0" smtClean="0"/>
              <a:t> 2017</a:t>
            </a:r>
            <a:endParaRPr lang="vi-VN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350005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(%)</a:t>
            </a:r>
            <a:endParaRPr lang="vi-V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49513" y="3223053"/>
            <a:ext cx="763284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Nhận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xét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cấu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lực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lượng</a:t>
            </a:r>
            <a:r>
              <a:rPr lang="en-US" sz="3200" b="1" dirty="0" smtClean="0"/>
              <a:t> LĐ </a:t>
            </a:r>
            <a:r>
              <a:rPr lang="en-US" sz="3200" b="1" dirty="0" err="1" smtClean="0"/>
              <a:t>giữa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thành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thôn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Giải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thích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nguyên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nhân</a:t>
            </a:r>
            <a:r>
              <a:rPr lang="en-US" sz="3200" b="1" dirty="0" smtClean="0"/>
              <a:t>.</a:t>
            </a:r>
            <a:endParaRPr lang="vi-VN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4523" y="3223053"/>
            <a:ext cx="8261773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Nhận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xét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chất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lượng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lực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lượng</a:t>
            </a:r>
            <a:r>
              <a:rPr lang="en-US" sz="3200" b="1" dirty="0" smtClean="0"/>
              <a:t> LĐ ở </a:t>
            </a:r>
            <a:r>
              <a:rPr lang="en-US" sz="3200" b="1" dirty="0" err="1" smtClean="0"/>
              <a:t>nước</a:t>
            </a:r>
            <a:r>
              <a:rPr lang="en-US" sz="3200" b="1" dirty="0" smtClean="0"/>
              <a:t> ta  </a:t>
            </a:r>
            <a:r>
              <a:rPr lang="en-US" sz="3200" b="1" dirty="0" err="1" smtClean="0"/>
              <a:t>năm</a:t>
            </a:r>
            <a:r>
              <a:rPr lang="en-US" sz="3200" b="1" dirty="0" smtClean="0"/>
              <a:t> 2017. </a:t>
            </a:r>
            <a:r>
              <a:rPr lang="en-US" sz="3200" b="1" dirty="0" err="1" smtClean="0"/>
              <a:t>Giải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pháp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nâng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chất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lượng</a:t>
            </a:r>
            <a:r>
              <a:rPr lang="en-US" sz="3200" b="1" dirty="0" smtClean="0"/>
              <a:t> LĐ?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22250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Graphic spid="7" grpId="0">
        <p:bldAsOne/>
      </p:bldGraphic>
      <p:bldP spid="8" grpId="0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71400"/>
            <a:ext cx="7056784" cy="378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11219807"/>
              </p:ext>
            </p:extLst>
          </p:nvPr>
        </p:nvGraphicFramePr>
        <p:xfrm>
          <a:off x="3599892" y="3212976"/>
          <a:ext cx="5256584" cy="3292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38174" y="309302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(%)</a:t>
            </a:r>
            <a:endParaRPr lang="vi-V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22050" y="6274638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Năm</a:t>
            </a:r>
            <a:r>
              <a:rPr lang="en-US" b="1" dirty="0" smtClean="0"/>
              <a:t> 2017</a:t>
            </a:r>
            <a:endParaRPr lang="vi-V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517250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FF"/>
                </a:solidFill>
              </a:rPr>
              <a:t>Ngành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sử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lao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động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nhiều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nhất</a:t>
            </a:r>
            <a:r>
              <a:rPr lang="en-US" sz="3200" b="1" dirty="0" smtClean="0">
                <a:solidFill>
                  <a:srgbClr val="0000FF"/>
                </a:solidFill>
              </a:rPr>
              <a:t>? </a:t>
            </a:r>
          </a:p>
          <a:p>
            <a:pPr algn="just"/>
            <a:r>
              <a:rPr lang="en-US" sz="3200" b="1" dirty="0" err="1" smtClean="0">
                <a:solidFill>
                  <a:srgbClr val="0000FF"/>
                </a:solidFill>
              </a:rPr>
              <a:t>Ngành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sử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</a:rPr>
              <a:t> LĐ </a:t>
            </a:r>
            <a:r>
              <a:rPr lang="en-US" sz="3200" b="1" dirty="0" err="1" smtClean="0">
                <a:solidFill>
                  <a:srgbClr val="0000FF"/>
                </a:solidFill>
              </a:rPr>
              <a:t>ít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nhất</a:t>
            </a:r>
            <a:r>
              <a:rPr lang="en-US" sz="3200" b="1" dirty="0" smtClean="0">
                <a:solidFill>
                  <a:srgbClr val="0000FF"/>
                </a:solidFill>
              </a:rPr>
              <a:t>?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829" y="4009692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Ngành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giảm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xuống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</a:rPr>
              <a:t> LĐ. </a:t>
            </a:r>
            <a:r>
              <a:rPr lang="en-US" sz="3200" b="1" dirty="0" err="1" smtClean="0">
                <a:solidFill>
                  <a:srgbClr val="FF0000"/>
                </a:solidFill>
              </a:rPr>
              <a:t>Ngành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</a:rPr>
              <a:t>tăng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</a:rPr>
              <a:t> LĐ? 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2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" y="99876"/>
            <a:ext cx="1257850" cy="110583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403648" y="99876"/>
            <a:ext cx="6893162" cy="1152041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I. Nguồn lao động và sử dụng lao động</a:t>
            </a:r>
            <a:endParaRPr lang="vi-VN" sz="2800" dirty="0"/>
          </a:p>
        </p:txBody>
      </p:sp>
      <p:sp>
        <p:nvSpPr>
          <p:cNvPr id="2" name="Rectangle 1"/>
          <p:cNvSpPr/>
          <p:nvPr/>
        </p:nvSpPr>
        <p:spPr>
          <a:xfrm>
            <a:off x="3269673" y="1644226"/>
            <a:ext cx="4200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Calibri"/>
              </a:rPr>
              <a:t>D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/>
                <a:ea typeface="Calibri"/>
              </a:rPr>
              <a:t>ồi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Calibri"/>
              </a:rPr>
              <a:t>dào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Calibri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Calibri"/>
              </a:rPr>
              <a:t>tăng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/>
                <a:ea typeface="Calibri"/>
              </a:rPr>
              <a:t>nhanh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9673" y="2708920"/>
            <a:ext cx="4572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Calibri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Calibri"/>
              </a:rPr>
              <a:t>kinh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Calibri"/>
              </a:rPr>
              <a:t>nghiệm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Calibri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/>
                <a:ea typeface="Calibri"/>
              </a:rPr>
              <a:t>xuất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4340" y="5202977"/>
            <a:ext cx="749756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1000"/>
              </a:spcAft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Hạn</a:t>
            </a:r>
            <a:r>
              <a:rPr lang="en-US" sz="2800" b="1" dirty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chế</a:t>
            </a:r>
            <a:r>
              <a:rPr lang="en-US" sz="2800" b="1" dirty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2800" b="1" dirty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năng</a:t>
            </a:r>
            <a:r>
              <a:rPr lang="en-US" sz="2800" b="1" dirty="0" smtClean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lực</a:t>
            </a:r>
            <a:r>
              <a:rPr lang="en-US" sz="2800" b="1" dirty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b="1" dirty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800" b="1" dirty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2800" b="1" dirty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chuyên</a:t>
            </a:r>
            <a:r>
              <a:rPr lang="en-US" sz="2800" b="1" dirty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môn</a:t>
            </a:r>
            <a:endParaRPr lang="vi-VN" sz="2000" b="1" dirty="0">
              <a:solidFill>
                <a:srgbClr val="CC0066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Káº¿t quáº£ hÃ¬nh áº£nh cho icon lab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3" r="50000"/>
          <a:stretch/>
        </p:blipFill>
        <p:spPr bwMode="auto">
          <a:xfrm>
            <a:off x="630707" y="1882477"/>
            <a:ext cx="2088232" cy="3097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69673" y="3442131"/>
            <a:ext cx="563457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1000"/>
              </a:spcAft>
              <a:buClr>
                <a:srgbClr val="CC0066"/>
              </a:buClr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Cơ</a:t>
            </a:r>
            <a:r>
              <a:rPr lang="en-US" sz="2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cấu</a:t>
            </a:r>
            <a:r>
              <a:rPr lang="en-US" sz="2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sử</a:t>
            </a:r>
            <a:r>
              <a:rPr lang="en-US" sz="2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LĐ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đang</a:t>
            </a:r>
            <a:r>
              <a:rPr lang="en-US" sz="2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thay</a:t>
            </a:r>
            <a:r>
              <a:rPr lang="en-US" sz="2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đổi</a:t>
            </a:r>
            <a:r>
              <a:rPr lang="en-US" sz="2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2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hướng</a:t>
            </a:r>
            <a:r>
              <a:rPr lang="en-US" sz="2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tích</a:t>
            </a:r>
            <a:r>
              <a:rPr lang="en-US" sz="2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cực</a:t>
            </a:r>
            <a:r>
              <a:rPr lang="en-US" sz="2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vi-VN" sz="2000" b="1" dirty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8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áº¿t quáº£ hÃ¬nh áº£nh cho icon labor and wo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t="8899" r="17444" b="19463"/>
          <a:stretch/>
        </p:blipFill>
        <p:spPr bwMode="auto">
          <a:xfrm>
            <a:off x="179511" y="116631"/>
            <a:ext cx="1203461" cy="1053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382972" y="72541"/>
            <a:ext cx="5741823" cy="105372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II. Vấn đề việc làm</a:t>
            </a:r>
            <a:endParaRPr lang="vi-VN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910" y="2132856"/>
            <a:ext cx="3438550" cy="197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0" y="2342197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39491" y="3813158"/>
            <a:ext cx="8734969" cy="2515026"/>
            <a:chOff x="239491" y="3813158"/>
            <a:chExt cx="8734969" cy="2515026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06" y="3813158"/>
              <a:ext cx="1450132" cy="145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9729" y="3854002"/>
              <a:ext cx="1450132" cy="145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91" y="4600713"/>
              <a:ext cx="1450132" cy="145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338" y="4579068"/>
              <a:ext cx="1287587" cy="145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4075978"/>
              <a:ext cx="1450132" cy="145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645" y="4667084"/>
              <a:ext cx="1362115" cy="136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02030" y="5836338"/>
              <a:ext cx="21751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Thiếu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việc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làm</a:t>
              </a:r>
              <a:endParaRPr lang="vi-VN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14956" y="5866519"/>
              <a:ext cx="1691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Thất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nghiệp</a:t>
              </a:r>
              <a:endParaRPr lang="vi-VN" sz="24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42675" y="628167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thất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nghiệp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cao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00" y="1253678"/>
            <a:ext cx="7531915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Nguồn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lao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dồi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dào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kinh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tế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chưa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phát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triển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gây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sức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ép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lớn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đối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giải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quyết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Calibri"/>
                <a:cs typeface="Times New Roman"/>
              </a:rPr>
              <a:t>làm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.</a:t>
            </a:r>
            <a:endParaRPr lang="vi-VN" b="1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262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02" b="1885"/>
          <a:stretch/>
        </p:blipFill>
        <p:spPr bwMode="auto">
          <a:xfrm>
            <a:off x="539552" y="361287"/>
            <a:ext cx="7848872" cy="519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0990" y="5784476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Giải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pháp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để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giải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quyết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vấn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đề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việc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làm</a:t>
            </a:r>
            <a:r>
              <a:rPr lang="en-US" sz="3600" b="1" dirty="0" smtClean="0">
                <a:solidFill>
                  <a:srgbClr val="0000FF"/>
                </a:solidFill>
              </a:rPr>
              <a:t>?</a:t>
            </a:r>
            <a:endParaRPr lang="vi-VN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700808"/>
            <a:ext cx="8640960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Phân bố lại dân cư và lao động giữa các vùng.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rgbClr val="000000"/>
                </a:solidFill>
              </a:rPr>
              <a:t>Đa </a:t>
            </a:r>
            <a:r>
              <a:rPr lang="vi-VN" sz="2800" dirty="0">
                <a:solidFill>
                  <a:srgbClr val="000000"/>
                </a:solidFill>
              </a:rPr>
              <a:t>dạng hoá các hoạt động kinh tế ở nông thôn. 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rgbClr val="000000"/>
                </a:solidFill>
              </a:rPr>
              <a:t> </a:t>
            </a:r>
            <a:r>
              <a:rPr lang="vi-VN" sz="2800" dirty="0">
                <a:solidFill>
                  <a:srgbClr val="000000"/>
                </a:solidFill>
              </a:rPr>
              <a:t>Phát triển hoạt động công nghiệp, dịch vụ ở các đô thị.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rgbClr val="000000"/>
                </a:solidFill>
              </a:rPr>
              <a:t>Đa </a:t>
            </a:r>
            <a:r>
              <a:rPr lang="vi-VN" sz="2800" dirty="0">
                <a:solidFill>
                  <a:srgbClr val="000000"/>
                </a:solidFill>
              </a:rPr>
              <a:t>dạng hoá các loại hình đào tạo, đẩy mạnh hoạt động hướng nghiệp, dạy nghề, giới thiệu việc làm.</a:t>
            </a:r>
            <a:endParaRPr lang="vi-VN" sz="28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2663788" y="396338"/>
            <a:ext cx="3816424" cy="94443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 smtClean="0"/>
              <a:t>GIẢI PHÁP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153285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6050</TotalTime>
  <Words>433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Windows User</cp:lastModifiedBy>
  <cp:revision>30</cp:revision>
  <dcterms:created xsi:type="dcterms:W3CDTF">2019-07-02T06:41:14Z</dcterms:created>
  <dcterms:modified xsi:type="dcterms:W3CDTF">2020-09-13T12:46:33Z</dcterms:modified>
</cp:coreProperties>
</file>