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8" r:id="rId10"/>
    <p:sldId id="269" r:id="rId11"/>
    <p:sldId id="265" r:id="rId12"/>
    <p:sldId id="267" r:id="rId13"/>
    <p:sldId id="266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1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image" Target="../media/image14.wmf"/><Relationship Id="rId7" Type="http://schemas.openxmlformats.org/officeDocument/2006/relationships/image" Target="../media/image18.png"/><Relationship Id="rId12" Type="http://schemas.openxmlformats.org/officeDocument/2006/relationships/image" Target="../media/image23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11" Type="http://schemas.openxmlformats.org/officeDocument/2006/relationships/image" Target="../media/image22.wmf"/><Relationship Id="rId5" Type="http://schemas.openxmlformats.org/officeDocument/2006/relationships/image" Target="../media/image16.wmf"/><Relationship Id="rId10" Type="http://schemas.openxmlformats.org/officeDocument/2006/relationships/image" Target="../media/image21.wmf"/><Relationship Id="rId4" Type="http://schemas.openxmlformats.org/officeDocument/2006/relationships/image" Target="../media/image15.wmf"/><Relationship Id="rId9" Type="http://schemas.openxmlformats.org/officeDocument/2006/relationships/image" Target="../media/image2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13" Type="http://schemas.openxmlformats.org/officeDocument/2006/relationships/oleObject" Target="../embeddings/oleObject16.bin"/><Relationship Id="rId18" Type="http://schemas.openxmlformats.org/officeDocument/2006/relationships/image" Target="../media/image19.wmf"/><Relationship Id="rId26" Type="http://schemas.openxmlformats.org/officeDocument/2006/relationships/image" Target="../media/image23.wmf"/><Relationship Id="rId3" Type="http://schemas.openxmlformats.org/officeDocument/2006/relationships/oleObject" Target="../embeddings/oleObject11.bin"/><Relationship Id="rId21" Type="http://schemas.openxmlformats.org/officeDocument/2006/relationships/oleObject" Target="../embeddings/oleObject20.bin"/><Relationship Id="rId7" Type="http://schemas.openxmlformats.org/officeDocument/2006/relationships/oleObject" Target="../embeddings/oleObject13.bin"/><Relationship Id="rId12" Type="http://schemas.openxmlformats.org/officeDocument/2006/relationships/image" Target="../media/image16.wmf"/><Relationship Id="rId17" Type="http://schemas.openxmlformats.org/officeDocument/2006/relationships/oleObject" Target="../embeddings/oleObject18.bin"/><Relationship Id="rId25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8.png"/><Relationship Id="rId20" Type="http://schemas.openxmlformats.org/officeDocument/2006/relationships/image" Target="../media/image20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15.bin"/><Relationship Id="rId24" Type="http://schemas.openxmlformats.org/officeDocument/2006/relationships/image" Target="../media/image22.wmf"/><Relationship Id="rId5" Type="http://schemas.openxmlformats.org/officeDocument/2006/relationships/oleObject" Target="../embeddings/oleObject12.bin"/><Relationship Id="rId15" Type="http://schemas.openxmlformats.org/officeDocument/2006/relationships/oleObject" Target="../embeddings/oleObject17.bin"/><Relationship Id="rId23" Type="http://schemas.openxmlformats.org/officeDocument/2006/relationships/oleObject" Target="../embeddings/oleObject21.bin"/><Relationship Id="rId10" Type="http://schemas.openxmlformats.org/officeDocument/2006/relationships/image" Target="../media/image15.wmf"/><Relationship Id="rId19" Type="http://schemas.openxmlformats.org/officeDocument/2006/relationships/oleObject" Target="../embeddings/oleObject19.bin"/><Relationship Id="rId4" Type="http://schemas.openxmlformats.org/officeDocument/2006/relationships/image" Target="../media/image12.wmf"/><Relationship Id="rId9" Type="http://schemas.openxmlformats.org/officeDocument/2006/relationships/oleObject" Target="../embeddings/oleObject14.bin"/><Relationship Id="rId14" Type="http://schemas.openxmlformats.org/officeDocument/2006/relationships/image" Target="../media/image17.wmf"/><Relationship Id="rId22" Type="http://schemas.openxmlformats.org/officeDocument/2006/relationships/image" Target="../media/image21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7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2590800" y="1676400"/>
            <a:ext cx="4038600" cy="3421421"/>
            <a:chOff x="240" y="2688"/>
            <a:chExt cx="1824" cy="1530"/>
          </a:xfrm>
        </p:grpSpPr>
        <p:sp>
          <p:nvSpPr>
            <p:cNvPr id="6151" name="Line 10"/>
            <p:cNvSpPr>
              <a:spLocks noChangeShapeType="1"/>
            </p:cNvSpPr>
            <p:nvPr/>
          </p:nvSpPr>
          <p:spPr bwMode="auto">
            <a:xfrm flipH="1">
              <a:off x="474" y="2934"/>
              <a:ext cx="48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+mj-lt"/>
              </a:endParaRPr>
            </a:p>
          </p:txBody>
        </p:sp>
        <p:sp>
          <p:nvSpPr>
            <p:cNvPr id="6152" name="Line 11"/>
            <p:cNvSpPr>
              <a:spLocks noChangeShapeType="1"/>
            </p:cNvSpPr>
            <p:nvPr/>
          </p:nvSpPr>
          <p:spPr bwMode="auto">
            <a:xfrm>
              <a:off x="480" y="3360"/>
              <a:ext cx="24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+mj-lt"/>
              </a:endParaRPr>
            </a:p>
          </p:txBody>
        </p:sp>
        <p:sp>
          <p:nvSpPr>
            <p:cNvPr id="6153" name="Line 12"/>
            <p:cNvSpPr>
              <a:spLocks noChangeShapeType="1"/>
            </p:cNvSpPr>
            <p:nvPr/>
          </p:nvSpPr>
          <p:spPr bwMode="auto">
            <a:xfrm flipV="1">
              <a:off x="720" y="2880"/>
              <a:ext cx="1152" cy="11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+mj-lt"/>
              </a:endParaRPr>
            </a:p>
          </p:txBody>
        </p:sp>
        <p:sp>
          <p:nvSpPr>
            <p:cNvPr id="6154" name="Line 13"/>
            <p:cNvSpPr>
              <a:spLocks noChangeShapeType="1"/>
            </p:cNvSpPr>
            <p:nvPr/>
          </p:nvSpPr>
          <p:spPr bwMode="auto">
            <a:xfrm flipV="1">
              <a:off x="960" y="2880"/>
              <a:ext cx="912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+mj-lt"/>
              </a:endParaRPr>
            </a:p>
          </p:txBody>
        </p:sp>
        <p:sp>
          <p:nvSpPr>
            <p:cNvPr id="6155" name="Text Box 14"/>
            <p:cNvSpPr txBox="1">
              <a:spLocks noChangeArrowheads="1"/>
            </p:cNvSpPr>
            <p:nvPr/>
          </p:nvSpPr>
          <p:spPr bwMode="auto">
            <a:xfrm>
              <a:off x="240" y="3216"/>
              <a:ext cx="240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dirty="0" smtClean="0"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6156" name="Text Box 15"/>
            <p:cNvSpPr txBox="1">
              <a:spLocks noChangeArrowheads="1"/>
            </p:cNvSpPr>
            <p:nvPr/>
          </p:nvSpPr>
          <p:spPr bwMode="auto">
            <a:xfrm>
              <a:off x="768" y="2736"/>
              <a:ext cx="240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dirty="0" smtClean="0"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  <p:sp>
          <p:nvSpPr>
            <p:cNvPr id="6157" name="Text Box 16"/>
            <p:cNvSpPr txBox="1">
              <a:spLocks noChangeArrowheads="1"/>
            </p:cNvSpPr>
            <p:nvPr/>
          </p:nvSpPr>
          <p:spPr bwMode="auto">
            <a:xfrm>
              <a:off x="1824" y="2688"/>
              <a:ext cx="240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dirty="0" smtClean="0"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  <p:sp>
          <p:nvSpPr>
            <p:cNvPr id="6158" name="Text Box 17"/>
            <p:cNvSpPr txBox="1">
              <a:spLocks noChangeArrowheads="1"/>
            </p:cNvSpPr>
            <p:nvPr/>
          </p:nvSpPr>
          <p:spPr bwMode="auto">
            <a:xfrm>
              <a:off x="480" y="3312"/>
              <a:ext cx="408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000" dirty="0" smtClean="0">
                  <a:latin typeface="Times New Roman" pitchFamily="18" charset="0"/>
                  <a:cs typeface="Times New Roman" pitchFamily="18" charset="0"/>
                </a:rPr>
                <a:t>110</a:t>
              </a:r>
              <a:r>
                <a:rPr lang="en-US" altLang="en-US" sz="2000" baseline="30000" dirty="0" smtClean="0">
                  <a:latin typeface="Times New Roman" pitchFamily="18" charset="0"/>
                  <a:cs typeface="Times New Roman" pitchFamily="18" charset="0"/>
                </a:rPr>
                <a:t>0</a:t>
              </a:r>
              <a:endParaRPr lang="en-US" altLang="en-US" sz="20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159" name="Text Box 18"/>
            <p:cNvSpPr txBox="1">
              <a:spLocks noChangeArrowheads="1"/>
            </p:cNvSpPr>
            <p:nvPr/>
          </p:nvSpPr>
          <p:spPr bwMode="auto">
            <a:xfrm>
              <a:off x="624" y="3984"/>
              <a:ext cx="240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dirty="0" smtClean="0">
                  <a:latin typeface="Times New Roman" pitchFamily="18" charset="0"/>
                  <a:cs typeface="Times New Roman" pitchFamily="18" charset="0"/>
                </a:rPr>
                <a:t>D</a:t>
              </a:r>
            </a:p>
          </p:txBody>
        </p:sp>
        <p:sp>
          <p:nvSpPr>
            <p:cNvPr id="6160" name="Text Box 19"/>
            <p:cNvSpPr txBox="1">
              <a:spLocks noChangeArrowheads="1"/>
            </p:cNvSpPr>
            <p:nvPr/>
          </p:nvSpPr>
          <p:spPr bwMode="auto">
            <a:xfrm>
              <a:off x="667" y="3696"/>
              <a:ext cx="330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000" dirty="0" smtClean="0">
                  <a:latin typeface="Times New Roman" pitchFamily="18" charset="0"/>
                  <a:cs typeface="Times New Roman" pitchFamily="18" charset="0"/>
                </a:rPr>
                <a:t>70</a:t>
              </a:r>
              <a:r>
                <a:rPr lang="en-US" altLang="en-US" sz="2000" baseline="30000" dirty="0" smtClean="0">
                  <a:latin typeface="Times New Roman" pitchFamily="18" charset="0"/>
                  <a:cs typeface="Times New Roman" pitchFamily="18" charset="0"/>
                </a:rPr>
                <a:t>0</a:t>
              </a:r>
              <a:endParaRPr lang="en-US" altLang="en-US" sz="20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069" name="Text Box 21"/>
          <p:cNvSpPr txBox="1">
            <a:spLocks noChangeArrowheads="1"/>
          </p:cNvSpPr>
          <p:nvPr/>
        </p:nvSpPr>
        <p:spPr bwMode="auto">
          <a:xfrm>
            <a:off x="1295400" y="5149850"/>
            <a:ext cx="70104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2800" dirty="0" smtClean="0">
                <a:solidFill>
                  <a:srgbClr val="002060"/>
                </a:solidFill>
                <a:latin typeface="+mj-lt"/>
              </a:rPr>
              <a:t>      </a:t>
            </a:r>
            <a:r>
              <a:rPr lang="vi-VN" altLang="en-US" sz="2800" dirty="0" smtClean="0">
                <a:solidFill>
                  <a:srgbClr val="002060"/>
                </a:solidFill>
                <a:latin typeface="+mj-lt"/>
              </a:rPr>
              <a:t>Hai cạnh AB và CD của tứ giác ABCD ở hình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vi-VN" altLang="en-US" sz="2800" dirty="0" smtClean="0">
                <a:solidFill>
                  <a:srgbClr val="002060"/>
                </a:solidFill>
                <a:latin typeface="+mj-lt"/>
              </a:rPr>
              <a:t>ên có gì đặ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vi-VN" altLang="en-US" sz="2800" dirty="0" smtClean="0">
                <a:solidFill>
                  <a:srgbClr val="002060"/>
                </a:solidFill>
                <a:latin typeface="+mj-lt"/>
              </a:rPr>
              <a:t> biệt ?</a:t>
            </a: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1623010" y="464403"/>
            <a:ext cx="561599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§ </a:t>
            </a:r>
            <a:r>
              <a:rPr lang="en-US" altLang="en-US" sz="4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alt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HÌNH THANG </a:t>
            </a:r>
          </a:p>
        </p:txBody>
      </p:sp>
    </p:spTree>
    <p:extLst>
      <p:ext uri="{BB962C8B-B14F-4D97-AF65-F5344CB8AC3E}">
        <p14:creationId xmlns:p14="http://schemas.microsoft.com/office/powerpoint/2010/main" val="824458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644670" y="225610"/>
            <a:ext cx="7924800" cy="2586039"/>
            <a:chOff x="192" y="1533"/>
            <a:chExt cx="5232" cy="1773"/>
          </a:xfrm>
        </p:grpSpPr>
        <p:sp>
          <p:nvSpPr>
            <p:cNvPr id="3" name="Line 7"/>
            <p:cNvSpPr>
              <a:spLocks noChangeShapeType="1"/>
            </p:cNvSpPr>
            <p:nvPr/>
          </p:nvSpPr>
          <p:spPr bwMode="auto">
            <a:xfrm flipH="1">
              <a:off x="384" y="2016"/>
              <a:ext cx="144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" name="Line 8"/>
            <p:cNvSpPr>
              <a:spLocks noChangeShapeType="1"/>
            </p:cNvSpPr>
            <p:nvPr/>
          </p:nvSpPr>
          <p:spPr bwMode="auto">
            <a:xfrm>
              <a:off x="384" y="2832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" name="Line 9"/>
            <p:cNvSpPr>
              <a:spLocks noChangeShapeType="1"/>
            </p:cNvSpPr>
            <p:nvPr/>
          </p:nvSpPr>
          <p:spPr bwMode="auto">
            <a:xfrm flipV="1">
              <a:off x="960" y="2016"/>
              <a:ext cx="768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Line 10"/>
            <p:cNvSpPr>
              <a:spLocks noChangeShapeType="1"/>
            </p:cNvSpPr>
            <p:nvPr/>
          </p:nvSpPr>
          <p:spPr bwMode="auto">
            <a:xfrm flipH="1">
              <a:off x="528" y="2016"/>
              <a:ext cx="1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Line 11"/>
            <p:cNvSpPr>
              <a:spLocks noChangeShapeType="1"/>
            </p:cNvSpPr>
            <p:nvPr/>
          </p:nvSpPr>
          <p:spPr bwMode="auto">
            <a:xfrm>
              <a:off x="2112" y="2832"/>
              <a:ext cx="12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Line 12"/>
            <p:cNvSpPr>
              <a:spLocks noChangeShapeType="1"/>
            </p:cNvSpPr>
            <p:nvPr/>
          </p:nvSpPr>
          <p:spPr bwMode="auto">
            <a:xfrm flipV="1">
              <a:off x="2112" y="1728"/>
              <a:ext cx="552" cy="11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Line 13"/>
            <p:cNvSpPr>
              <a:spLocks noChangeShapeType="1"/>
            </p:cNvSpPr>
            <p:nvPr/>
          </p:nvSpPr>
          <p:spPr bwMode="auto">
            <a:xfrm flipV="1">
              <a:off x="2928" y="1776"/>
              <a:ext cx="528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Line 14"/>
            <p:cNvSpPr>
              <a:spLocks noChangeShapeType="1"/>
            </p:cNvSpPr>
            <p:nvPr/>
          </p:nvSpPr>
          <p:spPr bwMode="auto">
            <a:xfrm flipV="1">
              <a:off x="2496" y="1776"/>
              <a:ext cx="96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Line 15"/>
            <p:cNvSpPr>
              <a:spLocks noChangeShapeType="1"/>
            </p:cNvSpPr>
            <p:nvPr/>
          </p:nvSpPr>
          <p:spPr bwMode="auto">
            <a:xfrm>
              <a:off x="3984" y="1872"/>
              <a:ext cx="1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Line 16"/>
            <p:cNvSpPr>
              <a:spLocks noChangeShapeType="1"/>
            </p:cNvSpPr>
            <p:nvPr/>
          </p:nvSpPr>
          <p:spPr bwMode="auto">
            <a:xfrm>
              <a:off x="5184" y="1872"/>
              <a:ext cx="0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Line 17"/>
            <p:cNvSpPr>
              <a:spLocks noChangeShapeType="1"/>
            </p:cNvSpPr>
            <p:nvPr/>
          </p:nvSpPr>
          <p:spPr bwMode="auto">
            <a:xfrm flipH="1">
              <a:off x="4464" y="2688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Line 18"/>
            <p:cNvSpPr>
              <a:spLocks noChangeShapeType="1"/>
            </p:cNvSpPr>
            <p:nvPr/>
          </p:nvSpPr>
          <p:spPr bwMode="auto">
            <a:xfrm flipH="1" flipV="1">
              <a:off x="3984" y="1872"/>
              <a:ext cx="480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Text Box 19"/>
            <p:cNvSpPr txBox="1">
              <a:spLocks noChangeArrowheads="1"/>
            </p:cNvSpPr>
            <p:nvPr/>
          </p:nvSpPr>
          <p:spPr bwMode="auto">
            <a:xfrm>
              <a:off x="3792" y="1575"/>
              <a:ext cx="240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dirty="0" smtClean="0"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16" name="Text Box 20"/>
            <p:cNvSpPr txBox="1">
              <a:spLocks noChangeArrowheads="1"/>
            </p:cNvSpPr>
            <p:nvPr/>
          </p:nvSpPr>
          <p:spPr bwMode="auto">
            <a:xfrm>
              <a:off x="1920" y="2763"/>
              <a:ext cx="240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smtClean="0"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17" name="Text Box 21"/>
            <p:cNvSpPr txBox="1">
              <a:spLocks noChangeArrowheads="1"/>
            </p:cNvSpPr>
            <p:nvPr/>
          </p:nvSpPr>
          <p:spPr bwMode="auto">
            <a:xfrm>
              <a:off x="384" y="1623"/>
              <a:ext cx="240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dirty="0" smtClean="0"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18" name="Text Box 22"/>
            <p:cNvSpPr txBox="1">
              <a:spLocks noChangeArrowheads="1"/>
            </p:cNvSpPr>
            <p:nvPr/>
          </p:nvSpPr>
          <p:spPr bwMode="auto">
            <a:xfrm>
              <a:off x="2208" y="1863"/>
              <a:ext cx="240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dirty="0" smtClean="0"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  <p:sp>
          <p:nvSpPr>
            <p:cNvPr id="19" name="Text Box 23"/>
            <p:cNvSpPr txBox="1">
              <a:spLocks noChangeArrowheads="1"/>
            </p:cNvSpPr>
            <p:nvPr/>
          </p:nvSpPr>
          <p:spPr bwMode="auto">
            <a:xfrm>
              <a:off x="1680" y="1671"/>
              <a:ext cx="240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smtClean="0"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  <p:sp>
          <p:nvSpPr>
            <p:cNvPr id="20" name="Text Box 24"/>
            <p:cNvSpPr txBox="1">
              <a:spLocks noChangeArrowheads="1"/>
            </p:cNvSpPr>
            <p:nvPr/>
          </p:nvSpPr>
          <p:spPr bwMode="auto">
            <a:xfrm>
              <a:off x="5136" y="1575"/>
              <a:ext cx="240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dirty="0" smtClean="0"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  <p:sp>
          <p:nvSpPr>
            <p:cNvPr id="21" name="Text Box 25"/>
            <p:cNvSpPr txBox="1">
              <a:spLocks noChangeArrowheads="1"/>
            </p:cNvSpPr>
            <p:nvPr/>
          </p:nvSpPr>
          <p:spPr bwMode="auto">
            <a:xfrm>
              <a:off x="3408" y="1533"/>
              <a:ext cx="240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dirty="0" smtClean="0"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  <p:sp>
          <p:nvSpPr>
            <p:cNvPr id="22" name="Rectangle 26"/>
            <p:cNvSpPr>
              <a:spLocks noChangeArrowheads="1"/>
            </p:cNvSpPr>
            <p:nvPr/>
          </p:nvSpPr>
          <p:spPr bwMode="auto">
            <a:xfrm>
              <a:off x="5064" y="2592"/>
              <a:ext cx="120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defRPr/>
              </a:pPr>
              <a:endParaRPr lang="en-US" altLang="en-US" sz="2800" smtClean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" name="Text Box 28"/>
            <p:cNvSpPr txBox="1">
              <a:spLocks noChangeArrowheads="1"/>
            </p:cNvSpPr>
            <p:nvPr/>
          </p:nvSpPr>
          <p:spPr bwMode="auto">
            <a:xfrm>
              <a:off x="5184" y="2592"/>
              <a:ext cx="240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smtClean="0"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  <p:sp>
          <p:nvSpPr>
            <p:cNvPr id="24" name="Text Box 29"/>
            <p:cNvSpPr txBox="1">
              <a:spLocks noChangeArrowheads="1"/>
            </p:cNvSpPr>
            <p:nvPr/>
          </p:nvSpPr>
          <p:spPr bwMode="auto">
            <a:xfrm>
              <a:off x="960" y="2784"/>
              <a:ext cx="240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smtClean="0"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  <p:sp>
          <p:nvSpPr>
            <p:cNvPr id="25" name="Text Box 30"/>
            <p:cNvSpPr txBox="1">
              <a:spLocks noChangeArrowheads="1"/>
            </p:cNvSpPr>
            <p:nvPr/>
          </p:nvSpPr>
          <p:spPr bwMode="auto">
            <a:xfrm>
              <a:off x="192" y="2784"/>
              <a:ext cx="240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smtClean="0">
                  <a:latin typeface="Times New Roman" pitchFamily="18" charset="0"/>
                  <a:cs typeface="Times New Roman" pitchFamily="18" charset="0"/>
                </a:rPr>
                <a:t>D</a:t>
              </a:r>
            </a:p>
          </p:txBody>
        </p:sp>
        <p:sp>
          <p:nvSpPr>
            <p:cNvPr id="26" name="Text Box 31"/>
            <p:cNvSpPr txBox="1">
              <a:spLocks noChangeArrowheads="1"/>
            </p:cNvSpPr>
            <p:nvPr/>
          </p:nvSpPr>
          <p:spPr bwMode="auto">
            <a:xfrm>
              <a:off x="2832" y="2832"/>
              <a:ext cx="240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smtClean="0">
                  <a:latin typeface="Times New Roman" pitchFamily="18" charset="0"/>
                  <a:cs typeface="Times New Roman" pitchFamily="18" charset="0"/>
                </a:rPr>
                <a:t>D</a:t>
              </a:r>
            </a:p>
          </p:txBody>
        </p:sp>
        <p:sp>
          <p:nvSpPr>
            <p:cNvPr id="27" name="Text Box 32"/>
            <p:cNvSpPr txBox="1">
              <a:spLocks noChangeArrowheads="1"/>
            </p:cNvSpPr>
            <p:nvPr/>
          </p:nvSpPr>
          <p:spPr bwMode="auto">
            <a:xfrm>
              <a:off x="4272" y="2640"/>
              <a:ext cx="240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smtClean="0">
                  <a:latin typeface="Times New Roman" pitchFamily="18" charset="0"/>
                  <a:cs typeface="Times New Roman" pitchFamily="18" charset="0"/>
                </a:rPr>
                <a:t>D</a:t>
              </a:r>
            </a:p>
          </p:txBody>
        </p:sp>
        <p:sp>
          <p:nvSpPr>
            <p:cNvPr id="28" name="Text Box 33"/>
            <p:cNvSpPr txBox="1">
              <a:spLocks noChangeArrowheads="1"/>
            </p:cNvSpPr>
            <p:nvPr/>
          </p:nvSpPr>
          <p:spPr bwMode="auto">
            <a:xfrm>
              <a:off x="516" y="1971"/>
              <a:ext cx="240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dirty="0">
                  <a:latin typeface="Times New Roman" pitchFamily="18" charset="0"/>
                  <a:cs typeface="Times New Roman" pitchFamily="18" charset="0"/>
                </a:rPr>
                <a:t>x</a:t>
              </a:r>
              <a:endParaRPr lang="en-US" altLang="en-US" sz="28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" name="Text Box 34"/>
            <p:cNvSpPr txBox="1">
              <a:spLocks noChangeArrowheads="1"/>
            </p:cNvSpPr>
            <p:nvPr/>
          </p:nvSpPr>
          <p:spPr bwMode="auto">
            <a:xfrm>
              <a:off x="2208" y="2535"/>
              <a:ext cx="240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dirty="0">
                  <a:latin typeface="Times New Roman" pitchFamily="18" charset="0"/>
                  <a:cs typeface="Times New Roman" pitchFamily="18" charset="0"/>
                </a:rPr>
                <a:t>x</a:t>
              </a:r>
              <a:endParaRPr lang="en-US" altLang="en-US" sz="28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" name="Text Box 35"/>
            <p:cNvSpPr txBox="1">
              <a:spLocks noChangeArrowheads="1"/>
            </p:cNvSpPr>
            <p:nvPr/>
          </p:nvSpPr>
          <p:spPr bwMode="auto">
            <a:xfrm>
              <a:off x="4944" y="1815"/>
              <a:ext cx="240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dirty="0">
                  <a:latin typeface="Times New Roman" pitchFamily="18" charset="0"/>
                  <a:cs typeface="Times New Roman" pitchFamily="18" charset="0"/>
                </a:rPr>
                <a:t>x</a:t>
              </a:r>
              <a:endParaRPr lang="en-US" altLang="en-US" sz="28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" name="Text Box 36"/>
            <p:cNvSpPr txBox="1">
              <a:spLocks noChangeArrowheads="1"/>
            </p:cNvSpPr>
            <p:nvPr/>
          </p:nvSpPr>
          <p:spPr bwMode="auto">
            <a:xfrm>
              <a:off x="3081" y="1797"/>
              <a:ext cx="240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dirty="0">
                  <a:latin typeface="Times New Roman" pitchFamily="18" charset="0"/>
                  <a:cs typeface="Times New Roman" pitchFamily="18" charset="0"/>
                </a:rPr>
                <a:t>y</a:t>
              </a:r>
              <a:endParaRPr lang="en-US" altLang="en-US" sz="28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" name="Text Box 37"/>
            <p:cNvSpPr txBox="1">
              <a:spLocks noChangeArrowheads="1"/>
            </p:cNvSpPr>
            <p:nvPr/>
          </p:nvSpPr>
          <p:spPr bwMode="auto">
            <a:xfrm>
              <a:off x="384" y="2541"/>
              <a:ext cx="576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dirty="0" smtClean="0">
                  <a:latin typeface="Times New Roman" pitchFamily="18" charset="0"/>
                  <a:cs typeface="Times New Roman" pitchFamily="18" charset="0"/>
                </a:rPr>
                <a:t>80</a:t>
              </a:r>
              <a:r>
                <a:rPr lang="en-US" altLang="en-US" sz="2800" baseline="30000" dirty="0" smtClean="0">
                  <a:latin typeface="Times New Roman" pitchFamily="18" charset="0"/>
                  <a:cs typeface="Times New Roman" pitchFamily="18" charset="0"/>
                </a:rPr>
                <a:t>0</a:t>
              </a:r>
              <a:endParaRPr lang="en-US" altLang="en-US" sz="28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3" name="Text Box 38"/>
            <p:cNvSpPr txBox="1">
              <a:spLocks noChangeArrowheads="1"/>
            </p:cNvSpPr>
            <p:nvPr/>
          </p:nvSpPr>
          <p:spPr bwMode="auto">
            <a:xfrm>
              <a:off x="1257" y="1980"/>
              <a:ext cx="432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dirty="0" smtClean="0">
                  <a:latin typeface="Times New Roman" pitchFamily="18" charset="0"/>
                  <a:cs typeface="Times New Roman" pitchFamily="18" charset="0"/>
                </a:rPr>
                <a:t>40</a:t>
              </a:r>
              <a:r>
                <a:rPr lang="en-US" altLang="en-US" sz="2800" baseline="30000" dirty="0" smtClean="0">
                  <a:latin typeface="Times New Roman" pitchFamily="18" charset="0"/>
                  <a:cs typeface="Times New Roman" pitchFamily="18" charset="0"/>
                </a:rPr>
                <a:t>0</a:t>
              </a:r>
              <a:endParaRPr lang="en-US" altLang="en-US" sz="28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" name="Text Box 39"/>
            <p:cNvSpPr txBox="1">
              <a:spLocks noChangeArrowheads="1"/>
            </p:cNvSpPr>
            <p:nvPr/>
          </p:nvSpPr>
          <p:spPr bwMode="auto">
            <a:xfrm>
              <a:off x="2994" y="2559"/>
              <a:ext cx="480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dirty="0" smtClean="0">
                  <a:latin typeface="Times New Roman" pitchFamily="18" charset="0"/>
                  <a:cs typeface="Times New Roman" pitchFamily="18" charset="0"/>
                </a:rPr>
                <a:t>70</a:t>
              </a:r>
              <a:r>
                <a:rPr lang="en-US" altLang="en-US" sz="2800" baseline="30000" dirty="0" smtClean="0">
                  <a:latin typeface="Times New Roman" pitchFamily="18" charset="0"/>
                  <a:cs typeface="Times New Roman" pitchFamily="18" charset="0"/>
                </a:rPr>
                <a:t>0</a:t>
              </a:r>
              <a:endParaRPr lang="en-US" altLang="en-US" sz="28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" name="Text Box 40"/>
            <p:cNvSpPr txBox="1">
              <a:spLocks noChangeArrowheads="1"/>
            </p:cNvSpPr>
            <p:nvPr/>
          </p:nvSpPr>
          <p:spPr bwMode="auto">
            <a:xfrm>
              <a:off x="4080" y="1836"/>
              <a:ext cx="504" cy="3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dirty="0" smtClean="0">
                  <a:latin typeface="Times New Roman" pitchFamily="18" charset="0"/>
                  <a:cs typeface="Times New Roman" pitchFamily="18" charset="0"/>
                </a:rPr>
                <a:t>65</a:t>
              </a:r>
              <a:r>
                <a:rPr lang="en-US" altLang="en-US" sz="2800" baseline="30000" dirty="0" smtClean="0">
                  <a:latin typeface="Times New Roman" pitchFamily="18" charset="0"/>
                  <a:cs typeface="Times New Roman" pitchFamily="18" charset="0"/>
                </a:rPr>
                <a:t>0</a:t>
              </a:r>
              <a:endParaRPr lang="en-US" altLang="en-US" sz="28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" name="Text Box 41"/>
            <p:cNvSpPr txBox="1">
              <a:spLocks noChangeArrowheads="1"/>
            </p:cNvSpPr>
            <p:nvPr/>
          </p:nvSpPr>
          <p:spPr bwMode="auto">
            <a:xfrm>
              <a:off x="2592" y="1671"/>
              <a:ext cx="432" cy="3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400" dirty="0" smtClean="0">
                  <a:latin typeface="Times New Roman" pitchFamily="18" charset="0"/>
                  <a:cs typeface="Times New Roman" pitchFamily="18" charset="0"/>
                </a:rPr>
                <a:t>50</a:t>
              </a:r>
              <a:r>
                <a:rPr lang="en-US" altLang="en-US" sz="2400" baseline="30000" dirty="0" smtClean="0">
                  <a:latin typeface="Times New Roman" pitchFamily="18" charset="0"/>
                  <a:cs typeface="Times New Roman" pitchFamily="18" charset="0"/>
                </a:rPr>
                <a:t>0</a:t>
              </a:r>
              <a:endParaRPr lang="en-US" altLang="en-US" sz="24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7" name="Text Box 42"/>
            <p:cNvSpPr txBox="1">
              <a:spLocks noChangeArrowheads="1"/>
            </p:cNvSpPr>
            <p:nvPr/>
          </p:nvSpPr>
          <p:spPr bwMode="auto">
            <a:xfrm>
              <a:off x="825" y="2532"/>
              <a:ext cx="240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dirty="0">
                  <a:latin typeface="Times New Roman" pitchFamily="18" charset="0"/>
                  <a:cs typeface="Times New Roman" pitchFamily="18" charset="0"/>
                </a:rPr>
                <a:t>y</a:t>
              </a:r>
              <a:endParaRPr lang="en-US" altLang="en-US" sz="28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" name="Text Box 43"/>
            <p:cNvSpPr txBox="1">
              <a:spLocks noChangeArrowheads="1"/>
            </p:cNvSpPr>
            <p:nvPr/>
          </p:nvSpPr>
          <p:spPr bwMode="auto">
            <a:xfrm>
              <a:off x="576" y="2976"/>
              <a:ext cx="384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smtClean="0">
                  <a:solidFill>
                    <a:srgbClr val="FF33CC"/>
                  </a:solidFill>
                  <a:latin typeface="Times New Roman" pitchFamily="18" charset="0"/>
                  <a:cs typeface="Times New Roman" pitchFamily="18" charset="0"/>
                </a:rPr>
                <a:t>a)</a:t>
              </a:r>
            </a:p>
          </p:txBody>
        </p:sp>
        <p:sp>
          <p:nvSpPr>
            <p:cNvPr id="39" name="Text Box 44"/>
            <p:cNvSpPr txBox="1">
              <a:spLocks noChangeArrowheads="1"/>
            </p:cNvSpPr>
            <p:nvPr/>
          </p:nvSpPr>
          <p:spPr bwMode="auto">
            <a:xfrm>
              <a:off x="2352" y="2976"/>
              <a:ext cx="384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smtClean="0">
                  <a:solidFill>
                    <a:srgbClr val="FF33CC"/>
                  </a:solidFill>
                  <a:latin typeface="Times New Roman" pitchFamily="18" charset="0"/>
                  <a:cs typeface="Times New Roman" pitchFamily="18" charset="0"/>
                </a:rPr>
                <a:t>b)</a:t>
              </a:r>
            </a:p>
          </p:txBody>
        </p:sp>
        <p:sp>
          <p:nvSpPr>
            <p:cNvPr id="40" name="Text Box 45"/>
            <p:cNvSpPr txBox="1">
              <a:spLocks noChangeArrowheads="1"/>
            </p:cNvSpPr>
            <p:nvPr/>
          </p:nvSpPr>
          <p:spPr bwMode="auto">
            <a:xfrm>
              <a:off x="4656" y="2936"/>
              <a:ext cx="384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smtClean="0">
                  <a:solidFill>
                    <a:srgbClr val="FF33CC"/>
                  </a:solidFill>
                  <a:latin typeface="Times New Roman" pitchFamily="18" charset="0"/>
                  <a:cs typeface="Times New Roman" pitchFamily="18" charset="0"/>
                </a:rPr>
                <a:t>c)</a:t>
              </a:r>
            </a:p>
          </p:txBody>
        </p:sp>
      </p:grpSp>
      <p:pic>
        <p:nvPicPr>
          <p:cNvPr id="41" name="Picture 40" descr="Không có mô tả.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65" b="17120"/>
          <a:stretch/>
        </p:blipFill>
        <p:spPr bwMode="auto">
          <a:xfrm>
            <a:off x="175862" y="2887847"/>
            <a:ext cx="8829588" cy="397015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91092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3886200" y="1874043"/>
            <a:ext cx="1371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alt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431803" y="2474119"/>
            <a:ext cx="3606797" cy="1079500"/>
            <a:chOff x="192" y="954"/>
            <a:chExt cx="5376" cy="680"/>
          </a:xfrm>
        </p:grpSpPr>
        <p:sp>
          <p:nvSpPr>
            <p:cNvPr id="3085" name="Text Box 10"/>
            <p:cNvSpPr txBox="1">
              <a:spLocks noChangeArrowheads="1"/>
            </p:cNvSpPr>
            <p:nvPr/>
          </p:nvSpPr>
          <p:spPr bwMode="auto">
            <a:xfrm>
              <a:off x="192" y="954"/>
              <a:ext cx="5376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dirty="0" err="1" smtClean="0">
                  <a:latin typeface="Times New Roman" pitchFamily="18" charset="0"/>
                  <a:cs typeface="Times New Roman" pitchFamily="18" charset="0"/>
                </a:rPr>
                <a:t>Hình</a:t>
              </a:r>
              <a:r>
                <a:rPr lang="en-US" alt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800" dirty="0" err="1" smtClean="0">
                  <a:latin typeface="Times New Roman" pitchFamily="18" charset="0"/>
                  <a:cs typeface="Times New Roman" pitchFamily="18" charset="0"/>
                </a:rPr>
                <a:t>thang</a:t>
              </a:r>
              <a:r>
                <a:rPr lang="en-US" altLang="en-US" sz="2800" dirty="0" smtClean="0">
                  <a:latin typeface="Times New Roman" pitchFamily="18" charset="0"/>
                  <a:cs typeface="Times New Roman" pitchFamily="18" charset="0"/>
                </a:rPr>
                <a:t> ABCD </a:t>
              </a:r>
              <a:r>
                <a:rPr lang="en-US" altLang="en-US" sz="2800" dirty="0" err="1" smtClean="0"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altLang="en-US" sz="2800" dirty="0" smtClean="0">
                  <a:latin typeface="Times New Roman" pitchFamily="18" charset="0"/>
                  <a:cs typeface="Times New Roman" pitchFamily="18" charset="0"/>
                </a:rPr>
                <a:t> : </a:t>
              </a:r>
            </a:p>
          </p:txBody>
        </p:sp>
        <p:graphicFrame>
          <p:nvGraphicFramePr>
            <p:cNvPr id="11277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13860808"/>
                </p:ext>
              </p:extLst>
            </p:nvPr>
          </p:nvGraphicFramePr>
          <p:xfrm>
            <a:off x="849" y="1281"/>
            <a:ext cx="2869" cy="3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69" name="Equation" r:id="rId3" imgW="761760" imgH="228600" progId="Equation.DSMT4">
                    <p:embed/>
                  </p:oleObj>
                </mc:Choice>
                <mc:Fallback>
                  <p:oleObj name="Equation" r:id="rId3" imgW="761760" imgH="228600" progId="Equation.DSMT4">
                    <p:embed/>
                    <p:pic>
                      <p:nvPicPr>
                        <p:cNvPr id="0" name="Picture 34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49" y="1281"/>
                          <a:ext cx="2869" cy="35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457200" y="3922017"/>
            <a:ext cx="8153400" cy="619125"/>
            <a:chOff x="240" y="801"/>
            <a:chExt cx="5136" cy="390"/>
          </a:xfrm>
        </p:grpSpPr>
        <p:sp>
          <p:nvSpPr>
            <p:cNvPr id="3084" name="Text Box 17"/>
            <p:cNvSpPr txBox="1">
              <a:spLocks noChangeArrowheads="1"/>
            </p:cNvSpPr>
            <p:nvPr/>
          </p:nvSpPr>
          <p:spPr bwMode="auto">
            <a:xfrm>
              <a:off x="240" y="864"/>
              <a:ext cx="5136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dirty="0" smtClean="0">
                  <a:latin typeface="Times New Roman" pitchFamily="18" charset="0"/>
                  <a:cs typeface="Times New Roman" pitchFamily="18" charset="0"/>
                </a:rPr>
                <a:t>Ta </a:t>
              </a:r>
              <a:r>
                <a:rPr lang="en-US" altLang="en-US" sz="2800" dirty="0" err="1" smtClean="0"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altLang="en-US" sz="2800" dirty="0" smtClean="0">
                  <a:latin typeface="Times New Roman" pitchFamily="18" charset="0"/>
                  <a:cs typeface="Times New Roman" pitchFamily="18" charset="0"/>
                </a:rPr>
                <a:t>:  </a:t>
              </a:r>
            </a:p>
          </p:txBody>
        </p:sp>
        <p:graphicFrame>
          <p:nvGraphicFramePr>
            <p:cNvPr id="11275" name="Object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43880222"/>
                </p:ext>
              </p:extLst>
            </p:nvPr>
          </p:nvGraphicFramePr>
          <p:xfrm>
            <a:off x="907" y="801"/>
            <a:ext cx="1589" cy="3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70" name="Equation" r:id="rId5" imgW="812520" imgH="228600" progId="Equation.DSMT4">
                    <p:embed/>
                  </p:oleObj>
                </mc:Choice>
                <mc:Fallback>
                  <p:oleObj name="Equation" r:id="rId5" imgW="812520" imgH="228600" progId="Equation.DSMT4">
                    <p:embed/>
                    <p:pic>
                      <p:nvPicPr>
                        <p:cNvPr id="0" name="Picture 35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07" y="801"/>
                          <a:ext cx="1589" cy="35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4359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0772006"/>
              </p:ext>
            </p:extLst>
          </p:nvPr>
        </p:nvGraphicFramePr>
        <p:xfrm>
          <a:off x="304800" y="4466761"/>
          <a:ext cx="3433762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71" name="Equation" r:id="rId7" imgW="1790640" imgH="279360" progId="Equation.DSMT4">
                  <p:embed/>
                </p:oleObj>
              </mc:Choice>
              <mc:Fallback>
                <p:oleObj name="Equation" r:id="rId7" imgW="1790640" imgH="279360" progId="Equation.DSMT4">
                  <p:embed/>
                  <p:pic>
                    <p:nvPicPr>
                      <p:cNvPr id="0" name="Picture 3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4466761"/>
                        <a:ext cx="3433762" cy="588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67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4089927"/>
              </p:ext>
            </p:extLst>
          </p:nvPr>
        </p:nvGraphicFramePr>
        <p:xfrm>
          <a:off x="5010609" y="2989263"/>
          <a:ext cx="2482850" cy="560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72" name="Equation" r:id="rId9" imgW="799920" imgH="228600" progId="Equation.DSMT4">
                  <p:embed/>
                </p:oleObj>
              </mc:Choice>
              <mc:Fallback>
                <p:oleObj name="Equation" r:id="rId9" imgW="799920" imgH="228600" progId="Equation.DSMT4">
                  <p:embed/>
                  <p:pic>
                    <p:nvPicPr>
                      <p:cNvPr id="0" name="Picture 3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0609" y="2989263"/>
                        <a:ext cx="2482850" cy="560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7" name="Group 16"/>
          <p:cNvGrpSpPr/>
          <p:nvPr/>
        </p:nvGrpSpPr>
        <p:grpSpPr>
          <a:xfrm>
            <a:off x="4724400" y="3575966"/>
            <a:ext cx="4390572" cy="2524352"/>
            <a:chOff x="4724400" y="3575966"/>
            <a:chExt cx="4390572" cy="2524352"/>
          </a:xfrm>
        </p:grpSpPr>
        <p:graphicFrame>
          <p:nvGraphicFramePr>
            <p:cNvPr id="14357" name="Object 2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7907979"/>
                </p:ext>
              </p:extLst>
            </p:nvPr>
          </p:nvGraphicFramePr>
          <p:xfrm>
            <a:off x="4724400" y="3603180"/>
            <a:ext cx="2847975" cy="24971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73" name="Equation" r:id="rId11" imgW="1244520" imgH="1015920" progId="Equation.DSMT4">
                    <p:embed/>
                  </p:oleObj>
                </mc:Choice>
                <mc:Fallback>
                  <p:oleObj name="Equation" r:id="rId11" imgW="1244520" imgH="1015920" progId="Equation.DSMT4">
                    <p:embed/>
                    <p:pic>
                      <p:nvPicPr>
                        <p:cNvPr id="0" name="Picture 35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24400" y="3603180"/>
                          <a:ext cx="2847975" cy="24971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368" name="Object 3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26566344"/>
                </p:ext>
              </p:extLst>
            </p:nvPr>
          </p:nvGraphicFramePr>
          <p:xfrm>
            <a:off x="7054858" y="3575966"/>
            <a:ext cx="2060114" cy="622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74" name="Equation" r:id="rId13" imgW="812520" imgH="253800" progId="Equation.DSMT4">
                    <p:embed/>
                  </p:oleObj>
                </mc:Choice>
                <mc:Fallback>
                  <p:oleObj name="Equation" r:id="rId13" imgW="812520" imgH="253800" progId="Equation.DSMT4">
                    <p:embed/>
                    <p:pic>
                      <p:nvPicPr>
                        <p:cNvPr id="0" name="Picture 35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054858" y="3575966"/>
                          <a:ext cx="2060114" cy="6223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7" name="Group 6"/>
          <p:cNvGrpSpPr/>
          <p:nvPr/>
        </p:nvGrpSpPr>
        <p:grpSpPr>
          <a:xfrm>
            <a:off x="587832" y="381000"/>
            <a:ext cx="8454570" cy="1384995"/>
            <a:chOff x="587832" y="381000"/>
            <a:chExt cx="8454570" cy="1384995"/>
          </a:xfrm>
        </p:grpSpPr>
        <p:sp>
          <p:nvSpPr>
            <p:cNvPr id="4" name="TextBox 3"/>
            <p:cNvSpPr txBox="1"/>
            <p:nvPr/>
          </p:nvSpPr>
          <p:spPr>
            <a:xfrm>
              <a:off x="587832" y="381000"/>
              <a:ext cx="8229600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Bài</a:t>
              </a:r>
              <a:r>
                <a:rPr lang="en-US" sz="28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tập</a:t>
              </a:r>
              <a:r>
                <a:rPr lang="en-US" sz="28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8/ </a:t>
              </a:r>
              <a:r>
                <a:rPr lang="en-US" sz="2800" b="1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tr</a:t>
              </a:r>
              <a:r>
                <a:rPr lang="en-US" sz="28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71/SGK</a:t>
              </a:r>
            </a:p>
            <a:p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Hình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thang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ABCD (AB//CD)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                       ,                                                                   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các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góc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hình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thang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5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80712331"/>
                </p:ext>
              </p:extLst>
            </p:nvPr>
          </p:nvGraphicFramePr>
          <p:xfrm>
            <a:off x="5361381" y="742906"/>
            <a:ext cx="2022765" cy="5421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75" name="Equation" r:id="rId15" imgW="2091109" imgH="560881" progId="Equation.DSMT4">
                    <p:embed/>
                  </p:oleObj>
                </mc:Choice>
                <mc:Fallback>
                  <p:oleObj name="Equation" r:id="rId15" imgW="2091109" imgH="560881" progId="Equation.DSMT4">
                    <p:embed/>
                    <p:pic>
                      <p:nvPicPr>
                        <p:cNvPr id="0" name="Picture 35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361381" y="742906"/>
                          <a:ext cx="2022765" cy="54216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82028534"/>
                </p:ext>
              </p:extLst>
            </p:nvPr>
          </p:nvGraphicFramePr>
          <p:xfrm>
            <a:off x="7545389" y="720733"/>
            <a:ext cx="1497013" cy="5603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76" name="Equation" r:id="rId17" imgW="1496880" imgH="560520" progId="Equation.DSMT4">
                    <p:embed/>
                  </p:oleObj>
                </mc:Choice>
                <mc:Fallback>
                  <p:oleObj name="Equation" r:id="rId17" imgW="1496880" imgH="560520" progId="Equation.DSMT4">
                    <p:embed/>
                    <p:pic>
                      <p:nvPicPr>
                        <p:cNvPr id="0" name="Picture 35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545389" y="720733"/>
                          <a:ext cx="1497013" cy="56038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5008129"/>
              </p:ext>
            </p:extLst>
          </p:nvPr>
        </p:nvGraphicFramePr>
        <p:xfrm>
          <a:off x="587832" y="3502918"/>
          <a:ext cx="2219325" cy="519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77" name="Equation" r:id="rId19" imgW="977760" imgH="228600" progId="Equation.DSMT4">
                  <p:embed/>
                </p:oleObj>
              </mc:Choice>
              <mc:Fallback>
                <p:oleObj name="Equation" r:id="rId19" imgW="977760" imgH="228600" progId="Equation.DSMT4">
                  <p:embed/>
                  <p:pic>
                    <p:nvPicPr>
                      <p:cNvPr id="0" name="Picture 3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7832" y="3502918"/>
                        <a:ext cx="2219325" cy="519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2332281"/>
              </p:ext>
            </p:extLst>
          </p:nvPr>
        </p:nvGraphicFramePr>
        <p:xfrm>
          <a:off x="1987550" y="4960242"/>
          <a:ext cx="1898650" cy="547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78" name="Equation" r:id="rId21" imgW="850680" imgH="279360" progId="Equation.DSMT4">
                  <p:embed/>
                </p:oleObj>
              </mc:Choice>
              <mc:Fallback>
                <p:oleObj name="Equation" r:id="rId21" imgW="850680" imgH="279360" progId="Equation.DSMT4">
                  <p:embed/>
                  <p:pic>
                    <p:nvPicPr>
                      <p:cNvPr id="0" name="Picture 3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7550" y="4960242"/>
                        <a:ext cx="1898650" cy="547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3928558"/>
              </p:ext>
            </p:extLst>
          </p:nvPr>
        </p:nvGraphicFramePr>
        <p:xfrm>
          <a:off x="2304144" y="5417442"/>
          <a:ext cx="1203820" cy="51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79" name="Equation" r:id="rId23" imgW="647640" imgH="279360" progId="Equation.DSMT4">
                  <p:embed/>
                </p:oleObj>
              </mc:Choice>
              <mc:Fallback>
                <p:oleObj name="Equation" r:id="rId23" imgW="647640" imgH="279360" progId="Equation.DSMT4">
                  <p:embed/>
                  <p:pic>
                    <p:nvPicPr>
                      <p:cNvPr id="0" name="Picture 3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4144" y="5417442"/>
                        <a:ext cx="1203820" cy="519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7229390"/>
              </p:ext>
            </p:extLst>
          </p:nvPr>
        </p:nvGraphicFramePr>
        <p:xfrm>
          <a:off x="228600" y="5958779"/>
          <a:ext cx="4086225" cy="52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0" name="Equation" r:id="rId25" imgW="2095200" imgH="228600" progId="Equation.DSMT4">
                  <p:embed/>
                </p:oleObj>
              </mc:Choice>
              <mc:Fallback>
                <p:oleObj name="Equation" r:id="rId25" imgW="2095200" imgH="228600" progId="Equation.DSMT4">
                  <p:embed/>
                  <p:pic>
                    <p:nvPicPr>
                      <p:cNvPr id="0" name="Picture 3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5958779"/>
                        <a:ext cx="4086225" cy="525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4876800" y="244858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flipH="1">
            <a:off x="4533900" y="2474119"/>
            <a:ext cx="38100" cy="430768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8292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3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3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4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1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9"/>
          <p:cNvSpPr txBox="1">
            <a:spLocks noChangeArrowheads="1"/>
          </p:cNvSpPr>
          <p:nvPr/>
        </p:nvSpPr>
        <p:spPr bwMode="auto">
          <a:xfrm>
            <a:off x="221670" y="76190"/>
            <a:ext cx="87630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9.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Tứ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ABCD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AB = BC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AC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A.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ABCD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thang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3" name="Picture 2" descr="Không có mô tả.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49" r="5877" b="19686"/>
          <a:stretch/>
        </p:blipFill>
        <p:spPr bwMode="auto">
          <a:xfrm>
            <a:off x="0" y="1143000"/>
            <a:ext cx="9144000" cy="3733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 descr="Không có mô tả.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90" t="24468" b="26452"/>
          <a:stretch/>
        </p:blipFill>
        <p:spPr bwMode="auto">
          <a:xfrm>
            <a:off x="31170" y="4869880"/>
            <a:ext cx="9144000" cy="1981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6441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609600" y="1676400"/>
            <a:ext cx="81534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defRPr/>
            </a:pP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pPr eaLnBrk="1" hangingPunct="1">
              <a:defRPr/>
            </a:pP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altLang="en-US" sz="2800" dirty="0" smtClean="0">
                <a:latin typeface="Times New Roman" pitchFamily="18" charset="0"/>
                <a:cs typeface="Times New Roman" pitchFamily="18" charset="0"/>
              </a:rPr>
              <a:t>Xem lại các bài tập đã giải.</a:t>
            </a:r>
            <a:endParaRPr lang="en-US" alt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1219200" y="649069"/>
            <a:ext cx="6477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HƯỚNG DẪN VỀ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</a:p>
        </p:txBody>
      </p:sp>
    </p:spTree>
    <p:extLst>
      <p:ext uri="{BB962C8B-B14F-4D97-AF65-F5344CB8AC3E}">
        <p14:creationId xmlns:p14="http://schemas.microsoft.com/office/powerpoint/2010/main" val="1519717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/>
      <p:bldP spid="1536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2895600" y="152400"/>
            <a:ext cx="3886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§ </a:t>
            </a:r>
            <a:r>
              <a:rPr lang="en-US" altLang="en-US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HÌNH THANG 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766933" y="772180"/>
            <a:ext cx="296686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fr-FR" alt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fr-FR" altLang="en-US" sz="28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fr-FR" altLang="en-US" sz="28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altLang="en-US" sz="28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fr-FR" altLang="en-US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en-US" altLang="en-US" sz="28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19" name="Text Box 23"/>
          <p:cNvSpPr txBox="1">
            <a:spLocks noChangeArrowheads="1"/>
          </p:cNvSpPr>
          <p:nvPr/>
        </p:nvSpPr>
        <p:spPr bwMode="auto">
          <a:xfrm>
            <a:off x="609600" y="1295400"/>
            <a:ext cx="7391400" cy="523220"/>
          </a:xfrm>
          <a:prstGeom prst="rect">
            <a:avLst/>
          </a:prstGeom>
          <a:solidFill>
            <a:schemeClr val="bg2"/>
          </a:solidFill>
          <a:ln w="9525">
            <a:solidFill>
              <a:srgbClr val="0070C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fr-FR" altLang="en-US" sz="2800" b="1" i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fr-FR" alt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altLang="en-US" sz="2800" b="1" i="1" dirty="0" err="1" smtClean="0">
                <a:latin typeface="Times New Roman" pitchFamily="18" charset="0"/>
                <a:cs typeface="Times New Roman" pitchFamily="18" charset="0"/>
              </a:rPr>
              <a:t>thang</a:t>
            </a:r>
            <a:r>
              <a:rPr lang="fr-FR" altLang="en-US" sz="2800" b="1" i="1" dirty="0" smtClean="0">
                <a:latin typeface="Times New Roman" pitchFamily="18" charset="0"/>
                <a:cs typeface="Times New Roman" pitchFamily="18" charset="0"/>
              </a:rPr>
              <a:t> là </a:t>
            </a:r>
            <a:r>
              <a:rPr lang="fr-FR" altLang="en-US" sz="2800" b="1" i="1" dirty="0" err="1" smtClean="0">
                <a:latin typeface="Times New Roman" pitchFamily="18" charset="0"/>
                <a:cs typeface="Times New Roman" pitchFamily="18" charset="0"/>
              </a:rPr>
              <a:t>tứ</a:t>
            </a:r>
            <a:r>
              <a:rPr lang="fr-FR" alt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altLang="en-US" sz="2800" b="1" i="1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fr-FR" alt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altLang="en-US" sz="2800" b="1" i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fr-FR" alt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altLang="en-US" sz="2800" b="1" i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fr-FR" alt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altLang="en-US" sz="2800" b="1" i="1" dirty="0" err="1" smtClean="0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fr-FR" alt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altLang="en-US" sz="2800" b="1" i="1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fr-FR" alt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altLang="en-US" sz="2800" b="1" i="1" dirty="0" err="1" smtClean="0"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fr-FR" alt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altLang="en-US" sz="2800" b="1" i="1" dirty="0" err="1" smtClean="0"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fr-FR" altLang="en-US" sz="28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en-US" sz="28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1705538" y="1828280"/>
            <a:ext cx="5734048" cy="2874774"/>
            <a:chOff x="1767" y="1867"/>
            <a:chExt cx="2366" cy="1415"/>
          </a:xfrm>
        </p:grpSpPr>
        <p:sp>
          <p:nvSpPr>
            <p:cNvPr id="7178" name="Line 11"/>
            <p:cNvSpPr>
              <a:spLocks noChangeShapeType="1"/>
            </p:cNvSpPr>
            <p:nvPr/>
          </p:nvSpPr>
          <p:spPr bwMode="auto">
            <a:xfrm flipH="1">
              <a:off x="1920" y="2112"/>
              <a:ext cx="240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+mj-lt"/>
              </a:endParaRPr>
            </a:p>
          </p:txBody>
        </p:sp>
        <p:sp>
          <p:nvSpPr>
            <p:cNvPr id="7179" name="Line 12"/>
            <p:cNvSpPr>
              <a:spLocks noChangeShapeType="1"/>
            </p:cNvSpPr>
            <p:nvPr/>
          </p:nvSpPr>
          <p:spPr bwMode="auto">
            <a:xfrm>
              <a:off x="2160" y="2112"/>
              <a:ext cx="11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+mj-lt"/>
              </a:endParaRPr>
            </a:p>
          </p:txBody>
        </p:sp>
        <p:sp>
          <p:nvSpPr>
            <p:cNvPr id="7180" name="Line 13"/>
            <p:cNvSpPr>
              <a:spLocks noChangeShapeType="1"/>
            </p:cNvSpPr>
            <p:nvPr/>
          </p:nvSpPr>
          <p:spPr bwMode="auto">
            <a:xfrm>
              <a:off x="1920" y="3024"/>
              <a:ext cx="20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+mj-lt"/>
              </a:endParaRPr>
            </a:p>
          </p:txBody>
        </p:sp>
        <p:sp>
          <p:nvSpPr>
            <p:cNvPr id="7181" name="Line 14"/>
            <p:cNvSpPr>
              <a:spLocks noChangeShapeType="1"/>
            </p:cNvSpPr>
            <p:nvPr/>
          </p:nvSpPr>
          <p:spPr bwMode="auto">
            <a:xfrm flipH="1" flipV="1">
              <a:off x="3264" y="2112"/>
              <a:ext cx="720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+mj-lt"/>
              </a:endParaRPr>
            </a:p>
          </p:txBody>
        </p:sp>
        <p:sp>
          <p:nvSpPr>
            <p:cNvPr id="7182" name="Line 15"/>
            <p:cNvSpPr>
              <a:spLocks noChangeShapeType="1"/>
            </p:cNvSpPr>
            <p:nvPr/>
          </p:nvSpPr>
          <p:spPr bwMode="auto">
            <a:xfrm>
              <a:off x="2160" y="2112"/>
              <a:ext cx="0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+mj-lt"/>
              </a:endParaRPr>
            </a:p>
          </p:txBody>
        </p:sp>
        <p:sp>
          <p:nvSpPr>
            <p:cNvPr id="7183" name="Rectangle 16"/>
            <p:cNvSpPr>
              <a:spLocks noChangeArrowheads="1"/>
            </p:cNvSpPr>
            <p:nvPr/>
          </p:nvSpPr>
          <p:spPr bwMode="auto">
            <a:xfrm>
              <a:off x="2160" y="2928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defRPr/>
              </a:pPr>
              <a:endParaRPr lang="en-US" altLang="en-US" smtClean="0">
                <a:latin typeface="+mj-lt"/>
              </a:endParaRPr>
            </a:p>
          </p:txBody>
        </p:sp>
        <p:sp>
          <p:nvSpPr>
            <p:cNvPr id="7184" name="Text Box 17"/>
            <p:cNvSpPr txBox="1">
              <a:spLocks noChangeArrowheads="1"/>
            </p:cNvSpPr>
            <p:nvPr/>
          </p:nvSpPr>
          <p:spPr bwMode="auto">
            <a:xfrm>
              <a:off x="2018" y="1867"/>
              <a:ext cx="240" cy="2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dirty="0" smtClean="0"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7185" name="Text Box 18"/>
            <p:cNvSpPr txBox="1">
              <a:spLocks noChangeArrowheads="1"/>
            </p:cNvSpPr>
            <p:nvPr/>
          </p:nvSpPr>
          <p:spPr bwMode="auto">
            <a:xfrm>
              <a:off x="3276" y="1867"/>
              <a:ext cx="240" cy="2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dirty="0" smtClean="0"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  <p:sp>
          <p:nvSpPr>
            <p:cNvPr id="7186" name="Text Box 19"/>
            <p:cNvSpPr txBox="1">
              <a:spLocks noChangeArrowheads="1"/>
            </p:cNvSpPr>
            <p:nvPr/>
          </p:nvSpPr>
          <p:spPr bwMode="auto">
            <a:xfrm>
              <a:off x="3893" y="2992"/>
              <a:ext cx="240" cy="2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dirty="0" smtClean="0"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  <p:sp>
          <p:nvSpPr>
            <p:cNvPr id="7187" name="Text Box 20"/>
            <p:cNvSpPr txBox="1">
              <a:spLocks noChangeArrowheads="1"/>
            </p:cNvSpPr>
            <p:nvPr/>
          </p:nvSpPr>
          <p:spPr bwMode="auto">
            <a:xfrm>
              <a:off x="2064" y="3024"/>
              <a:ext cx="240" cy="2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dirty="0" smtClean="0">
                  <a:latin typeface="Times New Roman" pitchFamily="18" charset="0"/>
                  <a:cs typeface="Times New Roman" pitchFamily="18" charset="0"/>
                </a:rPr>
                <a:t>H</a:t>
              </a:r>
            </a:p>
          </p:txBody>
        </p:sp>
        <p:sp>
          <p:nvSpPr>
            <p:cNvPr id="7188" name="Text Box 21"/>
            <p:cNvSpPr txBox="1">
              <a:spLocks noChangeArrowheads="1"/>
            </p:cNvSpPr>
            <p:nvPr/>
          </p:nvSpPr>
          <p:spPr bwMode="auto">
            <a:xfrm>
              <a:off x="1767" y="2997"/>
              <a:ext cx="240" cy="2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dirty="0" smtClean="0">
                  <a:latin typeface="Times New Roman" pitchFamily="18" charset="0"/>
                  <a:cs typeface="Times New Roman" pitchFamily="18" charset="0"/>
                </a:rPr>
                <a:t>D</a:t>
              </a:r>
            </a:p>
          </p:txBody>
        </p:sp>
      </p:grpSp>
      <p:sp>
        <p:nvSpPr>
          <p:cNvPr id="4126" name="Text Box 30"/>
          <p:cNvSpPr txBox="1">
            <a:spLocks noChangeArrowheads="1"/>
          </p:cNvSpPr>
          <p:nvPr/>
        </p:nvSpPr>
        <p:spPr bwMode="auto">
          <a:xfrm>
            <a:off x="581890" y="4877242"/>
            <a:ext cx="4419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AB, CD </a:t>
            </a:r>
            <a:r>
              <a:rPr lang="en-US" alt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alt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đáy</a:t>
            </a:r>
            <a:r>
              <a:rPr lang="en-US" alt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128" name="Text Box 32"/>
          <p:cNvSpPr txBox="1">
            <a:spLocks noChangeArrowheads="1"/>
          </p:cNvSpPr>
          <p:nvPr/>
        </p:nvSpPr>
        <p:spPr bwMode="auto">
          <a:xfrm>
            <a:off x="526475" y="5486842"/>
            <a:ext cx="4419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AD, BC </a:t>
            </a:r>
            <a:r>
              <a:rPr lang="en-US" alt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alt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bên</a:t>
            </a:r>
            <a:endParaRPr lang="en-US" altLang="en-US" sz="28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29" name="Text Box 33"/>
          <p:cNvSpPr txBox="1">
            <a:spLocks noChangeArrowheads="1"/>
          </p:cNvSpPr>
          <p:nvPr/>
        </p:nvSpPr>
        <p:spPr bwMode="auto">
          <a:xfrm>
            <a:off x="450275" y="6096442"/>
            <a:ext cx="3886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AH </a:t>
            </a:r>
            <a:r>
              <a:rPr lang="en-US" alt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alt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endParaRPr lang="en-US" altLang="en-US" sz="28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 Box 25"/>
          <p:cNvSpPr txBox="1">
            <a:spLocks noChangeArrowheads="1"/>
          </p:cNvSpPr>
          <p:nvPr/>
        </p:nvSpPr>
        <p:spPr bwMode="auto">
          <a:xfrm>
            <a:off x="3585007" y="4110817"/>
            <a:ext cx="1977593" cy="461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alt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đáy</a:t>
            </a:r>
            <a:endParaRPr lang="en-US" altLang="en-US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 Box 26"/>
          <p:cNvSpPr txBox="1">
            <a:spLocks noChangeArrowheads="1"/>
          </p:cNvSpPr>
          <p:nvPr/>
        </p:nvSpPr>
        <p:spPr bwMode="auto">
          <a:xfrm rot="2755556">
            <a:off x="5663080" y="2880640"/>
            <a:ext cx="1657820" cy="426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24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altLang="en-US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bên</a:t>
            </a:r>
            <a:endParaRPr lang="en-US" altLang="en-US" sz="2400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 Box 28"/>
          <p:cNvSpPr txBox="1">
            <a:spLocks noChangeArrowheads="1"/>
          </p:cNvSpPr>
          <p:nvPr/>
        </p:nvSpPr>
        <p:spPr bwMode="auto">
          <a:xfrm rot="5400000">
            <a:off x="2218062" y="3104671"/>
            <a:ext cx="1363232" cy="36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2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alt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endParaRPr lang="en-US" altLang="en-US" sz="2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 Box 25"/>
          <p:cNvSpPr txBox="1">
            <a:spLocks noChangeArrowheads="1"/>
          </p:cNvSpPr>
          <p:nvPr/>
        </p:nvSpPr>
        <p:spPr bwMode="auto">
          <a:xfrm>
            <a:off x="3352800" y="1901017"/>
            <a:ext cx="1977593" cy="461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alt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đáy</a:t>
            </a:r>
            <a:endParaRPr lang="en-US" altLang="en-US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 Box 26"/>
          <p:cNvSpPr txBox="1">
            <a:spLocks noChangeArrowheads="1"/>
          </p:cNvSpPr>
          <p:nvPr/>
        </p:nvSpPr>
        <p:spPr bwMode="auto">
          <a:xfrm rot="17222468">
            <a:off x="1348849" y="2788354"/>
            <a:ext cx="1657820" cy="426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24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altLang="en-US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bên</a:t>
            </a:r>
            <a:endParaRPr lang="en-US" altLang="en-US" sz="2400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5305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4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4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4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/>
      <p:bldP spid="4119" grpId="0" animBg="1"/>
      <p:bldP spid="4126" grpId="0"/>
      <p:bldP spid="4128" grpId="0"/>
      <p:bldP spid="4129" grpId="0"/>
      <p:bldP spid="26" grpId="0"/>
      <p:bldP spid="27" grpId="0"/>
      <p:bldP spid="28" grpId="0"/>
      <p:bldP spid="29" grpId="0"/>
      <p:bldP spid="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533400" y="228600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1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1143000" y="228600"/>
            <a:ext cx="2895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Cho hình vẽ</a:t>
            </a:r>
          </a:p>
        </p:txBody>
      </p:sp>
      <p:grpSp>
        <p:nvGrpSpPr>
          <p:cNvPr id="2" name="Group 43"/>
          <p:cNvGrpSpPr>
            <a:grpSpLocks/>
          </p:cNvGrpSpPr>
          <p:nvPr/>
        </p:nvGrpSpPr>
        <p:grpSpPr bwMode="auto">
          <a:xfrm>
            <a:off x="600075" y="318655"/>
            <a:ext cx="8162925" cy="2809876"/>
            <a:chOff x="330" y="720"/>
            <a:chExt cx="5142" cy="1770"/>
          </a:xfrm>
        </p:grpSpPr>
        <p:sp>
          <p:nvSpPr>
            <p:cNvPr id="8200" name="Line 6"/>
            <p:cNvSpPr>
              <a:spLocks noChangeShapeType="1"/>
            </p:cNvSpPr>
            <p:nvPr/>
          </p:nvSpPr>
          <p:spPr bwMode="auto">
            <a:xfrm>
              <a:off x="576" y="1296"/>
              <a:ext cx="192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201" name="Line 7"/>
            <p:cNvSpPr>
              <a:spLocks noChangeShapeType="1"/>
            </p:cNvSpPr>
            <p:nvPr/>
          </p:nvSpPr>
          <p:spPr bwMode="auto">
            <a:xfrm flipV="1">
              <a:off x="576" y="1296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202" name="Line 8"/>
            <p:cNvSpPr>
              <a:spLocks noChangeShapeType="1"/>
            </p:cNvSpPr>
            <p:nvPr/>
          </p:nvSpPr>
          <p:spPr bwMode="auto">
            <a:xfrm>
              <a:off x="1056" y="1296"/>
              <a:ext cx="432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203" name="Line 9"/>
            <p:cNvSpPr>
              <a:spLocks noChangeShapeType="1"/>
            </p:cNvSpPr>
            <p:nvPr/>
          </p:nvSpPr>
          <p:spPr bwMode="auto">
            <a:xfrm flipH="1">
              <a:off x="336" y="1920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204" name="Line 10"/>
            <p:cNvSpPr>
              <a:spLocks noChangeShapeType="1"/>
            </p:cNvSpPr>
            <p:nvPr/>
          </p:nvSpPr>
          <p:spPr bwMode="auto">
            <a:xfrm>
              <a:off x="2208" y="1344"/>
              <a:ext cx="24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205" name="Line 11"/>
            <p:cNvSpPr>
              <a:spLocks noChangeShapeType="1"/>
            </p:cNvSpPr>
            <p:nvPr/>
          </p:nvSpPr>
          <p:spPr bwMode="auto">
            <a:xfrm>
              <a:off x="2448" y="1928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206" name="Line 12"/>
            <p:cNvSpPr>
              <a:spLocks noChangeShapeType="1"/>
            </p:cNvSpPr>
            <p:nvPr/>
          </p:nvSpPr>
          <p:spPr bwMode="auto">
            <a:xfrm flipV="1">
              <a:off x="2208" y="960"/>
              <a:ext cx="48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207" name="Line 13"/>
            <p:cNvSpPr>
              <a:spLocks noChangeShapeType="1"/>
            </p:cNvSpPr>
            <p:nvPr/>
          </p:nvSpPr>
          <p:spPr bwMode="auto">
            <a:xfrm flipH="1" flipV="1">
              <a:off x="2688" y="960"/>
              <a:ext cx="384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208" name="Line 14"/>
            <p:cNvSpPr>
              <a:spLocks noChangeShapeType="1"/>
            </p:cNvSpPr>
            <p:nvPr/>
          </p:nvSpPr>
          <p:spPr bwMode="auto">
            <a:xfrm>
              <a:off x="3888" y="1008"/>
              <a:ext cx="14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209" name="Line 15"/>
            <p:cNvSpPr>
              <a:spLocks noChangeShapeType="1"/>
            </p:cNvSpPr>
            <p:nvPr/>
          </p:nvSpPr>
          <p:spPr bwMode="auto">
            <a:xfrm>
              <a:off x="3888" y="1008"/>
              <a:ext cx="288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210" name="Line 16"/>
            <p:cNvSpPr>
              <a:spLocks noChangeShapeType="1"/>
            </p:cNvSpPr>
            <p:nvPr/>
          </p:nvSpPr>
          <p:spPr bwMode="auto">
            <a:xfrm>
              <a:off x="4176" y="1776"/>
              <a:ext cx="57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211" name="Line 17"/>
            <p:cNvSpPr>
              <a:spLocks noChangeShapeType="1"/>
            </p:cNvSpPr>
            <p:nvPr/>
          </p:nvSpPr>
          <p:spPr bwMode="auto">
            <a:xfrm flipV="1">
              <a:off x="4752" y="1008"/>
              <a:ext cx="336" cy="8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212" name="Text Box 18"/>
            <p:cNvSpPr txBox="1">
              <a:spLocks noChangeArrowheads="1"/>
            </p:cNvSpPr>
            <p:nvPr/>
          </p:nvSpPr>
          <p:spPr bwMode="auto">
            <a:xfrm>
              <a:off x="672" y="1920"/>
              <a:ext cx="336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smtClean="0"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8213" name="Text Box 19"/>
            <p:cNvSpPr txBox="1">
              <a:spLocks noChangeArrowheads="1"/>
            </p:cNvSpPr>
            <p:nvPr/>
          </p:nvSpPr>
          <p:spPr bwMode="auto">
            <a:xfrm>
              <a:off x="2304" y="1926"/>
              <a:ext cx="336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dirty="0" smtClean="0">
                  <a:latin typeface="Times New Roman" pitchFamily="18" charset="0"/>
                  <a:cs typeface="Times New Roman" pitchFamily="18" charset="0"/>
                </a:rPr>
                <a:t>G</a:t>
              </a:r>
            </a:p>
          </p:txBody>
        </p:sp>
        <p:sp>
          <p:nvSpPr>
            <p:cNvPr id="8214" name="Text Box 20"/>
            <p:cNvSpPr txBox="1">
              <a:spLocks noChangeArrowheads="1"/>
            </p:cNvSpPr>
            <p:nvPr/>
          </p:nvSpPr>
          <p:spPr bwMode="auto">
            <a:xfrm>
              <a:off x="2976" y="1926"/>
              <a:ext cx="336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dirty="0" smtClean="0">
                  <a:latin typeface="Times New Roman" pitchFamily="18" charset="0"/>
                  <a:cs typeface="Times New Roman" pitchFamily="18" charset="0"/>
                </a:rPr>
                <a:t>H</a:t>
              </a:r>
            </a:p>
          </p:txBody>
        </p:sp>
        <p:sp>
          <p:nvSpPr>
            <p:cNvPr id="8215" name="Text Box 21"/>
            <p:cNvSpPr txBox="1">
              <a:spLocks noChangeArrowheads="1"/>
            </p:cNvSpPr>
            <p:nvPr/>
          </p:nvSpPr>
          <p:spPr bwMode="auto">
            <a:xfrm>
              <a:off x="3936" y="1728"/>
              <a:ext cx="432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dirty="0" smtClean="0">
                  <a:latin typeface="Times New Roman" pitchFamily="18" charset="0"/>
                  <a:cs typeface="Times New Roman" pitchFamily="18" charset="0"/>
                </a:rPr>
                <a:t>M</a:t>
              </a:r>
            </a:p>
          </p:txBody>
        </p:sp>
        <p:sp>
          <p:nvSpPr>
            <p:cNvPr id="8216" name="Text Box 22"/>
            <p:cNvSpPr txBox="1">
              <a:spLocks noChangeArrowheads="1"/>
            </p:cNvSpPr>
            <p:nvPr/>
          </p:nvSpPr>
          <p:spPr bwMode="auto">
            <a:xfrm>
              <a:off x="4608" y="1872"/>
              <a:ext cx="336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smtClean="0">
                  <a:latin typeface="Times New Roman" pitchFamily="18" charset="0"/>
                  <a:cs typeface="Times New Roman" pitchFamily="18" charset="0"/>
                </a:rPr>
                <a:t>K</a:t>
              </a:r>
            </a:p>
          </p:txBody>
        </p:sp>
        <p:sp>
          <p:nvSpPr>
            <p:cNvPr id="8217" name="Text Box 23"/>
            <p:cNvSpPr txBox="1">
              <a:spLocks noChangeArrowheads="1"/>
            </p:cNvSpPr>
            <p:nvPr/>
          </p:nvSpPr>
          <p:spPr bwMode="auto">
            <a:xfrm>
              <a:off x="1440" y="1872"/>
              <a:ext cx="336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smtClean="0">
                  <a:latin typeface="Times New Roman" pitchFamily="18" charset="0"/>
                  <a:cs typeface="Times New Roman" pitchFamily="18" charset="0"/>
                </a:rPr>
                <a:t>D</a:t>
              </a:r>
            </a:p>
          </p:txBody>
        </p:sp>
        <p:sp>
          <p:nvSpPr>
            <p:cNvPr id="8218" name="Text Box 25"/>
            <p:cNvSpPr txBox="1">
              <a:spLocks noChangeArrowheads="1"/>
            </p:cNvSpPr>
            <p:nvPr/>
          </p:nvSpPr>
          <p:spPr bwMode="auto">
            <a:xfrm>
              <a:off x="330" y="1089"/>
              <a:ext cx="432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smtClean="0"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  <p:sp>
          <p:nvSpPr>
            <p:cNvPr id="8219" name="Text Box 26"/>
            <p:cNvSpPr txBox="1">
              <a:spLocks noChangeArrowheads="1"/>
            </p:cNvSpPr>
            <p:nvPr/>
          </p:nvSpPr>
          <p:spPr bwMode="auto">
            <a:xfrm>
              <a:off x="2016" y="1200"/>
              <a:ext cx="336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smtClean="0">
                  <a:latin typeface="Times New Roman" pitchFamily="18" charset="0"/>
                  <a:cs typeface="Times New Roman" pitchFamily="18" charset="0"/>
                </a:rPr>
                <a:t>F</a:t>
              </a:r>
            </a:p>
          </p:txBody>
        </p:sp>
        <p:sp>
          <p:nvSpPr>
            <p:cNvPr id="8220" name="Text Box 27"/>
            <p:cNvSpPr txBox="1">
              <a:spLocks noChangeArrowheads="1"/>
            </p:cNvSpPr>
            <p:nvPr/>
          </p:nvSpPr>
          <p:spPr bwMode="auto">
            <a:xfrm>
              <a:off x="2688" y="720"/>
              <a:ext cx="336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dirty="0" smtClean="0">
                  <a:latin typeface="Times New Roman" pitchFamily="18" charset="0"/>
                  <a:cs typeface="Times New Roman" pitchFamily="18" charset="0"/>
                </a:rPr>
                <a:t>E</a:t>
              </a:r>
            </a:p>
          </p:txBody>
        </p:sp>
        <p:sp>
          <p:nvSpPr>
            <p:cNvPr id="8221" name="Text Box 28"/>
            <p:cNvSpPr txBox="1">
              <a:spLocks noChangeArrowheads="1"/>
            </p:cNvSpPr>
            <p:nvPr/>
          </p:nvSpPr>
          <p:spPr bwMode="auto">
            <a:xfrm>
              <a:off x="3696" y="816"/>
              <a:ext cx="336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smtClean="0">
                  <a:latin typeface="Times New Roman" pitchFamily="18" charset="0"/>
                  <a:cs typeface="Times New Roman" pitchFamily="18" charset="0"/>
                </a:rPr>
                <a:t>I</a:t>
              </a:r>
            </a:p>
          </p:txBody>
        </p:sp>
        <p:sp>
          <p:nvSpPr>
            <p:cNvPr id="8222" name="Text Box 29"/>
            <p:cNvSpPr txBox="1">
              <a:spLocks noChangeArrowheads="1"/>
            </p:cNvSpPr>
            <p:nvPr/>
          </p:nvSpPr>
          <p:spPr bwMode="auto">
            <a:xfrm>
              <a:off x="5031" y="723"/>
              <a:ext cx="336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smtClean="0">
                  <a:latin typeface="Times New Roman" pitchFamily="18" charset="0"/>
                  <a:cs typeface="Times New Roman" pitchFamily="18" charset="0"/>
                </a:rPr>
                <a:t>N</a:t>
              </a:r>
            </a:p>
          </p:txBody>
        </p:sp>
        <p:sp>
          <p:nvSpPr>
            <p:cNvPr id="8223" name="Text Box 30"/>
            <p:cNvSpPr txBox="1">
              <a:spLocks noChangeArrowheads="1"/>
            </p:cNvSpPr>
            <p:nvPr/>
          </p:nvSpPr>
          <p:spPr bwMode="auto">
            <a:xfrm>
              <a:off x="432" y="1728"/>
              <a:ext cx="432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000" dirty="0" smtClean="0">
                  <a:latin typeface="Times New Roman" pitchFamily="18" charset="0"/>
                  <a:cs typeface="Times New Roman" pitchFamily="18" charset="0"/>
                </a:rPr>
                <a:t>60</a:t>
              </a:r>
              <a:r>
                <a:rPr lang="en-US" altLang="en-US" sz="2000" baseline="30000" dirty="0" smtClean="0">
                  <a:latin typeface="Times New Roman" pitchFamily="18" charset="0"/>
                  <a:cs typeface="Times New Roman" pitchFamily="18" charset="0"/>
                </a:rPr>
                <a:t>0</a:t>
              </a:r>
              <a:endParaRPr lang="en-US" altLang="en-US" sz="20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224" name="Text Box 31"/>
            <p:cNvSpPr txBox="1">
              <a:spLocks noChangeArrowheads="1"/>
            </p:cNvSpPr>
            <p:nvPr/>
          </p:nvSpPr>
          <p:spPr bwMode="auto">
            <a:xfrm>
              <a:off x="2379" y="1680"/>
              <a:ext cx="432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000" dirty="0" smtClean="0">
                  <a:latin typeface="Times New Roman" pitchFamily="18" charset="0"/>
                  <a:cs typeface="Times New Roman" pitchFamily="18" charset="0"/>
                </a:rPr>
                <a:t>105</a:t>
              </a:r>
              <a:r>
                <a:rPr lang="en-US" altLang="en-US" sz="2000" baseline="30000" dirty="0" smtClean="0">
                  <a:latin typeface="Times New Roman" pitchFamily="18" charset="0"/>
                  <a:cs typeface="Times New Roman" pitchFamily="18" charset="0"/>
                </a:rPr>
                <a:t>0</a:t>
              </a:r>
              <a:endParaRPr lang="en-US" altLang="en-US" sz="20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225" name="Text Box 32"/>
            <p:cNvSpPr txBox="1">
              <a:spLocks noChangeArrowheads="1"/>
            </p:cNvSpPr>
            <p:nvPr/>
          </p:nvSpPr>
          <p:spPr bwMode="auto">
            <a:xfrm>
              <a:off x="2748" y="1680"/>
              <a:ext cx="432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000" dirty="0" smtClean="0">
                  <a:latin typeface="Times New Roman" pitchFamily="18" charset="0"/>
                  <a:cs typeface="Times New Roman" pitchFamily="18" charset="0"/>
                </a:rPr>
                <a:t>75</a:t>
              </a:r>
              <a:r>
                <a:rPr lang="en-US" altLang="en-US" sz="2000" baseline="30000" dirty="0" smtClean="0">
                  <a:latin typeface="Times New Roman" pitchFamily="18" charset="0"/>
                  <a:cs typeface="Times New Roman" pitchFamily="18" charset="0"/>
                </a:rPr>
                <a:t>0</a:t>
              </a:r>
              <a:endParaRPr lang="en-US" altLang="en-US" sz="20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226" name="Text Box 33"/>
            <p:cNvSpPr txBox="1">
              <a:spLocks noChangeArrowheads="1"/>
            </p:cNvSpPr>
            <p:nvPr/>
          </p:nvSpPr>
          <p:spPr bwMode="auto">
            <a:xfrm>
              <a:off x="4464" y="1596"/>
              <a:ext cx="432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000" dirty="0" smtClean="0">
                  <a:latin typeface="Times New Roman" pitchFamily="18" charset="0"/>
                  <a:cs typeface="Times New Roman" pitchFamily="18" charset="0"/>
                </a:rPr>
                <a:t>115</a:t>
              </a:r>
              <a:r>
                <a:rPr lang="en-US" altLang="en-US" sz="2000" baseline="30000" dirty="0" smtClean="0">
                  <a:latin typeface="Times New Roman" pitchFamily="18" charset="0"/>
                  <a:cs typeface="Times New Roman" pitchFamily="18" charset="0"/>
                </a:rPr>
                <a:t>0</a:t>
              </a:r>
              <a:endParaRPr lang="en-US" altLang="en-US" sz="20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227" name="Text Box 34"/>
            <p:cNvSpPr txBox="1">
              <a:spLocks noChangeArrowheads="1"/>
            </p:cNvSpPr>
            <p:nvPr/>
          </p:nvSpPr>
          <p:spPr bwMode="auto">
            <a:xfrm>
              <a:off x="5040" y="1008"/>
              <a:ext cx="432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000" dirty="0" smtClean="0">
                  <a:latin typeface="Times New Roman" pitchFamily="18" charset="0"/>
                  <a:cs typeface="Times New Roman" pitchFamily="18" charset="0"/>
                </a:rPr>
                <a:t>120</a:t>
              </a:r>
              <a:r>
                <a:rPr lang="en-US" altLang="en-US" sz="2000" baseline="30000" dirty="0" smtClean="0">
                  <a:latin typeface="Times New Roman" pitchFamily="18" charset="0"/>
                  <a:cs typeface="Times New Roman" pitchFamily="18" charset="0"/>
                </a:rPr>
                <a:t>0</a:t>
              </a:r>
              <a:endParaRPr lang="en-US" altLang="en-US" sz="20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228" name="Text Box 35"/>
            <p:cNvSpPr txBox="1">
              <a:spLocks noChangeArrowheads="1"/>
            </p:cNvSpPr>
            <p:nvPr/>
          </p:nvSpPr>
          <p:spPr bwMode="auto">
            <a:xfrm>
              <a:off x="3933" y="1008"/>
              <a:ext cx="432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000" dirty="0" smtClean="0">
                  <a:latin typeface="Times New Roman" pitchFamily="18" charset="0"/>
                  <a:cs typeface="Times New Roman" pitchFamily="18" charset="0"/>
                </a:rPr>
                <a:t>75</a:t>
              </a:r>
              <a:r>
                <a:rPr lang="en-US" altLang="en-US" sz="2000" baseline="30000" dirty="0" smtClean="0">
                  <a:latin typeface="Times New Roman" pitchFamily="18" charset="0"/>
                  <a:cs typeface="Times New Roman" pitchFamily="18" charset="0"/>
                </a:rPr>
                <a:t>0</a:t>
              </a:r>
              <a:endParaRPr lang="en-US" altLang="en-US" sz="20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229" name="Text Box 36"/>
            <p:cNvSpPr txBox="1">
              <a:spLocks noChangeArrowheads="1"/>
            </p:cNvSpPr>
            <p:nvPr/>
          </p:nvSpPr>
          <p:spPr bwMode="auto">
            <a:xfrm>
              <a:off x="576" y="1248"/>
              <a:ext cx="432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000" dirty="0" smtClean="0">
                  <a:latin typeface="Times New Roman" pitchFamily="18" charset="0"/>
                  <a:cs typeface="Times New Roman" pitchFamily="18" charset="0"/>
                </a:rPr>
                <a:t>60</a:t>
              </a:r>
              <a:r>
                <a:rPr lang="en-US" altLang="en-US" sz="2000" baseline="30000" dirty="0" smtClean="0">
                  <a:latin typeface="Times New Roman" pitchFamily="18" charset="0"/>
                  <a:cs typeface="Times New Roman" pitchFamily="18" charset="0"/>
                </a:rPr>
                <a:t>0</a:t>
              </a:r>
              <a:endParaRPr lang="en-US" altLang="en-US" sz="20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230" name="Text Box 37"/>
            <p:cNvSpPr txBox="1">
              <a:spLocks noChangeArrowheads="1"/>
            </p:cNvSpPr>
            <p:nvPr/>
          </p:nvSpPr>
          <p:spPr bwMode="auto">
            <a:xfrm>
              <a:off x="1008" y="1047"/>
              <a:ext cx="336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dirty="0" smtClean="0"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  <p:sp>
          <p:nvSpPr>
            <p:cNvPr id="8231" name="Text Box 38"/>
            <p:cNvSpPr txBox="1">
              <a:spLocks noChangeArrowheads="1"/>
            </p:cNvSpPr>
            <p:nvPr/>
          </p:nvSpPr>
          <p:spPr bwMode="auto">
            <a:xfrm>
              <a:off x="2640" y="2160"/>
              <a:ext cx="336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smtClean="0">
                  <a:solidFill>
                    <a:srgbClr val="FF33CC"/>
                  </a:solidFill>
                  <a:latin typeface="Times New Roman" pitchFamily="18" charset="0"/>
                  <a:cs typeface="Times New Roman" pitchFamily="18" charset="0"/>
                </a:rPr>
                <a:t>b)</a:t>
              </a:r>
            </a:p>
          </p:txBody>
        </p:sp>
        <p:sp>
          <p:nvSpPr>
            <p:cNvPr id="8232" name="Text Box 39"/>
            <p:cNvSpPr txBox="1">
              <a:spLocks noChangeArrowheads="1"/>
            </p:cNvSpPr>
            <p:nvPr/>
          </p:nvSpPr>
          <p:spPr bwMode="auto">
            <a:xfrm>
              <a:off x="4272" y="2112"/>
              <a:ext cx="336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smtClean="0">
                  <a:solidFill>
                    <a:srgbClr val="FF33CC"/>
                  </a:solidFill>
                  <a:latin typeface="Times New Roman" pitchFamily="18" charset="0"/>
                  <a:cs typeface="Times New Roman" pitchFamily="18" charset="0"/>
                </a:rPr>
                <a:t>c)</a:t>
              </a:r>
            </a:p>
          </p:txBody>
        </p:sp>
        <p:sp>
          <p:nvSpPr>
            <p:cNvPr id="8233" name="Text Box 40"/>
            <p:cNvSpPr txBox="1">
              <a:spLocks noChangeArrowheads="1"/>
            </p:cNvSpPr>
            <p:nvPr/>
          </p:nvSpPr>
          <p:spPr bwMode="auto">
            <a:xfrm>
              <a:off x="1056" y="2112"/>
              <a:ext cx="336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smtClean="0">
                  <a:solidFill>
                    <a:srgbClr val="FF33CC"/>
                  </a:solidFill>
                  <a:latin typeface="Times New Roman" pitchFamily="18" charset="0"/>
                  <a:cs typeface="Times New Roman" pitchFamily="18" charset="0"/>
                </a:rPr>
                <a:t>a)</a:t>
              </a:r>
            </a:p>
          </p:txBody>
        </p:sp>
      </p:grpSp>
      <p:sp>
        <p:nvSpPr>
          <p:cNvPr id="5162" name="Text Box 42"/>
          <p:cNvSpPr txBox="1">
            <a:spLocks noChangeArrowheads="1"/>
          </p:cNvSpPr>
          <p:nvPr/>
        </p:nvSpPr>
        <p:spPr bwMode="auto">
          <a:xfrm>
            <a:off x="762000" y="3200162"/>
            <a:ext cx="7848600" cy="160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lphaLcParenR"/>
              <a:defRPr/>
            </a:pPr>
            <a:r>
              <a:rPr lang="en-US" altLang="en-US" sz="2800" dirty="0" err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altLang="en-US" sz="2800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800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tứ</a:t>
            </a:r>
            <a:r>
              <a:rPr lang="en-US" altLang="en-US" sz="2800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altLang="en-US" sz="2800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800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altLang="en-US" sz="2800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thang</a:t>
            </a:r>
            <a:r>
              <a:rPr lang="en-US" altLang="en-US" sz="2800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>
              <a:spcBef>
                <a:spcPct val="50000"/>
              </a:spcBef>
              <a:buFontTx/>
              <a:buAutoNum type="alphaLcParenR"/>
              <a:defRPr/>
            </a:pPr>
            <a:r>
              <a:rPr lang="en-US" altLang="en-US" sz="2800" dirty="0" err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800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altLang="en-US" sz="2800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altLang="en-US" sz="2800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altLang="en-US" sz="2800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altLang="en-US" sz="2800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2800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altLang="en-US" sz="2800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kề</a:t>
            </a:r>
            <a:r>
              <a:rPr lang="en-US" altLang="en-US" sz="2800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sz="2800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altLang="en-US" sz="2800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altLang="en-US" sz="2800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800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altLang="en-US" sz="2800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thang</a:t>
            </a:r>
            <a:r>
              <a:rPr lang="en-US" altLang="en-US" sz="2800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1459861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animBg="1"/>
      <p:bldP spid="5125" grpId="0"/>
      <p:bldP spid="516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533400" y="381000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2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990600" y="304800"/>
            <a:ext cx="739140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defRPr/>
            </a:pP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thang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ABCD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đáy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AB, CD.</a:t>
            </a:r>
          </a:p>
          <a:p>
            <a:pPr marL="0" indent="0" eaLnBrk="1" hangingPunct="1">
              <a:defRPr/>
            </a:pP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a) Cho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AD // BC (h.16). </a:t>
            </a:r>
          </a:p>
          <a:p>
            <a:pPr marL="0" indent="0" eaLnBrk="1" hangingPunct="1">
              <a:defRPr/>
            </a:pP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AD = BC, AB = CD.</a:t>
            </a:r>
          </a:p>
          <a:p>
            <a:pPr marL="0" indent="0" eaLnBrk="1" hangingPunct="1">
              <a:defRPr/>
            </a:pP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b) Cho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AB = CD (h.17). </a:t>
            </a:r>
          </a:p>
          <a:p>
            <a:pPr marL="0" indent="0" eaLnBrk="1" hangingPunct="1">
              <a:defRPr/>
            </a:pP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AD // BC, AD = BC.</a:t>
            </a: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838200" y="3048000"/>
            <a:ext cx="3733800" cy="1971675"/>
            <a:chOff x="336" y="2832"/>
            <a:chExt cx="2352" cy="1242"/>
          </a:xfrm>
        </p:grpSpPr>
        <p:sp>
          <p:nvSpPr>
            <p:cNvPr id="9233" name="AutoShape 6"/>
            <p:cNvSpPr>
              <a:spLocks noChangeArrowheads="1"/>
            </p:cNvSpPr>
            <p:nvPr/>
          </p:nvSpPr>
          <p:spPr bwMode="auto">
            <a:xfrm>
              <a:off x="480" y="3120"/>
              <a:ext cx="1968" cy="624"/>
            </a:xfrm>
            <a:prstGeom prst="parallelogram">
              <a:avLst>
                <a:gd name="adj" fmla="val 78846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defRPr/>
              </a:pPr>
              <a:endParaRPr lang="en-US" altLang="en-US" sz="2800" smtClean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234" name="Text Box 9"/>
            <p:cNvSpPr txBox="1">
              <a:spLocks noChangeArrowheads="1"/>
            </p:cNvSpPr>
            <p:nvPr/>
          </p:nvSpPr>
          <p:spPr bwMode="auto">
            <a:xfrm>
              <a:off x="816" y="2832"/>
              <a:ext cx="288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smtClean="0"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9235" name="Text Box 12"/>
            <p:cNvSpPr txBox="1">
              <a:spLocks noChangeArrowheads="1"/>
            </p:cNvSpPr>
            <p:nvPr/>
          </p:nvSpPr>
          <p:spPr bwMode="auto">
            <a:xfrm>
              <a:off x="2400" y="2928"/>
              <a:ext cx="288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smtClean="0"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  <p:sp>
          <p:nvSpPr>
            <p:cNvPr id="9236" name="Text Box 14"/>
            <p:cNvSpPr txBox="1">
              <a:spLocks noChangeArrowheads="1"/>
            </p:cNvSpPr>
            <p:nvPr/>
          </p:nvSpPr>
          <p:spPr bwMode="auto">
            <a:xfrm>
              <a:off x="1824" y="3744"/>
              <a:ext cx="288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smtClean="0"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  <p:sp>
          <p:nvSpPr>
            <p:cNvPr id="9237" name="Text Box 15"/>
            <p:cNvSpPr txBox="1">
              <a:spLocks noChangeArrowheads="1"/>
            </p:cNvSpPr>
            <p:nvPr/>
          </p:nvSpPr>
          <p:spPr bwMode="auto">
            <a:xfrm>
              <a:off x="336" y="3744"/>
              <a:ext cx="288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smtClean="0">
                  <a:latin typeface="Times New Roman" pitchFamily="18" charset="0"/>
                  <a:cs typeface="Times New Roman" pitchFamily="18" charset="0"/>
                </a:rPr>
                <a:t>D</a:t>
              </a:r>
            </a:p>
          </p:txBody>
        </p:sp>
      </p:grpSp>
      <p:sp>
        <p:nvSpPr>
          <p:cNvPr id="6163" name="Text Box 19"/>
          <p:cNvSpPr txBox="1">
            <a:spLocks noChangeArrowheads="1"/>
          </p:cNvSpPr>
          <p:nvPr/>
        </p:nvSpPr>
        <p:spPr bwMode="auto">
          <a:xfrm>
            <a:off x="990600" y="4876800"/>
            <a:ext cx="6400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2800" dirty="0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altLang="en-US" sz="2800" dirty="0" err="1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altLang="en-US" sz="2800" dirty="0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16                                 </a:t>
            </a:r>
            <a:r>
              <a:rPr lang="en-US" altLang="en-US" sz="2800" dirty="0" err="1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altLang="en-US" sz="2800" dirty="0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17 </a:t>
            </a:r>
          </a:p>
        </p:txBody>
      </p:sp>
      <p:grpSp>
        <p:nvGrpSpPr>
          <p:cNvPr id="3" name="Group 29"/>
          <p:cNvGrpSpPr>
            <a:grpSpLocks/>
          </p:cNvGrpSpPr>
          <p:nvPr/>
        </p:nvGrpSpPr>
        <p:grpSpPr bwMode="auto">
          <a:xfrm>
            <a:off x="4800600" y="2971800"/>
            <a:ext cx="3810000" cy="1981200"/>
            <a:chOff x="3120" y="2442"/>
            <a:chExt cx="2400" cy="1248"/>
          </a:xfrm>
        </p:grpSpPr>
        <p:sp>
          <p:nvSpPr>
            <p:cNvPr id="9226" name="AutoShape 7"/>
            <p:cNvSpPr>
              <a:spLocks noChangeArrowheads="1"/>
            </p:cNvSpPr>
            <p:nvPr/>
          </p:nvSpPr>
          <p:spPr bwMode="auto">
            <a:xfrm>
              <a:off x="3264" y="2736"/>
              <a:ext cx="1968" cy="624"/>
            </a:xfrm>
            <a:prstGeom prst="parallelogram">
              <a:avLst>
                <a:gd name="adj" fmla="val 78846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defRPr/>
              </a:pPr>
              <a:endParaRPr lang="en-US" altLang="en-US" sz="2800" smtClean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227" name="Text Box 8"/>
            <p:cNvSpPr txBox="1">
              <a:spLocks noChangeArrowheads="1"/>
            </p:cNvSpPr>
            <p:nvPr/>
          </p:nvSpPr>
          <p:spPr bwMode="auto">
            <a:xfrm>
              <a:off x="4320" y="2568"/>
              <a:ext cx="624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dirty="0" smtClean="0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/</a:t>
              </a:r>
            </a:p>
          </p:txBody>
        </p:sp>
        <p:sp>
          <p:nvSpPr>
            <p:cNvPr id="9228" name="Text Box 10"/>
            <p:cNvSpPr txBox="1">
              <a:spLocks noChangeArrowheads="1"/>
            </p:cNvSpPr>
            <p:nvPr/>
          </p:nvSpPr>
          <p:spPr bwMode="auto">
            <a:xfrm>
              <a:off x="4656" y="3360"/>
              <a:ext cx="288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smtClean="0"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  <p:sp>
          <p:nvSpPr>
            <p:cNvPr id="9229" name="Text Box 11"/>
            <p:cNvSpPr txBox="1">
              <a:spLocks noChangeArrowheads="1"/>
            </p:cNvSpPr>
            <p:nvPr/>
          </p:nvSpPr>
          <p:spPr bwMode="auto">
            <a:xfrm>
              <a:off x="5232" y="2544"/>
              <a:ext cx="288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smtClean="0"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  <p:sp>
          <p:nvSpPr>
            <p:cNvPr id="9230" name="Text Box 13"/>
            <p:cNvSpPr txBox="1">
              <a:spLocks noChangeArrowheads="1"/>
            </p:cNvSpPr>
            <p:nvPr/>
          </p:nvSpPr>
          <p:spPr bwMode="auto">
            <a:xfrm>
              <a:off x="3120" y="3360"/>
              <a:ext cx="288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smtClean="0">
                  <a:latin typeface="Times New Roman" pitchFamily="18" charset="0"/>
                  <a:cs typeface="Times New Roman" pitchFamily="18" charset="0"/>
                </a:rPr>
                <a:t>D</a:t>
              </a:r>
            </a:p>
          </p:txBody>
        </p:sp>
        <p:sp>
          <p:nvSpPr>
            <p:cNvPr id="9231" name="Text Box 27"/>
            <p:cNvSpPr txBox="1">
              <a:spLocks noChangeArrowheads="1"/>
            </p:cNvSpPr>
            <p:nvPr/>
          </p:nvSpPr>
          <p:spPr bwMode="auto">
            <a:xfrm>
              <a:off x="3600" y="2442"/>
              <a:ext cx="288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smtClean="0"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9232" name="Text Box 28"/>
            <p:cNvSpPr txBox="1">
              <a:spLocks noChangeArrowheads="1"/>
            </p:cNvSpPr>
            <p:nvPr/>
          </p:nvSpPr>
          <p:spPr bwMode="auto">
            <a:xfrm>
              <a:off x="4080" y="3198"/>
              <a:ext cx="624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dirty="0" smtClean="0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/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9496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animBg="1"/>
      <p:bldP spid="6149" grpId="0"/>
      <p:bldP spid="616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7"/>
          <p:cNvGrpSpPr>
            <a:grpSpLocks/>
          </p:cNvGrpSpPr>
          <p:nvPr/>
        </p:nvGrpSpPr>
        <p:grpSpPr bwMode="auto">
          <a:xfrm>
            <a:off x="5396355" y="64084"/>
            <a:ext cx="3676650" cy="1990728"/>
            <a:chOff x="336" y="2820"/>
            <a:chExt cx="2316" cy="1254"/>
          </a:xfrm>
        </p:grpSpPr>
        <p:sp>
          <p:nvSpPr>
            <p:cNvPr id="13" name="AutoShape 6"/>
            <p:cNvSpPr>
              <a:spLocks noChangeArrowheads="1"/>
            </p:cNvSpPr>
            <p:nvPr/>
          </p:nvSpPr>
          <p:spPr bwMode="auto">
            <a:xfrm>
              <a:off x="480" y="3120"/>
              <a:ext cx="1968" cy="624"/>
            </a:xfrm>
            <a:prstGeom prst="parallelogram">
              <a:avLst>
                <a:gd name="adj" fmla="val 78846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defRPr/>
              </a:pPr>
              <a:endParaRPr lang="en-US" altLang="en-US" sz="2800" smtClean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Text Box 9"/>
            <p:cNvSpPr txBox="1">
              <a:spLocks noChangeArrowheads="1"/>
            </p:cNvSpPr>
            <p:nvPr/>
          </p:nvSpPr>
          <p:spPr bwMode="auto">
            <a:xfrm>
              <a:off x="825" y="2826"/>
              <a:ext cx="288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dirty="0" smtClean="0"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15" name="Text Box 12"/>
            <p:cNvSpPr txBox="1">
              <a:spLocks noChangeArrowheads="1"/>
            </p:cNvSpPr>
            <p:nvPr/>
          </p:nvSpPr>
          <p:spPr bwMode="auto">
            <a:xfrm>
              <a:off x="2364" y="2820"/>
              <a:ext cx="288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dirty="0" smtClean="0"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  <p:sp>
          <p:nvSpPr>
            <p:cNvPr id="16" name="Text Box 14"/>
            <p:cNvSpPr txBox="1">
              <a:spLocks noChangeArrowheads="1"/>
            </p:cNvSpPr>
            <p:nvPr/>
          </p:nvSpPr>
          <p:spPr bwMode="auto">
            <a:xfrm>
              <a:off x="1824" y="3744"/>
              <a:ext cx="288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smtClean="0"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  <p:sp>
          <p:nvSpPr>
            <p:cNvPr id="17" name="Text Box 15"/>
            <p:cNvSpPr txBox="1">
              <a:spLocks noChangeArrowheads="1"/>
            </p:cNvSpPr>
            <p:nvPr/>
          </p:nvSpPr>
          <p:spPr bwMode="auto">
            <a:xfrm>
              <a:off x="336" y="3744"/>
              <a:ext cx="288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smtClean="0">
                  <a:latin typeface="Times New Roman" pitchFamily="18" charset="0"/>
                  <a:cs typeface="Times New Roman" pitchFamily="18" charset="0"/>
                </a:rPr>
                <a:t>D</a:t>
              </a:r>
            </a:p>
          </p:txBody>
        </p:sp>
      </p:grpSp>
      <p:sp>
        <p:nvSpPr>
          <p:cNvPr id="18" name="Text Box 19"/>
          <p:cNvSpPr txBox="1">
            <a:spLocks noChangeArrowheads="1"/>
          </p:cNvSpPr>
          <p:nvPr/>
        </p:nvSpPr>
        <p:spPr bwMode="auto">
          <a:xfrm>
            <a:off x="5777355" y="1752600"/>
            <a:ext cx="2438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2800" dirty="0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altLang="en-US" sz="2800" dirty="0" err="1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altLang="en-US" sz="2800" dirty="0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16</a:t>
            </a:r>
          </a:p>
        </p:txBody>
      </p:sp>
      <p:sp>
        <p:nvSpPr>
          <p:cNvPr id="19" name="Line 21"/>
          <p:cNvSpPr>
            <a:spLocks noChangeShapeType="1"/>
          </p:cNvSpPr>
          <p:nvPr/>
        </p:nvSpPr>
        <p:spPr bwMode="auto">
          <a:xfrm>
            <a:off x="6386955" y="540325"/>
            <a:ext cx="1600200" cy="990600"/>
          </a:xfrm>
          <a:prstGeom prst="line">
            <a:avLst/>
          </a:prstGeom>
          <a:noFill/>
          <a:ln w="9525">
            <a:solidFill>
              <a:srgbClr val="CC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 Box 19"/>
          <p:cNvSpPr txBox="1">
            <a:spLocks noChangeArrowheads="1"/>
          </p:cNvSpPr>
          <p:nvPr/>
        </p:nvSpPr>
        <p:spPr bwMode="auto">
          <a:xfrm>
            <a:off x="367154" y="2239641"/>
            <a:ext cx="694804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a) Ta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: AB // CD (Do ABCD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thang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25" name="Text Box 29"/>
          <p:cNvSpPr txBox="1">
            <a:spLocks noChangeArrowheads="1"/>
          </p:cNvSpPr>
          <p:nvPr/>
        </p:nvSpPr>
        <p:spPr bwMode="auto">
          <a:xfrm>
            <a:off x="730824" y="3287496"/>
            <a:ext cx="3383976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: AD // BC (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gt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grpSp>
        <p:nvGrpSpPr>
          <p:cNvPr id="26" name="Group 33"/>
          <p:cNvGrpSpPr>
            <a:grpSpLocks/>
          </p:cNvGrpSpPr>
          <p:nvPr/>
        </p:nvGrpSpPr>
        <p:grpSpPr bwMode="auto">
          <a:xfrm>
            <a:off x="838200" y="5729287"/>
            <a:ext cx="4329113" cy="519113"/>
            <a:chOff x="624" y="2208"/>
            <a:chExt cx="2727" cy="327"/>
          </a:xfrm>
        </p:grpSpPr>
        <p:sp>
          <p:nvSpPr>
            <p:cNvPr id="27" name="Text Box 31"/>
            <p:cNvSpPr txBox="1">
              <a:spLocks noChangeArrowheads="1"/>
            </p:cNvSpPr>
            <p:nvPr/>
          </p:nvSpPr>
          <p:spPr bwMode="auto">
            <a:xfrm>
              <a:off x="624" y="2208"/>
              <a:ext cx="2727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dirty="0" err="1" smtClean="0">
                  <a:latin typeface="Times New Roman" pitchFamily="18" charset="0"/>
                  <a:cs typeface="Times New Roman" pitchFamily="18" charset="0"/>
                </a:rPr>
                <a:t>Nên</a:t>
              </a:r>
              <a:r>
                <a:rPr lang="en-US" altLang="en-US" sz="2800" dirty="0" smtClean="0">
                  <a:latin typeface="Times New Roman" pitchFamily="18" charset="0"/>
                  <a:cs typeface="Times New Roman" pitchFamily="18" charset="0"/>
                </a:rPr>
                <a:t>                          (</a:t>
              </a:r>
              <a:r>
                <a:rPr lang="en-US" altLang="en-US" sz="2800" dirty="0" err="1" smtClean="0">
                  <a:latin typeface="Times New Roman" pitchFamily="18" charset="0"/>
                  <a:cs typeface="Times New Roman" pitchFamily="18" charset="0"/>
                </a:rPr>
                <a:t>g.c.g</a:t>
              </a:r>
              <a:r>
                <a:rPr lang="en-US" altLang="en-US" sz="2800" dirty="0" smtClean="0">
                  <a:latin typeface="Times New Roman" pitchFamily="18" charset="0"/>
                  <a:cs typeface="Times New Roman" pitchFamily="18" charset="0"/>
                </a:rPr>
                <a:t>)</a:t>
              </a:r>
            </a:p>
          </p:txBody>
        </p:sp>
        <p:graphicFrame>
          <p:nvGraphicFramePr>
            <p:cNvPr id="28" name="Object 3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67995738"/>
                </p:ext>
              </p:extLst>
            </p:nvPr>
          </p:nvGraphicFramePr>
          <p:xfrm>
            <a:off x="1113" y="2277"/>
            <a:ext cx="1344" cy="24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64" name="Equation" r:id="rId3" imgW="990170" imgH="177723" progId="Equation.DSMT4">
                    <p:embed/>
                  </p:oleObj>
                </mc:Choice>
                <mc:Fallback>
                  <p:oleObj name="Equation" r:id="rId3" imgW="990170" imgH="177723" progId="Equation.DSMT4">
                    <p:embed/>
                    <p:pic>
                      <p:nvPicPr>
                        <p:cNvPr id="0" name="Picture 2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13" y="2277"/>
                          <a:ext cx="1344" cy="24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9" name="Text Box 34"/>
          <p:cNvSpPr txBox="1">
            <a:spLocks noChangeArrowheads="1"/>
          </p:cNvSpPr>
          <p:nvPr/>
        </p:nvSpPr>
        <p:spPr bwMode="auto">
          <a:xfrm>
            <a:off x="838200" y="6215515"/>
            <a:ext cx="501535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Suy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: AD = BC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AB = DC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6250" y="155138"/>
            <a:ext cx="57912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alt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?2. </a:t>
            </a:r>
            <a:r>
              <a:rPr lang="en-US" altLang="en-US" sz="26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alt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600" dirty="0" err="1">
                <a:latin typeface="Times New Roman" pitchFamily="18" charset="0"/>
                <a:cs typeface="Times New Roman" pitchFamily="18" charset="0"/>
              </a:rPr>
              <a:t>thang</a:t>
            </a:r>
            <a:r>
              <a:rPr lang="en-US" altLang="en-US" sz="2600" dirty="0">
                <a:latin typeface="Times New Roman" pitchFamily="18" charset="0"/>
                <a:cs typeface="Times New Roman" pitchFamily="18" charset="0"/>
              </a:rPr>
              <a:t> ABCD </a:t>
            </a:r>
            <a:r>
              <a:rPr lang="en-US" altLang="en-US" sz="26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600" dirty="0" err="1">
                <a:latin typeface="Times New Roman" pitchFamily="18" charset="0"/>
                <a:cs typeface="Times New Roman" pitchFamily="18" charset="0"/>
              </a:rPr>
              <a:t>đáy</a:t>
            </a:r>
            <a:r>
              <a:rPr lang="en-US" altLang="en-US" sz="2600" dirty="0">
                <a:latin typeface="Times New Roman" pitchFamily="18" charset="0"/>
                <a:cs typeface="Times New Roman" pitchFamily="18" charset="0"/>
              </a:rPr>
              <a:t> AB, CD.</a:t>
            </a:r>
          </a:p>
          <a:p>
            <a:pPr>
              <a:defRPr/>
            </a:pPr>
            <a:r>
              <a:rPr lang="en-US" altLang="en-US" sz="2600" dirty="0">
                <a:latin typeface="Times New Roman" pitchFamily="18" charset="0"/>
                <a:cs typeface="Times New Roman" pitchFamily="18" charset="0"/>
              </a:rPr>
              <a:t>a) Cho </a:t>
            </a:r>
            <a:r>
              <a:rPr lang="en-US" altLang="en-US" sz="2600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altLang="en-US" sz="2600" dirty="0">
                <a:latin typeface="Times New Roman" pitchFamily="18" charset="0"/>
                <a:cs typeface="Times New Roman" pitchFamily="18" charset="0"/>
              </a:rPr>
              <a:t> AD // BC (h.16). </a:t>
            </a:r>
          </a:p>
          <a:p>
            <a:pPr>
              <a:defRPr/>
            </a:pPr>
            <a:r>
              <a:rPr lang="en-US" altLang="en-US" sz="2600" dirty="0" err="1" smtClean="0"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alt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600" dirty="0">
                <a:latin typeface="Times New Roman" pitchFamily="18" charset="0"/>
                <a:cs typeface="Times New Roman" pitchFamily="18" charset="0"/>
              </a:rPr>
              <a:t>minh </a:t>
            </a:r>
            <a:r>
              <a:rPr lang="en-US" altLang="en-US" sz="2600" dirty="0" err="1"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en-US" altLang="en-US" sz="2600" dirty="0">
                <a:latin typeface="Times New Roman" pitchFamily="18" charset="0"/>
                <a:cs typeface="Times New Roman" pitchFamily="18" charset="0"/>
              </a:rPr>
              <a:t> AD = BC, AB = CD</a:t>
            </a:r>
            <a:endParaRPr lang="en-US" sz="2600" dirty="0"/>
          </a:p>
        </p:txBody>
      </p:sp>
      <p:sp>
        <p:nvSpPr>
          <p:cNvPr id="6" name="TextBox 5"/>
          <p:cNvSpPr txBox="1"/>
          <p:nvPr/>
        </p:nvSpPr>
        <p:spPr>
          <a:xfrm>
            <a:off x="3110348" y="2775858"/>
            <a:ext cx="21405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( so le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3099950" y="1600200"/>
            <a:ext cx="9386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0778877"/>
              </p:ext>
            </p:extLst>
          </p:nvPr>
        </p:nvGraphicFramePr>
        <p:xfrm>
          <a:off x="679450" y="2806560"/>
          <a:ext cx="22860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5" name="Equation" r:id="rId5" imgW="2286000" imgH="431640" progId="Equation.DSMT4">
                  <p:embed/>
                </p:oleObj>
              </mc:Choice>
              <mc:Fallback>
                <p:oleObj name="Equation" r:id="rId5" imgW="2286000" imgH="431640" progId="Equation.DSMT4">
                  <p:embed/>
                  <p:pic>
                    <p:nvPicPr>
                      <p:cNvPr id="0" name="Picture 2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9450" y="2806560"/>
                        <a:ext cx="22860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3382974"/>
              </p:ext>
            </p:extLst>
          </p:nvPr>
        </p:nvGraphicFramePr>
        <p:xfrm>
          <a:off x="3877571" y="3316524"/>
          <a:ext cx="23241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6" name="Equation" r:id="rId7" imgW="2323800" imgH="431640" progId="Equation.DSMT4">
                  <p:embed/>
                </p:oleObj>
              </mc:Choice>
              <mc:Fallback>
                <p:oleObj name="Equation" r:id="rId7" imgW="2323800" imgH="431640" progId="Equation.DSMT4">
                  <p:embed/>
                  <p:pic>
                    <p:nvPicPr>
                      <p:cNvPr id="0" name="Picture 2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7571" y="3316524"/>
                        <a:ext cx="23241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171" name="Group 7170"/>
          <p:cNvGrpSpPr/>
          <p:nvPr/>
        </p:nvGrpSpPr>
        <p:grpSpPr>
          <a:xfrm>
            <a:off x="762000" y="3810000"/>
            <a:ext cx="4267200" cy="523220"/>
            <a:chOff x="838200" y="3962400"/>
            <a:chExt cx="4267200" cy="523220"/>
          </a:xfrm>
        </p:grpSpPr>
        <p:sp>
          <p:nvSpPr>
            <p:cNvPr id="11" name="TextBox 10"/>
            <p:cNvSpPr txBox="1"/>
            <p:nvPr/>
          </p:nvSpPr>
          <p:spPr>
            <a:xfrm>
              <a:off x="838200" y="3962400"/>
              <a:ext cx="4267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Xét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           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            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: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30" name="Object 2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0067939"/>
                </p:ext>
              </p:extLst>
            </p:nvPr>
          </p:nvGraphicFramePr>
          <p:xfrm>
            <a:off x="1567548" y="4085772"/>
            <a:ext cx="939800" cy="317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67" name="Equation" r:id="rId9" imgW="939600" imgH="317160" progId="Equation.DSMT4">
                    <p:embed/>
                  </p:oleObj>
                </mc:Choice>
                <mc:Fallback>
                  <p:oleObj name="Equation" r:id="rId9" imgW="939600" imgH="317160" progId="Equation.DSMT4">
                    <p:embed/>
                    <p:pic>
                      <p:nvPicPr>
                        <p:cNvPr id="0" name="Picture 2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67548" y="4085772"/>
                          <a:ext cx="939800" cy="3175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1" name="Object 3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47335168"/>
                </p:ext>
              </p:extLst>
            </p:nvPr>
          </p:nvGraphicFramePr>
          <p:xfrm>
            <a:off x="3055938" y="4080102"/>
            <a:ext cx="952500" cy="317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68" name="Equation" r:id="rId11" imgW="952200" imgH="317160" progId="Equation.DSMT4">
                    <p:embed/>
                  </p:oleObj>
                </mc:Choice>
                <mc:Fallback>
                  <p:oleObj name="Equation" r:id="rId11" imgW="952200" imgH="317160" progId="Equation.DSMT4">
                    <p:embed/>
                    <p:pic>
                      <p:nvPicPr>
                        <p:cNvPr id="0" name="Picture 2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55938" y="4080102"/>
                          <a:ext cx="952500" cy="3175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7168" name="Object 716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0615014"/>
              </p:ext>
            </p:extLst>
          </p:nvPr>
        </p:nvGraphicFramePr>
        <p:xfrm>
          <a:off x="1473192" y="4351566"/>
          <a:ext cx="18161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9" name="Equation" r:id="rId13" imgW="1815840" imgH="431640" progId="Equation.DSMT4">
                  <p:embed/>
                </p:oleObj>
              </mc:Choice>
              <mc:Fallback>
                <p:oleObj name="Equation" r:id="rId13" imgW="1815840" imgH="431640" progId="Equation.DSMT4">
                  <p:embed/>
                  <p:pic>
                    <p:nvPicPr>
                      <p:cNvPr id="0" name="Picture 2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3192" y="4351566"/>
                        <a:ext cx="18161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69" name="Object 716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7011909"/>
              </p:ext>
            </p:extLst>
          </p:nvPr>
        </p:nvGraphicFramePr>
        <p:xfrm>
          <a:off x="1435094" y="5283200"/>
          <a:ext cx="18415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0" name="Equation" r:id="rId15" imgW="1841400" imgH="431640" progId="Equation.DSMT4">
                  <p:embed/>
                </p:oleObj>
              </mc:Choice>
              <mc:Fallback>
                <p:oleObj name="Equation" r:id="rId15" imgW="1841400" imgH="431640" progId="Equation.DSMT4">
                  <p:embed/>
                  <p:pic>
                    <p:nvPicPr>
                      <p:cNvPr id="0" name="Picture 2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5094" y="5283200"/>
                        <a:ext cx="18415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0" name="TextBox 7169"/>
          <p:cNvSpPr txBox="1"/>
          <p:nvPr/>
        </p:nvSpPr>
        <p:spPr>
          <a:xfrm>
            <a:off x="1353456" y="4712806"/>
            <a:ext cx="35190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AC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chung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0570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7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7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5" grpId="0"/>
      <p:bldP spid="29" grpId="0"/>
      <p:bldP spid="6" grpId="0"/>
      <p:bldP spid="7" grpId="0"/>
      <p:bldP spid="717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410200" y="1447797"/>
            <a:ext cx="3810000" cy="1981203"/>
            <a:chOff x="3120" y="2442"/>
            <a:chExt cx="2400" cy="1248"/>
          </a:xfrm>
        </p:grpSpPr>
        <p:sp>
          <p:nvSpPr>
            <p:cNvPr id="2064" name="AutoShape 6"/>
            <p:cNvSpPr>
              <a:spLocks noChangeArrowheads="1"/>
            </p:cNvSpPr>
            <p:nvPr/>
          </p:nvSpPr>
          <p:spPr bwMode="auto">
            <a:xfrm>
              <a:off x="3264" y="2736"/>
              <a:ext cx="1968" cy="624"/>
            </a:xfrm>
            <a:prstGeom prst="parallelogram">
              <a:avLst>
                <a:gd name="adj" fmla="val 78846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defRPr/>
              </a:pPr>
              <a:endParaRPr lang="en-US" altLang="en-US" sz="2800" smtClean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65" name="Text Box 7"/>
            <p:cNvSpPr txBox="1">
              <a:spLocks noChangeArrowheads="1"/>
            </p:cNvSpPr>
            <p:nvPr/>
          </p:nvSpPr>
          <p:spPr bwMode="auto">
            <a:xfrm>
              <a:off x="4320" y="2586"/>
              <a:ext cx="624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smtClean="0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/</a:t>
              </a:r>
            </a:p>
          </p:txBody>
        </p:sp>
        <p:sp>
          <p:nvSpPr>
            <p:cNvPr id="2066" name="Text Box 8"/>
            <p:cNvSpPr txBox="1">
              <a:spLocks noChangeArrowheads="1"/>
            </p:cNvSpPr>
            <p:nvPr/>
          </p:nvSpPr>
          <p:spPr bwMode="auto">
            <a:xfrm>
              <a:off x="4656" y="3360"/>
              <a:ext cx="288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smtClean="0"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  <p:sp>
          <p:nvSpPr>
            <p:cNvPr id="2067" name="Text Box 9"/>
            <p:cNvSpPr txBox="1">
              <a:spLocks noChangeArrowheads="1"/>
            </p:cNvSpPr>
            <p:nvPr/>
          </p:nvSpPr>
          <p:spPr bwMode="auto">
            <a:xfrm>
              <a:off x="5232" y="2544"/>
              <a:ext cx="288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smtClean="0"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  <p:sp>
          <p:nvSpPr>
            <p:cNvPr id="2068" name="Text Box 10"/>
            <p:cNvSpPr txBox="1">
              <a:spLocks noChangeArrowheads="1"/>
            </p:cNvSpPr>
            <p:nvPr/>
          </p:nvSpPr>
          <p:spPr bwMode="auto">
            <a:xfrm>
              <a:off x="3120" y="3360"/>
              <a:ext cx="288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smtClean="0">
                  <a:latin typeface="Times New Roman" pitchFamily="18" charset="0"/>
                  <a:cs typeface="Times New Roman" pitchFamily="18" charset="0"/>
                </a:rPr>
                <a:t>D</a:t>
              </a:r>
            </a:p>
          </p:txBody>
        </p:sp>
        <p:sp>
          <p:nvSpPr>
            <p:cNvPr id="2069" name="Text Box 11"/>
            <p:cNvSpPr txBox="1">
              <a:spLocks noChangeArrowheads="1"/>
            </p:cNvSpPr>
            <p:nvPr/>
          </p:nvSpPr>
          <p:spPr bwMode="auto">
            <a:xfrm>
              <a:off x="3600" y="2442"/>
              <a:ext cx="288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dirty="0" smtClean="0"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2070" name="Text Box 12"/>
            <p:cNvSpPr txBox="1">
              <a:spLocks noChangeArrowheads="1"/>
            </p:cNvSpPr>
            <p:nvPr/>
          </p:nvSpPr>
          <p:spPr bwMode="auto">
            <a:xfrm>
              <a:off x="4080" y="3216"/>
              <a:ext cx="624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smtClean="0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/</a:t>
              </a:r>
            </a:p>
          </p:txBody>
        </p:sp>
      </p:grpSp>
      <p:sp>
        <p:nvSpPr>
          <p:cNvPr id="8206" name="Line 14"/>
          <p:cNvSpPr>
            <a:spLocks noChangeShapeType="1"/>
          </p:cNvSpPr>
          <p:nvPr/>
        </p:nvSpPr>
        <p:spPr bwMode="auto">
          <a:xfrm>
            <a:off x="6421585" y="1918870"/>
            <a:ext cx="1600200" cy="990600"/>
          </a:xfrm>
          <a:prstGeom prst="line">
            <a:avLst/>
          </a:prstGeom>
          <a:noFill/>
          <a:ln w="9525">
            <a:solidFill>
              <a:srgbClr val="CC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485775" y="2357437"/>
            <a:ext cx="7743825" cy="1071563"/>
            <a:chOff x="306" y="1920"/>
            <a:chExt cx="5184" cy="675"/>
          </a:xfrm>
        </p:grpSpPr>
        <p:sp>
          <p:nvSpPr>
            <p:cNvPr id="2063" name="Text Box 15"/>
            <p:cNvSpPr txBox="1">
              <a:spLocks noChangeArrowheads="1"/>
            </p:cNvSpPr>
            <p:nvPr/>
          </p:nvSpPr>
          <p:spPr bwMode="auto">
            <a:xfrm>
              <a:off x="306" y="1920"/>
              <a:ext cx="518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dirty="0" err="1" smtClean="0">
                  <a:latin typeface="Times New Roman" pitchFamily="18" charset="0"/>
                  <a:cs typeface="Times New Roman" pitchFamily="18" charset="0"/>
                </a:rPr>
                <a:t>Hình</a:t>
              </a:r>
              <a:r>
                <a:rPr lang="en-US" alt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800" dirty="0" err="1" smtClean="0">
                  <a:latin typeface="Times New Roman" pitchFamily="18" charset="0"/>
                  <a:cs typeface="Times New Roman" pitchFamily="18" charset="0"/>
                </a:rPr>
                <a:t>thang</a:t>
              </a:r>
              <a:r>
                <a:rPr lang="en-US" altLang="en-US" sz="2800" dirty="0" smtClean="0">
                  <a:latin typeface="Times New Roman" pitchFamily="18" charset="0"/>
                  <a:cs typeface="Times New Roman" pitchFamily="18" charset="0"/>
                </a:rPr>
                <a:t> ABCD </a:t>
              </a:r>
              <a:r>
                <a:rPr lang="en-US" altLang="en-US" sz="2800" dirty="0" err="1" smtClean="0"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altLang="en-US" sz="2800" dirty="0" smtClean="0">
                  <a:latin typeface="Times New Roman" pitchFamily="18" charset="0"/>
                  <a:cs typeface="Times New Roman" pitchFamily="18" charset="0"/>
                </a:rPr>
                <a:t> AB // CD</a:t>
              </a:r>
            </a:p>
          </p:txBody>
        </p:sp>
        <p:graphicFrame>
          <p:nvGraphicFramePr>
            <p:cNvPr id="8207" name="Objec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6187124"/>
                </p:ext>
              </p:extLst>
            </p:nvPr>
          </p:nvGraphicFramePr>
          <p:xfrm>
            <a:off x="416" y="2262"/>
            <a:ext cx="1912" cy="33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79" name="Equation" r:id="rId3" imgW="990360" imgH="228600" progId="Equation.DSMT4">
                    <p:embed/>
                  </p:oleObj>
                </mc:Choice>
                <mc:Fallback>
                  <p:oleObj name="Equation" r:id="rId3" imgW="990360" imgH="228600" progId="Equation.DSMT4">
                    <p:embed/>
                    <p:pic>
                      <p:nvPicPr>
                        <p:cNvPr id="0" name="Picture 11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6" y="2262"/>
                          <a:ext cx="1912" cy="33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499630" y="3498310"/>
            <a:ext cx="5867400" cy="519113"/>
            <a:chOff x="657" y="2208"/>
            <a:chExt cx="3696" cy="327"/>
          </a:xfrm>
        </p:grpSpPr>
        <p:sp>
          <p:nvSpPr>
            <p:cNvPr id="2062" name="Text Box 19"/>
            <p:cNvSpPr txBox="1">
              <a:spLocks noChangeArrowheads="1"/>
            </p:cNvSpPr>
            <p:nvPr/>
          </p:nvSpPr>
          <p:spPr bwMode="auto">
            <a:xfrm>
              <a:off x="657" y="2208"/>
              <a:ext cx="3696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dirty="0" err="1" smtClean="0">
                  <a:latin typeface="Times New Roman" pitchFamily="18" charset="0"/>
                  <a:cs typeface="Times New Roman" pitchFamily="18" charset="0"/>
                </a:rPr>
                <a:t>Nên</a:t>
              </a:r>
              <a:r>
                <a:rPr lang="en-US" altLang="en-US" sz="2800" dirty="0" smtClean="0">
                  <a:latin typeface="Times New Roman" pitchFamily="18" charset="0"/>
                  <a:cs typeface="Times New Roman" pitchFamily="18" charset="0"/>
                </a:rPr>
                <a:t>                              (</a:t>
              </a:r>
              <a:r>
                <a:rPr lang="en-US" altLang="en-US" sz="2800" dirty="0" err="1" smtClean="0">
                  <a:latin typeface="Times New Roman" pitchFamily="18" charset="0"/>
                  <a:cs typeface="Times New Roman" pitchFamily="18" charset="0"/>
                </a:rPr>
                <a:t>c.g.c</a:t>
              </a:r>
              <a:r>
                <a:rPr lang="en-US" altLang="en-US" sz="2800" dirty="0" smtClean="0">
                  <a:latin typeface="Times New Roman" pitchFamily="18" charset="0"/>
                  <a:cs typeface="Times New Roman" pitchFamily="18" charset="0"/>
                </a:rPr>
                <a:t>)</a:t>
              </a:r>
            </a:p>
          </p:txBody>
        </p:sp>
        <p:graphicFrame>
          <p:nvGraphicFramePr>
            <p:cNvPr id="8205" name="Object 2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22865960"/>
                </p:ext>
              </p:extLst>
            </p:nvPr>
          </p:nvGraphicFramePr>
          <p:xfrm>
            <a:off x="1158" y="2208"/>
            <a:ext cx="1437" cy="31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80" name="Equation" r:id="rId5" imgW="990170" imgH="177723" progId="Equation.DSMT4">
                    <p:embed/>
                  </p:oleObj>
                </mc:Choice>
                <mc:Fallback>
                  <p:oleObj name="Equation" r:id="rId5" imgW="990170" imgH="177723" progId="Equation.DSMT4">
                    <p:embed/>
                    <p:pic>
                      <p:nvPicPr>
                        <p:cNvPr id="0" name="Picture 12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58" y="2208"/>
                          <a:ext cx="1437" cy="31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" name="Group 22"/>
          <p:cNvGrpSpPr>
            <a:grpSpLocks/>
          </p:cNvGrpSpPr>
          <p:nvPr/>
        </p:nvGrpSpPr>
        <p:grpSpPr bwMode="auto">
          <a:xfrm>
            <a:off x="433388" y="4017423"/>
            <a:ext cx="8229600" cy="1217614"/>
            <a:chOff x="279" y="3258"/>
            <a:chExt cx="5184" cy="767"/>
          </a:xfrm>
        </p:grpSpPr>
        <p:graphicFrame>
          <p:nvGraphicFramePr>
            <p:cNvPr id="8202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83654899"/>
                </p:ext>
              </p:extLst>
            </p:nvPr>
          </p:nvGraphicFramePr>
          <p:xfrm>
            <a:off x="774" y="3655"/>
            <a:ext cx="1643" cy="37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81" name="Equation" r:id="rId7" imgW="850680" imgH="253800" progId="Equation.DSMT4">
                    <p:embed/>
                  </p:oleObj>
                </mc:Choice>
                <mc:Fallback>
                  <p:oleObj name="Equation" r:id="rId7" imgW="850680" imgH="253800" progId="Equation.DSMT4">
                    <p:embed/>
                    <p:pic>
                      <p:nvPicPr>
                        <p:cNvPr id="0" name="Picture 12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74" y="3655"/>
                          <a:ext cx="1643" cy="37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61" name="Text Box 21"/>
            <p:cNvSpPr txBox="1">
              <a:spLocks noChangeArrowheads="1"/>
            </p:cNvSpPr>
            <p:nvPr/>
          </p:nvSpPr>
          <p:spPr bwMode="auto">
            <a:xfrm>
              <a:off x="279" y="3258"/>
              <a:ext cx="518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dirty="0" err="1" smtClean="0">
                  <a:latin typeface="Times New Roman" pitchFamily="18" charset="0"/>
                  <a:cs typeface="Times New Roman" pitchFamily="18" charset="0"/>
                </a:rPr>
                <a:t>Suy</a:t>
              </a:r>
              <a:r>
                <a:rPr lang="en-US" alt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800" dirty="0" err="1" smtClean="0">
                  <a:latin typeface="Times New Roman" pitchFamily="18" charset="0"/>
                  <a:cs typeface="Times New Roman" pitchFamily="18" charset="0"/>
                </a:rPr>
                <a:t>ra</a:t>
              </a:r>
              <a:r>
                <a:rPr lang="en-US" altLang="en-US" sz="2800" dirty="0" smtClean="0">
                  <a:latin typeface="Times New Roman" pitchFamily="18" charset="0"/>
                  <a:cs typeface="Times New Roman" pitchFamily="18" charset="0"/>
                </a:rPr>
                <a:t> AD = BC </a:t>
              </a:r>
              <a:r>
                <a:rPr lang="en-US" altLang="en-US" sz="2800" dirty="0" err="1" smtClean="0">
                  <a:latin typeface="Times New Roman" pitchFamily="18" charset="0"/>
                  <a:cs typeface="Times New Roman" pitchFamily="18" charset="0"/>
                </a:rPr>
                <a:t>và</a:t>
              </a:r>
              <a:endParaRPr lang="en-US" altLang="en-US" sz="28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8215" name="Text Box 23"/>
          <p:cNvSpPr txBox="1">
            <a:spLocks noChangeArrowheads="1"/>
          </p:cNvSpPr>
          <p:nvPr/>
        </p:nvSpPr>
        <p:spPr bwMode="auto">
          <a:xfrm>
            <a:off x="433388" y="5486400"/>
            <a:ext cx="8305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AD // BC, AD = BC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733800" y="4724400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=&gt; AD // BC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 Box 5"/>
          <p:cNvSpPr txBox="1">
            <a:spLocks noChangeArrowheads="1"/>
          </p:cNvSpPr>
          <p:nvPr/>
        </p:nvSpPr>
        <p:spPr bwMode="auto">
          <a:xfrm>
            <a:off x="387935" y="180115"/>
            <a:ext cx="73914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defRPr/>
            </a:pP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thang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ABCD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đáy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AB, CD.</a:t>
            </a:r>
          </a:p>
          <a:p>
            <a:pPr marL="0" indent="0" eaLnBrk="1" hangingPunct="1">
              <a:defRPr/>
            </a:pP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b) Cho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AB = CD (h.17). </a:t>
            </a:r>
          </a:p>
          <a:p>
            <a:pPr marL="0" indent="0" eaLnBrk="1" hangingPunct="1">
              <a:defRPr/>
            </a:pP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AD // BC, AD = BC.</a:t>
            </a:r>
          </a:p>
        </p:txBody>
      </p:sp>
    </p:spTree>
    <p:extLst>
      <p:ext uri="{BB962C8B-B14F-4D97-AF65-F5344CB8AC3E}">
        <p14:creationId xmlns:p14="http://schemas.microsoft.com/office/powerpoint/2010/main" val="2615355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1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381000" y="166687"/>
            <a:ext cx="8305800" cy="2246313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fr-FR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fr-FR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fr-FR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fr-FR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defRPr/>
            </a:pPr>
            <a:r>
              <a:rPr lang="fr-FR" sz="28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- </a:t>
            </a:r>
            <a:r>
              <a:rPr lang="vi-V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Nếu một hình thang có hai cạnh bên song song thì hai cạnh bên bằng nhau, hai cạnh đáy bằng nhau.</a:t>
            </a:r>
          </a:p>
          <a:p>
            <a:pPr>
              <a:defRPr/>
            </a:pPr>
            <a:r>
              <a:rPr lang="vi-V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- Nếu một hình thang có hai cạnh đáy bằng nhau thì hai cạnh bên song song và bằng nhau</a:t>
            </a:r>
            <a:r>
              <a:rPr lang="fr-FR" sz="28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304800" y="2691825"/>
            <a:ext cx="8458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fr-FR" alt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fr-FR" alt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fr-FR" alt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alt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thang</a:t>
            </a:r>
            <a:r>
              <a:rPr lang="fr-FR" alt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alt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endParaRPr lang="en-US" altLang="en-US" sz="3200" b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4437952" y="2725975"/>
            <a:ext cx="4091467" cy="2672740"/>
            <a:chOff x="2277" y="2888"/>
            <a:chExt cx="2117" cy="1138"/>
          </a:xfrm>
        </p:grpSpPr>
        <p:sp>
          <p:nvSpPr>
            <p:cNvPr id="10248" name="Line 8"/>
            <p:cNvSpPr>
              <a:spLocks noChangeShapeType="1"/>
            </p:cNvSpPr>
            <p:nvPr/>
          </p:nvSpPr>
          <p:spPr bwMode="auto">
            <a:xfrm>
              <a:off x="2513" y="3109"/>
              <a:ext cx="0" cy="71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+mj-lt"/>
              </a:endParaRPr>
            </a:p>
          </p:txBody>
        </p:sp>
        <p:sp>
          <p:nvSpPr>
            <p:cNvPr id="10249" name="Line 9"/>
            <p:cNvSpPr>
              <a:spLocks noChangeShapeType="1"/>
            </p:cNvSpPr>
            <p:nvPr/>
          </p:nvSpPr>
          <p:spPr bwMode="auto">
            <a:xfrm>
              <a:off x="2513" y="3820"/>
              <a:ext cx="137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+mj-lt"/>
              </a:endParaRPr>
            </a:p>
          </p:txBody>
        </p:sp>
        <p:sp>
          <p:nvSpPr>
            <p:cNvPr id="10250" name="Line 10"/>
            <p:cNvSpPr>
              <a:spLocks noChangeShapeType="1"/>
            </p:cNvSpPr>
            <p:nvPr/>
          </p:nvSpPr>
          <p:spPr bwMode="auto">
            <a:xfrm>
              <a:off x="2513" y="3109"/>
              <a:ext cx="107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+mj-lt"/>
              </a:endParaRPr>
            </a:p>
          </p:txBody>
        </p:sp>
        <p:sp>
          <p:nvSpPr>
            <p:cNvPr id="10251" name="Line 11"/>
            <p:cNvSpPr>
              <a:spLocks noChangeShapeType="1"/>
            </p:cNvSpPr>
            <p:nvPr/>
          </p:nvSpPr>
          <p:spPr bwMode="auto">
            <a:xfrm>
              <a:off x="3583" y="3109"/>
              <a:ext cx="309" cy="71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+mj-lt"/>
              </a:endParaRPr>
            </a:p>
          </p:txBody>
        </p:sp>
        <p:sp>
          <p:nvSpPr>
            <p:cNvPr id="10252" name="Text Box 12"/>
            <p:cNvSpPr txBox="1">
              <a:spLocks noChangeArrowheads="1"/>
            </p:cNvSpPr>
            <p:nvPr/>
          </p:nvSpPr>
          <p:spPr bwMode="auto">
            <a:xfrm>
              <a:off x="2365" y="2888"/>
              <a:ext cx="487" cy="2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defRPr/>
              </a:pPr>
              <a:r>
                <a:rPr lang="en-US" altLang="en-US" sz="2800" dirty="0" smtClean="0"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10253" name="Text Box 13"/>
            <p:cNvSpPr txBox="1">
              <a:spLocks noChangeArrowheads="1"/>
            </p:cNvSpPr>
            <p:nvPr/>
          </p:nvSpPr>
          <p:spPr bwMode="auto">
            <a:xfrm>
              <a:off x="3539" y="2895"/>
              <a:ext cx="488" cy="2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defRPr/>
              </a:pPr>
              <a:r>
                <a:rPr lang="en-US" altLang="en-US" sz="2800" dirty="0" smtClean="0"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  <p:sp>
          <p:nvSpPr>
            <p:cNvPr id="10254" name="Text Box 14"/>
            <p:cNvSpPr txBox="1">
              <a:spLocks noChangeArrowheads="1"/>
            </p:cNvSpPr>
            <p:nvPr/>
          </p:nvSpPr>
          <p:spPr bwMode="auto">
            <a:xfrm>
              <a:off x="3907" y="3719"/>
              <a:ext cx="487" cy="2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defRPr/>
              </a:pPr>
              <a:r>
                <a:rPr lang="en-US" altLang="en-US" sz="2800" dirty="0" smtClean="0">
                  <a:latin typeface="Times New Roman" pitchFamily="18" charset="0"/>
                  <a:cs typeface="Times New Roman" pitchFamily="18" charset="0"/>
                </a:rPr>
                <a:t>C</a:t>
              </a:r>
            </a:p>
            <a:p>
              <a:pPr eaLnBrk="1" hangingPunct="1">
                <a:defRPr/>
              </a:pPr>
              <a:endParaRPr lang="en-US" altLang="en-US" sz="28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255" name="Text Box 15"/>
            <p:cNvSpPr txBox="1">
              <a:spLocks noChangeArrowheads="1"/>
            </p:cNvSpPr>
            <p:nvPr/>
          </p:nvSpPr>
          <p:spPr bwMode="auto">
            <a:xfrm>
              <a:off x="2277" y="3734"/>
              <a:ext cx="487" cy="2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defRPr/>
              </a:pPr>
              <a:r>
                <a:rPr lang="en-US" altLang="en-US" sz="2800" dirty="0" smtClean="0">
                  <a:latin typeface="Times New Roman" pitchFamily="18" charset="0"/>
                  <a:cs typeface="Times New Roman" pitchFamily="18" charset="0"/>
                </a:rPr>
                <a:t>D</a:t>
              </a:r>
            </a:p>
          </p:txBody>
        </p:sp>
        <p:grpSp>
          <p:nvGrpSpPr>
            <p:cNvPr id="9232" name="Group 19"/>
            <p:cNvGrpSpPr>
              <a:grpSpLocks/>
            </p:cNvGrpSpPr>
            <p:nvPr/>
          </p:nvGrpSpPr>
          <p:grpSpPr bwMode="auto">
            <a:xfrm flipV="1">
              <a:off x="2512" y="3109"/>
              <a:ext cx="98" cy="69"/>
              <a:chOff x="4701" y="8175"/>
              <a:chExt cx="123" cy="117"/>
            </a:xfrm>
          </p:grpSpPr>
          <p:sp>
            <p:nvSpPr>
              <p:cNvPr id="10257" name="Line 20"/>
              <p:cNvSpPr>
                <a:spLocks noChangeShapeType="1"/>
              </p:cNvSpPr>
              <p:nvPr/>
            </p:nvSpPr>
            <p:spPr bwMode="auto">
              <a:xfrm>
                <a:off x="4701" y="8175"/>
                <a:ext cx="11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+mj-lt"/>
                </a:endParaRPr>
              </a:p>
            </p:txBody>
          </p:sp>
          <p:sp>
            <p:nvSpPr>
              <p:cNvPr id="10258" name="Line 21"/>
              <p:cNvSpPr>
                <a:spLocks noChangeShapeType="1"/>
              </p:cNvSpPr>
              <p:nvPr/>
            </p:nvSpPr>
            <p:spPr bwMode="auto">
              <a:xfrm rot="16200000">
                <a:off x="4767" y="8235"/>
                <a:ext cx="11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+mj-lt"/>
                </a:endParaRPr>
              </a:p>
            </p:txBody>
          </p:sp>
        </p:grpSp>
      </p:grpSp>
      <p:sp>
        <p:nvSpPr>
          <p:cNvPr id="13337" name="Text Box 25"/>
          <p:cNvSpPr txBox="1">
            <a:spLocks noChangeArrowheads="1"/>
          </p:cNvSpPr>
          <p:nvPr/>
        </p:nvSpPr>
        <p:spPr bwMode="auto">
          <a:xfrm>
            <a:off x="533399" y="5576887"/>
            <a:ext cx="7996019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28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alt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en-US" sz="2800" dirty="0" err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altLang="en-US" sz="2800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thang</a:t>
            </a:r>
            <a:r>
              <a:rPr lang="en-US" altLang="en-US" sz="2800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altLang="en-US" sz="2800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800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altLang="en-US" sz="2800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thang</a:t>
            </a:r>
            <a:r>
              <a:rPr lang="en-US" altLang="en-US" sz="2800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800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sz="2800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altLang="en-US" sz="2800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altLang="en-US" sz="2800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77152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 animBg="1"/>
      <p:bldP spid="13318" grpId="0"/>
      <p:bldP spid="1333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3067050" y="76200"/>
            <a:ext cx="31051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TẬP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152400" y="1990313"/>
            <a:ext cx="8305800" cy="2814639"/>
            <a:chOff x="192" y="1533"/>
            <a:chExt cx="5232" cy="1773"/>
          </a:xfrm>
        </p:grpSpPr>
        <p:sp>
          <p:nvSpPr>
            <p:cNvPr id="11270" name="Line 7"/>
            <p:cNvSpPr>
              <a:spLocks noChangeShapeType="1"/>
            </p:cNvSpPr>
            <p:nvPr/>
          </p:nvSpPr>
          <p:spPr bwMode="auto">
            <a:xfrm flipH="1">
              <a:off x="384" y="2016"/>
              <a:ext cx="144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271" name="Line 8"/>
            <p:cNvSpPr>
              <a:spLocks noChangeShapeType="1"/>
            </p:cNvSpPr>
            <p:nvPr/>
          </p:nvSpPr>
          <p:spPr bwMode="auto">
            <a:xfrm>
              <a:off x="384" y="2832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272" name="Line 9"/>
            <p:cNvSpPr>
              <a:spLocks noChangeShapeType="1"/>
            </p:cNvSpPr>
            <p:nvPr/>
          </p:nvSpPr>
          <p:spPr bwMode="auto">
            <a:xfrm flipV="1">
              <a:off x="960" y="2016"/>
              <a:ext cx="768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273" name="Line 10"/>
            <p:cNvSpPr>
              <a:spLocks noChangeShapeType="1"/>
            </p:cNvSpPr>
            <p:nvPr/>
          </p:nvSpPr>
          <p:spPr bwMode="auto">
            <a:xfrm flipH="1">
              <a:off x="528" y="2016"/>
              <a:ext cx="1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274" name="Line 11"/>
            <p:cNvSpPr>
              <a:spLocks noChangeShapeType="1"/>
            </p:cNvSpPr>
            <p:nvPr/>
          </p:nvSpPr>
          <p:spPr bwMode="auto">
            <a:xfrm>
              <a:off x="2112" y="2832"/>
              <a:ext cx="12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275" name="Line 12"/>
            <p:cNvSpPr>
              <a:spLocks noChangeShapeType="1"/>
            </p:cNvSpPr>
            <p:nvPr/>
          </p:nvSpPr>
          <p:spPr bwMode="auto">
            <a:xfrm flipV="1">
              <a:off x="2112" y="1728"/>
              <a:ext cx="552" cy="11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276" name="Line 13"/>
            <p:cNvSpPr>
              <a:spLocks noChangeShapeType="1"/>
            </p:cNvSpPr>
            <p:nvPr/>
          </p:nvSpPr>
          <p:spPr bwMode="auto">
            <a:xfrm flipV="1">
              <a:off x="2928" y="1776"/>
              <a:ext cx="528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277" name="Line 14"/>
            <p:cNvSpPr>
              <a:spLocks noChangeShapeType="1"/>
            </p:cNvSpPr>
            <p:nvPr/>
          </p:nvSpPr>
          <p:spPr bwMode="auto">
            <a:xfrm flipV="1">
              <a:off x="2496" y="1776"/>
              <a:ext cx="96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278" name="Line 15"/>
            <p:cNvSpPr>
              <a:spLocks noChangeShapeType="1"/>
            </p:cNvSpPr>
            <p:nvPr/>
          </p:nvSpPr>
          <p:spPr bwMode="auto">
            <a:xfrm>
              <a:off x="3984" y="1872"/>
              <a:ext cx="1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279" name="Line 16"/>
            <p:cNvSpPr>
              <a:spLocks noChangeShapeType="1"/>
            </p:cNvSpPr>
            <p:nvPr/>
          </p:nvSpPr>
          <p:spPr bwMode="auto">
            <a:xfrm>
              <a:off x="5184" y="1872"/>
              <a:ext cx="0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280" name="Line 17"/>
            <p:cNvSpPr>
              <a:spLocks noChangeShapeType="1"/>
            </p:cNvSpPr>
            <p:nvPr/>
          </p:nvSpPr>
          <p:spPr bwMode="auto">
            <a:xfrm flipH="1">
              <a:off x="4464" y="2688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281" name="Line 18"/>
            <p:cNvSpPr>
              <a:spLocks noChangeShapeType="1"/>
            </p:cNvSpPr>
            <p:nvPr/>
          </p:nvSpPr>
          <p:spPr bwMode="auto">
            <a:xfrm flipH="1" flipV="1">
              <a:off x="3984" y="1872"/>
              <a:ext cx="480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282" name="Text Box 19"/>
            <p:cNvSpPr txBox="1">
              <a:spLocks noChangeArrowheads="1"/>
            </p:cNvSpPr>
            <p:nvPr/>
          </p:nvSpPr>
          <p:spPr bwMode="auto">
            <a:xfrm>
              <a:off x="3792" y="1575"/>
              <a:ext cx="240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dirty="0" smtClean="0"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11283" name="Text Box 20"/>
            <p:cNvSpPr txBox="1">
              <a:spLocks noChangeArrowheads="1"/>
            </p:cNvSpPr>
            <p:nvPr/>
          </p:nvSpPr>
          <p:spPr bwMode="auto">
            <a:xfrm>
              <a:off x="1920" y="2763"/>
              <a:ext cx="240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smtClean="0"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11284" name="Text Box 21"/>
            <p:cNvSpPr txBox="1">
              <a:spLocks noChangeArrowheads="1"/>
            </p:cNvSpPr>
            <p:nvPr/>
          </p:nvSpPr>
          <p:spPr bwMode="auto">
            <a:xfrm>
              <a:off x="384" y="1623"/>
              <a:ext cx="240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dirty="0" smtClean="0"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11285" name="Text Box 22"/>
            <p:cNvSpPr txBox="1">
              <a:spLocks noChangeArrowheads="1"/>
            </p:cNvSpPr>
            <p:nvPr/>
          </p:nvSpPr>
          <p:spPr bwMode="auto">
            <a:xfrm>
              <a:off x="2208" y="1863"/>
              <a:ext cx="240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dirty="0" smtClean="0"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  <p:sp>
          <p:nvSpPr>
            <p:cNvPr id="11286" name="Text Box 23"/>
            <p:cNvSpPr txBox="1">
              <a:spLocks noChangeArrowheads="1"/>
            </p:cNvSpPr>
            <p:nvPr/>
          </p:nvSpPr>
          <p:spPr bwMode="auto">
            <a:xfrm>
              <a:off x="1680" y="1671"/>
              <a:ext cx="240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smtClean="0"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  <p:sp>
          <p:nvSpPr>
            <p:cNvPr id="11287" name="Text Box 24"/>
            <p:cNvSpPr txBox="1">
              <a:spLocks noChangeArrowheads="1"/>
            </p:cNvSpPr>
            <p:nvPr/>
          </p:nvSpPr>
          <p:spPr bwMode="auto">
            <a:xfrm>
              <a:off x="5136" y="1575"/>
              <a:ext cx="240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dirty="0" smtClean="0"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  <p:sp>
          <p:nvSpPr>
            <p:cNvPr id="11288" name="Text Box 25"/>
            <p:cNvSpPr txBox="1">
              <a:spLocks noChangeArrowheads="1"/>
            </p:cNvSpPr>
            <p:nvPr/>
          </p:nvSpPr>
          <p:spPr bwMode="auto">
            <a:xfrm>
              <a:off x="3408" y="1533"/>
              <a:ext cx="240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dirty="0" smtClean="0"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  <p:sp>
          <p:nvSpPr>
            <p:cNvPr id="11289" name="Rectangle 26"/>
            <p:cNvSpPr>
              <a:spLocks noChangeArrowheads="1"/>
            </p:cNvSpPr>
            <p:nvPr/>
          </p:nvSpPr>
          <p:spPr bwMode="auto">
            <a:xfrm>
              <a:off x="5064" y="2592"/>
              <a:ext cx="120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defRPr/>
              </a:pPr>
              <a:endParaRPr lang="en-US" altLang="en-US" sz="2800" smtClean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290" name="Text Box 28"/>
            <p:cNvSpPr txBox="1">
              <a:spLocks noChangeArrowheads="1"/>
            </p:cNvSpPr>
            <p:nvPr/>
          </p:nvSpPr>
          <p:spPr bwMode="auto">
            <a:xfrm>
              <a:off x="5184" y="2592"/>
              <a:ext cx="240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smtClean="0"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  <p:sp>
          <p:nvSpPr>
            <p:cNvPr id="11291" name="Text Box 29"/>
            <p:cNvSpPr txBox="1">
              <a:spLocks noChangeArrowheads="1"/>
            </p:cNvSpPr>
            <p:nvPr/>
          </p:nvSpPr>
          <p:spPr bwMode="auto">
            <a:xfrm>
              <a:off x="960" y="2784"/>
              <a:ext cx="240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smtClean="0"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  <p:sp>
          <p:nvSpPr>
            <p:cNvPr id="11292" name="Text Box 30"/>
            <p:cNvSpPr txBox="1">
              <a:spLocks noChangeArrowheads="1"/>
            </p:cNvSpPr>
            <p:nvPr/>
          </p:nvSpPr>
          <p:spPr bwMode="auto">
            <a:xfrm>
              <a:off x="192" y="2784"/>
              <a:ext cx="240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smtClean="0">
                  <a:latin typeface="Times New Roman" pitchFamily="18" charset="0"/>
                  <a:cs typeface="Times New Roman" pitchFamily="18" charset="0"/>
                </a:rPr>
                <a:t>D</a:t>
              </a:r>
            </a:p>
          </p:txBody>
        </p:sp>
        <p:sp>
          <p:nvSpPr>
            <p:cNvPr id="11293" name="Text Box 31"/>
            <p:cNvSpPr txBox="1">
              <a:spLocks noChangeArrowheads="1"/>
            </p:cNvSpPr>
            <p:nvPr/>
          </p:nvSpPr>
          <p:spPr bwMode="auto">
            <a:xfrm>
              <a:off x="2832" y="2832"/>
              <a:ext cx="240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smtClean="0">
                  <a:latin typeface="Times New Roman" pitchFamily="18" charset="0"/>
                  <a:cs typeface="Times New Roman" pitchFamily="18" charset="0"/>
                </a:rPr>
                <a:t>D</a:t>
              </a:r>
            </a:p>
          </p:txBody>
        </p:sp>
        <p:sp>
          <p:nvSpPr>
            <p:cNvPr id="11294" name="Text Box 32"/>
            <p:cNvSpPr txBox="1">
              <a:spLocks noChangeArrowheads="1"/>
            </p:cNvSpPr>
            <p:nvPr/>
          </p:nvSpPr>
          <p:spPr bwMode="auto">
            <a:xfrm>
              <a:off x="4272" y="2640"/>
              <a:ext cx="240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smtClean="0">
                  <a:latin typeface="Times New Roman" pitchFamily="18" charset="0"/>
                  <a:cs typeface="Times New Roman" pitchFamily="18" charset="0"/>
                </a:rPr>
                <a:t>D</a:t>
              </a:r>
            </a:p>
          </p:txBody>
        </p:sp>
        <p:sp>
          <p:nvSpPr>
            <p:cNvPr id="11295" name="Text Box 33"/>
            <p:cNvSpPr txBox="1">
              <a:spLocks noChangeArrowheads="1"/>
            </p:cNvSpPr>
            <p:nvPr/>
          </p:nvSpPr>
          <p:spPr bwMode="auto">
            <a:xfrm>
              <a:off x="516" y="1971"/>
              <a:ext cx="240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dirty="0">
                  <a:latin typeface="Times New Roman" pitchFamily="18" charset="0"/>
                  <a:cs typeface="Times New Roman" pitchFamily="18" charset="0"/>
                </a:rPr>
                <a:t>x</a:t>
              </a:r>
              <a:endParaRPr lang="en-US" altLang="en-US" sz="28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296" name="Text Box 34"/>
            <p:cNvSpPr txBox="1">
              <a:spLocks noChangeArrowheads="1"/>
            </p:cNvSpPr>
            <p:nvPr/>
          </p:nvSpPr>
          <p:spPr bwMode="auto">
            <a:xfrm>
              <a:off x="2208" y="2535"/>
              <a:ext cx="240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dirty="0">
                  <a:latin typeface="Times New Roman" pitchFamily="18" charset="0"/>
                  <a:cs typeface="Times New Roman" pitchFamily="18" charset="0"/>
                </a:rPr>
                <a:t>x</a:t>
              </a:r>
              <a:endParaRPr lang="en-US" altLang="en-US" sz="28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297" name="Text Box 35"/>
            <p:cNvSpPr txBox="1">
              <a:spLocks noChangeArrowheads="1"/>
            </p:cNvSpPr>
            <p:nvPr/>
          </p:nvSpPr>
          <p:spPr bwMode="auto">
            <a:xfrm>
              <a:off x="4944" y="1815"/>
              <a:ext cx="240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dirty="0">
                  <a:latin typeface="Times New Roman" pitchFamily="18" charset="0"/>
                  <a:cs typeface="Times New Roman" pitchFamily="18" charset="0"/>
                </a:rPr>
                <a:t>x</a:t>
              </a:r>
              <a:endParaRPr lang="en-US" altLang="en-US" sz="28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298" name="Text Box 36"/>
            <p:cNvSpPr txBox="1">
              <a:spLocks noChangeArrowheads="1"/>
            </p:cNvSpPr>
            <p:nvPr/>
          </p:nvSpPr>
          <p:spPr bwMode="auto">
            <a:xfrm>
              <a:off x="3081" y="1797"/>
              <a:ext cx="240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dirty="0">
                  <a:latin typeface="Times New Roman" pitchFamily="18" charset="0"/>
                  <a:cs typeface="Times New Roman" pitchFamily="18" charset="0"/>
                </a:rPr>
                <a:t>y</a:t>
              </a:r>
              <a:endParaRPr lang="en-US" altLang="en-US" sz="28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299" name="Text Box 37"/>
            <p:cNvSpPr txBox="1">
              <a:spLocks noChangeArrowheads="1"/>
            </p:cNvSpPr>
            <p:nvPr/>
          </p:nvSpPr>
          <p:spPr bwMode="auto">
            <a:xfrm>
              <a:off x="384" y="2541"/>
              <a:ext cx="576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dirty="0" smtClean="0">
                  <a:latin typeface="Times New Roman" pitchFamily="18" charset="0"/>
                  <a:cs typeface="Times New Roman" pitchFamily="18" charset="0"/>
                </a:rPr>
                <a:t>80</a:t>
              </a:r>
              <a:r>
                <a:rPr lang="en-US" altLang="en-US" sz="2800" baseline="30000" dirty="0" smtClean="0">
                  <a:latin typeface="Times New Roman" pitchFamily="18" charset="0"/>
                  <a:cs typeface="Times New Roman" pitchFamily="18" charset="0"/>
                </a:rPr>
                <a:t>0</a:t>
              </a:r>
              <a:endParaRPr lang="en-US" altLang="en-US" sz="28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300" name="Text Box 38"/>
            <p:cNvSpPr txBox="1">
              <a:spLocks noChangeArrowheads="1"/>
            </p:cNvSpPr>
            <p:nvPr/>
          </p:nvSpPr>
          <p:spPr bwMode="auto">
            <a:xfrm>
              <a:off x="1257" y="1980"/>
              <a:ext cx="432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dirty="0" smtClean="0">
                  <a:latin typeface="Times New Roman" pitchFamily="18" charset="0"/>
                  <a:cs typeface="Times New Roman" pitchFamily="18" charset="0"/>
                </a:rPr>
                <a:t>40</a:t>
              </a:r>
              <a:r>
                <a:rPr lang="en-US" altLang="en-US" sz="2800" baseline="30000" dirty="0" smtClean="0">
                  <a:latin typeface="Times New Roman" pitchFamily="18" charset="0"/>
                  <a:cs typeface="Times New Roman" pitchFamily="18" charset="0"/>
                </a:rPr>
                <a:t>0</a:t>
              </a:r>
              <a:endParaRPr lang="en-US" altLang="en-US" sz="28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301" name="Text Box 39"/>
            <p:cNvSpPr txBox="1">
              <a:spLocks noChangeArrowheads="1"/>
            </p:cNvSpPr>
            <p:nvPr/>
          </p:nvSpPr>
          <p:spPr bwMode="auto">
            <a:xfrm>
              <a:off x="2994" y="2559"/>
              <a:ext cx="480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dirty="0" smtClean="0">
                  <a:latin typeface="Times New Roman" pitchFamily="18" charset="0"/>
                  <a:cs typeface="Times New Roman" pitchFamily="18" charset="0"/>
                </a:rPr>
                <a:t>70</a:t>
              </a:r>
              <a:r>
                <a:rPr lang="en-US" altLang="en-US" sz="2800" baseline="30000" dirty="0" smtClean="0">
                  <a:latin typeface="Times New Roman" pitchFamily="18" charset="0"/>
                  <a:cs typeface="Times New Roman" pitchFamily="18" charset="0"/>
                </a:rPr>
                <a:t>0</a:t>
              </a:r>
              <a:endParaRPr lang="en-US" altLang="en-US" sz="28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302" name="Text Box 40"/>
            <p:cNvSpPr txBox="1">
              <a:spLocks noChangeArrowheads="1"/>
            </p:cNvSpPr>
            <p:nvPr/>
          </p:nvSpPr>
          <p:spPr bwMode="auto">
            <a:xfrm>
              <a:off x="4080" y="1836"/>
              <a:ext cx="432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smtClean="0">
                  <a:latin typeface="Times New Roman" pitchFamily="18" charset="0"/>
                  <a:cs typeface="Times New Roman" pitchFamily="18" charset="0"/>
                </a:rPr>
                <a:t>65</a:t>
              </a:r>
              <a:r>
                <a:rPr lang="en-US" altLang="en-US" sz="2800" baseline="30000" smtClean="0">
                  <a:latin typeface="Times New Roman" pitchFamily="18" charset="0"/>
                  <a:cs typeface="Times New Roman" pitchFamily="18" charset="0"/>
                </a:rPr>
                <a:t>0</a:t>
              </a:r>
              <a:endParaRPr lang="en-US" altLang="en-US" sz="2800" smtClean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303" name="Text Box 41"/>
            <p:cNvSpPr txBox="1">
              <a:spLocks noChangeArrowheads="1"/>
            </p:cNvSpPr>
            <p:nvPr/>
          </p:nvSpPr>
          <p:spPr bwMode="auto">
            <a:xfrm>
              <a:off x="2592" y="1671"/>
              <a:ext cx="432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dirty="0" smtClean="0">
                  <a:latin typeface="Times New Roman" pitchFamily="18" charset="0"/>
                  <a:cs typeface="Times New Roman" pitchFamily="18" charset="0"/>
                </a:rPr>
                <a:t>50</a:t>
              </a:r>
              <a:r>
                <a:rPr lang="en-US" altLang="en-US" sz="2800" baseline="30000" dirty="0" smtClean="0">
                  <a:latin typeface="Times New Roman" pitchFamily="18" charset="0"/>
                  <a:cs typeface="Times New Roman" pitchFamily="18" charset="0"/>
                </a:rPr>
                <a:t>0</a:t>
              </a:r>
              <a:endParaRPr lang="en-US" altLang="en-US" sz="28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304" name="Text Box 42"/>
            <p:cNvSpPr txBox="1">
              <a:spLocks noChangeArrowheads="1"/>
            </p:cNvSpPr>
            <p:nvPr/>
          </p:nvSpPr>
          <p:spPr bwMode="auto">
            <a:xfrm>
              <a:off x="825" y="2532"/>
              <a:ext cx="240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dirty="0">
                  <a:latin typeface="Times New Roman" pitchFamily="18" charset="0"/>
                  <a:cs typeface="Times New Roman" pitchFamily="18" charset="0"/>
                </a:rPr>
                <a:t>y</a:t>
              </a:r>
              <a:endParaRPr lang="en-US" altLang="en-US" sz="28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305" name="Text Box 43"/>
            <p:cNvSpPr txBox="1">
              <a:spLocks noChangeArrowheads="1"/>
            </p:cNvSpPr>
            <p:nvPr/>
          </p:nvSpPr>
          <p:spPr bwMode="auto">
            <a:xfrm>
              <a:off x="576" y="2976"/>
              <a:ext cx="384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smtClean="0">
                  <a:solidFill>
                    <a:srgbClr val="FF33CC"/>
                  </a:solidFill>
                  <a:latin typeface="Times New Roman" pitchFamily="18" charset="0"/>
                  <a:cs typeface="Times New Roman" pitchFamily="18" charset="0"/>
                </a:rPr>
                <a:t>a)</a:t>
              </a:r>
            </a:p>
          </p:txBody>
        </p:sp>
        <p:sp>
          <p:nvSpPr>
            <p:cNvPr id="11306" name="Text Box 44"/>
            <p:cNvSpPr txBox="1">
              <a:spLocks noChangeArrowheads="1"/>
            </p:cNvSpPr>
            <p:nvPr/>
          </p:nvSpPr>
          <p:spPr bwMode="auto">
            <a:xfrm>
              <a:off x="2352" y="2976"/>
              <a:ext cx="384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smtClean="0">
                  <a:solidFill>
                    <a:srgbClr val="FF33CC"/>
                  </a:solidFill>
                  <a:latin typeface="Times New Roman" pitchFamily="18" charset="0"/>
                  <a:cs typeface="Times New Roman" pitchFamily="18" charset="0"/>
                </a:rPr>
                <a:t>b)</a:t>
              </a:r>
            </a:p>
          </p:txBody>
        </p:sp>
        <p:sp>
          <p:nvSpPr>
            <p:cNvPr id="11307" name="Text Box 45"/>
            <p:cNvSpPr txBox="1">
              <a:spLocks noChangeArrowheads="1"/>
            </p:cNvSpPr>
            <p:nvPr/>
          </p:nvSpPr>
          <p:spPr bwMode="auto">
            <a:xfrm>
              <a:off x="4656" y="2936"/>
              <a:ext cx="384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smtClean="0">
                  <a:solidFill>
                    <a:srgbClr val="FF33CC"/>
                  </a:solidFill>
                  <a:latin typeface="Times New Roman" pitchFamily="18" charset="0"/>
                  <a:cs typeface="Times New Roman" pitchFamily="18" charset="0"/>
                </a:rPr>
                <a:t>c)</a:t>
              </a:r>
            </a:p>
          </p:txBody>
        </p:sp>
      </p:grpSp>
      <p:sp>
        <p:nvSpPr>
          <p:cNvPr id="12336" name="Text Box 48"/>
          <p:cNvSpPr txBox="1">
            <a:spLocks noChangeArrowheads="1"/>
          </p:cNvSpPr>
          <p:nvPr/>
        </p:nvSpPr>
        <p:spPr bwMode="auto">
          <a:xfrm>
            <a:off x="533400" y="762000"/>
            <a:ext cx="6400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7/tr71/SGK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y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endParaRPr lang="en-US" alt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1274620"/>
            <a:ext cx="670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ABCD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thang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đáy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AB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CD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3757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3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3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4" grpId="0"/>
      <p:bldP spid="12336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Không có mô tả.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305" y="2509839"/>
            <a:ext cx="8659095" cy="4258107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" name="Group 47"/>
          <p:cNvGrpSpPr>
            <a:grpSpLocks/>
          </p:cNvGrpSpPr>
          <p:nvPr/>
        </p:nvGrpSpPr>
        <p:grpSpPr bwMode="auto">
          <a:xfrm>
            <a:off x="571500" y="-76200"/>
            <a:ext cx="8115300" cy="2586039"/>
            <a:chOff x="192" y="1533"/>
            <a:chExt cx="5232" cy="1773"/>
          </a:xfrm>
        </p:grpSpPr>
        <p:sp>
          <p:nvSpPr>
            <p:cNvPr id="4" name="Line 7"/>
            <p:cNvSpPr>
              <a:spLocks noChangeShapeType="1"/>
            </p:cNvSpPr>
            <p:nvPr/>
          </p:nvSpPr>
          <p:spPr bwMode="auto">
            <a:xfrm flipH="1">
              <a:off x="384" y="2016"/>
              <a:ext cx="144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" name="Line 8"/>
            <p:cNvSpPr>
              <a:spLocks noChangeShapeType="1"/>
            </p:cNvSpPr>
            <p:nvPr/>
          </p:nvSpPr>
          <p:spPr bwMode="auto">
            <a:xfrm>
              <a:off x="384" y="2832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Line 9"/>
            <p:cNvSpPr>
              <a:spLocks noChangeShapeType="1"/>
            </p:cNvSpPr>
            <p:nvPr/>
          </p:nvSpPr>
          <p:spPr bwMode="auto">
            <a:xfrm flipV="1">
              <a:off x="960" y="2016"/>
              <a:ext cx="768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Line 10"/>
            <p:cNvSpPr>
              <a:spLocks noChangeShapeType="1"/>
            </p:cNvSpPr>
            <p:nvPr/>
          </p:nvSpPr>
          <p:spPr bwMode="auto">
            <a:xfrm flipH="1">
              <a:off x="528" y="2016"/>
              <a:ext cx="1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Line 11"/>
            <p:cNvSpPr>
              <a:spLocks noChangeShapeType="1"/>
            </p:cNvSpPr>
            <p:nvPr/>
          </p:nvSpPr>
          <p:spPr bwMode="auto">
            <a:xfrm>
              <a:off x="2112" y="2832"/>
              <a:ext cx="12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Line 12"/>
            <p:cNvSpPr>
              <a:spLocks noChangeShapeType="1"/>
            </p:cNvSpPr>
            <p:nvPr/>
          </p:nvSpPr>
          <p:spPr bwMode="auto">
            <a:xfrm flipV="1">
              <a:off x="2112" y="1728"/>
              <a:ext cx="552" cy="11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Line 13"/>
            <p:cNvSpPr>
              <a:spLocks noChangeShapeType="1"/>
            </p:cNvSpPr>
            <p:nvPr/>
          </p:nvSpPr>
          <p:spPr bwMode="auto">
            <a:xfrm flipV="1">
              <a:off x="2928" y="1776"/>
              <a:ext cx="528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Line 14"/>
            <p:cNvSpPr>
              <a:spLocks noChangeShapeType="1"/>
            </p:cNvSpPr>
            <p:nvPr/>
          </p:nvSpPr>
          <p:spPr bwMode="auto">
            <a:xfrm flipV="1">
              <a:off x="2496" y="1776"/>
              <a:ext cx="96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Line 15"/>
            <p:cNvSpPr>
              <a:spLocks noChangeShapeType="1"/>
            </p:cNvSpPr>
            <p:nvPr/>
          </p:nvSpPr>
          <p:spPr bwMode="auto">
            <a:xfrm>
              <a:off x="3984" y="1872"/>
              <a:ext cx="1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Line 16"/>
            <p:cNvSpPr>
              <a:spLocks noChangeShapeType="1"/>
            </p:cNvSpPr>
            <p:nvPr/>
          </p:nvSpPr>
          <p:spPr bwMode="auto">
            <a:xfrm>
              <a:off x="5184" y="1872"/>
              <a:ext cx="0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Line 17"/>
            <p:cNvSpPr>
              <a:spLocks noChangeShapeType="1"/>
            </p:cNvSpPr>
            <p:nvPr/>
          </p:nvSpPr>
          <p:spPr bwMode="auto">
            <a:xfrm flipH="1">
              <a:off x="4464" y="2688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Line 18"/>
            <p:cNvSpPr>
              <a:spLocks noChangeShapeType="1"/>
            </p:cNvSpPr>
            <p:nvPr/>
          </p:nvSpPr>
          <p:spPr bwMode="auto">
            <a:xfrm flipH="1" flipV="1">
              <a:off x="3984" y="1872"/>
              <a:ext cx="480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Text Box 19"/>
            <p:cNvSpPr txBox="1">
              <a:spLocks noChangeArrowheads="1"/>
            </p:cNvSpPr>
            <p:nvPr/>
          </p:nvSpPr>
          <p:spPr bwMode="auto">
            <a:xfrm>
              <a:off x="3792" y="1575"/>
              <a:ext cx="240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dirty="0" smtClean="0"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17" name="Text Box 20"/>
            <p:cNvSpPr txBox="1">
              <a:spLocks noChangeArrowheads="1"/>
            </p:cNvSpPr>
            <p:nvPr/>
          </p:nvSpPr>
          <p:spPr bwMode="auto">
            <a:xfrm>
              <a:off x="1920" y="2763"/>
              <a:ext cx="240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smtClean="0"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18" name="Text Box 21"/>
            <p:cNvSpPr txBox="1">
              <a:spLocks noChangeArrowheads="1"/>
            </p:cNvSpPr>
            <p:nvPr/>
          </p:nvSpPr>
          <p:spPr bwMode="auto">
            <a:xfrm>
              <a:off x="384" y="1623"/>
              <a:ext cx="240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dirty="0" smtClean="0"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19" name="Text Box 22"/>
            <p:cNvSpPr txBox="1">
              <a:spLocks noChangeArrowheads="1"/>
            </p:cNvSpPr>
            <p:nvPr/>
          </p:nvSpPr>
          <p:spPr bwMode="auto">
            <a:xfrm>
              <a:off x="2208" y="1863"/>
              <a:ext cx="240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dirty="0" smtClean="0"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  <p:sp>
          <p:nvSpPr>
            <p:cNvPr id="20" name="Text Box 23"/>
            <p:cNvSpPr txBox="1">
              <a:spLocks noChangeArrowheads="1"/>
            </p:cNvSpPr>
            <p:nvPr/>
          </p:nvSpPr>
          <p:spPr bwMode="auto">
            <a:xfrm>
              <a:off x="1680" y="1671"/>
              <a:ext cx="240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smtClean="0"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  <p:sp>
          <p:nvSpPr>
            <p:cNvPr id="21" name="Text Box 24"/>
            <p:cNvSpPr txBox="1">
              <a:spLocks noChangeArrowheads="1"/>
            </p:cNvSpPr>
            <p:nvPr/>
          </p:nvSpPr>
          <p:spPr bwMode="auto">
            <a:xfrm>
              <a:off x="5136" y="1575"/>
              <a:ext cx="240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dirty="0" smtClean="0"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  <p:sp>
          <p:nvSpPr>
            <p:cNvPr id="22" name="Text Box 25"/>
            <p:cNvSpPr txBox="1">
              <a:spLocks noChangeArrowheads="1"/>
            </p:cNvSpPr>
            <p:nvPr/>
          </p:nvSpPr>
          <p:spPr bwMode="auto">
            <a:xfrm>
              <a:off x="3408" y="1533"/>
              <a:ext cx="240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dirty="0" smtClean="0"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  <p:sp>
          <p:nvSpPr>
            <p:cNvPr id="23" name="Rectangle 26"/>
            <p:cNvSpPr>
              <a:spLocks noChangeArrowheads="1"/>
            </p:cNvSpPr>
            <p:nvPr/>
          </p:nvSpPr>
          <p:spPr bwMode="auto">
            <a:xfrm>
              <a:off x="5064" y="2592"/>
              <a:ext cx="120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defRPr/>
              </a:pPr>
              <a:endParaRPr lang="en-US" altLang="en-US" sz="2800" smtClean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Text Box 28"/>
            <p:cNvSpPr txBox="1">
              <a:spLocks noChangeArrowheads="1"/>
            </p:cNvSpPr>
            <p:nvPr/>
          </p:nvSpPr>
          <p:spPr bwMode="auto">
            <a:xfrm>
              <a:off x="5184" y="2592"/>
              <a:ext cx="240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smtClean="0"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  <p:sp>
          <p:nvSpPr>
            <p:cNvPr id="25" name="Text Box 29"/>
            <p:cNvSpPr txBox="1">
              <a:spLocks noChangeArrowheads="1"/>
            </p:cNvSpPr>
            <p:nvPr/>
          </p:nvSpPr>
          <p:spPr bwMode="auto">
            <a:xfrm>
              <a:off x="960" y="2784"/>
              <a:ext cx="240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smtClean="0"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  <p:sp>
          <p:nvSpPr>
            <p:cNvPr id="26" name="Text Box 30"/>
            <p:cNvSpPr txBox="1">
              <a:spLocks noChangeArrowheads="1"/>
            </p:cNvSpPr>
            <p:nvPr/>
          </p:nvSpPr>
          <p:spPr bwMode="auto">
            <a:xfrm>
              <a:off x="192" y="2784"/>
              <a:ext cx="240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smtClean="0">
                  <a:latin typeface="Times New Roman" pitchFamily="18" charset="0"/>
                  <a:cs typeface="Times New Roman" pitchFamily="18" charset="0"/>
                </a:rPr>
                <a:t>D</a:t>
              </a:r>
            </a:p>
          </p:txBody>
        </p:sp>
        <p:sp>
          <p:nvSpPr>
            <p:cNvPr id="27" name="Text Box 31"/>
            <p:cNvSpPr txBox="1">
              <a:spLocks noChangeArrowheads="1"/>
            </p:cNvSpPr>
            <p:nvPr/>
          </p:nvSpPr>
          <p:spPr bwMode="auto">
            <a:xfrm>
              <a:off x="2832" y="2832"/>
              <a:ext cx="240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smtClean="0">
                  <a:latin typeface="Times New Roman" pitchFamily="18" charset="0"/>
                  <a:cs typeface="Times New Roman" pitchFamily="18" charset="0"/>
                </a:rPr>
                <a:t>D</a:t>
              </a:r>
            </a:p>
          </p:txBody>
        </p:sp>
        <p:sp>
          <p:nvSpPr>
            <p:cNvPr id="28" name="Text Box 32"/>
            <p:cNvSpPr txBox="1">
              <a:spLocks noChangeArrowheads="1"/>
            </p:cNvSpPr>
            <p:nvPr/>
          </p:nvSpPr>
          <p:spPr bwMode="auto">
            <a:xfrm>
              <a:off x="4272" y="2640"/>
              <a:ext cx="240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smtClean="0">
                  <a:latin typeface="Times New Roman" pitchFamily="18" charset="0"/>
                  <a:cs typeface="Times New Roman" pitchFamily="18" charset="0"/>
                </a:rPr>
                <a:t>D</a:t>
              </a:r>
            </a:p>
          </p:txBody>
        </p:sp>
        <p:sp>
          <p:nvSpPr>
            <p:cNvPr id="29" name="Text Box 33"/>
            <p:cNvSpPr txBox="1">
              <a:spLocks noChangeArrowheads="1"/>
            </p:cNvSpPr>
            <p:nvPr/>
          </p:nvSpPr>
          <p:spPr bwMode="auto">
            <a:xfrm>
              <a:off x="516" y="1971"/>
              <a:ext cx="240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dirty="0">
                  <a:latin typeface="Times New Roman" pitchFamily="18" charset="0"/>
                  <a:cs typeface="Times New Roman" pitchFamily="18" charset="0"/>
                </a:rPr>
                <a:t>x</a:t>
              </a:r>
              <a:endParaRPr lang="en-US" altLang="en-US" sz="28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" name="Text Box 34"/>
            <p:cNvSpPr txBox="1">
              <a:spLocks noChangeArrowheads="1"/>
            </p:cNvSpPr>
            <p:nvPr/>
          </p:nvSpPr>
          <p:spPr bwMode="auto">
            <a:xfrm>
              <a:off x="2208" y="2535"/>
              <a:ext cx="240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dirty="0">
                  <a:latin typeface="Times New Roman" pitchFamily="18" charset="0"/>
                  <a:cs typeface="Times New Roman" pitchFamily="18" charset="0"/>
                </a:rPr>
                <a:t>x</a:t>
              </a:r>
              <a:endParaRPr lang="en-US" altLang="en-US" sz="28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" name="Text Box 35"/>
            <p:cNvSpPr txBox="1">
              <a:spLocks noChangeArrowheads="1"/>
            </p:cNvSpPr>
            <p:nvPr/>
          </p:nvSpPr>
          <p:spPr bwMode="auto">
            <a:xfrm>
              <a:off x="4944" y="1815"/>
              <a:ext cx="240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dirty="0">
                  <a:latin typeface="Times New Roman" pitchFamily="18" charset="0"/>
                  <a:cs typeface="Times New Roman" pitchFamily="18" charset="0"/>
                </a:rPr>
                <a:t>x</a:t>
              </a:r>
              <a:endParaRPr lang="en-US" altLang="en-US" sz="28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" name="Text Box 36"/>
            <p:cNvSpPr txBox="1">
              <a:spLocks noChangeArrowheads="1"/>
            </p:cNvSpPr>
            <p:nvPr/>
          </p:nvSpPr>
          <p:spPr bwMode="auto">
            <a:xfrm>
              <a:off x="3081" y="1797"/>
              <a:ext cx="240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dirty="0">
                  <a:latin typeface="Times New Roman" pitchFamily="18" charset="0"/>
                  <a:cs typeface="Times New Roman" pitchFamily="18" charset="0"/>
                </a:rPr>
                <a:t>y</a:t>
              </a:r>
              <a:endParaRPr lang="en-US" altLang="en-US" sz="28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3" name="Text Box 37"/>
            <p:cNvSpPr txBox="1">
              <a:spLocks noChangeArrowheads="1"/>
            </p:cNvSpPr>
            <p:nvPr/>
          </p:nvSpPr>
          <p:spPr bwMode="auto">
            <a:xfrm>
              <a:off x="384" y="2541"/>
              <a:ext cx="576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dirty="0" smtClean="0">
                  <a:latin typeface="Times New Roman" pitchFamily="18" charset="0"/>
                  <a:cs typeface="Times New Roman" pitchFamily="18" charset="0"/>
                </a:rPr>
                <a:t>80</a:t>
              </a:r>
              <a:r>
                <a:rPr lang="en-US" altLang="en-US" sz="2800" baseline="30000" dirty="0" smtClean="0">
                  <a:latin typeface="Times New Roman" pitchFamily="18" charset="0"/>
                  <a:cs typeface="Times New Roman" pitchFamily="18" charset="0"/>
                </a:rPr>
                <a:t>0</a:t>
              </a:r>
              <a:endParaRPr lang="en-US" altLang="en-US" sz="28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" name="Text Box 38"/>
            <p:cNvSpPr txBox="1">
              <a:spLocks noChangeArrowheads="1"/>
            </p:cNvSpPr>
            <p:nvPr/>
          </p:nvSpPr>
          <p:spPr bwMode="auto">
            <a:xfrm>
              <a:off x="1257" y="1980"/>
              <a:ext cx="432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dirty="0" smtClean="0">
                  <a:latin typeface="Times New Roman" pitchFamily="18" charset="0"/>
                  <a:cs typeface="Times New Roman" pitchFamily="18" charset="0"/>
                </a:rPr>
                <a:t>40</a:t>
              </a:r>
              <a:r>
                <a:rPr lang="en-US" altLang="en-US" sz="2800" baseline="30000" dirty="0" smtClean="0">
                  <a:latin typeface="Times New Roman" pitchFamily="18" charset="0"/>
                  <a:cs typeface="Times New Roman" pitchFamily="18" charset="0"/>
                </a:rPr>
                <a:t>0</a:t>
              </a:r>
              <a:endParaRPr lang="en-US" altLang="en-US" sz="28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" name="Text Box 39"/>
            <p:cNvSpPr txBox="1">
              <a:spLocks noChangeArrowheads="1"/>
            </p:cNvSpPr>
            <p:nvPr/>
          </p:nvSpPr>
          <p:spPr bwMode="auto">
            <a:xfrm>
              <a:off x="2994" y="2559"/>
              <a:ext cx="480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dirty="0" smtClean="0">
                  <a:latin typeface="Times New Roman" pitchFamily="18" charset="0"/>
                  <a:cs typeface="Times New Roman" pitchFamily="18" charset="0"/>
                </a:rPr>
                <a:t>70</a:t>
              </a:r>
              <a:r>
                <a:rPr lang="en-US" altLang="en-US" sz="2800" baseline="30000" dirty="0" smtClean="0">
                  <a:latin typeface="Times New Roman" pitchFamily="18" charset="0"/>
                  <a:cs typeface="Times New Roman" pitchFamily="18" charset="0"/>
                </a:rPr>
                <a:t>0</a:t>
              </a:r>
              <a:endParaRPr lang="en-US" altLang="en-US" sz="28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" name="Text Box 40"/>
            <p:cNvSpPr txBox="1">
              <a:spLocks noChangeArrowheads="1"/>
            </p:cNvSpPr>
            <p:nvPr/>
          </p:nvSpPr>
          <p:spPr bwMode="auto">
            <a:xfrm>
              <a:off x="4080" y="1836"/>
              <a:ext cx="432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smtClean="0">
                  <a:latin typeface="Times New Roman" pitchFamily="18" charset="0"/>
                  <a:cs typeface="Times New Roman" pitchFamily="18" charset="0"/>
                </a:rPr>
                <a:t>65</a:t>
              </a:r>
              <a:r>
                <a:rPr lang="en-US" altLang="en-US" sz="2800" baseline="30000" smtClean="0">
                  <a:latin typeface="Times New Roman" pitchFamily="18" charset="0"/>
                  <a:cs typeface="Times New Roman" pitchFamily="18" charset="0"/>
                </a:rPr>
                <a:t>0</a:t>
              </a:r>
              <a:endParaRPr lang="en-US" altLang="en-US" sz="2800" smtClean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7" name="Text Box 41"/>
            <p:cNvSpPr txBox="1">
              <a:spLocks noChangeArrowheads="1"/>
            </p:cNvSpPr>
            <p:nvPr/>
          </p:nvSpPr>
          <p:spPr bwMode="auto">
            <a:xfrm>
              <a:off x="2592" y="1671"/>
              <a:ext cx="432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dirty="0" smtClean="0">
                  <a:latin typeface="Times New Roman" pitchFamily="18" charset="0"/>
                  <a:cs typeface="Times New Roman" pitchFamily="18" charset="0"/>
                </a:rPr>
                <a:t>50</a:t>
              </a:r>
              <a:r>
                <a:rPr lang="en-US" altLang="en-US" sz="2800" baseline="30000" dirty="0" smtClean="0">
                  <a:latin typeface="Times New Roman" pitchFamily="18" charset="0"/>
                  <a:cs typeface="Times New Roman" pitchFamily="18" charset="0"/>
                </a:rPr>
                <a:t>0</a:t>
              </a:r>
              <a:endParaRPr lang="en-US" altLang="en-US" sz="28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" name="Text Box 42"/>
            <p:cNvSpPr txBox="1">
              <a:spLocks noChangeArrowheads="1"/>
            </p:cNvSpPr>
            <p:nvPr/>
          </p:nvSpPr>
          <p:spPr bwMode="auto">
            <a:xfrm>
              <a:off x="825" y="2532"/>
              <a:ext cx="240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dirty="0">
                  <a:latin typeface="Times New Roman" pitchFamily="18" charset="0"/>
                  <a:cs typeface="Times New Roman" pitchFamily="18" charset="0"/>
                </a:rPr>
                <a:t>y</a:t>
              </a:r>
              <a:endParaRPr lang="en-US" altLang="en-US" sz="28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" name="Text Box 43"/>
            <p:cNvSpPr txBox="1">
              <a:spLocks noChangeArrowheads="1"/>
            </p:cNvSpPr>
            <p:nvPr/>
          </p:nvSpPr>
          <p:spPr bwMode="auto">
            <a:xfrm>
              <a:off x="576" y="2976"/>
              <a:ext cx="384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smtClean="0">
                  <a:solidFill>
                    <a:srgbClr val="FF33CC"/>
                  </a:solidFill>
                  <a:latin typeface="Times New Roman" pitchFamily="18" charset="0"/>
                  <a:cs typeface="Times New Roman" pitchFamily="18" charset="0"/>
                </a:rPr>
                <a:t>a)</a:t>
              </a:r>
            </a:p>
          </p:txBody>
        </p:sp>
        <p:sp>
          <p:nvSpPr>
            <p:cNvPr id="40" name="Text Box 44"/>
            <p:cNvSpPr txBox="1">
              <a:spLocks noChangeArrowheads="1"/>
            </p:cNvSpPr>
            <p:nvPr/>
          </p:nvSpPr>
          <p:spPr bwMode="auto">
            <a:xfrm>
              <a:off x="2352" y="2976"/>
              <a:ext cx="384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smtClean="0">
                  <a:solidFill>
                    <a:srgbClr val="FF33CC"/>
                  </a:solidFill>
                  <a:latin typeface="Times New Roman" pitchFamily="18" charset="0"/>
                  <a:cs typeface="Times New Roman" pitchFamily="18" charset="0"/>
                </a:rPr>
                <a:t>b)</a:t>
              </a:r>
            </a:p>
          </p:txBody>
        </p:sp>
        <p:sp>
          <p:nvSpPr>
            <p:cNvPr id="41" name="Text Box 45"/>
            <p:cNvSpPr txBox="1">
              <a:spLocks noChangeArrowheads="1"/>
            </p:cNvSpPr>
            <p:nvPr/>
          </p:nvSpPr>
          <p:spPr bwMode="auto">
            <a:xfrm>
              <a:off x="4656" y="2936"/>
              <a:ext cx="384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 smtClean="0">
                  <a:solidFill>
                    <a:srgbClr val="FF33CC"/>
                  </a:solidFill>
                  <a:latin typeface="Times New Roman" pitchFamily="18" charset="0"/>
                  <a:cs typeface="Times New Roman" pitchFamily="18" charset="0"/>
                </a:rPr>
                <a:t>c)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73310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</TotalTime>
  <Words>582</Words>
  <Application>Microsoft Office PowerPoint</Application>
  <PresentationFormat>On-screen Show (4:3)</PresentationFormat>
  <Paragraphs>194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Times New Roman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</cp:lastModifiedBy>
  <cp:revision>42</cp:revision>
  <dcterms:created xsi:type="dcterms:W3CDTF">2006-08-16T00:00:00Z</dcterms:created>
  <dcterms:modified xsi:type="dcterms:W3CDTF">2023-06-08T08:51:45Z</dcterms:modified>
</cp:coreProperties>
</file>