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79" r:id="rId2"/>
    <p:sldId id="485" r:id="rId3"/>
    <p:sldId id="487" r:id="rId4"/>
    <p:sldId id="489" r:id="rId5"/>
    <p:sldId id="491" r:id="rId6"/>
    <p:sldId id="494" r:id="rId7"/>
    <p:sldId id="481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5"/>
    <p:restoredTop sz="94651"/>
  </p:normalViewPr>
  <p:slideViewPr>
    <p:cSldViewPr snapToGrid="0" snapToObjects="1">
      <p:cViewPr varScale="1">
        <p:scale>
          <a:sx n="69" d="100"/>
          <a:sy n="69" d="100"/>
        </p:scale>
        <p:origin x="5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x-none" smtClean="0"/>
              <a:pPr/>
              <a:t>3/23/2022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1758462" y="104172"/>
            <a:ext cx="910350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Tiết 43 -&gt; tiết 47 </a:t>
            </a:r>
          </a:p>
          <a:p>
            <a:pPr algn="ctr"/>
            <a:r>
              <a:rPr lang="en-US" sz="2400" b="1" smtClean="0">
                <a:solidFill>
                  <a:srgbClr val="FF0000"/>
                </a:solidFill>
              </a:rPr>
              <a:t>Bài </a:t>
            </a:r>
            <a:r>
              <a:rPr lang="en-US" sz="2400" b="1" dirty="0" smtClean="0">
                <a:solidFill>
                  <a:srgbClr val="FF0000"/>
                </a:solidFill>
              </a:rPr>
              <a:t>17</a:t>
            </a:r>
            <a:r>
              <a:rPr lang="en-US" sz="2400" b="1" smtClean="0">
                <a:solidFill>
                  <a:srgbClr val="FF0000"/>
                </a:solidFill>
              </a:rPr>
              <a:t>: BƯỚC </a:t>
            </a:r>
            <a:r>
              <a:rPr lang="en-US" sz="2400" b="1" dirty="0" smtClean="0">
                <a:solidFill>
                  <a:srgbClr val="FF0000"/>
                </a:solidFill>
              </a:rPr>
              <a:t>NGOẶT LỊCH SỬ ĐẦU THẾ KỈ 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670773" y="2649826"/>
            <a:ext cx="8961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-48830" y="-5312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smtClean="0"/>
          </a:p>
          <a:p>
            <a:endParaRPr lang="en-US" sz="2000"/>
          </a:p>
          <a:p>
            <a:endParaRPr lang="en-US" sz="2000" smtClean="0"/>
          </a:p>
          <a:p>
            <a:endParaRPr lang="en-US" sz="2000"/>
          </a:p>
          <a:p>
            <a:endParaRPr lang="en-US" sz="2000" smtClean="0"/>
          </a:p>
          <a:p>
            <a:endParaRPr lang="en-US" sz="2000"/>
          </a:p>
          <a:p>
            <a:endParaRPr lang="en-US" sz="2000" smtClean="0"/>
          </a:p>
          <a:p>
            <a:endParaRPr lang="en-US" sz="2000"/>
          </a:p>
          <a:p>
            <a:endParaRPr lang="en-US" sz="2000" smtClean="0"/>
          </a:p>
          <a:p>
            <a:r>
              <a:rPr lang="en-US" sz="2000" smtClean="0"/>
              <a:t>https</a:t>
            </a:r>
            <a:r>
              <a:rPr lang="en-US" sz="2000"/>
              <a:t>://youtu.be/DyL9fSjaViU</a:t>
            </a:r>
            <a:endParaRPr lang="x-none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883096"/>
            <a:ext cx="4780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2C9250-FEE9-2F47-AD22-61BAE4ABFD2C}"/>
              </a:ext>
            </a:extLst>
          </p:cNvPr>
          <p:cNvSpPr txBox="1"/>
          <p:nvPr/>
        </p:nvSpPr>
        <p:spPr>
          <a:xfrm>
            <a:off x="94526" y="1407806"/>
            <a:ext cx="510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a.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Khúc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Thừa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Dụ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gây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dựng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nền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chủ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 </a:t>
            </a:r>
            <a:endParaRPr lang="x-none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F9538F-8169-8643-A8F3-CF7E6650DAC2}"/>
              </a:ext>
            </a:extLst>
          </p:cNvPr>
          <p:cNvSpPr txBox="1"/>
          <p:nvPr/>
        </p:nvSpPr>
        <p:spPr>
          <a:xfrm>
            <a:off x="0" y="1998010"/>
            <a:ext cx="5106124" cy="221599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2300" dirty="0" smtClean="0">
                <a:latin typeface="+mj-lt"/>
              </a:rPr>
              <a:t> </a:t>
            </a:r>
            <a:endParaRPr lang="en-US" sz="2300" dirty="0" smtClean="0">
              <a:latin typeface="+mj-lt"/>
            </a:endParaRPr>
          </a:p>
          <a:p>
            <a:pPr algn="just"/>
            <a:r>
              <a:rPr lang="vi-VN" sz="2300">
                <a:solidFill>
                  <a:schemeClr val="bg1"/>
                </a:solidFill>
                <a:latin typeface="+mj-lt"/>
              </a:rPr>
              <a:t> </a:t>
            </a:r>
            <a:r>
              <a:rPr lang="vi-VN" sz="2300">
                <a:latin typeface="+mj-lt"/>
              </a:rPr>
              <a:t>-</a:t>
            </a:r>
            <a:r>
              <a:rPr lang="en-US" sz="2300">
                <a:latin typeface="+mj-lt"/>
              </a:rPr>
              <a:t> Năm </a:t>
            </a:r>
            <a:r>
              <a:rPr lang="vi-VN" sz="2300">
                <a:latin typeface="+mj-lt"/>
              </a:rPr>
              <a:t>905:</a:t>
            </a:r>
            <a:r>
              <a:rPr lang="en-US" sz="2300">
                <a:latin typeface="+mj-lt"/>
              </a:rPr>
              <a:t> </a:t>
            </a:r>
            <a:r>
              <a:rPr lang="vi-VN" sz="2300">
                <a:latin typeface="+mj-lt"/>
              </a:rPr>
              <a:t>Nhân cơ hội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tiết độ sứ Độc Cô tổn 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giáng 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300">
                <a:latin typeface="+mj-lt"/>
              </a:rPr>
              <a:t>Khúc Thừa Dụ đã tập hợp nhân dân, chiếm thành</a:t>
            </a:r>
            <a:r>
              <a:rPr lang="en-US" sz="2300">
                <a:latin typeface="+mj-lt"/>
              </a:rPr>
              <a:t> 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 La (Hà Nội)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300" smtClean="0">
                <a:latin typeface="+mj-lt"/>
              </a:rPr>
              <a:t> </a:t>
            </a:r>
            <a:r>
              <a:rPr lang="vi-VN" sz="2300">
                <a:latin typeface="+mj-lt"/>
              </a:rPr>
              <a:t>tự xưng là  Tiết độ </a:t>
            </a:r>
            <a:r>
              <a:rPr lang="en-US" sz="2300">
                <a:latin typeface="+mj-lt"/>
              </a:rPr>
              <a:t>s</a:t>
            </a:r>
            <a:r>
              <a:rPr lang="vi-VN" sz="2300">
                <a:latin typeface="+mj-lt"/>
              </a:rPr>
              <a:t>ứ </a:t>
            </a:r>
            <a:endParaRPr lang="en-US" sz="2300">
              <a:latin typeface="+mj-lt"/>
            </a:endParaRPr>
          </a:p>
          <a:p>
            <a:endParaRPr lang="x-none" sz="23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F05073-6A25-484A-B674-F4811FAF90E5}"/>
              </a:ext>
            </a:extLst>
          </p:cNvPr>
          <p:cNvCxnSpPr/>
          <p:nvPr/>
        </p:nvCxnSpPr>
        <p:spPr>
          <a:xfrm>
            <a:off x="5106124" y="1407806"/>
            <a:ext cx="0" cy="4887039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1758462" y="104172"/>
            <a:ext cx="8032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Bài</a:t>
            </a:r>
            <a:r>
              <a:rPr lang="en-US" sz="2400" b="1" dirty="0" smtClean="0"/>
              <a:t> 17: </a:t>
            </a:r>
            <a:endParaRPr lang="en-US" sz="2400" dirty="0" smtClean="0"/>
          </a:p>
          <a:p>
            <a:pPr algn="ctr"/>
            <a:r>
              <a:rPr lang="en-US" sz="2400" b="1" dirty="0" smtClean="0"/>
              <a:t>BƯỚC NGOẶT LỊCH SỬ ĐẦU THẾ KỈ X</a:t>
            </a:r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F9538F-8169-8643-A8F3-CF7E6650DAC2}"/>
              </a:ext>
            </a:extLst>
          </p:cNvPr>
          <p:cNvSpPr txBox="1"/>
          <p:nvPr/>
        </p:nvSpPr>
        <p:spPr>
          <a:xfrm>
            <a:off x="148878" y="4878044"/>
            <a:ext cx="5106124" cy="201593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2500" dirty="0" smtClean="0">
                <a:latin typeface="+mj-lt"/>
              </a:rPr>
              <a:t> </a:t>
            </a:r>
            <a:endParaRPr lang="en-US" sz="2500" dirty="0" smtClean="0">
              <a:latin typeface="+mj-lt"/>
            </a:endParaRPr>
          </a:p>
          <a:p>
            <a:r>
              <a:rPr lang="vi-VN" sz="2500" smtClean="0">
                <a:latin typeface="+mj-lt"/>
              </a:rPr>
              <a:t>-</a:t>
            </a:r>
            <a:r>
              <a:rPr lang="en-US" sz="2500" smtClean="0">
                <a:latin typeface="+mj-lt"/>
              </a:rPr>
              <a:t> Năm </a:t>
            </a:r>
            <a:r>
              <a:rPr lang="vi-VN" sz="2500" smtClean="0">
                <a:latin typeface="+mj-lt"/>
              </a:rPr>
              <a:t>906</a:t>
            </a:r>
            <a:r>
              <a:rPr lang="vi-VN" sz="2500" dirty="0" smtClean="0">
                <a:latin typeface="+mj-lt"/>
              </a:rPr>
              <a:t>: Nhà Đường buộc phải </a:t>
            </a:r>
            <a:r>
              <a:rPr lang="vi-VN" sz="2500" smtClean="0">
                <a:latin typeface="+mj-lt"/>
              </a:rPr>
              <a:t>công nhận,</a:t>
            </a:r>
            <a:r>
              <a:rPr lang="en-US" sz="2500" smtClean="0">
                <a:latin typeface="+mj-lt"/>
              </a:rPr>
              <a:t> </a:t>
            </a:r>
            <a:r>
              <a:rPr lang="en-US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 Khúc Thừa Dụ làm Tiết độ sứ An Nam. 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500" dirty="0">
                <a:solidFill>
                  <a:schemeClr val="bg1"/>
                </a:solidFill>
                <a:latin typeface="+mj-lt"/>
              </a:rPr>
              <a:t> </a:t>
            </a:r>
            <a:endParaRPr lang="x-none" sz="25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00650" y="1407806"/>
            <a:ext cx="2799470" cy="287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62364" y="1407806"/>
            <a:ext cx="2857500" cy="287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6419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endParaRPr lang="en-US" sz="2000" smtClean="0">
              <a:latin typeface="+mj-lt"/>
            </a:endParaRPr>
          </a:p>
          <a:p>
            <a:endParaRPr lang="en-US" sz="2000">
              <a:latin typeface="+mj-lt"/>
            </a:endParaRPr>
          </a:p>
          <a:p>
            <a:r>
              <a:rPr lang="en-US" sz="2000" smtClean="0">
                <a:latin typeface="+mj-lt"/>
              </a:rPr>
              <a:t>https</a:t>
            </a:r>
            <a:r>
              <a:rPr lang="en-US" sz="2000">
                <a:latin typeface="+mj-lt"/>
              </a:rPr>
              <a:t>://youtu.be/1vMKAXAisqc</a:t>
            </a:r>
            <a:endParaRPr lang="x-none" sz="20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3970116" y="104172"/>
            <a:ext cx="478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Bài</a:t>
            </a:r>
            <a:r>
              <a:rPr lang="en-US" sz="2400" b="1" dirty="0" smtClean="0"/>
              <a:t> 17: </a:t>
            </a:r>
            <a:endParaRPr lang="en-US" sz="2400" dirty="0" smtClean="0"/>
          </a:p>
          <a:p>
            <a:pPr algn="ctr"/>
            <a:r>
              <a:rPr lang="en-US" sz="2400" b="1" dirty="0" smtClean="0"/>
              <a:t>BƯỚC NGOẶT LỊCH SỬ ĐẦU THẾ KỈ X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9F4057-9753-B54C-8065-4B52DC2DA622}"/>
              </a:ext>
            </a:extLst>
          </p:cNvPr>
          <p:cNvSpPr txBox="1"/>
          <p:nvPr/>
        </p:nvSpPr>
        <p:spPr>
          <a:xfrm>
            <a:off x="65219" y="970727"/>
            <a:ext cx="4780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Hạo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x-none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651BCB-1214-BD43-9CAF-D65BDD56AC06}"/>
              </a:ext>
            </a:extLst>
          </p:cNvPr>
          <p:cNvSpPr txBox="1"/>
          <p:nvPr/>
        </p:nvSpPr>
        <p:spPr>
          <a:xfrm>
            <a:off x="102848" y="1433623"/>
            <a:ext cx="5672137" cy="29238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2300" dirty="0" smtClean="0">
                <a:latin typeface="+mj-lt"/>
              </a:rPr>
              <a:t> </a:t>
            </a:r>
            <a:endParaRPr lang="en-US" sz="2300" dirty="0" smtClean="0">
              <a:latin typeface="+mj-lt"/>
            </a:endParaRPr>
          </a:p>
          <a:p>
            <a:r>
              <a:rPr lang="vi-VN" sz="2300" dirty="0" smtClean="0">
                <a:latin typeface="+mj-lt"/>
              </a:rPr>
              <a:t>-Sau khi cha mất, Khúc Hạo lên nối nghiệp và tiến hành nhiều chính sách </a:t>
            </a:r>
            <a:r>
              <a:rPr lang="vi-VN" sz="2300" smtClean="0">
                <a:latin typeface="+mj-lt"/>
              </a:rPr>
              <a:t>tiến bộ</a:t>
            </a:r>
            <a:r>
              <a:rPr lang="en-US" sz="2300" smtClean="0">
                <a:latin typeface="+mj-lt"/>
              </a:rPr>
              <a:t>:</a:t>
            </a:r>
          </a:p>
          <a:p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Giữ thành Đại La.</a:t>
            </a:r>
          </a:p>
          <a:p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Tự xưng là Tiết độ sứ.</a:t>
            </a:r>
          </a:p>
          <a:p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Chia lại các lộ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phủ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châu và xã.</a:t>
            </a:r>
          </a:p>
          <a:p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Bình quân thuế ruộng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 bỏ lực dịch</a:t>
            </a:r>
            <a:r>
              <a:rPr lang="vi-VN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lập sổ hộ khẩu…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C830F4-C580-884E-A140-F3EA21128A19}"/>
              </a:ext>
            </a:extLst>
          </p:cNvPr>
          <p:cNvCxnSpPr/>
          <p:nvPr/>
        </p:nvCxnSpPr>
        <p:spPr>
          <a:xfrm>
            <a:off x="5774984" y="1149524"/>
            <a:ext cx="0" cy="4887039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:\Users\Admin\Pictures\tải xuống (6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6387" y="1617785"/>
            <a:ext cx="3854547" cy="278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178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94528" y="52099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x-none" sz="20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3981157" y="52099"/>
            <a:ext cx="478034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Bài</a:t>
            </a:r>
            <a:r>
              <a:rPr lang="en-US" sz="2400" b="1" dirty="0" smtClean="0"/>
              <a:t> 17: </a:t>
            </a:r>
            <a:endParaRPr lang="en-US" sz="2400" dirty="0" smtClean="0"/>
          </a:p>
          <a:p>
            <a:pPr algn="ctr"/>
            <a:r>
              <a:rPr lang="en-US" sz="2400" b="1" dirty="0" smtClean="0"/>
              <a:t>BƯỚC NGOẶT LỊCH SỬ ĐẦU THẾ KỈ X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883096"/>
            <a:ext cx="8492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2C9250-FEE9-2F47-AD22-61BAE4ABFD2C}"/>
              </a:ext>
            </a:extLst>
          </p:cNvPr>
          <p:cNvSpPr txBox="1"/>
          <p:nvPr/>
        </p:nvSpPr>
        <p:spPr>
          <a:xfrm>
            <a:off x="128030" y="1955769"/>
            <a:ext cx="5321536" cy="31700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2500" dirty="0" smtClean="0">
                <a:latin typeface="+mj-lt"/>
              </a:rPr>
              <a:t> </a:t>
            </a:r>
            <a:endParaRPr lang="en-US" sz="2500" dirty="0" smtClean="0">
              <a:latin typeface="+mj-lt"/>
            </a:endParaRPr>
          </a:p>
          <a:p>
            <a:r>
              <a:rPr lang="en-US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Mùa thu năm 930</a:t>
            </a:r>
            <a:r>
              <a:rPr lang="vi-VN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nhà Nam Hán sang đánh bại chính quyền họ Khúc và thiết lập lại bộ máy cai trị.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500" smtClean="0">
                <a:latin typeface="+mj-lt"/>
              </a:rPr>
              <a:t>-</a:t>
            </a:r>
            <a:r>
              <a:rPr lang="en-US" sz="2500" smtClean="0">
                <a:latin typeface="+mj-lt"/>
              </a:rPr>
              <a:t> </a:t>
            </a:r>
            <a:r>
              <a:rPr lang="en-US" sz="2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 năm </a:t>
            </a:r>
            <a:r>
              <a:rPr lang="vi-VN" sz="2500" smtClean="0">
                <a:latin typeface="+mj-lt"/>
              </a:rPr>
              <a:t>931</a:t>
            </a:r>
            <a:r>
              <a:rPr lang="vi-VN" sz="2500" smtClean="0"/>
              <a:t>,</a:t>
            </a:r>
            <a:r>
              <a:rPr lang="vi-VN" sz="2500" smtClean="0">
                <a:latin typeface="+mj-lt"/>
              </a:rPr>
              <a:t> </a:t>
            </a:r>
            <a:r>
              <a:rPr lang="vi-VN" sz="2500" dirty="0" smtClean="0">
                <a:latin typeface="+mj-lt"/>
              </a:rPr>
              <a:t>Dương Đình Nghệ kéo quân tiến đánh, làm chủ thành Đại La, giành thắng lợi và khôi phục nền tự chủ</a:t>
            </a:r>
            <a:endParaRPr lang="en-US" sz="2500" dirty="0" smtClean="0">
              <a:latin typeface="+mj-lt"/>
            </a:endParaRPr>
          </a:p>
          <a:p>
            <a:r>
              <a:rPr lang="vi-VN" sz="2500" dirty="0" smtClean="0">
                <a:latin typeface="+mj-lt"/>
              </a:rPr>
              <a:t> </a:t>
            </a:r>
            <a:endParaRPr lang="en-US" sz="2500" dirty="0">
              <a:latin typeface="+mj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10F576F-12E9-3647-A970-A5052E766F1A}"/>
              </a:ext>
            </a:extLst>
          </p:cNvPr>
          <p:cNvCxnSpPr/>
          <p:nvPr/>
        </p:nvCxnSpPr>
        <p:spPr>
          <a:xfrm>
            <a:off x="5416064" y="1097300"/>
            <a:ext cx="0" cy="4887039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8059" y="1097301"/>
            <a:ext cx="2604803" cy="347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27078" y="1097300"/>
            <a:ext cx="6564922" cy="465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2C9250-FEE9-2F47-AD22-61BAE4ABFD2C}"/>
              </a:ext>
            </a:extLst>
          </p:cNvPr>
          <p:cNvSpPr txBox="1"/>
          <p:nvPr/>
        </p:nvSpPr>
        <p:spPr>
          <a:xfrm>
            <a:off x="6089692" y="5888508"/>
            <a:ext cx="4614407" cy="4770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2500">
                <a:latin typeface="+mj-lt"/>
              </a:rPr>
              <a:t>https://youtu.be/xz4dui0H3Vc</a:t>
            </a:r>
            <a:endParaRPr lang="en-US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41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-1619" y="-7359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x-none" sz="20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3970116" y="104172"/>
            <a:ext cx="478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Bài</a:t>
            </a:r>
            <a:r>
              <a:rPr lang="en-US" sz="2400" b="1" dirty="0" smtClean="0"/>
              <a:t> 17: </a:t>
            </a:r>
            <a:endParaRPr lang="en-US" sz="2400" dirty="0" smtClean="0"/>
          </a:p>
          <a:p>
            <a:pPr algn="ctr"/>
            <a:r>
              <a:rPr lang="en-US" sz="2400" b="1" dirty="0" smtClean="0"/>
              <a:t>BƯỚC NGOẶT LỊCH SỬ ĐẦU THẾ KỈ X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883096"/>
            <a:ext cx="8492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2C9250-FEE9-2F47-AD22-61BAE4ABFD2C}"/>
              </a:ext>
            </a:extLst>
          </p:cNvPr>
          <p:cNvSpPr txBox="1"/>
          <p:nvPr/>
        </p:nvSpPr>
        <p:spPr>
          <a:xfrm>
            <a:off x="0" y="1719067"/>
            <a:ext cx="586622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 </a:t>
            </a:r>
            <a:r>
              <a:rPr lang="en-US" sz="2400" smtClean="0"/>
              <a:t>-</a:t>
            </a:r>
            <a:r>
              <a:rPr lang="en-US" sz="2400" dirty="0" err="1" smtClean="0"/>
              <a:t>Ngô</a:t>
            </a:r>
            <a:r>
              <a:rPr lang="en-US" sz="2400" dirty="0" smtClean="0"/>
              <a:t> </a:t>
            </a:r>
            <a:r>
              <a:rPr lang="en-US" sz="2400" dirty="0" err="1" smtClean="0"/>
              <a:t>Quyền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lên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hoạch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giặc</a:t>
            </a:r>
            <a:r>
              <a:rPr lang="en-US" sz="2400" dirty="0" smtClean="0"/>
              <a:t> ở </a:t>
            </a:r>
            <a:r>
              <a:rPr lang="en-US" sz="2400" dirty="0" err="1" smtClean="0"/>
              <a:t>vùng</a:t>
            </a:r>
            <a:r>
              <a:rPr lang="en-US" sz="2400" dirty="0" smtClean="0"/>
              <a:t> </a:t>
            </a:r>
            <a:r>
              <a:rPr lang="en-US" sz="2400" dirty="0" err="1" smtClean="0"/>
              <a:t>cửa</a:t>
            </a:r>
            <a:r>
              <a:rPr lang="en-US" sz="2400" dirty="0" smtClean="0"/>
              <a:t> </a:t>
            </a:r>
            <a:r>
              <a:rPr lang="en-US" sz="2400" dirty="0" err="1" smtClean="0"/>
              <a:t>biển</a:t>
            </a:r>
            <a:r>
              <a:rPr lang="en-US" sz="2400" dirty="0" smtClean="0"/>
              <a:t> </a:t>
            </a:r>
            <a:r>
              <a:rPr lang="en-US" sz="2400" dirty="0" err="1" smtClean="0"/>
              <a:t>Bạch</a:t>
            </a:r>
            <a:r>
              <a:rPr lang="en-US" sz="2400" dirty="0" smtClean="0"/>
              <a:t> </a:t>
            </a:r>
            <a:r>
              <a:rPr lang="en-US" sz="2400" dirty="0" err="1" smtClean="0"/>
              <a:t>Đằng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CBA9E5-A094-7C43-8285-0A340276F3C5}"/>
              </a:ext>
            </a:extLst>
          </p:cNvPr>
          <p:cNvSpPr txBox="1"/>
          <p:nvPr/>
        </p:nvSpPr>
        <p:spPr>
          <a:xfrm>
            <a:off x="94526" y="2632231"/>
            <a:ext cx="5771702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 </a:t>
            </a:r>
          </a:p>
          <a:p>
            <a:r>
              <a:rPr lang="en-US" sz="2400" smtClean="0"/>
              <a:t>- Nét </a:t>
            </a:r>
            <a:r>
              <a:rPr lang="en-US" sz="2400" dirty="0" err="1" smtClean="0"/>
              <a:t>độc</a:t>
            </a:r>
            <a:r>
              <a:rPr lang="en-US" sz="2400" dirty="0" smtClean="0"/>
              <a:t> </a:t>
            </a:r>
            <a:r>
              <a:rPr lang="en-US" sz="2400" dirty="0" err="1" smtClean="0"/>
              <a:t>đáo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nghệ</a:t>
            </a:r>
            <a:r>
              <a:rPr lang="en-US" sz="2400" dirty="0" smtClean="0"/>
              <a:t> </a:t>
            </a:r>
            <a:r>
              <a:rPr lang="en-US" sz="2400" dirty="0" err="1" smtClean="0"/>
              <a:t>thuật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giặc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NQ: 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13F27F-99EF-0740-9071-E3B8278DB34B}"/>
              </a:ext>
            </a:extLst>
          </p:cNvPr>
          <p:cNvSpPr txBox="1"/>
          <p:nvPr/>
        </p:nvSpPr>
        <p:spPr>
          <a:xfrm>
            <a:off x="153295" y="4109521"/>
            <a:ext cx="6206993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+ Xây </a:t>
            </a:r>
            <a:r>
              <a:rPr lang="en-US" sz="2400" dirty="0" err="1" smtClean="0"/>
              <a:t>dựng</a:t>
            </a:r>
            <a:r>
              <a:rPr lang="en-US" sz="2400" dirty="0" smtClean="0"/>
              <a:t> </a:t>
            </a:r>
            <a:r>
              <a:rPr lang="en-US" sz="2400" dirty="0" err="1" smtClean="0"/>
              <a:t>bãi</a:t>
            </a:r>
            <a:r>
              <a:rPr lang="en-US" sz="2400" dirty="0" smtClean="0"/>
              <a:t> </a:t>
            </a:r>
            <a:r>
              <a:rPr lang="en-US" sz="2400" dirty="0" err="1" smtClean="0"/>
              <a:t>cọc</a:t>
            </a:r>
            <a:r>
              <a:rPr lang="en-US" sz="2400" dirty="0" smtClean="0"/>
              <a:t> </a:t>
            </a:r>
            <a:r>
              <a:rPr lang="en-US" sz="2400" dirty="0" err="1" smtClean="0"/>
              <a:t>ngầm</a:t>
            </a:r>
            <a:endParaRPr lang="en-US" sz="2400" dirty="0" smtClean="0"/>
          </a:p>
          <a:p>
            <a:r>
              <a:rPr lang="en-US" sz="2400" smtClean="0"/>
              <a:t>+ </a:t>
            </a:r>
            <a:r>
              <a:rPr lang="en-US" sz="2400" smtClean="0"/>
              <a:t>Lợi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thủy</a:t>
            </a:r>
            <a:r>
              <a:rPr lang="en-US" sz="2400" dirty="0" smtClean="0"/>
              <a:t> </a:t>
            </a:r>
            <a:r>
              <a:rPr lang="en-US" sz="2400" dirty="0" err="1" smtClean="0"/>
              <a:t>triều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giành</a:t>
            </a:r>
            <a:r>
              <a:rPr lang="en-US" sz="2400" dirty="0" smtClean="0"/>
              <a:t> </a:t>
            </a:r>
            <a:r>
              <a:rPr lang="en-US" sz="2400" dirty="0" err="1" smtClean="0"/>
              <a:t>thắng</a:t>
            </a:r>
            <a:r>
              <a:rPr lang="en-US" sz="2400" dirty="0" smtClean="0"/>
              <a:t> </a:t>
            </a:r>
            <a:r>
              <a:rPr lang="en-US" sz="2400" dirty="0" err="1" smtClean="0"/>
              <a:t>lợi</a:t>
            </a:r>
            <a:endParaRPr lang="x-none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12" descr="C:\Users\Admin\Pictures\tải xuống (8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4381" y="1342661"/>
            <a:ext cx="2492407" cy="2489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0F576F-12E9-3647-A970-A5052E766F1A}"/>
              </a:ext>
            </a:extLst>
          </p:cNvPr>
          <p:cNvCxnSpPr/>
          <p:nvPr/>
        </p:nvCxnSpPr>
        <p:spPr>
          <a:xfrm>
            <a:off x="5866228" y="1342661"/>
            <a:ext cx="0" cy="4887039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C:\Users\Admin\Pictures\tải xuống (7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50461" y="1342661"/>
            <a:ext cx="2800425" cy="2489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C:\Users\Admin\Pictures\220px-Bãi_cọc_cửa_sông_Bạch_Đằng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9018" y="4053354"/>
            <a:ext cx="3320563" cy="22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101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x-none" sz="20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3970115" y="104172"/>
            <a:ext cx="527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Bài</a:t>
            </a:r>
            <a:r>
              <a:rPr lang="en-US" sz="2400" b="1" dirty="0" smtClean="0"/>
              <a:t> 17: </a:t>
            </a:r>
            <a:endParaRPr lang="en-US" sz="2400" dirty="0" smtClean="0"/>
          </a:p>
          <a:p>
            <a:pPr algn="ctr"/>
            <a:r>
              <a:rPr lang="en-US" sz="2400" b="1" dirty="0" smtClean="0"/>
              <a:t>BƯỚC NGOẶT LỊCH SỬ ĐẦU THẾ KỈ X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3571B8-F7E1-804F-BE4C-6D2ABF58A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63"/>
          <a:stretch/>
        </p:blipFill>
        <p:spPr>
          <a:xfrm rot="12870486" flipV="1">
            <a:off x="10567497" y="446824"/>
            <a:ext cx="1559420" cy="104780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2EDAE1D-670B-2A4C-A4B2-0CAD2AC7E5E7}"/>
              </a:ext>
            </a:extLst>
          </p:cNvPr>
          <p:cNvSpPr txBox="1"/>
          <p:nvPr/>
        </p:nvSpPr>
        <p:spPr>
          <a:xfrm>
            <a:off x="138644" y="1044749"/>
            <a:ext cx="6735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C9277-8003-8B4C-9777-5EAED781638E}"/>
              </a:ext>
            </a:extLst>
          </p:cNvPr>
          <p:cNvSpPr txBox="1"/>
          <p:nvPr/>
        </p:nvSpPr>
        <p:spPr>
          <a:xfrm>
            <a:off x="138644" y="1476948"/>
            <a:ext cx="1205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/>
              <a:t> Giới thiệu 1 nhân vật lịch sử có liên quan đến điểm di tích lịch sử mà em ấn tượng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875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0AA35D-A2D8-DB45-AE3F-424C38E0D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58" y="-147484"/>
            <a:ext cx="11808542" cy="7506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53C941-41C4-3145-B1AC-B6DC66719B98}"/>
              </a:ext>
            </a:extLst>
          </p:cNvPr>
          <p:cNvSpPr txBox="1"/>
          <p:nvPr/>
        </p:nvSpPr>
        <p:spPr>
          <a:xfrm>
            <a:off x="2969341" y="2767280"/>
            <a:ext cx="6636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000" b="1" dirty="0">
                <a:solidFill>
                  <a:srgbClr val="7030A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CẢM ƠN CÁC EM!</a:t>
            </a:r>
          </a:p>
          <a:p>
            <a:pPr algn="ctr"/>
            <a:r>
              <a:rPr lang="x-none" sz="4000" b="1" dirty="0">
                <a:solidFill>
                  <a:srgbClr val="7030A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CHÚC CÁC EM HỌC TỐT!</a:t>
            </a:r>
          </a:p>
        </p:txBody>
      </p:sp>
    </p:spTree>
    <p:extLst>
      <p:ext uri="{BB962C8B-B14F-4D97-AF65-F5344CB8AC3E}">
        <p14:creationId xmlns:p14="http://schemas.microsoft.com/office/powerpoint/2010/main" val="412043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198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Windows User</cp:lastModifiedBy>
  <cp:revision>48</cp:revision>
  <dcterms:created xsi:type="dcterms:W3CDTF">2021-07-16T02:46:11Z</dcterms:created>
  <dcterms:modified xsi:type="dcterms:W3CDTF">2022-03-23T13:13:07Z</dcterms:modified>
</cp:coreProperties>
</file>