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7" r:id="rId6"/>
    <p:sldId id="283" r:id="rId7"/>
    <p:sldId id="258" r:id="rId8"/>
    <p:sldId id="284" r:id="rId9"/>
    <p:sldId id="292" r:id="rId10"/>
    <p:sldId id="264" r:id="rId11"/>
    <p:sldId id="285" r:id="rId12"/>
    <p:sldId id="286" r:id="rId13"/>
    <p:sldId id="288" r:id="rId14"/>
    <p:sldId id="289" r:id="rId15"/>
    <p:sldId id="290" r:id="rId16"/>
    <p:sldId id="293" r:id="rId17"/>
    <p:sldId id="294" r:id="rId18"/>
    <p:sldId id="295" r:id="rId19"/>
    <p:sldId id="296" r:id="rId20"/>
    <p:sldId id="297" r:id="rId21"/>
    <p:sldId id="298" r:id="rId22"/>
    <p:sldId id="279"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F4E79"/>
    <a:srgbClr val="15142A"/>
    <a:srgbClr val="FAED3B"/>
    <a:srgbClr val="70AD47"/>
    <a:srgbClr val="A7FDFF"/>
    <a:srgbClr val="3CDFE6"/>
    <a:srgbClr val="0C0D0E"/>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72" d="100"/>
          <a:sy n="72" d="100"/>
        </p:scale>
        <p:origin x="85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7/18/2023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7/18/2023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7/18/2023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7/18/2023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7/18/2023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7/18/2023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7/18/2023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7/18/2023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7/18/2023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7/18/2023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7.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oleObject" Target="../embeddings/oleObject9.bin"/><Relationship Id="rId7"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image" Target="../media/image20.png"/><Relationship Id="rId9" Type="http://schemas.openxmlformats.org/officeDocument/2006/relationships/slide" Target="slide19.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slide" Target="slide14.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slide" Target="slide14.xml"/><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14.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14.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image" Target="../media/image9.png"/><Relationship Id="rId5" Type="http://schemas.openxmlformats.org/officeDocument/2006/relationships/oleObject" Target="../embeddings/oleObject4.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
        <p:nvSpPr>
          <p:cNvPr id="14" name="!!1">
            <a:extLst>
              <a:ext uri="{FF2B5EF4-FFF2-40B4-BE49-F238E27FC236}">
                <a16:creationId xmlns:a16="http://schemas.microsoft.com/office/drawing/2014/main" id="{0E246211-C9C9-4B3E-9DDF-914AB989AE93}"/>
              </a:ext>
            </a:extLst>
          </p:cNvPr>
          <p:cNvSpPr txBox="1"/>
          <p:nvPr/>
        </p:nvSpPr>
        <p:spPr>
          <a:xfrm>
            <a:off x="2133600" y="2291083"/>
            <a:ext cx="9026254" cy="1569660"/>
          </a:xfrm>
          <a:prstGeom prst="rect">
            <a:avLst/>
          </a:prstGeom>
          <a:noFill/>
        </p:spPr>
        <p:txBody>
          <a:bodyPr wrap="square">
            <a:spAutoFit/>
          </a:bodyPr>
          <a:lstStyle/>
          <a:p>
            <a:pPr algn="ctr"/>
            <a:r>
              <a:rPr lang="nl-NL" sz="4800" b="1">
                <a:solidFill>
                  <a:srgbClr val="FFFF00"/>
                </a:solidFill>
                <a:latin typeface="Arial" pitchFamily="34" charset="0"/>
                <a:cs typeface="Arial" pitchFamily="34" charset="0"/>
              </a:rPr>
              <a:t>§3: PHÉP CỘNG, PHÉP TRỪ CÁC SỐ TỰ </a:t>
            </a:r>
            <a:r>
              <a:rPr lang="nl-NL" sz="4800" b="1" smtClean="0">
                <a:solidFill>
                  <a:srgbClr val="FFFF00"/>
                </a:solidFill>
                <a:latin typeface="Arial" pitchFamily="34" charset="0"/>
                <a:cs typeface="Arial" pitchFamily="34" charset="0"/>
              </a:rPr>
              <a:t>NHIÊN (tiết 1)</a:t>
            </a:r>
            <a:endParaRPr lang="en-US" sz="4800">
              <a:solidFill>
                <a:srgbClr val="FFFF00"/>
              </a:solidFill>
              <a:latin typeface="Arial" pitchFamily="34" charset="0"/>
              <a:cs typeface="Arial" pitchFamily="34" charset="0"/>
            </a:endParaRPr>
          </a:p>
        </p:txBody>
      </p:sp>
      <p:sp>
        <p:nvSpPr>
          <p:cNvPr id="2" name="Subtitle 1"/>
          <p:cNvSpPr>
            <a:spLocks noGrp="1"/>
          </p:cNvSpPr>
          <p:nvPr>
            <p:ph type="subTitle" idx="1"/>
          </p:nvPr>
        </p:nvSpPr>
        <p:spPr/>
        <p:txBody>
          <a:bodyPr/>
          <a:lstStyle/>
          <a:p>
            <a:endParaRPr lang="en-US"/>
          </a:p>
        </p:txBody>
      </p:sp>
      <p:sp>
        <p:nvSpPr>
          <p:cNvPr id="10" name="Subtitle 2">
            <a:extLst>
              <a:ext uri="{FF2B5EF4-FFF2-40B4-BE49-F238E27FC236}">
                <a16:creationId xmlns:a16="http://schemas.microsoft.com/office/drawing/2014/main" id="{D05F6415-1E7C-453D-B6B7-DBF76BDA691B}"/>
              </a:ext>
            </a:extLst>
          </p:cNvPr>
          <p:cNvSpPr>
            <a:spLocks noGrp="1"/>
          </p:cNvSpPr>
          <p:nvPr/>
        </p:nvSpPr>
        <p:spPr>
          <a:xfrm>
            <a:off x="1524000" y="480098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solidFill>
                  <a:schemeClr val="bg1"/>
                </a:solidFill>
                <a:latin typeface="Arial" panose="020B0604020202020204" pitchFamily="34" charset="0"/>
                <a:ea typeface="Tahoma" panose="020B0604030504040204" pitchFamily="34" charset="0"/>
                <a:cs typeface="Arial" panose="020B0604020202020204" pitchFamily="34" charset="0"/>
              </a:rPr>
              <a:t>Giáo viên: Nguyễn Thị Huyên</a:t>
            </a:r>
            <a:endParaRPr lang="en-US" sz="28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A3A062DA-93BF-4842-B601-4404401BCCE3}"/>
              </a:ext>
            </a:extLst>
          </p:cNvPr>
          <p:cNvSpPr txBox="1"/>
          <p:nvPr/>
        </p:nvSpPr>
        <p:spPr>
          <a:xfrm>
            <a:off x="2786466" y="2384130"/>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a:t>
            </a:r>
            <a:r>
              <a:rPr lang="en-US" sz="2800" smtClean="0">
                <a:latin typeface="Arial" pitchFamily="34" charset="0"/>
                <a:ea typeface="Times New Roman" panose="02020603050405020304" pitchFamily="18" charset="0"/>
                <a:cs typeface="Arial" pitchFamily="34" charset="0"/>
              </a:rPr>
              <a:t>bị trừ    Số trừ    </a:t>
            </a:r>
            <a:r>
              <a:rPr lang="en-US" sz="2800" smtClean="0">
                <a:latin typeface="Arial" pitchFamily="34" charset="0"/>
                <a:cs typeface="Arial" pitchFamily="34" charset="0"/>
              </a:rPr>
              <a:t>Hiệu</a:t>
            </a:r>
            <a:endParaRPr lang="en-US" sz="2800">
              <a:latin typeface="Arial" pitchFamily="34" charset="0"/>
              <a:cs typeface="Arial" pitchFamily="34" charset="0"/>
            </a:endParaRPr>
          </a:p>
        </p:txBody>
      </p:sp>
      <p:sp>
        <p:nvSpPr>
          <p:cNvPr id="17" name="Content Placeholder 2">
            <a:extLst>
              <a:ext uri="{FF2B5EF4-FFF2-40B4-BE49-F238E27FC236}">
                <a16:creationId xmlns:a16="http://schemas.microsoft.com/office/drawing/2014/main" id="{5CC79972-FF38-4665-82E6-9C18B2DBFC65}"/>
              </a:ext>
            </a:extLst>
          </p:cNvPr>
          <p:cNvSpPr txBox="1">
            <a:spLocks/>
          </p:cNvSpPr>
          <p:nvPr/>
        </p:nvSpPr>
        <p:spPr>
          <a:xfrm>
            <a:off x="1092351" y="970396"/>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a) Nhắc lại về phép trừ</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364820" y="2843814"/>
            <a:ext cx="9502578" cy="2462213"/>
          </a:xfrm>
          <a:prstGeom prst="rect">
            <a:avLst/>
          </a:prstGeom>
          <a:noFill/>
        </p:spPr>
        <p:txBody>
          <a:bodyPr wrap="square">
            <a:spAutoFit/>
          </a:bodyPr>
          <a:lstStyle/>
          <a:p>
            <a:pPr algn="just">
              <a:lnSpc>
                <a:spcPct val="150000"/>
              </a:lnSpc>
            </a:pPr>
            <a:r>
              <a:rPr lang="en-US" sz="2800" i="1" smtClean="0">
                <a:latin typeface="Arial" pitchFamily="34" charset="0"/>
                <a:cs typeface="Arial" pitchFamily="34" charset="0"/>
              </a:rPr>
              <a:t>Lưu ý:</a:t>
            </a:r>
          </a:p>
          <a:p>
            <a:pPr algn="just">
              <a:lnSpc>
                <a:spcPct val="150000"/>
              </a:lnSpc>
            </a:pPr>
            <a:r>
              <a:rPr lang="en-US" sz="2800" i="1" smtClean="0">
                <a:latin typeface="Arial" pitchFamily="34" charset="0"/>
                <a:cs typeface="Arial" pitchFamily="34" charset="0"/>
              </a:rPr>
              <a:t>a – b = c thì a = b + c</a:t>
            </a:r>
          </a:p>
          <a:p>
            <a:pPr algn="just">
              <a:lnSpc>
                <a:spcPct val="150000"/>
              </a:lnSpc>
            </a:pPr>
            <a:r>
              <a:rPr lang="en-US" sz="2800" i="1" smtClean="0">
                <a:latin typeface="Arial" pitchFamily="34" charset="0"/>
                <a:cs typeface="Arial" pitchFamily="34" charset="0"/>
              </a:rPr>
              <a:t>a + b = c thì </a:t>
            </a:r>
          </a:p>
          <a:p>
            <a:pPr algn="just"/>
            <a:endParaRPr lang="en-US" sz="280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9432772" y="272962"/>
            <a:ext cx="1607156" cy="1446440"/>
          </a:xfrm>
          <a:prstGeom prst="rect">
            <a:avLst/>
          </a:prstGeom>
        </p:spPr>
      </p:pic>
      <p:sp>
        <p:nvSpPr>
          <p:cNvPr id="1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183217153"/>
              </p:ext>
            </p:extLst>
          </p:nvPr>
        </p:nvGraphicFramePr>
        <p:xfrm>
          <a:off x="2992874" y="1525460"/>
          <a:ext cx="4878999" cy="924442"/>
        </p:xfrm>
        <a:graphic>
          <a:graphicData uri="http://schemas.openxmlformats.org/presentationml/2006/ole">
            <mc:AlternateContent xmlns:mc="http://schemas.openxmlformats.org/markup-compatibility/2006">
              <mc:Choice xmlns:v="urn:schemas-microsoft-com:vml" Requires="v">
                <p:oleObj spid="_x0000_s7210" name="Equation" r:id="rId4" imgW="2717800" imgH="520700" progId="Equation.DSMT4">
                  <p:embed/>
                </p:oleObj>
              </mc:Choice>
              <mc:Fallback>
                <p:oleObj name="Equation" r:id="rId4" imgW="2717800" imgH="520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874" y="1525460"/>
                        <a:ext cx="4878999" cy="924442"/>
                      </a:xfrm>
                      <a:prstGeom prst="rect">
                        <a:avLst/>
                      </a:prstGeom>
                      <a:noFill/>
                    </p:spPr>
                  </p:pic>
                </p:oleObj>
              </mc:Fallback>
            </mc:AlternateContent>
          </a:graphicData>
        </a:graphic>
      </p:graphicFrame>
      <p:sp>
        <p:nvSpPr>
          <p:cNvPr id="24"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579020907"/>
              </p:ext>
            </p:extLst>
          </p:nvPr>
        </p:nvGraphicFramePr>
        <p:xfrm>
          <a:off x="3486609" y="4261810"/>
          <a:ext cx="1520097" cy="1043922"/>
        </p:xfrm>
        <a:graphic>
          <a:graphicData uri="http://schemas.openxmlformats.org/presentationml/2006/ole">
            <mc:AlternateContent xmlns:mc="http://schemas.openxmlformats.org/markup-compatibility/2006">
              <mc:Choice xmlns:v="urn:schemas-microsoft-com:vml" Requires="v">
                <p:oleObj spid="_x0000_s7211" name="Equation" r:id="rId6" imgW="787058" imgH="545863" progId="Equation.DSMT4">
                  <p:embed/>
                </p:oleObj>
              </mc:Choice>
              <mc:Fallback>
                <p:oleObj name="Equation" r:id="rId6" imgW="787058" imgH="545863"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609" y="4261810"/>
                        <a:ext cx="1520097" cy="1043922"/>
                      </a:xfrm>
                      <a:prstGeom prst="rect">
                        <a:avLst/>
                      </a:prstGeom>
                      <a:noFill/>
                    </p:spPr>
                  </p:pic>
                </p:oleObj>
              </mc:Fallback>
            </mc:AlternateContent>
          </a:graphicData>
        </a:graphic>
      </p:graphicFrame>
    </p:spTree>
    <p:extLst>
      <p:ext uri="{BB962C8B-B14F-4D97-AF65-F5344CB8AC3E}">
        <p14:creationId xmlns:p14="http://schemas.microsoft.com/office/powerpoint/2010/main" val="1051478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421209"/>
            <a:ext cx="8194331" cy="2246769"/>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Giải:</a:t>
            </a:r>
          </a:p>
          <a:p>
            <a:r>
              <a:rPr lang="en-US" sz="2800" smtClean="0">
                <a:latin typeface="Arial" pitchFamily="34" charset="0"/>
                <a:ea typeface="Times New Roman" panose="02020603050405020304" pitchFamily="18" charset="0"/>
                <a:cs typeface="Arial" pitchFamily="34" charset="0"/>
              </a:rPr>
              <a:t>Từ </a:t>
            </a:r>
            <a:r>
              <a:rPr lang="en-US" sz="2800">
                <a:latin typeface="Arial" pitchFamily="34" charset="0"/>
                <a:ea typeface="Times New Roman" panose="02020603050405020304" pitchFamily="18" charset="0"/>
                <a:cs typeface="Arial" pitchFamily="34" charset="0"/>
              </a:rPr>
              <a:t>x + 2015 = </a:t>
            </a:r>
            <a:r>
              <a:rPr lang="en-US" sz="2800" smtClean="0">
                <a:latin typeface="Arial" pitchFamily="34" charset="0"/>
                <a:ea typeface="Times New Roman" panose="02020603050405020304" pitchFamily="18" charset="0"/>
                <a:cs typeface="Arial" pitchFamily="34" charset="0"/>
              </a:rPr>
              <a:t>2021 ta có</a:t>
            </a:r>
            <a:endParaRPr lang="en-US" sz="2800">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x = 2021 – 2015 </a:t>
            </a:r>
          </a:p>
          <a:p>
            <a:r>
              <a:rPr lang="en-US" sz="2800">
                <a:effectLst/>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x = 6</a:t>
            </a:r>
          </a:p>
          <a:p>
            <a:r>
              <a:rPr lang="en-US" sz="2800" smtClean="0">
                <a:latin typeface="Arial" pitchFamily="34" charset="0"/>
                <a:ea typeface="Times New Roman" panose="02020603050405020304" pitchFamily="18" charset="0"/>
                <a:cs typeface="Arial" pitchFamily="34" charset="0"/>
              </a:rPr>
              <a:t>Vậy x = 6</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20310" y="1518861"/>
            <a:ext cx="8194331" cy="523220"/>
          </a:xfrm>
          <a:prstGeom prst="rect">
            <a:avLst/>
          </a:prstGeom>
          <a:noFill/>
        </p:spPr>
        <p:txBody>
          <a:bodyPr wrap="square">
            <a:spAutoFit/>
          </a:bodyPr>
          <a:lstStyle/>
          <a:p>
            <a:r>
              <a:rPr lang="en-US" sz="2800" smtClean="0">
                <a:latin typeface="Arial" pitchFamily="34" charset="0"/>
                <a:ea typeface="Times New Roman" panose="02020603050405020304" pitchFamily="18" charset="0"/>
                <a:cs typeface="Arial" pitchFamily="34" charset="0"/>
              </a:rPr>
              <a:t>Tìm số tự nhiên x, biết: x + 2015 = 2021</a:t>
            </a:r>
            <a:endParaRPr lang="en-US" sz="2800" smtClean="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181360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c) Luyện tập 2</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201753"/>
            <a:ext cx="8194331" cy="3539430"/>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Giải:</a:t>
            </a:r>
          </a:p>
          <a:p>
            <a:endParaRPr lang="en-US" sz="2800" smtClean="0">
              <a:effectLst/>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Từ </a:t>
            </a:r>
            <a:r>
              <a:rPr lang="en-US" sz="2800">
                <a:latin typeface="Arial" pitchFamily="34" charset="0"/>
                <a:ea typeface="Times New Roman" panose="02020603050405020304" pitchFamily="18" charset="0"/>
                <a:cs typeface="Arial" pitchFamily="34" charset="0"/>
              </a:rPr>
              <a:t>124 + (118 – x) = </a:t>
            </a:r>
            <a:r>
              <a:rPr lang="en-US" sz="2800" smtClean="0">
                <a:latin typeface="Arial" pitchFamily="34" charset="0"/>
                <a:ea typeface="Times New Roman" panose="02020603050405020304" pitchFamily="18" charset="0"/>
                <a:cs typeface="Arial" pitchFamily="34" charset="0"/>
              </a:rPr>
              <a:t>217 ta có</a:t>
            </a:r>
            <a:endParaRPr lang="en-US" sz="2800">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118 </a:t>
            </a:r>
            <a:r>
              <a:rPr lang="en-US" sz="2800">
                <a:latin typeface="Arial" pitchFamily="34" charset="0"/>
                <a:ea typeface="Times New Roman" panose="02020603050405020304" pitchFamily="18" charset="0"/>
                <a:cs typeface="Arial" pitchFamily="34" charset="0"/>
              </a:rPr>
              <a:t>– x</a:t>
            </a:r>
            <a:r>
              <a:rPr lang="en-US" sz="2800" smtClean="0">
                <a:latin typeface="Arial" pitchFamily="34" charset="0"/>
                <a:ea typeface="Times New Roman" panose="02020603050405020304" pitchFamily="18" charset="0"/>
                <a:cs typeface="Arial" pitchFamily="34" charset="0"/>
              </a:rPr>
              <a:t> = 217 – 124 </a:t>
            </a:r>
          </a:p>
          <a:p>
            <a:r>
              <a:rPr lang="en-US" sz="2800">
                <a:effectLst/>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118 </a:t>
            </a:r>
            <a:r>
              <a:rPr lang="en-US" sz="2800">
                <a:latin typeface="Arial" pitchFamily="34" charset="0"/>
                <a:ea typeface="Times New Roman" panose="02020603050405020304" pitchFamily="18" charset="0"/>
                <a:cs typeface="Arial" pitchFamily="34" charset="0"/>
              </a:rPr>
              <a:t>– x = </a:t>
            </a:r>
            <a:r>
              <a:rPr lang="en-US" sz="2800" smtClean="0">
                <a:latin typeface="Arial" pitchFamily="34" charset="0"/>
                <a:ea typeface="Times New Roman" panose="02020603050405020304" pitchFamily="18" charset="0"/>
                <a:cs typeface="Arial" pitchFamily="34" charset="0"/>
              </a:rPr>
              <a:t>93</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x = 118 – 93 </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x = 25</a:t>
            </a:r>
          </a:p>
          <a:p>
            <a:r>
              <a:rPr lang="en-US" sz="2800" smtClean="0">
                <a:latin typeface="Arial" pitchFamily="34" charset="0"/>
                <a:ea typeface="Times New Roman" panose="02020603050405020304" pitchFamily="18" charset="0"/>
                <a:cs typeface="Arial" pitchFamily="34" charset="0"/>
              </a:rPr>
              <a:t>Vậy x = 25</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20310" y="1555437"/>
            <a:ext cx="8194331" cy="523220"/>
          </a:xfrm>
          <a:prstGeom prst="rect">
            <a:avLst/>
          </a:prstGeom>
          <a:noFill/>
        </p:spPr>
        <p:txBody>
          <a:bodyPr wrap="square">
            <a:spAutoFit/>
          </a:bodyPr>
          <a:lstStyle/>
          <a:p>
            <a:r>
              <a:rPr lang="en-US" sz="2800" smtClean="0">
                <a:latin typeface="Arial" pitchFamily="34" charset="0"/>
                <a:ea typeface="Times New Roman" panose="02020603050405020304" pitchFamily="18" charset="0"/>
                <a:cs typeface="Arial" pitchFamily="34" charset="0"/>
              </a:rPr>
              <a:t>Tìm số tự nhiên x, biết: 124 + (118 – x) = 217</a:t>
            </a:r>
            <a:endParaRPr lang="en-US" sz="2800" smtClean="0">
              <a:effectLst/>
              <a:latin typeface="Arial" pitchFamily="34" charset="0"/>
              <a:ea typeface="Times New Roman" panose="02020603050405020304" pitchFamily="18" charset="0"/>
              <a:cs typeface="Arial" pitchFamily="34" charset="0"/>
            </a:endParaRPr>
          </a:p>
        </p:txBody>
      </p:sp>
      <p:pic>
        <p:nvPicPr>
          <p:cNvPr id="17"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7873351" y="1963658"/>
            <a:ext cx="2532753" cy="2532753"/>
          </a:xfrm>
          <a:prstGeom prst="rect">
            <a:avLst/>
          </a:prstGeom>
        </p:spPr>
      </p:pic>
      <p:pic>
        <p:nvPicPr>
          <p:cNvPr id="1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1180" y="2542450"/>
            <a:ext cx="1488402" cy="1488402"/>
          </a:xfrm>
          <a:prstGeom prst="rect">
            <a:avLst/>
          </a:prstGeom>
        </p:spPr>
      </p:pic>
    </p:spTree>
    <p:extLst>
      <p:ext uri="{BB962C8B-B14F-4D97-AF65-F5344CB8AC3E}">
        <p14:creationId xmlns:p14="http://schemas.microsoft.com/office/powerpoint/2010/main" val="478496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35200" y="711200"/>
            <a:ext cx="802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3200">
                <a:solidFill>
                  <a:srgbClr val="FF0000"/>
                </a:solidFill>
              </a:rPr>
              <a:t>Trò chơi “Vòng quay may mắn”</a:t>
            </a:r>
            <a:endParaRPr lang="vi-VN" sz="3200">
              <a:solidFill>
                <a:srgbClr val="FF0000"/>
              </a:solidFill>
            </a:endParaRPr>
          </a:p>
        </p:txBody>
      </p:sp>
      <p:sp>
        <p:nvSpPr>
          <p:cNvPr id="3" name="TextBox 1"/>
          <p:cNvSpPr txBox="1">
            <a:spLocks noChangeArrowheads="1"/>
          </p:cNvSpPr>
          <p:nvPr/>
        </p:nvSpPr>
        <p:spPr bwMode="auto">
          <a:xfrm>
            <a:off x="1016000" y="1841500"/>
            <a:ext cx="10566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b="0"/>
              <a:t>Người chơi nhận điểm 8, 9, 10, phần quà may mắn với ô tương ứng nếu trả lời đúng câu hỏi hoặc nhường cơ hội cho bạn khác nếu quay vào ô “Mất lượt”</a:t>
            </a:r>
            <a:endParaRPr lang="vi-VN" sz="2800" b="0"/>
          </a:p>
        </p:txBody>
      </p:sp>
      <p:pic>
        <p:nvPicPr>
          <p:cNvPr id="3076" name="Picture 65" descr="3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47200" y="3854450"/>
            <a:ext cx="2540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29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2377440" y="744530"/>
            <a:ext cx="6965104" cy="5519737"/>
            <a:chOff x="1798268" y="743934"/>
            <a:chExt cx="8263467" cy="5520267"/>
          </a:xfrm>
        </p:grpSpPr>
        <p:graphicFrame>
          <p:nvGraphicFramePr>
            <p:cNvPr id="4116" name="Chart 5"/>
            <p:cNvGraphicFramePr>
              <a:graphicFrameLocks/>
            </p:cNvGraphicFramePr>
            <p:nvPr>
              <p:extLst>
                <p:ext uri="{D42A27DB-BD31-4B8C-83A1-F6EECF244321}">
                  <p14:modId xmlns:p14="http://schemas.microsoft.com/office/powerpoint/2010/main" val="3337078813"/>
                </p:ext>
              </p:extLst>
            </p:nvPr>
          </p:nvGraphicFramePr>
          <p:xfrm>
            <a:off x="1798268" y="743934"/>
            <a:ext cx="8263467" cy="5520267"/>
          </p:xfrm>
          <a:graphic>
            <a:graphicData uri="http://schemas.openxmlformats.org/presentationml/2006/ole">
              <mc:AlternateContent xmlns:mc="http://schemas.openxmlformats.org/markup-compatibility/2006">
                <mc:Choice xmlns:v="urn:schemas-microsoft-com:vml" Requires="v">
                  <p:oleObj spid="_x0000_s9231" r:id="rId3" imgW="6200169" imgH="5523455" progId="Excel.Chart.8">
                    <p:embed/>
                  </p:oleObj>
                </mc:Choice>
                <mc:Fallback>
                  <p:oleObj r:id="rId3" imgW="6200169" imgH="552345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268" y="743934"/>
                          <a:ext cx="8263467" cy="552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7" name="TextBox 8"/>
            <p:cNvSpPr txBox="1">
              <a:spLocks noChangeArrowheads="1"/>
            </p:cNvSpPr>
            <p:nvPr/>
          </p:nvSpPr>
          <p:spPr bwMode="auto">
            <a:xfrm rot="1923427">
              <a:off x="3424778" y="2354141"/>
              <a:ext cx="1726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18" name="TextBox 9"/>
            <p:cNvSpPr txBox="1">
              <a:spLocks noChangeArrowheads="1"/>
            </p:cNvSpPr>
            <p:nvPr/>
          </p:nvSpPr>
          <p:spPr bwMode="auto">
            <a:xfrm rot="4212626">
              <a:off x="4697957" y="2142489"/>
              <a:ext cx="151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19" name="TextBox 10"/>
            <p:cNvSpPr txBox="1">
              <a:spLocks noChangeArrowheads="1"/>
            </p:cNvSpPr>
            <p:nvPr/>
          </p:nvSpPr>
          <p:spPr bwMode="auto">
            <a:xfrm rot="6008305">
              <a:off x="5798720" y="1956834"/>
              <a:ext cx="135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sp>
          <p:nvSpPr>
            <p:cNvPr id="4120" name="TextBox 11"/>
            <p:cNvSpPr txBox="1">
              <a:spLocks noChangeArrowheads="1"/>
            </p:cNvSpPr>
            <p:nvPr/>
          </p:nvSpPr>
          <p:spPr bwMode="auto">
            <a:xfrm rot="7953341">
              <a:off x="6773248" y="2080802"/>
              <a:ext cx="1509007"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1" name="TextBox 12"/>
            <p:cNvSpPr txBox="1">
              <a:spLocks noChangeArrowheads="1"/>
            </p:cNvSpPr>
            <p:nvPr/>
          </p:nvSpPr>
          <p:spPr bwMode="auto">
            <a:xfrm rot="10800000">
              <a:off x="6909049" y="3318101"/>
              <a:ext cx="1854591"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2" name="TextBox 13"/>
            <p:cNvSpPr txBox="1">
              <a:spLocks noChangeArrowheads="1"/>
            </p:cNvSpPr>
            <p:nvPr/>
          </p:nvSpPr>
          <p:spPr bwMode="auto">
            <a:xfrm rot="-8517909">
              <a:off x="6733759" y="4406025"/>
              <a:ext cx="1802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23" name="TextBox 14"/>
            <p:cNvSpPr txBox="1">
              <a:spLocks noChangeArrowheads="1"/>
            </p:cNvSpPr>
            <p:nvPr/>
          </p:nvSpPr>
          <p:spPr bwMode="auto">
            <a:xfrm rot="14721934">
              <a:off x="5486623" y="4379078"/>
              <a:ext cx="171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May mắn</a:t>
              </a:r>
            </a:p>
          </p:txBody>
        </p:sp>
        <p:sp>
          <p:nvSpPr>
            <p:cNvPr id="4124" name="TextBox 15"/>
            <p:cNvSpPr txBox="1">
              <a:spLocks noChangeArrowheads="1"/>
            </p:cNvSpPr>
            <p:nvPr/>
          </p:nvSpPr>
          <p:spPr bwMode="auto">
            <a:xfrm rot="-2397738">
              <a:off x="3821171" y="4003890"/>
              <a:ext cx="1661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5" name="TextBox 16"/>
            <p:cNvSpPr txBox="1">
              <a:spLocks noChangeArrowheads="1"/>
            </p:cNvSpPr>
            <p:nvPr/>
          </p:nvSpPr>
          <p:spPr bwMode="auto">
            <a:xfrm>
              <a:off x="3251198" y="3271782"/>
              <a:ext cx="1931575"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6" name="TextBox 17"/>
            <p:cNvSpPr txBox="1">
              <a:spLocks noChangeArrowheads="1"/>
            </p:cNvSpPr>
            <p:nvPr/>
          </p:nvSpPr>
          <p:spPr bwMode="auto">
            <a:xfrm rot="17979895">
              <a:off x="4543969" y="4295921"/>
              <a:ext cx="1737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grpSp>
      <p:sp>
        <p:nvSpPr>
          <p:cNvPr id="20" name="Oval 19"/>
          <p:cNvSpPr/>
          <p:nvPr/>
        </p:nvSpPr>
        <p:spPr>
          <a:xfrm>
            <a:off x="5415477" y="3047199"/>
            <a:ext cx="985323" cy="914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atin typeface="Arial" pitchFamily="34" charset="0"/>
              <a:cs typeface="Arial" pitchFamily="34" charset="0"/>
            </a:endParaRPr>
          </a:p>
        </p:txBody>
      </p:sp>
      <p:sp>
        <p:nvSpPr>
          <p:cNvPr id="21" name="Oval 20"/>
          <p:cNvSpPr/>
          <p:nvPr/>
        </p:nvSpPr>
        <p:spPr>
          <a:xfrm flipH="1" flipV="1">
            <a:off x="1581151" y="3656013"/>
            <a:ext cx="120649"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23" name="Oval 22">
            <a:hlinkClick r:id="rId5" action="ppaction://hlinksldjump"/>
          </p:cNvPr>
          <p:cNvSpPr/>
          <p:nvPr/>
        </p:nvSpPr>
        <p:spPr>
          <a:xfrm>
            <a:off x="9355667" y="685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1</a:t>
            </a:r>
            <a:endParaRPr lang="en-US" sz="2800" dirty="0">
              <a:solidFill>
                <a:schemeClr val="tx1"/>
              </a:solidFill>
              <a:latin typeface="Arial" pitchFamily="34" charset="0"/>
              <a:cs typeface="Arial" pitchFamily="34" charset="0"/>
            </a:endParaRPr>
          </a:p>
        </p:txBody>
      </p:sp>
      <p:sp>
        <p:nvSpPr>
          <p:cNvPr id="24" name="Oval 23">
            <a:hlinkClick r:id="rId6" action="ppaction://hlinksldjump"/>
          </p:cNvPr>
          <p:cNvSpPr/>
          <p:nvPr/>
        </p:nvSpPr>
        <p:spPr>
          <a:xfrm>
            <a:off x="9355667" y="175736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3</a:t>
            </a:r>
            <a:endParaRPr lang="en-US" sz="2800" dirty="0">
              <a:solidFill>
                <a:schemeClr val="tx1"/>
              </a:solidFill>
              <a:latin typeface="Arial" pitchFamily="34" charset="0"/>
              <a:cs typeface="Arial" pitchFamily="34" charset="0"/>
            </a:endParaRPr>
          </a:p>
        </p:txBody>
      </p:sp>
      <p:sp>
        <p:nvSpPr>
          <p:cNvPr id="28" name="Oval 27">
            <a:hlinkClick r:id="rId7" action="ppaction://hlinksldjump"/>
          </p:cNvPr>
          <p:cNvSpPr/>
          <p:nvPr/>
        </p:nvSpPr>
        <p:spPr>
          <a:xfrm>
            <a:off x="10538884" y="7096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2</a:t>
            </a:r>
            <a:endParaRPr lang="en-US" sz="2800" dirty="0">
              <a:solidFill>
                <a:schemeClr val="tx1"/>
              </a:solidFill>
              <a:latin typeface="Arial" pitchFamily="34" charset="0"/>
              <a:cs typeface="Arial" pitchFamily="34" charset="0"/>
            </a:endParaRPr>
          </a:p>
        </p:txBody>
      </p:sp>
      <p:sp>
        <p:nvSpPr>
          <p:cNvPr id="29" name="Oval 28">
            <a:hlinkClick r:id="rId8" action="ppaction://hlinksldjump"/>
          </p:cNvPr>
          <p:cNvSpPr/>
          <p:nvPr/>
        </p:nvSpPr>
        <p:spPr>
          <a:xfrm>
            <a:off x="10538884" y="17922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4</a:t>
            </a:r>
            <a:endParaRPr lang="en-US" sz="2800" dirty="0">
              <a:solidFill>
                <a:schemeClr val="tx1"/>
              </a:solidFill>
              <a:latin typeface="Arial" pitchFamily="34" charset="0"/>
              <a:cs typeface="Arial" pitchFamily="34" charset="0"/>
            </a:endParaRPr>
          </a:p>
        </p:txBody>
      </p:sp>
      <p:sp>
        <p:nvSpPr>
          <p:cNvPr id="30" name="Oval 29"/>
          <p:cNvSpPr/>
          <p:nvPr/>
        </p:nvSpPr>
        <p:spPr>
          <a:xfrm flipH="1" flipV="1">
            <a:off x="1581152" y="3656014"/>
            <a:ext cx="44449"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1" name="Right Arrow 30"/>
          <p:cNvSpPr/>
          <p:nvPr/>
        </p:nvSpPr>
        <p:spPr>
          <a:xfrm>
            <a:off x="609601" y="3200402"/>
            <a:ext cx="2111188" cy="944837"/>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5" name="Oval 4"/>
          <p:cNvSpPr/>
          <p:nvPr/>
        </p:nvSpPr>
        <p:spPr>
          <a:xfrm>
            <a:off x="9310159" y="636787"/>
            <a:ext cx="1005416" cy="10064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35" name="Oval 34"/>
          <p:cNvSpPr/>
          <p:nvPr/>
        </p:nvSpPr>
        <p:spPr>
          <a:xfrm>
            <a:off x="9310159" y="1701801"/>
            <a:ext cx="1005416"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1" name="Oval 40"/>
          <p:cNvSpPr/>
          <p:nvPr/>
        </p:nvSpPr>
        <p:spPr>
          <a:xfrm>
            <a:off x="10508827" y="1777048"/>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2" name="Oval 41"/>
          <p:cNvSpPr/>
          <p:nvPr/>
        </p:nvSpPr>
        <p:spPr>
          <a:xfrm>
            <a:off x="10505018" y="628195"/>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 name="5-Point Star 1">
            <a:hlinkClick r:id="rId9" action="ppaction://hlinksldjump"/>
          </p:cNvPr>
          <p:cNvSpPr/>
          <p:nvPr/>
        </p:nvSpPr>
        <p:spPr bwMode="auto">
          <a:xfrm>
            <a:off x="11453284" y="6172200"/>
            <a:ext cx="584200" cy="457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vi-VN">
              <a:latin typeface="Arial" pitchFamily="34" charset="0"/>
              <a:cs typeface="Arial" pitchFamily="34" charset="0"/>
            </a:endParaRPr>
          </a:p>
        </p:txBody>
      </p:sp>
    </p:spTree>
    <p:extLst>
      <p:ext uri="{BB962C8B-B14F-4D97-AF65-F5344CB8AC3E}">
        <p14:creationId xmlns:p14="http://schemas.microsoft.com/office/powerpoint/2010/main" val="110452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8" presetClass="emph" presetSubtype="0" repeatCount="indefinite" fill="hold" nodeType="clickEffect">
                                  <p:stCondLst>
                                    <p:cond delay="0"/>
                                  </p:stCondLst>
                                  <p:endCondLst>
                                    <p:cond evt="onNext" delay="0">
                                      <p:tgtEl>
                                        <p:sldTgt/>
                                      </p:tgtEl>
                                    </p:cond>
                                  </p:endCondLst>
                                  <p:childTnLst>
                                    <p:animRot by="21600000">
                                      <p:cBhvr>
                                        <p:cTn id="15" dur="1000" fill="hold"/>
                                        <p:tgtEl>
                                          <p:spTgt spid="19"/>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2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nextCondLst>
                <p:cond evt="onClick" delay="0">
                  <p:tgtEl>
                    <p:spTgt spid="24"/>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childTnLst>
              </p:cTn>
              <p:nextCondLst>
                <p:cond evt="onClick" delay="0">
                  <p:tgtEl>
                    <p:spTgt spid="29"/>
                  </p:tgtEl>
                </p:cond>
              </p:nextCondLst>
            </p:seq>
          </p:childTnLst>
        </p:cTn>
      </p:par>
    </p:tnLst>
    <p:bldLst>
      <p:bldP spid="21" grpId="0" animBg="1"/>
      <p:bldP spid="21" grpId="1" animBg="1"/>
      <p:bldP spid="30" grpId="0" animBg="1"/>
      <p:bldP spid="30" grpId="1" animBg="1"/>
      <p:bldP spid="5" grpId="0" animBg="1"/>
      <p:bldP spid="35"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37782" y="1495088"/>
            <a:ext cx="6138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1: </a:t>
            </a:r>
            <a:r>
              <a:rPr lang="en-US" sz="2800" b="0" smtClean="0">
                <a:solidFill>
                  <a:srgbClr val="FF0000"/>
                </a:solidFill>
                <a:latin typeface="Arial" pitchFamily="34" charset="0"/>
                <a:cs typeface="Arial" pitchFamily="34" charset="0"/>
              </a:rPr>
              <a:t>Tính nhanh  127 + 39 + 73</a:t>
            </a:r>
            <a:endParaRPr lang="en-US" sz="2800" b="0">
              <a:solidFill>
                <a:srgbClr val="FF0000"/>
              </a:solidFill>
              <a:latin typeface="Arial" pitchFamily="34" charset="0"/>
              <a:cs typeface="Arial" pitchFamily="34" charset="0"/>
            </a:endParaRPr>
          </a:p>
        </p:txBody>
      </p:sp>
      <p:pic>
        <p:nvPicPr>
          <p:cNvPr id="6"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99"/>
          <p:cNvSpPr txBox="1">
            <a:spLocks noChangeArrowheads="1"/>
          </p:cNvSpPr>
          <p:nvPr/>
        </p:nvSpPr>
        <p:spPr bwMode="auto">
          <a:xfrm>
            <a:off x="3672418" y="5300980"/>
            <a:ext cx="57916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pitchFamily="34" charset="0"/>
                <a:cs typeface="Arial" pitchFamily="34" charset="0"/>
              </a:rPr>
              <a:t>  Hoan hô, bạn đã trả lời đúng!</a:t>
            </a:r>
            <a:r>
              <a:rPr lang="en-US" altLang="en-US" sz="2800">
                <a:solidFill>
                  <a:srgbClr val="FF0066"/>
                </a:solidFill>
                <a:latin typeface="Arial" pitchFamily="34" charset="0"/>
                <a:cs typeface="Arial" pitchFamily="34" charset="0"/>
              </a:rPr>
              <a:t> </a:t>
            </a:r>
          </a:p>
        </p:txBody>
      </p:sp>
      <p:sp>
        <p:nvSpPr>
          <p:cNvPr id="8" name="Oval 7"/>
          <p:cNvSpPr/>
          <p:nvPr/>
        </p:nvSpPr>
        <p:spPr>
          <a:xfrm>
            <a:off x="7253393" y="2650173"/>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3" name="Oval 12"/>
          <p:cNvSpPr/>
          <p:nvPr/>
        </p:nvSpPr>
        <p:spPr>
          <a:xfrm>
            <a:off x="1628564" y="258000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9" name="TextBox 18"/>
          <p:cNvSpPr txBox="1">
            <a:spLocks noChangeArrowheads="1"/>
          </p:cNvSpPr>
          <p:nvPr/>
        </p:nvSpPr>
        <p:spPr bwMode="auto">
          <a:xfrm>
            <a:off x="2121429" y="2741405"/>
            <a:ext cx="1002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230</a:t>
            </a:r>
            <a:endParaRPr lang="en-US" sz="2800">
              <a:latin typeface="Arial" pitchFamily="34" charset="0"/>
              <a:cs typeface="Arial" pitchFamily="34" charset="0"/>
            </a:endParaRPr>
          </a:p>
        </p:txBody>
      </p:sp>
      <p:pic>
        <p:nvPicPr>
          <p:cNvPr id="51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569884" y="25952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4" name="TextBox 13"/>
          <p:cNvSpPr txBox="1">
            <a:spLocks noChangeArrowheads="1"/>
          </p:cNvSpPr>
          <p:nvPr/>
        </p:nvSpPr>
        <p:spPr bwMode="auto">
          <a:xfrm>
            <a:off x="5107517" y="2793683"/>
            <a:ext cx="1217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200</a:t>
            </a:r>
            <a:endParaRPr lang="en-US" sz="280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8544973" y="3459480"/>
                <a:ext cx="3038076" cy="18158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127+39+73</m:t>
                      </m:r>
                    </m:oMath>
                  </m:oMathPara>
                </a14:m>
                <a:endParaRPr lang="en-US" sz="280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b="0" i="0" smtClean="0">
                        <a:latin typeface="Cambria Math"/>
                      </a:rPr>
                      <m:t>(</m:t>
                    </m:r>
                    <m:r>
                      <a:rPr lang="en-US" sz="2800" i="1">
                        <a:latin typeface="Cambria Math"/>
                      </a:rPr>
                      <m:t>127+73</m:t>
                    </m:r>
                    <m:r>
                      <a:rPr lang="en-US" sz="2800" b="0" i="1" smtClean="0">
                        <a:latin typeface="Cambria Math"/>
                      </a:rPr>
                      <m:t>)</m:t>
                    </m:r>
                    <m:r>
                      <a:rPr lang="en-US" sz="2800" i="1">
                        <a:latin typeface="Cambria Math"/>
                      </a:rPr>
                      <m:t>+39</m:t>
                    </m:r>
                  </m:oMath>
                </a14:m>
                <a:endParaRPr lang="en-US" sz="280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b="0" i="0" smtClean="0">
                        <a:latin typeface="Cambria Math"/>
                      </a:rPr>
                      <m:t>200</m:t>
                    </m:r>
                    <m:r>
                      <a:rPr lang="en-US" sz="2800" i="1">
                        <a:latin typeface="Cambria Math"/>
                      </a:rPr>
                      <m:t>+39</m:t>
                    </m:r>
                  </m:oMath>
                </a14:m>
                <a:endParaRPr lang="en-US" sz="2800" smtClean="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i="1" smtClean="0">
                        <a:latin typeface="Cambria Math"/>
                      </a:rPr>
                      <m:t>2</m:t>
                    </m:r>
                    <m:r>
                      <a:rPr lang="en-US" sz="2800" i="1">
                        <a:latin typeface="Cambria Math"/>
                      </a:rPr>
                      <m:t>39</m:t>
                    </m:r>
                  </m:oMath>
                </a14:m>
                <a:endParaRPr lang="en-US" sz="2800">
                  <a:latin typeface="Arial" pitchFamily="34" charset="0"/>
                  <a:cs typeface="Arial"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544973" y="3459480"/>
                <a:ext cx="3038076" cy="1815882"/>
              </a:xfrm>
              <a:prstGeom prst="rect">
                <a:avLst/>
              </a:prstGeom>
              <a:blipFill rotWithShape="1">
                <a:blip r:embed="rId6"/>
                <a:stretch>
                  <a:fillRect l="-4217" b="-8418"/>
                </a:stretch>
              </a:blipFill>
            </p:spPr>
            <p:txBody>
              <a:bodyPr/>
              <a:lstStyle/>
              <a:p>
                <a:r>
                  <a:rPr lang="en-US">
                    <a:noFill/>
                  </a:rPr>
                  <a:t> </a:t>
                </a:r>
              </a:p>
            </p:txBody>
          </p:sp>
        </mc:Fallback>
      </mc:AlternateContent>
      <p:sp>
        <p:nvSpPr>
          <p:cNvPr id="17" name="TextBox 16"/>
          <p:cNvSpPr txBox="1">
            <a:spLocks noChangeArrowheads="1"/>
          </p:cNvSpPr>
          <p:nvPr/>
        </p:nvSpPr>
        <p:spPr bwMode="auto">
          <a:xfrm>
            <a:off x="7746142" y="280004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239</a:t>
            </a:r>
            <a:endParaRPr lang="en-US" sz="2800">
              <a:latin typeface="Arial" pitchFamily="34" charset="0"/>
              <a:cs typeface="Arial" pitchFamily="34" charset="0"/>
            </a:endParaRPr>
          </a:p>
        </p:txBody>
      </p:sp>
    </p:spTree>
    <p:extLst>
      <p:ext uri="{BB962C8B-B14F-4D97-AF65-F5344CB8AC3E}">
        <p14:creationId xmlns:p14="http://schemas.microsoft.com/office/powerpoint/2010/main" val="34003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nextCondLst>
                <p:cond evt="onClick" delay="0">
                  <p:tgtEl>
                    <p:spTgt spid="14"/>
                  </p:tgtEl>
                </p:cond>
              </p:nextCondLst>
            </p:seq>
          </p:childTnLst>
        </p:cTn>
      </p:par>
    </p:tnLst>
    <p:bldLst>
      <p:bldP spid="7" grpId="0"/>
      <p:bldP spid="8" grpId="0" animBg="1"/>
      <p:bldP spid="13" grpId="0" animBg="1"/>
      <p:bldP spid="1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8"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9"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50"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53"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55" name="Oval 54"/>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6" name="Oval 55"/>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7" name="Oval 56"/>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9" name="TextBox 58"/>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600</a:t>
            </a:r>
            <a:endParaRPr lang="en-US" sz="2800">
              <a:latin typeface="Arial" pitchFamily="34" charset="0"/>
              <a:cs typeface="Arial" pitchFamily="34" charset="0"/>
            </a:endParaRPr>
          </a:p>
        </p:txBody>
      </p:sp>
      <p:sp>
        <p:nvSpPr>
          <p:cNvPr id="60" name="TextBox 59"/>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200</a:t>
            </a:r>
            <a:endParaRPr lang="en-US" sz="2800">
              <a:latin typeface="Arial" pitchFamily="34" charset="0"/>
              <a:cs typeface="Arial" pitchFamily="34" charset="0"/>
            </a:endParaRPr>
          </a:p>
        </p:txBody>
      </p:sp>
      <p:sp>
        <p:nvSpPr>
          <p:cNvPr id="61" name="TextBox 60"/>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400</a:t>
            </a:r>
            <a:endParaRPr lang="en-US" sz="2800">
              <a:latin typeface="Arial" pitchFamily="34" charset="0"/>
              <a:cs typeface="Arial" pitchFamily="34" charset="0"/>
            </a:endParaRPr>
          </a:p>
        </p:txBody>
      </p:sp>
      <p:pic>
        <p:nvPicPr>
          <p:cNvPr id="6165"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
          <p:cNvSpPr txBox="1">
            <a:spLocks noChangeArrowheads="1"/>
          </p:cNvSpPr>
          <p:nvPr/>
        </p:nvSpPr>
        <p:spPr bwMode="auto">
          <a:xfrm>
            <a:off x="1585382" y="1495088"/>
            <a:ext cx="6766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2: </a:t>
            </a:r>
            <a:r>
              <a:rPr lang="en-US" sz="2800" b="0" smtClean="0">
                <a:solidFill>
                  <a:srgbClr val="FF0000"/>
                </a:solidFill>
                <a:latin typeface="Arial" pitchFamily="34" charset="0"/>
                <a:cs typeface="Arial" pitchFamily="34" charset="0"/>
              </a:rPr>
              <a:t>Tính nhanh  135 + 360 + 65 + 40</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980441" y="3565217"/>
                <a:ext cx="455845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135+360+65+40</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m:t>
                      </m:r>
                      <m:d>
                        <m:dPr>
                          <m:ctrlPr>
                            <a:rPr lang="en-US" sz="2800" b="0" i="1" smtClean="0">
                              <a:latin typeface="Cambria Math" panose="02040503050406030204" pitchFamily="18" charset="0"/>
                            </a:rPr>
                          </m:ctrlPr>
                        </m:dPr>
                        <m:e>
                          <m:r>
                            <a:rPr lang="en-US" sz="2800" b="0" i="1" smtClean="0">
                              <a:latin typeface="Cambria Math"/>
                            </a:rPr>
                            <m:t>135</m:t>
                          </m:r>
                          <m:r>
                            <a:rPr lang="en-US" sz="2800" i="1">
                              <a:latin typeface="Cambria Math"/>
                            </a:rPr>
                            <m:t>+</m:t>
                          </m:r>
                          <m:r>
                            <a:rPr lang="en-US" sz="2800" b="0" i="1" smtClean="0">
                              <a:latin typeface="Cambria Math"/>
                            </a:rPr>
                            <m:t>65</m:t>
                          </m:r>
                        </m:e>
                      </m:d>
                      <m:r>
                        <a:rPr lang="en-US" sz="2800" i="1">
                          <a:latin typeface="Cambria Math"/>
                        </a:rPr>
                        <m:t>+</m:t>
                      </m:r>
                      <m:d>
                        <m:dPr>
                          <m:ctrlPr>
                            <a:rPr lang="en-US" sz="2800" b="0" i="1" smtClean="0">
                              <a:latin typeface="Cambria Math" panose="02040503050406030204" pitchFamily="18" charset="0"/>
                            </a:rPr>
                          </m:ctrlPr>
                        </m:dPr>
                        <m:e>
                          <m:r>
                            <a:rPr lang="en-US" sz="2800" b="0" i="1" smtClean="0">
                              <a:latin typeface="Cambria Math"/>
                            </a:rPr>
                            <m:t>360+40</m:t>
                          </m:r>
                        </m:e>
                      </m:d>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=200+400</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=600</m:t>
                      </m:r>
                    </m:oMath>
                  </m:oMathPara>
                </a14:m>
                <a:endParaRPr lang="en-US" sz="2800">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80441" y="3565217"/>
                <a:ext cx="4558452" cy="181588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51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16" presetClass="entr" presetSubtype="21"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childTnLst>
                          </p:cTn>
                        </p:par>
                      </p:childTnLst>
                    </p:cTn>
                  </p:par>
                </p:childTnLst>
              </p:cTn>
              <p:nextCondLst>
                <p:cond evt="onClick" delay="0">
                  <p:tgtEl>
                    <p:spTgt spid="59"/>
                  </p:tgtEl>
                </p:cond>
              </p:nextCondLst>
            </p:seq>
            <p:seq concurrent="1" nextAc="seek">
              <p:cTn id="22" restart="whenNotActive" fill="hold" evtFilter="cancelBubble" nodeType="interactiveSeq">
                <p:stCondLst>
                  <p:cond evt="onClick" delay="0">
                    <p:tgtEl>
                      <p:spTgt spid="6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childTnLst>
                          </p:cTn>
                        </p:par>
                      </p:childTnLst>
                    </p:cTn>
                  </p:par>
                </p:childTnLst>
              </p:cTn>
              <p:nextCondLst>
                <p:cond evt="onClick" delay="0">
                  <p:tgtEl>
                    <p:spTgt spid="60"/>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childTnLst>
              </p:cTn>
              <p:nextCondLst>
                <p:cond evt="onClick" delay="0">
                  <p:tgtEl>
                    <p:spTgt spid="61"/>
                  </p:tgtEl>
                </p:cond>
              </p:nextCondLst>
            </p:seq>
          </p:childTnLst>
        </p:cTn>
      </p:par>
    </p:tnLst>
    <p:bldLst>
      <p:bldP spid="54" grpId="0"/>
      <p:bldP spid="55" grpId="0" animBg="1"/>
      <p:bldP spid="56" grpId="0" animBg="1"/>
      <p:bldP spid="57"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9"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0"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1"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22"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24" name="Oval 23"/>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5" name="Oval 24"/>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6" name="Oval 25"/>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7" name="TextBox 26"/>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370</a:t>
            </a:r>
            <a:endParaRPr lang="en-US" sz="2800">
              <a:latin typeface="Arial" pitchFamily="34" charset="0"/>
              <a:cs typeface="Arial" pitchFamily="34" charset="0"/>
            </a:endParaRPr>
          </a:p>
        </p:txBody>
      </p:sp>
      <p:sp>
        <p:nvSpPr>
          <p:cNvPr id="28" name="TextBox 27"/>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254</a:t>
            </a:r>
            <a:endParaRPr lang="en-US" sz="2800">
              <a:latin typeface="Arial" pitchFamily="34" charset="0"/>
              <a:cs typeface="Arial" pitchFamily="34" charset="0"/>
            </a:endParaRPr>
          </a:p>
        </p:txBody>
      </p:sp>
      <p:sp>
        <p:nvSpPr>
          <p:cNvPr id="29" name="TextBox 28"/>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360</a:t>
            </a:r>
            <a:endParaRPr lang="en-US" sz="2800">
              <a:latin typeface="Arial" pitchFamily="34" charset="0"/>
              <a:cs typeface="Arial" pitchFamily="34" charset="0"/>
            </a:endParaRPr>
          </a:p>
        </p:txBody>
      </p:sp>
      <p:pic>
        <p:nvPicPr>
          <p:cNvPr id="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3: </a:t>
            </a:r>
            <a:r>
              <a:rPr lang="en-US" sz="2800" b="0" smtClean="0">
                <a:solidFill>
                  <a:srgbClr val="FF0000"/>
                </a:solidFill>
                <a:latin typeface="Arial" pitchFamily="34" charset="0"/>
                <a:cs typeface="Arial" pitchFamily="34" charset="0"/>
              </a:rPr>
              <a:t>Tìm số tự nhiên x biết x – 312 = 58</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2" name="TextBox 31"/>
              <p:cNvSpPr txBox="1"/>
              <p:nvPr/>
            </p:nvSpPr>
            <p:spPr>
              <a:xfrm>
                <a:off x="1378798" y="363973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−312=58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=58+312</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=370</m:t>
                      </m:r>
                    </m:oMath>
                  </m:oMathPara>
                </a14:m>
                <a:endParaRPr lang="en-US" sz="2800" b="0" i="1" smtClean="0">
                  <a:latin typeface="Cambria Math"/>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378798" y="363973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95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7"/>
                    </p:tgtEl>
                  </p:cond>
                </p:stCondLst>
                <p:endSync evt="end" delay="0">
                  <p:rtn val="all"/>
                </p:endSync>
                <p:childTnLst>
                  <p:par>
                    <p:cTn id="10" fill="hold">
                      <p:stCondLst>
                        <p:cond delay="0"/>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nextCondLst>
                <p:cond evt="onClick" delay="0">
                  <p:tgtEl>
                    <p:spTgt spid="27"/>
                  </p:tgtEl>
                </p:cond>
              </p:nextCondLst>
            </p:seq>
            <p:seq concurrent="1" nextAc="seek">
              <p:cTn id="21" restart="whenNotActive" fill="hold" evtFilter="cancelBubble" nodeType="interactiveSeq">
                <p:stCondLst>
                  <p:cond evt="onClick" delay="0">
                    <p:tgtEl>
                      <p:spTgt spid="28"/>
                    </p:tgtEl>
                  </p:cond>
                </p:stCondLst>
                <p:endSync evt="end" delay="0">
                  <p:rtn val="all"/>
                </p:endSync>
                <p:childTnLst>
                  <p:par>
                    <p:cTn id="22" fill="hold">
                      <p:stCondLst>
                        <p:cond delay="0"/>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nextCondLst>
                <p:cond evt="onClick" delay="0">
                  <p:tgtEl>
                    <p:spTgt spid="29"/>
                  </p:tgtEl>
                </p:cond>
              </p:nextCondLst>
            </p:seq>
          </p:childTnLst>
        </p:cTn>
      </p:par>
    </p:tnLst>
    <p:bldLst>
      <p:bldP spid="23" grpId="0"/>
      <p:bldP spid="24" grpId="0" animBg="1"/>
      <p:bldP spid="25" grpId="0" animBg="1"/>
      <p:bldP spid="26"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4"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5"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6"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17"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19" name="Oval 18"/>
          <p:cNvSpPr/>
          <p:nvPr/>
        </p:nvSpPr>
        <p:spPr>
          <a:xfrm>
            <a:off x="4810761" y="2541588"/>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1" name="Oval 20"/>
          <p:cNvSpPr/>
          <p:nvPr/>
        </p:nvSpPr>
        <p:spPr>
          <a:xfrm>
            <a:off x="2157095" y="2575153"/>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2" name="Oval 21"/>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3" name="TextBox 22"/>
          <p:cNvSpPr txBox="1">
            <a:spLocks noChangeArrowheads="1"/>
          </p:cNvSpPr>
          <p:nvPr/>
        </p:nvSpPr>
        <p:spPr bwMode="auto">
          <a:xfrm>
            <a:off x="5419514" y="2748281"/>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a:t>
            </a:r>
            <a:r>
              <a:rPr lang="en-US" sz="2800" smtClean="0">
                <a:latin typeface="Arial" pitchFamily="34" charset="0"/>
                <a:cs typeface="Arial" pitchFamily="34" charset="0"/>
              </a:rPr>
              <a:t>0</a:t>
            </a:r>
            <a:endParaRPr lang="en-US" sz="2800">
              <a:latin typeface="Arial" pitchFamily="34" charset="0"/>
              <a:cs typeface="Arial" pitchFamily="34" charset="0"/>
            </a:endParaRPr>
          </a:p>
        </p:txBody>
      </p:sp>
      <p:sp>
        <p:nvSpPr>
          <p:cNvPr id="24" name="TextBox 23"/>
          <p:cNvSpPr txBox="1">
            <a:spLocks noChangeArrowheads="1"/>
          </p:cNvSpPr>
          <p:nvPr/>
        </p:nvSpPr>
        <p:spPr bwMode="auto">
          <a:xfrm>
            <a:off x="2750609" y="2773274"/>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56</a:t>
            </a:r>
            <a:endParaRPr lang="en-US" sz="2800">
              <a:latin typeface="Arial" pitchFamily="34" charset="0"/>
              <a:cs typeface="Arial" pitchFamily="34" charset="0"/>
            </a:endParaRPr>
          </a:p>
        </p:txBody>
      </p:sp>
      <p:sp>
        <p:nvSpPr>
          <p:cNvPr id="25" name="TextBox 24"/>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30</a:t>
            </a:r>
            <a:endParaRPr lang="en-US" sz="2800">
              <a:latin typeface="Arial" pitchFamily="34" charset="0"/>
              <a:cs typeface="Arial" pitchFamily="34" charset="0"/>
            </a:endParaRPr>
          </a:p>
        </p:txBody>
      </p:sp>
      <p:pic>
        <p:nvPicPr>
          <p:cNvPr id="26"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4: </a:t>
            </a:r>
            <a:r>
              <a:rPr lang="en-US" sz="2800" b="0" smtClean="0">
                <a:solidFill>
                  <a:srgbClr val="FF0000"/>
                </a:solidFill>
                <a:latin typeface="Arial" pitchFamily="34" charset="0"/>
                <a:cs typeface="Arial" pitchFamily="34" charset="0"/>
              </a:rPr>
              <a:t>Tìm số tự nhiên x biết x + 18 = 38</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4824308" y="361814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+18=38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=38−18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=20</m:t>
                      </m:r>
                    </m:oMath>
                  </m:oMathPara>
                </a14:m>
                <a:endParaRPr lang="en-US" sz="2800" b="0" i="1" smtClean="0">
                  <a:latin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24308" y="361814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417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animBg="1"/>
      <p:bldP spid="21" grpId="0" animBg="1"/>
      <p:bldP spid="22"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2700580" y="345140"/>
            <a:ext cx="7273163" cy="13625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070100" y="2317245"/>
            <a:ext cx="9601200" cy="1815882"/>
          </a:xfrm>
          <a:prstGeom prst="rect">
            <a:avLst/>
          </a:prstGeom>
          <a:noFill/>
        </p:spPr>
        <p:txBody>
          <a:bodyPr wrap="square">
            <a:spAutoFit/>
          </a:bodyPr>
          <a:lstStyle/>
          <a:p>
            <a:r>
              <a:rPr lang="vi-VN" sz="2800">
                <a:latin typeface="Arial" pitchFamily="34" charset="0"/>
                <a:cs typeface="Arial" pitchFamily="34" charset="0"/>
              </a:rPr>
              <a:t>- Đọc lại toàn bộ nội dung bài đã học.</a:t>
            </a:r>
            <a:endParaRPr lang="en-US" sz="2800">
              <a:latin typeface="Arial" pitchFamily="34" charset="0"/>
              <a:cs typeface="Arial" pitchFamily="34" charset="0"/>
            </a:endParaRPr>
          </a:p>
          <a:p>
            <a:r>
              <a:rPr lang="vi-VN" sz="2800">
                <a:latin typeface="Arial" pitchFamily="34" charset="0"/>
                <a:cs typeface="Arial" pitchFamily="34" charset="0"/>
              </a:rPr>
              <a:t>- Học thuộc: </a:t>
            </a:r>
            <a:r>
              <a:rPr lang="en-US" sz="2800">
                <a:latin typeface="Arial" pitchFamily="34" charset="0"/>
                <a:cs typeface="Arial" pitchFamily="34" charset="0"/>
              </a:rPr>
              <a:t>các tính chất của phép cộng, các lưu ý của phép trừ</a:t>
            </a:r>
          </a:p>
          <a:p>
            <a:r>
              <a:rPr lang="fr-FR" sz="2800">
                <a:latin typeface="Arial" pitchFamily="34" charset="0"/>
                <a:cs typeface="Arial" pitchFamily="34" charset="0"/>
              </a:rPr>
              <a:t>- Làm bài tập </a:t>
            </a:r>
            <a:r>
              <a:rPr lang="en-US" sz="2800">
                <a:latin typeface="Arial" pitchFamily="34" charset="0"/>
                <a:cs typeface="Arial" pitchFamily="34" charset="0"/>
              </a:rPr>
              <a:t>1c,d</a:t>
            </a:r>
            <a:r>
              <a:rPr lang="vi-VN" sz="2800">
                <a:latin typeface="Arial" pitchFamily="34" charset="0"/>
                <a:cs typeface="Arial" pitchFamily="34" charset="0"/>
              </a:rPr>
              <a:t>; </a:t>
            </a:r>
            <a:r>
              <a:rPr lang="en-US" sz="2800" smtClean="0">
                <a:latin typeface="Arial" pitchFamily="34" charset="0"/>
                <a:cs typeface="Arial" pitchFamily="34" charset="0"/>
              </a:rPr>
              <a:t>2; </a:t>
            </a:r>
            <a:r>
              <a:rPr lang="en-US" sz="2800">
                <a:latin typeface="Arial" pitchFamily="34" charset="0"/>
                <a:cs typeface="Arial" pitchFamily="34" charset="0"/>
              </a:rPr>
              <a:t>3 </a:t>
            </a:r>
            <a:r>
              <a:rPr lang="fr-FR" sz="2800" smtClean="0">
                <a:latin typeface="Arial" pitchFamily="34" charset="0"/>
                <a:cs typeface="Arial" pitchFamily="34" charset="0"/>
              </a:rPr>
              <a:t>SGK </a:t>
            </a:r>
            <a:r>
              <a:rPr lang="fr-FR" sz="2800">
                <a:latin typeface="Arial" pitchFamily="34" charset="0"/>
                <a:cs typeface="Arial" pitchFamily="34" charset="0"/>
              </a:rPr>
              <a:t>trang 15,16</a:t>
            </a:r>
            <a:r>
              <a:rPr lang="fr-FR" sz="2800" smtClean="0">
                <a:latin typeface="Arial" pitchFamily="34" charset="0"/>
                <a:cs typeface="Arial" pitchFamily="34" charset="0"/>
              </a:rPr>
              <a:t>.</a:t>
            </a:r>
            <a:endParaRPr lang="en-US" sz="2800">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284476" y="748388"/>
            <a:ext cx="8934184" cy="25144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mtClean="0">
                <a:solidFill>
                  <a:schemeClr val="accent1">
                    <a:lumMod val="75000"/>
                  </a:schemeClr>
                </a:solidFill>
                <a:latin typeface="Arial" pitchFamily="34" charset="0"/>
                <a:cs typeface="Arial" pitchFamily="34" charset="0"/>
              </a:rPr>
              <a:t>“</a:t>
            </a:r>
            <a:r>
              <a:rPr lang="en-US" i="1" smtClean="0">
                <a:solidFill>
                  <a:schemeClr val="accent1">
                    <a:lumMod val="75000"/>
                  </a:schemeClr>
                </a:solidFill>
                <a:latin typeface="Arial" pitchFamily="34" charset="0"/>
                <a:cs typeface="Arial" pitchFamily="34" charset="0"/>
              </a:rPr>
              <a:t>Quãng </a:t>
            </a:r>
            <a:r>
              <a:rPr lang="en-US" i="1">
                <a:solidFill>
                  <a:schemeClr val="accent1">
                    <a:lumMod val="75000"/>
                  </a:schemeClr>
                </a:solidFill>
                <a:latin typeface="Arial" pitchFamily="34" charset="0"/>
                <a:cs typeface="Arial" pitchFamily="34" charset="0"/>
              </a:rPr>
              <a:t>đường từ Hà Nội đến Huế dài </a:t>
            </a:r>
            <a:r>
              <a:rPr lang="en-US" i="1" smtClean="0">
                <a:solidFill>
                  <a:schemeClr val="accent1">
                    <a:lumMod val="75000"/>
                  </a:schemeClr>
                </a:solidFill>
                <a:latin typeface="Arial" pitchFamily="34" charset="0"/>
                <a:cs typeface="Arial" pitchFamily="34" charset="0"/>
              </a:rPr>
              <a:t>khoảng 658 </a:t>
            </a:r>
            <a:r>
              <a:rPr lang="en-US" i="1">
                <a:solidFill>
                  <a:schemeClr val="accent1">
                    <a:lumMod val="75000"/>
                  </a:schemeClr>
                </a:solidFill>
                <a:latin typeface="Arial" pitchFamily="34" charset="0"/>
                <a:cs typeface="Arial" pitchFamily="34" charset="0"/>
              </a:rPr>
              <a:t>km. Quãng đường từ Huế đến TP.HCM dài hơn quãng đường từ Hà Nội đến Huế khoảng 394km. Hỏi quãng đường từ Hà Nội đến TP. Hồ Chí Minh dài khoảng bao nhiêu ki lô mét?”</a:t>
            </a:r>
            <a:endParaRPr lang="en-US" sz="4000"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id="{5CC79972-FF38-4665-82E6-9C18B2DBFC65}"/>
              </a:ext>
            </a:extLst>
          </p:cNvPr>
          <p:cNvSpPr txBox="1">
            <a:spLocks/>
          </p:cNvSpPr>
          <p:nvPr/>
        </p:nvSpPr>
        <p:spPr>
          <a:xfrm>
            <a:off x="4461641" y="4204054"/>
            <a:ext cx="6597997" cy="17237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latin typeface="Arial" pitchFamily="34" charset="0"/>
                <a:cs typeface="Arial" pitchFamily="34" charset="0"/>
              </a:rPr>
              <a:t>? Hãy </a:t>
            </a:r>
            <a:r>
              <a:rPr lang="en-US">
                <a:latin typeface="Arial" pitchFamily="34" charset="0"/>
                <a:cs typeface="Arial" pitchFamily="34" charset="0"/>
              </a:rPr>
              <a:t>nêu cách tính quãng đường từ Huế đến TP.Hồ Chí Minh và  quãng đường từ Hà Nội đến TP. Hồ Chí </a:t>
            </a:r>
            <a:r>
              <a:rPr lang="en-US" smtClean="0">
                <a:latin typeface="Arial" pitchFamily="34" charset="0"/>
                <a:cs typeface="Arial" pitchFamily="34" charset="0"/>
              </a:rPr>
              <a:t>Minh</a:t>
            </a:r>
            <a:endParaRPr lang="en-US" sz="4000" dirty="0">
              <a:solidFill>
                <a:schemeClr val="accent5">
                  <a:lumMod val="50000"/>
                </a:schemeClr>
              </a:solidFill>
              <a:latin typeface="Arial" pitchFamily="34" charset="0"/>
              <a:ea typeface="Tahoma"/>
              <a:cs typeface="Arial" pitchFamily="34" charset="0"/>
            </a:endParaRP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04" y="3274690"/>
            <a:ext cx="3687253" cy="3583310"/>
          </a:xfrm>
          <a:prstGeom prst="rect">
            <a:avLst/>
          </a:prstGeom>
        </p:spPr>
      </p:pic>
      <p:pic>
        <p:nvPicPr>
          <p:cNvPr id="13"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966" y="2595091"/>
            <a:ext cx="1337417" cy="160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174113" y="795686"/>
            <a:ext cx="9285193" cy="20894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solidFill>
                  <a:schemeClr val="accent1">
                    <a:lumMod val="75000"/>
                  </a:schemeClr>
                </a:solidFill>
                <a:latin typeface="Arial" pitchFamily="34" charset="0"/>
                <a:cs typeface="Arial" pitchFamily="34" charset="0"/>
              </a:rPr>
              <a:t>“</a:t>
            </a:r>
            <a:r>
              <a:rPr lang="en-US" i="1" smtClean="0">
                <a:solidFill>
                  <a:schemeClr val="accent1">
                    <a:lumMod val="75000"/>
                  </a:schemeClr>
                </a:solidFill>
                <a:latin typeface="Arial" pitchFamily="34" charset="0"/>
                <a:cs typeface="Arial" pitchFamily="34" charset="0"/>
              </a:rPr>
              <a:t>Quãng </a:t>
            </a:r>
            <a:r>
              <a:rPr lang="en-US" i="1">
                <a:solidFill>
                  <a:schemeClr val="accent1">
                    <a:lumMod val="75000"/>
                  </a:schemeClr>
                </a:solidFill>
                <a:latin typeface="Arial" pitchFamily="34" charset="0"/>
                <a:cs typeface="Arial" pitchFamily="34" charset="0"/>
              </a:rPr>
              <a:t>đường từ Hà Nội đến Huế dài </a:t>
            </a:r>
            <a:r>
              <a:rPr lang="en-US" i="1" smtClean="0">
                <a:solidFill>
                  <a:schemeClr val="accent1">
                    <a:lumMod val="75000"/>
                  </a:schemeClr>
                </a:solidFill>
                <a:latin typeface="Arial" pitchFamily="34" charset="0"/>
                <a:cs typeface="Arial" pitchFamily="34" charset="0"/>
              </a:rPr>
              <a:t>khoảng 658 </a:t>
            </a:r>
            <a:r>
              <a:rPr lang="en-US" i="1">
                <a:solidFill>
                  <a:schemeClr val="accent1">
                    <a:lumMod val="75000"/>
                  </a:schemeClr>
                </a:solidFill>
                <a:latin typeface="Arial" pitchFamily="34" charset="0"/>
                <a:cs typeface="Arial" pitchFamily="34" charset="0"/>
              </a:rPr>
              <a:t>km. Quãng đường từ Huế đến TP.HCM dài hơn quãng đường từ Hà Nội đến Huế khoảng 394km. Hỏi quãng đường từ Hà Nội đến TP. Hồ Chí Minh dài khoảng bao nhiêu ki lô mét?”</a:t>
            </a:r>
            <a:endParaRPr lang="en-US"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id="{5CC79972-FF38-4665-82E6-9C18B2DBFC65}"/>
              </a:ext>
            </a:extLst>
          </p:cNvPr>
          <p:cNvSpPr txBox="1">
            <a:spLocks/>
          </p:cNvSpPr>
          <p:nvPr/>
        </p:nvSpPr>
        <p:spPr>
          <a:xfrm>
            <a:off x="5108024" y="3043850"/>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mtClean="0">
                <a:latin typeface="Arial" pitchFamily="34" charset="0"/>
                <a:cs typeface="Arial" pitchFamily="34" charset="0"/>
              </a:rPr>
              <a:t>Chiều </a:t>
            </a:r>
            <a:r>
              <a:rPr lang="en-US">
                <a:latin typeface="Arial" pitchFamily="34" charset="0"/>
                <a:cs typeface="Arial" pitchFamily="34" charset="0"/>
              </a:rPr>
              <a:t>dài quãng đường từ Huế đến TP. Hồ Chí Minh là:</a:t>
            </a: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4568871"/>
              </p:ext>
            </p:extLst>
          </p:nvPr>
        </p:nvGraphicFramePr>
        <p:xfrm>
          <a:off x="5966645" y="3967009"/>
          <a:ext cx="4028522" cy="495818"/>
        </p:xfrm>
        <a:graphic>
          <a:graphicData uri="http://schemas.openxmlformats.org/presentationml/2006/ole">
            <mc:AlternateContent xmlns:mc="http://schemas.openxmlformats.org/markup-compatibility/2006">
              <mc:Choice xmlns:v="urn:schemas-microsoft-com:vml" Requires="v">
                <p:oleObj spid="_x0000_s1085" name="Equation" r:id="rId3" imgW="1854200" imgH="228600" progId="Equation.DSMT4">
                  <p:embed/>
                </p:oleObj>
              </mc:Choice>
              <mc:Fallback>
                <p:oleObj name="Equation" r:id="rId3" imgW="18542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645" y="3967009"/>
                        <a:ext cx="4028522" cy="495818"/>
                      </a:xfrm>
                      <a:prstGeom prst="rect">
                        <a:avLst/>
                      </a:prstGeom>
                      <a:noFill/>
                    </p:spPr>
                  </p:pic>
                </p:oleObj>
              </mc:Fallback>
            </mc:AlternateContent>
          </a:graphicData>
        </a:graphic>
      </p:graphicFrame>
      <p:sp>
        <p:nvSpPr>
          <p:cNvPr id="16" name="Content Placeholder 2">
            <a:extLst>
              <a:ext uri="{FF2B5EF4-FFF2-40B4-BE49-F238E27FC236}">
                <a16:creationId xmlns:a16="http://schemas.microsoft.com/office/drawing/2014/main" id="{5CC79972-FF38-4665-82E6-9C18B2DBFC65}"/>
              </a:ext>
            </a:extLst>
          </p:cNvPr>
          <p:cNvSpPr txBox="1">
            <a:spLocks/>
          </p:cNvSpPr>
          <p:nvPr/>
        </p:nvSpPr>
        <p:spPr>
          <a:xfrm>
            <a:off x="5143419" y="4440699"/>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mtClean="0">
                <a:latin typeface="Arial" pitchFamily="34" charset="0"/>
                <a:cs typeface="Arial" pitchFamily="34" charset="0"/>
              </a:rPr>
              <a:t>Chiều </a:t>
            </a:r>
            <a:r>
              <a:rPr lang="en-US">
                <a:latin typeface="Arial" pitchFamily="34" charset="0"/>
                <a:cs typeface="Arial" pitchFamily="34" charset="0"/>
              </a:rPr>
              <a:t>dài quãng đường từ Hà Nội đến TP. Hồ Chí Minh </a:t>
            </a:r>
            <a:r>
              <a:rPr lang="en-US" smtClean="0">
                <a:latin typeface="Arial" pitchFamily="34" charset="0"/>
                <a:cs typeface="Arial" pitchFamily="34" charset="0"/>
              </a:rPr>
              <a:t>là:</a:t>
            </a:r>
            <a:endParaRPr lang="en-US">
              <a:latin typeface="Arial" pitchFamily="34" charset="0"/>
              <a:cs typeface="Arial" pitchFamily="34" charset="0"/>
            </a:endParaRPr>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52072937"/>
              </p:ext>
            </p:extLst>
          </p:nvPr>
        </p:nvGraphicFramePr>
        <p:xfrm>
          <a:off x="5849016" y="5473627"/>
          <a:ext cx="4162874" cy="489750"/>
        </p:xfrm>
        <a:graphic>
          <a:graphicData uri="http://schemas.openxmlformats.org/presentationml/2006/ole">
            <mc:AlternateContent xmlns:mc="http://schemas.openxmlformats.org/markup-compatibility/2006">
              <mc:Choice xmlns:v="urn:schemas-microsoft-com:vml" Requires="v">
                <p:oleObj spid="_x0000_s1086" name="Equation" r:id="rId5" imgW="1943100" imgH="228600" progId="Equation.DSMT4">
                  <p:embed/>
                </p:oleObj>
              </mc:Choice>
              <mc:Fallback>
                <p:oleObj name="Equation" r:id="rId5" imgW="19431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016" y="5473627"/>
                        <a:ext cx="4162874" cy="489750"/>
                      </a:xfrm>
                      <a:prstGeom prst="rect">
                        <a:avLst/>
                      </a:prstGeom>
                      <a:noFill/>
                    </p:spPr>
                  </p:pic>
                </p:oleObj>
              </mc:Fallback>
            </mc:AlternateContent>
          </a:graphicData>
        </a:graphic>
      </p:graphicFrame>
      <p:grpSp>
        <p:nvGrpSpPr>
          <p:cNvPr id="21" name="Group 20"/>
          <p:cNvGrpSpPr/>
          <p:nvPr/>
        </p:nvGrpSpPr>
        <p:grpSpPr>
          <a:xfrm>
            <a:off x="284476" y="3961108"/>
            <a:ext cx="4587963" cy="921789"/>
            <a:chOff x="284476" y="3961108"/>
            <a:chExt cx="4587963" cy="921789"/>
          </a:xfrm>
        </p:grpSpPr>
        <p:grpSp>
          <p:nvGrpSpPr>
            <p:cNvPr id="15" name="Group 14"/>
            <p:cNvGrpSpPr/>
            <p:nvPr/>
          </p:nvGrpSpPr>
          <p:grpSpPr>
            <a:xfrm>
              <a:off x="630621" y="3961108"/>
              <a:ext cx="3772549" cy="310701"/>
              <a:chOff x="630621" y="3961108"/>
              <a:chExt cx="3772549" cy="310701"/>
            </a:xfrm>
          </p:grpSpPr>
          <p:cxnSp>
            <p:nvCxnSpPr>
              <p:cNvPr id="8" name="Straight Connector 7"/>
              <p:cNvCxnSpPr/>
              <p:nvPr/>
            </p:nvCxnSpPr>
            <p:spPr>
              <a:xfrm>
                <a:off x="630621" y="4119409"/>
                <a:ext cx="3764805"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2172875"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4403170"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648875" y="3961108"/>
                <a:ext cx="0" cy="304800"/>
              </a:xfrm>
              <a:prstGeom prst="line">
                <a:avLst/>
              </a:prstGeom>
              <a:ln w="57150"/>
            </p:spPr>
            <p:style>
              <a:lnRef idx="3">
                <a:schemeClr val="dk1"/>
              </a:lnRef>
              <a:fillRef idx="0">
                <a:schemeClr val="dk1"/>
              </a:fillRef>
              <a:effectRef idx="2">
                <a:schemeClr val="dk1"/>
              </a:effectRef>
              <a:fontRef idx="minor">
                <a:schemeClr val="tx1"/>
              </a:fontRef>
            </p:style>
          </p:cxnSp>
        </p:grpSp>
        <p:sp>
          <p:nvSpPr>
            <p:cNvPr id="17" name="TextBox 16"/>
            <p:cNvSpPr txBox="1"/>
            <p:nvPr/>
          </p:nvSpPr>
          <p:spPr>
            <a:xfrm>
              <a:off x="284476" y="4344645"/>
              <a:ext cx="803345" cy="523220"/>
            </a:xfrm>
            <a:prstGeom prst="rect">
              <a:avLst/>
            </a:prstGeom>
            <a:noFill/>
          </p:spPr>
          <p:txBody>
            <a:bodyPr wrap="square" rtlCol="0">
              <a:spAutoFit/>
            </a:bodyPr>
            <a:lstStyle/>
            <a:p>
              <a:r>
                <a:rPr lang="en-US" sz="2800" smtClean="0">
                  <a:latin typeface="Arial" pitchFamily="34" charset="0"/>
                  <a:cs typeface="Arial" pitchFamily="34" charset="0"/>
                </a:rPr>
                <a:t>HN</a:t>
              </a:r>
              <a:endParaRPr lang="en-US" sz="2800">
                <a:latin typeface="Arial" pitchFamily="34" charset="0"/>
                <a:cs typeface="Arial" pitchFamily="34" charset="0"/>
              </a:endParaRPr>
            </a:p>
          </p:txBody>
        </p:sp>
        <p:sp>
          <p:nvSpPr>
            <p:cNvPr id="34" name="TextBox 33"/>
            <p:cNvSpPr txBox="1"/>
            <p:nvPr/>
          </p:nvSpPr>
          <p:spPr>
            <a:xfrm>
              <a:off x="1856800" y="4359677"/>
              <a:ext cx="1059821" cy="523220"/>
            </a:xfrm>
            <a:prstGeom prst="rect">
              <a:avLst/>
            </a:prstGeom>
            <a:noFill/>
          </p:spPr>
          <p:txBody>
            <a:bodyPr wrap="square" rtlCol="0">
              <a:spAutoFit/>
            </a:bodyPr>
            <a:lstStyle/>
            <a:p>
              <a:r>
                <a:rPr lang="en-US" sz="2800" smtClean="0">
                  <a:latin typeface="Arial" pitchFamily="34" charset="0"/>
                  <a:cs typeface="Arial" pitchFamily="34" charset="0"/>
                </a:rPr>
                <a:t>Huế</a:t>
              </a:r>
              <a:endParaRPr lang="en-US" sz="2800">
                <a:latin typeface="Arial" pitchFamily="34" charset="0"/>
                <a:cs typeface="Arial" pitchFamily="34" charset="0"/>
              </a:endParaRPr>
            </a:p>
          </p:txBody>
        </p:sp>
        <p:sp>
          <p:nvSpPr>
            <p:cNvPr id="36" name="TextBox 35"/>
            <p:cNvSpPr txBox="1"/>
            <p:nvPr/>
          </p:nvSpPr>
          <p:spPr>
            <a:xfrm>
              <a:off x="3767960" y="4359677"/>
              <a:ext cx="1104479" cy="523220"/>
            </a:xfrm>
            <a:prstGeom prst="rect">
              <a:avLst/>
            </a:prstGeom>
            <a:noFill/>
          </p:spPr>
          <p:txBody>
            <a:bodyPr wrap="square" rtlCol="0">
              <a:spAutoFit/>
            </a:bodyPr>
            <a:lstStyle/>
            <a:p>
              <a:r>
                <a:rPr lang="en-US" sz="2800" smtClean="0">
                  <a:latin typeface="Arial" pitchFamily="34" charset="0"/>
                  <a:cs typeface="Arial" pitchFamily="34" charset="0"/>
                </a:rPr>
                <a:t>HCM</a:t>
              </a:r>
              <a:endParaRPr lang="en-US" sz="2800">
                <a:latin typeface="Arial" pitchFamily="34" charset="0"/>
                <a:cs typeface="Arial" pitchFamily="34" charset="0"/>
              </a:endParaRPr>
            </a:p>
          </p:txBody>
        </p:sp>
      </p:grpSp>
      <p:pic>
        <p:nvPicPr>
          <p:cNvPr id="37" name="!!3">
            <a:extLst>
              <a:ext uri="{FF2B5EF4-FFF2-40B4-BE49-F238E27FC236}">
                <a16:creationId xmlns:a16="http://schemas.microsoft.com/office/drawing/2014/main" id="{83F1A94D-48D5-4D73-BDAA-9118478F5E60}"/>
              </a:ext>
            </a:extLst>
          </p:cNvPr>
          <p:cNvPicPr>
            <a:picLocks noChangeAspect="1"/>
          </p:cNvPicPr>
          <p:nvPr/>
        </p:nvPicPr>
        <p:blipFill>
          <a:blip r:embed="rId7"/>
          <a:stretch>
            <a:fillRect/>
          </a:stretch>
        </p:blipFill>
        <p:spPr>
          <a:xfrm>
            <a:off x="496707" y="5064895"/>
            <a:ext cx="1607156" cy="1446440"/>
          </a:xfrm>
          <a:prstGeom prst="rect">
            <a:avLst/>
          </a:prstGeom>
        </p:spPr>
      </p:pic>
    </p:spTree>
    <p:extLst>
      <p:ext uri="{BB962C8B-B14F-4D97-AF65-F5344CB8AC3E}">
        <p14:creationId xmlns:p14="http://schemas.microsoft.com/office/powerpoint/2010/main" val="2730482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949083" y="4114009"/>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1462711" y="1032514"/>
            <a:ext cx="9525458" cy="1384995"/>
          </a:xfrm>
          <a:prstGeom prst="rect">
            <a:avLst/>
          </a:prstGeom>
          <a:noFill/>
        </p:spPr>
        <p:txBody>
          <a:bodyPr wrap="square">
            <a:spAutoFit/>
          </a:bodyPr>
          <a:lstStyle/>
          <a:p>
            <a:r>
              <a:rPr lang="en-US" sz="2800" i="1">
                <a:latin typeface="Arial" pitchFamily="34" charset="0"/>
                <a:cs typeface="Arial" pitchFamily="34" charset="0"/>
              </a:rPr>
              <a:t>Như vậy, để giải được bài toán </a:t>
            </a:r>
            <a:r>
              <a:rPr lang="en-US" sz="2800" i="1" smtClean="0">
                <a:latin typeface="Arial" pitchFamily="34" charset="0"/>
                <a:cs typeface="Arial" pitchFamily="34" charset="0"/>
              </a:rPr>
              <a:t>trên </a:t>
            </a:r>
            <a:r>
              <a:rPr lang="en-US" sz="2800" i="1">
                <a:latin typeface="Arial" pitchFamily="34" charset="0"/>
                <a:cs typeface="Arial" pitchFamily="34" charset="0"/>
              </a:rPr>
              <a:t>cũng như hiểu rõ hơn về các tính chất của phép cộng, phép trừ, chúng ta sẽ tìm hiểu trong bài ngày hôm nay</a:t>
            </a:r>
            <a:r>
              <a:rPr lang="en-US" sz="2800" i="1" smtClean="0">
                <a:latin typeface="Arial" pitchFamily="34" charset="0"/>
                <a:cs typeface="Arial" pitchFamily="34" charset="0"/>
              </a:rPr>
              <a:t>?”</a:t>
            </a:r>
            <a:endParaRPr lang="en-US" sz="2800">
              <a:latin typeface="Arial" pitchFamily="34" charset="0"/>
              <a:cs typeface="Arial" pitchFamily="34" charset="0"/>
            </a:endParaRPr>
          </a:p>
        </p:txBody>
      </p:sp>
      <p:sp>
        <p:nvSpPr>
          <p:cNvPr id="13" name="TextBox 12">
            <a:extLst>
              <a:ext uri="{FF2B5EF4-FFF2-40B4-BE49-F238E27FC236}">
                <a16:creationId xmlns:a16="http://schemas.microsoft.com/office/drawing/2014/main" id="{A3A062DA-93BF-4842-B601-4404401BCCE3}"/>
              </a:ext>
            </a:extLst>
          </p:cNvPr>
          <p:cNvSpPr txBox="1"/>
          <p:nvPr/>
        </p:nvSpPr>
        <p:spPr>
          <a:xfrm>
            <a:off x="1526360" y="2288487"/>
            <a:ext cx="10067541" cy="1200329"/>
          </a:xfrm>
          <a:prstGeom prst="rect">
            <a:avLst/>
          </a:prstGeom>
          <a:noFill/>
        </p:spPr>
        <p:txBody>
          <a:bodyPr wrap="square">
            <a:spAutoFit/>
          </a:bodyPr>
          <a:lstStyle/>
          <a:p>
            <a:pPr algn="ctr"/>
            <a:r>
              <a:rPr lang="en-US" sz="3600" b="1" i="1" smtClean="0">
                <a:solidFill>
                  <a:srgbClr val="FF0000"/>
                </a:solidFill>
                <a:latin typeface="Arial" pitchFamily="34" charset="0"/>
                <a:cs typeface="Arial" pitchFamily="34" charset="0"/>
              </a:rPr>
              <a:t>Bài </a:t>
            </a:r>
            <a:r>
              <a:rPr lang="en-US" sz="3600" b="1" i="1">
                <a:solidFill>
                  <a:srgbClr val="FF0000"/>
                </a:solidFill>
                <a:latin typeface="Arial" pitchFamily="34" charset="0"/>
                <a:cs typeface="Arial" pitchFamily="34" charset="0"/>
              </a:rPr>
              <a:t>3: Phép cộng, phép trừ các số tự </a:t>
            </a:r>
            <a:r>
              <a:rPr lang="en-US" sz="3600" b="1" i="1" smtClean="0">
                <a:solidFill>
                  <a:srgbClr val="FF0000"/>
                </a:solidFill>
                <a:latin typeface="Arial" pitchFamily="34" charset="0"/>
                <a:cs typeface="Arial" pitchFamily="34" charset="0"/>
              </a:rPr>
              <a:t>nhiên (tiết 1)</a:t>
            </a:r>
            <a:endParaRPr lang="en-US" sz="36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34"/>
                                        </p:tgtEl>
                                        <p:attrNameLst>
                                          <p:attrName>ppt_x</p:attrName>
                                        </p:attrNameLst>
                                      </p:cBhvr>
                                      <p:tavLst>
                                        <p:tav tm="0">
                                          <p:val>
                                            <p:strVal val="ppt_x"/>
                                          </p:val>
                                        </p:tav>
                                        <p:tav tm="100000">
                                          <p:val>
                                            <p:strVal val="ppt_x"/>
                                          </p:val>
                                        </p:tav>
                                      </p:tavLst>
                                    </p:anim>
                                    <p:anim calcmode="lin" valueType="num">
                                      <p:cBhvr additive="base">
                                        <p:cTn id="7" dur="500"/>
                                        <p:tgtEl>
                                          <p:spTgt spid="34"/>
                                        </p:tgtEl>
                                        <p:attrNameLst>
                                          <p:attrName>ppt_y</p:attrName>
                                        </p:attrNameLst>
                                      </p:cBhvr>
                                      <p:tavLst>
                                        <p:tav tm="0">
                                          <p:val>
                                            <p:strVal val="ppt_y"/>
                                          </p:val>
                                        </p:tav>
                                        <p:tav tm="100000">
                                          <p:val>
                                            <p:strVal val="1+ppt_h/2"/>
                                          </p:val>
                                        </p:tav>
                                      </p:tavLst>
                                    </p:anim>
                                    <p:set>
                                      <p:cBhvr>
                                        <p:cTn id="8" dur="1" fill="hold">
                                          <p:stCondLst>
                                            <p:cond delay="499"/>
                                          </p:stCondLst>
                                        </p:cTn>
                                        <p:tgtEl>
                                          <p:spTgt spid="34"/>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214410251"/>
              </p:ext>
            </p:extLst>
          </p:nvPr>
        </p:nvGraphicFramePr>
        <p:xfrm>
          <a:off x="3760810" y="569329"/>
          <a:ext cx="3734496" cy="957563"/>
        </p:xfrm>
        <a:graphic>
          <a:graphicData uri="http://schemas.openxmlformats.org/presentationml/2006/ole">
            <mc:AlternateContent xmlns:mc="http://schemas.openxmlformats.org/markup-compatibility/2006">
              <mc:Choice xmlns:v="urn:schemas-microsoft-com:vml" Requires="v">
                <p:oleObj spid="_x0000_s2167" name="Equation" r:id="rId3" imgW="1854200" imgH="469900" progId="Equation.DSMT4">
                  <p:embed/>
                </p:oleObj>
              </mc:Choice>
              <mc:Fallback>
                <p:oleObj name="Equation" r:id="rId3" imgW="18542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810" y="569329"/>
                        <a:ext cx="3734496" cy="957563"/>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A3A062DA-93BF-4842-B601-4404401BCCE3}"/>
              </a:ext>
            </a:extLst>
          </p:cNvPr>
          <p:cNvSpPr txBox="1"/>
          <p:nvPr/>
        </p:nvSpPr>
        <p:spPr>
          <a:xfrm>
            <a:off x="3683613" y="1599028"/>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hạng   </a:t>
            </a:r>
            <a:r>
              <a:rPr lang="en-US" sz="2800" smtClean="0">
                <a:latin typeface="Arial" pitchFamily="34" charset="0"/>
                <a:ea typeface="Times New Roman" panose="02020603050405020304" pitchFamily="18" charset="0"/>
                <a:cs typeface="Arial" pitchFamily="34" charset="0"/>
              </a:rPr>
              <a:t> Số </a:t>
            </a:r>
            <a:r>
              <a:rPr lang="en-US" sz="2800">
                <a:latin typeface="Arial" pitchFamily="34" charset="0"/>
                <a:ea typeface="Times New Roman" panose="02020603050405020304" pitchFamily="18" charset="0"/>
                <a:cs typeface="Arial" pitchFamily="34" charset="0"/>
              </a:rPr>
              <a:t>hạng  </a:t>
            </a:r>
            <a:r>
              <a:rPr lang="en-US" sz="2800" smtClean="0">
                <a:latin typeface="Arial" pitchFamily="34" charset="0"/>
                <a:ea typeface="Times New Roman" panose="02020603050405020304" pitchFamily="18" charset="0"/>
                <a:cs typeface="Arial" pitchFamily="34" charset="0"/>
              </a:rPr>
              <a:t>  </a:t>
            </a:r>
            <a:r>
              <a:rPr lang="en-US" sz="2800" smtClean="0">
                <a:latin typeface="Arial" pitchFamily="34" charset="0"/>
                <a:cs typeface="Arial" pitchFamily="34" charset="0"/>
              </a:rPr>
              <a:t>Tổng</a:t>
            </a:r>
            <a:endParaRPr lang="en-US" sz="2800">
              <a:latin typeface="Arial" pitchFamily="34" charset="0"/>
              <a:cs typeface="Arial" pitchFamily="34" charset="0"/>
            </a:endParaRPr>
          </a:p>
        </p:txBody>
      </p:sp>
      <p:sp>
        <p:nvSpPr>
          <p:cNvPr id="16" name="Content Placeholder 2">
            <a:extLst>
              <a:ext uri="{FF2B5EF4-FFF2-40B4-BE49-F238E27FC236}">
                <a16:creationId xmlns:a16="http://schemas.microsoft.com/office/drawing/2014/main" id="{5CC79972-FF38-4665-82E6-9C18B2DBFC65}"/>
              </a:ext>
            </a:extLst>
          </p:cNvPr>
          <p:cNvSpPr txBox="1">
            <a:spLocks/>
          </p:cNvSpPr>
          <p:nvPr/>
        </p:nvSpPr>
        <p:spPr>
          <a:xfrm>
            <a:off x="1846051" y="215094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solidFill>
                  <a:srgbClr val="FF0000"/>
                </a:solidFill>
                <a:latin typeface="Arial" pitchFamily="34" charset="0"/>
                <a:cs typeface="Arial" pitchFamily="34" charset="0"/>
              </a:rPr>
              <a:t>? Hãy </a:t>
            </a:r>
            <a:r>
              <a:rPr lang="en-US">
                <a:solidFill>
                  <a:srgbClr val="FF0000"/>
                </a:solidFill>
                <a:latin typeface="Arial" pitchFamily="34" charset="0"/>
                <a:cs typeface="Arial" pitchFamily="34" charset="0"/>
              </a:rPr>
              <a:t>nêu </a:t>
            </a:r>
            <a:r>
              <a:rPr lang="en-US" smtClean="0">
                <a:solidFill>
                  <a:srgbClr val="FF0000"/>
                </a:solidFill>
                <a:latin typeface="Arial" pitchFamily="34" charset="0"/>
                <a:cs typeface="Arial" pitchFamily="34" charset="0"/>
              </a:rPr>
              <a:t>các tính chất của phép cộng các số tự nhiên</a:t>
            </a:r>
            <a:endParaRPr lang="en-US" sz="4000" dirty="0">
              <a:solidFill>
                <a:srgbClr val="FF0000"/>
              </a:solidFill>
              <a:latin typeface="Arial" pitchFamily="34" charset="0"/>
              <a:ea typeface="Tahoma"/>
              <a:cs typeface="Arial" pitchFamily="34" charset="0"/>
            </a:endParaRPr>
          </a:p>
        </p:txBody>
      </p:sp>
      <p:sp>
        <p:nvSpPr>
          <p:cNvPr id="17" name="Content Placeholder 2">
            <a:extLst>
              <a:ext uri="{FF2B5EF4-FFF2-40B4-BE49-F238E27FC236}">
                <a16:creationId xmlns:a16="http://schemas.microsoft.com/office/drawing/2014/main" id="{5CC79972-FF38-4665-82E6-9C18B2DBFC65}"/>
              </a:ext>
            </a:extLst>
          </p:cNvPr>
          <p:cNvSpPr txBox="1">
            <a:spLocks/>
          </p:cNvSpPr>
          <p:nvPr/>
        </p:nvSpPr>
        <p:spPr>
          <a:xfrm>
            <a:off x="1325584" y="213081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a) Các tính chất của phép cộng</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364820" y="2843814"/>
            <a:ext cx="9502578" cy="954107"/>
          </a:xfrm>
          <a:prstGeom prst="rect">
            <a:avLst/>
          </a:prstGeom>
          <a:noFill/>
        </p:spPr>
        <p:txBody>
          <a:bodyPr wrap="square">
            <a:spAutoFit/>
          </a:bodyPr>
          <a:lstStyle/>
          <a:p>
            <a:pPr algn="just"/>
            <a:r>
              <a:rPr lang="en-US" sz="2800" i="1">
                <a:latin typeface="Arial" pitchFamily="34" charset="0"/>
                <a:cs typeface="Arial" pitchFamily="34" charset="0"/>
              </a:rPr>
              <a:t>+ Tính chất giao hoán:</a:t>
            </a:r>
            <a:r>
              <a:rPr lang="en-US" sz="2800">
                <a:latin typeface="Arial" pitchFamily="34" charset="0"/>
                <a:cs typeface="Arial" pitchFamily="34" charset="0"/>
              </a:rPr>
              <a:t> Khi đổi chỗ các số hạng trong một tổng thì tổng không thay </a:t>
            </a:r>
            <a:r>
              <a:rPr lang="en-US" sz="2800" smtClean="0">
                <a:latin typeface="Arial" pitchFamily="34" charset="0"/>
                <a:cs typeface="Arial" pitchFamily="34" charset="0"/>
              </a:rPr>
              <a:t>đổi</a:t>
            </a:r>
            <a:endParaRPr lang="en-US" sz="280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549413506"/>
              </p:ext>
            </p:extLst>
          </p:nvPr>
        </p:nvGraphicFramePr>
        <p:xfrm>
          <a:off x="6096000" y="3386514"/>
          <a:ext cx="2030083" cy="381897"/>
        </p:xfrm>
        <a:graphic>
          <a:graphicData uri="http://schemas.openxmlformats.org/presentationml/2006/ole">
            <mc:AlternateContent xmlns:mc="http://schemas.openxmlformats.org/markup-compatibility/2006">
              <mc:Choice xmlns:v="urn:schemas-microsoft-com:vml" Requires="v">
                <p:oleObj spid="_x0000_s2168" name="Equation" r:id="rId5" imgW="964781" imgH="177723" progId="Equation.DSMT4">
                  <p:embed/>
                </p:oleObj>
              </mc:Choice>
              <mc:Fallback>
                <p:oleObj name="Equation" r:id="rId5" imgW="964781" imgH="177723"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386514"/>
                        <a:ext cx="2030083" cy="381897"/>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A3A062DA-93BF-4842-B601-4404401BCCE3}"/>
              </a:ext>
            </a:extLst>
          </p:cNvPr>
          <p:cNvSpPr txBox="1"/>
          <p:nvPr/>
        </p:nvSpPr>
        <p:spPr>
          <a:xfrm>
            <a:off x="1465461" y="3807105"/>
            <a:ext cx="9502578" cy="1384995"/>
          </a:xfrm>
          <a:prstGeom prst="rect">
            <a:avLst/>
          </a:prstGeom>
          <a:noFill/>
        </p:spPr>
        <p:txBody>
          <a:bodyPr wrap="square">
            <a:spAutoFit/>
          </a:bodyPr>
          <a:lstStyle/>
          <a:p>
            <a:pPr algn="just"/>
            <a:r>
              <a:rPr lang="en-US" sz="2800" i="1">
                <a:latin typeface="Arial" pitchFamily="34" charset="0"/>
                <a:cs typeface="Arial" pitchFamily="34" charset="0"/>
              </a:rPr>
              <a:t>+ Tính chất kết hợp</a:t>
            </a:r>
            <a:r>
              <a:rPr lang="en-US" sz="2800">
                <a:latin typeface="Arial" pitchFamily="34" charset="0"/>
                <a:cs typeface="Arial" pitchFamily="34" charset="0"/>
              </a:rPr>
              <a:t>: Muốn cộng một tổng hai số với số thứ ba, ta có thể cộng số thứ nhất với tổng của số thứ hai và số thứ ba</a:t>
            </a:r>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303447543"/>
              </p:ext>
            </p:extLst>
          </p:nvPr>
        </p:nvGraphicFramePr>
        <p:xfrm>
          <a:off x="3185708" y="4688197"/>
          <a:ext cx="3974218" cy="534837"/>
        </p:xfrm>
        <a:graphic>
          <a:graphicData uri="http://schemas.openxmlformats.org/presentationml/2006/ole">
            <mc:AlternateContent xmlns:mc="http://schemas.openxmlformats.org/markup-compatibility/2006">
              <mc:Choice xmlns:v="urn:schemas-microsoft-com:vml" Requires="v">
                <p:oleObj spid="_x0000_s2169" name="Equation" r:id="rId7" imgW="2108200" imgH="254000" progId="Equation.DSMT4">
                  <p:embed/>
                </p:oleObj>
              </mc:Choice>
              <mc:Fallback>
                <p:oleObj name="Equation" r:id="rId7" imgW="2108200" imgH="2540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5708" y="4688197"/>
                        <a:ext cx="3974218" cy="534837"/>
                      </a:xfrm>
                      <a:prstGeom prst="rect">
                        <a:avLst/>
                      </a:prstGeom>
                      <a:noFill/>
                    </p:spPr>
                  </p:pic>
                </p:oleObj>
              </mc:Fallback>
            </mc:AlternateContent>
          </a:graphicData>
        </a:graphic>
      </p:graphicFrame>
      <p:sp>
        <p:nvSpPr>
          <p:cNvPr id="25" name="TextBox 24">
            <a:extLst>
              <a:ext uri="{FF2B5EF4-FFF2-40B4-BE49-F238E27FC236}">
                <a16:creationId xmlns:a16="http://schemas.microsoft.com/office/drawing/2014/main" id="{A3A062DA-93BF-4842-B601-4404401BCCE3}"/>
              </a:ext>
            </a:extLst>
          </p:cNvPr>
          <p:cNvSpPr txBox="1"/>
          <p:nvPr/>
        </p:nvSpPr>
        <p:spPr>
          <a:xfrm>
            <a:off x="1520097" y="5222728"/>
            <a:ext cx="9502578" cy="954107"/>
          </a:xfrm>
          <a:prstGeom prst="rect">
            <a:avLst/>
          </a:prstGeom>
          <a:noFill/>
        </p:spPr>
        <p:txBody>
          <a:bodyPr wrap="square">
            <a:spAutoFit/>
          </a:bodyPr>
          <a:lstStyle/>
          <a:p>
            <a:pPr algn="just"/>
            <a:r>
              <a:rPr lang="en-US" sz="2800">
                <a:latin typeface="Arial" pitchFamily="34" charset="0"/>
                <a:cs typeface="Arial" pitchFamily="34" charset="0"/>
              </a:rPr>
              <a:t>+ </a:t>
            </a:r>
            <a:r>
              <a:rPr lang="en-US" sz="2800" i="1">
                <a:latin typeface="Arial" pitchFamily="34" charset="0"/>
                <a:cs typeface="Arial" pitchFamily="34" charset="0"/>
              </a:rPr>
              <a:t>Tính chất cộng với số 0</a:t>
            </a:r>
            <a:r>
              <a:rPr lang="en-US" sz="2800">
                <a:latin typeface="Arial" pitchFamily="34" charset="0"/>
                <a:cs typeface="Arial" pitchFamily="34" charset="0"/>
              </a:rPr>
              <a:t>: Bất kì số nào cộng với số 0 cũng bằng chính nó</a:t>
            </a:r>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852766625"/>
              </p:ext>
            </p:extLst>
          </p:nvPr>
        </p:nvGraphicFramePr>
        <p:xfrm>
          <a:off x="4853266" y="5765427"/>
          <a:ext cx="2548215" cy="359485"/>
        </p:xfrm>
        <a:graphic>
          <a:graphicData uri="http://schemas.openxmlformats.org/presentationml/2006/ole">
            <mc:AlternateContent xmlns:mc="http://schemas.openxmlformats.org/markup-compatibility/2006">
              <mc:Choice xmlns:v="urn:schemas-microsoft-com:vml" Requires="v">
                <p:oleObj spid="_x0000_s2170" name="Equation" r:id="rId9" imgW="1384300" imgH="190500" progId="Equation.DSMT4">
                  <p:embed/>
                </p:oleObj>
              </mc:Choice>
              <mc:Fallback>
                <p:oleObj name="Equation" r:id="rId9" imgW="1384300" imgH="1905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3266" y="5765427"/>
                        <a:ext cx="2548215" cy="359485"/>
                      </a:xfrm>
                      <a:prstGeom prst="rect">
                        <a:avLst/>
                      </a:prstGeom>
                      <a:noFill/>
                    </p:spPr>
                  </p:pic>
                </p:oleObj>
              </mc:Fallback>
            </mc:AlternateContent>
          </a:graphicData>
        </a:graphic>
      </p:graphicFrame>
      <p:pic>
        <p:nvPicPr>
          <p:cNvPr id="28" name="!!3">
            <a:extLst>
              <a:ext uri="{FF2B5EF4-FFF2-40B4-BE49-F238E27FC236}">
                <a16:creationId xmlns:a16="http://schemas.microsoft.com/office/drawing/2014/main" id="{83F1A94D-48D5-4D73-BDAA-9118478F5E60}"/>
              </a:ext>
            </a:extLst>
          </p:cNvPr>
          <p:cNvPicPr>
            <a:picLocks noChangeAspect="1"/>
          </p:cNvPicPr>
          <p:nvPr/>
        </p:nvPicPr>
        <p:blipFill>
          <a:blip r:embed="rId11"/>
          <a:stretch>
            <a:fillRect/>
          </a:stretch>
        </p:blipFill>
        <p:spPr>
          <a:xfrm>
            <a:off x="9432772" y="272962"/>
            <a:ext cx="1607156" cy="144644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7240787" y="4701386"/>
                <a:ext cx="18342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m:t>
                      </m:r>
                      <m:r>
                        <a:rPr lang="en-US" sz="2400" b="1" i="1" smtClean="0">
                          <a:latin typeface="Cambria Math"/>
                        </a:rPr>
                        <m:t>𝒂</m:t>
                      </m:r>
                      <m:r>
                        <a:rPr lang="en-US" sz="2400" b="1" i="1" smtClean="0">
                          <a:latin typeface="Cambria Math"/>
                        </a:rPr>
                        <m:t>+</m:t>
                      </m:r>
                      <m:r>
                        <a:rPr lang="en-US" sz="2400" b="1" i="1" smtClean="0">
                          <a:latin typeface="Cambria Math"/>
                        </a:rPr>
                        <m:t>𝒃</m:t>
                      </m:r>
                      <m:r>
                        <a:rPr lang="en-US" sz="2400" b="1" i="1" smtClean="0">
                          <a:latin typeface="Cambria Math"/>
                        </a:rPr>
                        <m:t>+</m:t>
                      </m:r>
                      <m:r>
                        <a:rPr lang="en-US" sz="2400" b="1" i="1" smtClean="0">
                          <a:latin typeface="Cambria Math"/>
                        </a:rPr>
                        <m:t>𝒄</m:t>
                      </m:r>
                    </m:oMath>
                  </m:oMathPara>
                </a14:m>
                <a:endParaRPr lang="en-US" sz="2400"/>
              </a:p>
            </p:txBody>
          </p:sp>
        </mc:Choice>
        <mc:Fallback xmlns="">
          <p:sp>
            <p:nvSpPr>
              <p:cNvPr id="22" name="Rectangle 21"/>
              <p:cNvSpPr>
                <a:spLocks noRot="1" noChangeAspect="1" noMove="1" noResize="1" noEditPoints="1" noAdjustHandles="1" noChangeArrowheads="1" noChangeShapeType="1" noTextEdit="1"/>
              </p:cNvSpPr>
              <p:nvPr/>
            </p:nvSpPr>
            <p:spPr>
              <a:xfrm>
                <a:off x="7240787" y="4701386"/>
                <a:ext cx="1834220" cy="461665"/>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916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par>
                                <p:cTn id="23" presetID="2" presetClass="exit" presetSubtype="4" fill="hold" grpId="1" nodeType="with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P spid="18" grpId="0"/>
      <p:bldP spid="21" grpId="0"/>
      <p:bldP spid="25"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400" y="-231577"/>
            <a:ext cx="13458613" cy="7284720"/>
            <a:chOff x="-914400" y="-228600"/>
            <a:chExt cx="13458613" cy="728472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8600"/>
              <a:ext cx="13458613" cy="7284720"/>
            </a:xfrm>
            <a:prstGeom prst="rect">
              <a:avLst/>
            </a:prstGeom>
          </p:spPr>
        </p:pic>
      </p:grpSp>
      <mc:AlternateContent xmlns:mc="http://schemas.openxmlformats.org/markup-compatibility/2006" xmlns:a14="http://schemas.microsoft.com/office/drawing/2010/main">
        <mc:Choice Requires="a14">
          <p:sp>
            <p:nvSpPr>
              <p:cNvPr id="6" name="TextBox 5"/>
              <p:cNvSpPr txBox="1"/>
              <p:nvPr/>
            </p:nvSpPr>
            <p:spPr>
              <a:xfrm>
                <a:off x="3642360" y="2773680"/>
                <a:ext cx="5654040" cy="2677656"/>
              </a:xfrm>
              <a:prstGeom prst="rect">
                <a:avLst/>
              </a:prstGeom>
              <a:noFill/>
            </p:spPr>
            <p:txBody>
              <a:bodyPr wrap="square" rtlCol="0">
                <a:spAutoFit/>
              </a:bodyPr>
              <a:lstStyle/>
              <a:p>
                <a:r>
                  <a:rPr lang="en-US" sz="2800" smtClean="0">
                    <a:solidFill>
                      <a:srgbClr val="008000"/>
                    </a:solidFill>
                    <a:latin typeface="Arial" pitchFamily="34" charset="0"/>
                    <a:cs typeface="Arial" panose="020B0604020202020204" pitchFamily="34" charset="0"/>
                  </a:rPr>
                  <a:t>Do tính chất kết hợp nên giá trị của biểu thức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a14:m>
                <a:r>
                  <a:rPr lang="en-US" sz="2800">
                    <a:solidFill>
                      <a:srgbClr val="008000"/>
                    </a:solidFill>
                    <a:latin typeface="Arial" panose="020B0604020202020204" pitchFamily="34" charset="0"/>
                    <a:cs typeface="Arial" panose="020B0604020202020204" pitchFamily="34" charset="0"/>
                  </a:rPr>
                  <a:t> có thể </a:t>
                </a:r>
              </a:p>
              <a:p>
                <a:r>
                  <a:rPr lang="en-US" sz="2800">
                    <a:solidFill>
                      <a:srgbClr val="008000"/>
                    </a:solidFill>
                    <a:latin typeface="Arial" panose="020B0604020202020204" pitchFamily="34" charset="0"/>
                    <a:cs typeface="Arial" panose="020B0604020202020204" pitchFamily="34" charset="0"/>
                  </a:rPr>
                  <a:t>được tính theo một trong hai cách sau:</a:t>
                </a:r>
              </a:p>
              <a:p>
                <a:pPr/>
                <a14:m>
                  <m:oMathPara xmlns:m="http://schemas.openxmlformats.org/officeDocument/2006/math">
                    <m:oMathParaPr>
                      <m:jc m:val="left"/>
                    </m:oMathParaPr>
                    <m:oMath xmlns:m="http://schemas.openxmlformats.org/officeDocument/2006/math">
                      <m:r>
                        <a:rPr lang="en-US" sz="2800" b="0" i="1" smtClean="0">
                          <a:solidFill>
                            <a:srgbClr val="008000"/>
                          </a:solidFill>
                          <a:latin typeface="Cambria Math" panose="02040503050406030204" pitchFamily="18" charset="0"/>
                        </a:rPr>
                        <m:t>            </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d>
                        <m:dPr>
                          <m:ctrlPr>
                            <a:rPr lang="en-US" sz="2800" i="1" smtClean="0">
                              <a:solidFill>
                                <a:srgbClr val="008000"/>
                              </a:solidFill>
                              <a:latin typeface="Cambria Math" panose="02040503050406030204" pitchFamily="18" charset="0"/>
                            </a:rPr>
                          </m:ctrlPr>
                        </m:dPr>
                        <m:e>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e>
                      </m:d>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m:oMathPara>
                </a14:m>
                <a:endParaRPr lang="en-US" sz="2800">
                  <a:solidFill>
                    <a:srgbClr val="008000"/>
                  </a:solidFill>
                  <a:latin typeface="Arial" panose="020B0604020202020204" pitchFamily="34" charset="0"/>
                  <a:cs typeface="Arial" panose="020B0604020202020204" pitchFamily="34" charset="0"/>
                </a:endParaRPr>
              </a:p>
              <a:p>
                <a:r>
                  <a:rPr lang="en-US" sz="2800">
                    <a:solidFill>
                      <a:srgbClr val="008000"/>
                    </a:solidFill>
                    <a:latin typeface="Arial" panose="020B0604020202020204" pitchFamily="34" charset="0"/>
                    <a:cs typeface="Arial" panose="020B0604020202020204" pitchFamily="34" charset="0"/>
                  </a:rPr>
                  <a:t>Hoặc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oMath>
                </a14:m>
                <a:endParaRPr lang="en-US" sz="2800">
                  <a:solidFill>
                    <a:srgbClr val="008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42360" y="2773680"/>
                <a:ext cx="5654040" cy="2677656"/>
              </a:xfrm>
              <a:prstGeom prst="rect">
                <a:avLst/>
              </a:prstGeom>
              <a:blipFill rotWithShape="1">
                <a:blip r:embed="rId3"/>
                <a:stretch>
                  <a:fillRect l="-2265" t="-2278" r="-2050" b="-5467"/>
                </a:stretch>
              </a:blipFill>
            </p:spPr>
            <p:txBody>
              <a:bodyPr/>
              <a:lstStyle/>
              <a:p>
                <a:r>
                  <a:rPr lang="en-US">
                    <a:noFill/>
                  </a:rPr>
                  <a:t> </a:t>
                </a:r>
              </a:p>
            </p:txBody>
          </p:sp>
        </mc:Fallback>
      </mc:AlternateContent>
      <p:sp>
        <p:nvSpPr>
          <p:cNvPr id="7" name="Oval 6"/>
          <p:cNvSpPr/>
          <p:nvPr/>
        </p:nvSpPr>
        <p:spPr>
          <a:xfrm>
            <a:off x="1905000" y="338316"/>
            <a:ext cx="3474720" cy="1569720"/>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Lưu ý</a:t>
            </a:r>
          </a:p>
        </p:txBody>
      </p:sp>
    </p:spTree>
    <p:extLst>
      <p:ext uri="{BB962C8B-B14F-4D97-AF65-F5344CB8AC3E}">
        <p14:creationId xmlns:p14="http://schemas.microsoft.com/office/powerpoint/2010/main" val="54002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1679330"/>
            <a:ext cx="8194331" cy="2246769"/>
          </a:xfrm>
          <a:prstGeom prst="rect">
            <a:avLst/>
          </a:prstGeom>
          <a:noFill/>
        </p:spPr>
        <p:txBody>
          <a:bodyPr wrap="square">
            <a:spAutoFit/>
          </a:bodyPr>
          <a:lstStyle/>
          <a:p>
            <a:r>
              <a:rPr lang="en-US" sz="2800" b="1" smtClean="0">
                <a:latin typeface="Arial" pitchFamily="34" charset="0"/>
                <a:ea typeface="Times New Roman" panose="02020603050405020304" pitchFamily="18" charset="0"/>
                <a:cs typeface="Arial" pitchFamily="34" charset="0"/>
              </a:rPr>
              <a:t>Ví dụ 1 (SGK): Tính một cách hợp lí</a:t>
            </a:r>
          </a:p>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89 + 76 + 24</a:t>
            </a:r>
          </a:p>
          <a:p>
            <a:r>
              <a:rPr lang="en-US" sz="2800" smtClean="0">
                <a:latin typeface="Arial" pitchFamily="34" charset="0"/>
                <a:ea typeface="Times New Roman" panose="02020603050405020304" pitchFamily="18" charset="0"/>
                <a:cs typeface="Arial" pitchFamily="34" charset="0"/>
              </a:rPr>
              <a:t>  = 89 + (</a:t>
            </a:r>
            <a:r>
              <a:rPr lang="en-US" sz="2800">
                <a:latin typeface="Arial" pitchFamily="34" charset="0"/>
                <a:ea typeface="Times New Roman" panose="02020603050405020304" pitchFamily="18" charset="0"/>
                <a:cs typeface="Arial" pitchFamily="34" charset="0"/>
              </a:rPr>
              <a:t>76 + 24</a:t>
            </a:r>
            <a:r>
              <a:rPr lang="en-US" sz="2800" smtClean="0">
                <a:latin typeface="Arial" pitchFamily="34" charset="0"/>
                <a:ea typeface="Times New Roman" panose="02020603050405020304" pitchFamily="18" charset="0"/>
                <a:cs typeface="Arial" pitchFamily="34" charset="0"/>
              </a:rPr>
              <a:t>) (tính chất kết hợp)</a:t>
            </a:r>
          </a:p>
          <a:p>
            <a:r>
              <a:rPr lang="en-US" sz="2800" smtClean="0">
                <a:effectLst/>
                <a:latin typeface="Arial" pitchFamily="34" charset="0"/>
                <a:ea typeface="Times New Roman" panose="02020603050405020304" pitchFamily="18" charset="0"/>
                <a:cs typeface="Arial" pitchFamily="34" charset="0"/>
              </a:rPr>
              <a:t>  = 89 + 100 </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189</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3824595"/>
            <a:ext cx="8194331" cy="2246769"/>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b) 65 + 97 + 35</a:t>
            </a:r>
          </a:p>
          <a:p>
            <a:r>
              <a:rPr lang="en-US" sz="2800" smtClean="0">
                <a:latin typeface="Arial" pitchFamily="34" charset="0"/>
                <a:ea typeface="Times New Roman" panose="02020603050405020304" pitchFamily="18" charset="0"/>
                <a:cs typeface="Arial" pitchFamily="34" charset="0"/>
              </a:rPr>
              <a:t>  = </a:t>
            </a:r>
            <a:r>
              <a:rPr lang="en-US" sz="2800">
                <a:latin typeface="Arial" pitchFamily="34" charset="0"/>
                <a:ea typeface="Times New Roman" panose="02020603050405020304" pitchFamily="18" charset="0"/>
                <a:cs typeface="Arial" pitchFamily="34" charset="0"/>
              </a:rPr>
              <a:t>65 + </a:t>
            </a:r>
            <a:r>
              <a:rPr lang="en-US" sz="2800" smtClean="0">
                <a:latin typeface="Arial" pitchFamily="34" charset="0"/>
                <a:ea typeface="Times New Roman" panose="02020603050405020304" pitchFamily="18" charset="0"/>
                <a:cs typeface="Arial" pitchFamily="34" charset="0"/>
              </a:rPr>
              <a:t>35 + </a:t>
            </a:r>
            <a:r>
              <a:rPr lang="en-US" sz="2800">
                <a:latin typeface="Arial" pitchFamily="34" charset="0"/>
                <a:ea typeface="Times New Roman" panose="02020603050405020304" pitchFamily="18" charset="0"/>
                <a:cs typeface="Arial" pitchFamily="34" charset="0"/>
              </a:rPr>
              <a:t>97 (tính chất </a:t>
            </a:r>
            <a:r>
              <a:rPr lang="en-US" sz="2800" smtClean="0">
                <a:latin typeface="Arial" pitchFamily="34" charset="0"/>
                <a:ea typeface="Times New Roman" panose="02020603050405020304" pitchFamily="18" charset="0"/>
                <a:cs typeface="Arial" pitchFamily="34" charset="0"/>
              </a:rPr>
              <a:t>giao hoán)</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 (65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35)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97 (tính chất kết hợp)</a:t>
            </a:r>
          </a:p>
          <a:p>
            <a:r>
              <a:rPr lang="en-US" sz="2800" smtClean="0">
                <a:effectLst/>
                <a:latin typeface="Arial" pitchFamily="34" charset="0"/>
                <a:ea typeface="Times New Roman" panose="02020603050405020304" pitchFamily="18" charset="0"/>
                <a:cs typeface="Arial" pitchFamily="34" charset="0"/>
              </a:rPr>
              <a:t>  = 100 + 97</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197</a:t>
            </a:r>
            <a:endParaRPr lang="en-US" sz="2800">
              <a:effectLst/>
              <a:latin typeface="Arial" pitchFamily="34" charset="0"/>
              <a:ea typeface="Times New Roman" panose="02020603050405020304" pitchFamily="18" charset="0"/>
              <a:cs typeface="Arial" pitchFamily="34" charset="0"/>
            </a:endParaRPr>
          </a:p>
        </p:txBody>
      </p:sp>
      <p:sp>
        <p:nvSpPr>
          <p:cNvPr id="3" name="Cloud Callout 2"/>
          <p:cNvSpPr/>
          <p:nvPr/>
        </p:nvSpPr>
        <p:spPr>
          <a:xfrm>
            <a:off x="7680959" y="1888314"/>
            <a:ext cx="4148057" cy="24981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Quan sát VD 1 SGK</a:t>
            </a:r>
            <a:endParaRPr lang="en-US" sz="2800">
              <a:latin typeface="Arial" pitchFamily="34" charset="0"/>
              <a:cs typeface="Arial" pitchFamily="34" charset="0"/>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421209"/>
            <a:ext cx="8194331" cy="1815882"/>
          </a:xfrm>
          <a:prstGeom prst="rect">
            <a:avLst/>
          </a:prstGeom>
          <a:noFill/>
        </p:spPr>
        <p:txBody>
          <a:bodyPr wrap="square">
            <a:spAutoFit/>
          </a:bodyPr>
          <a:lstStyle/>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58 + 76 + 42</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 58 + 42 + 76 (tính chất giao hoán)</a:t>
            </a:r>
            <a:endParaRPr lang="en-US" sz="2800" smtClean="0">
              <a:effectLst/>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(58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42) </a:t>
            </a:r>
            <a:r>
              <a:rPr lang="en-US" sz="2800">
                <a:latin typeface="Arial" pitchFamily="34" charset="0"/>
                <a:ea typeface="Times New Roman" panose="02020603050405020304" pitchFamily="18" charset="0"/>
                <a:cs typeface="Arial" pitchFamily="34" charset="0"/>
              </a:rPr>
              <a:t>+ 76</a:t>
            </a:r>
            <a:r>
              <a:rPr lang="en-US" sz="2800" smtClean="0">
                <a:latin typeface="Arial" pitchFamily="34" charset="0"/>
                <a:ea typeface="Times New Roman" panose="02020603050405020304" pitchFamily="18" charset="0"/>
                <a:cs typeface="Arial" pitchFamily="34" charset="0"/>
              </a:rPr>
              <a:t> (tính chất kết hợp)</a:t>
            </a:r>
          </a:p>
          <a:p>
            <a:r>
              <a:rPr lang="en-US" sz="2800" smtClean="0">
                <a:effectLst/>
                <a:latin typeface="Arial" pitchFamily="34" charset="0"/>
                <a:ea typeface="Times New Roman" panose="02020603050405020304" pitchFamily="18" charset="0"/>
                <a:cs typeface="Arial" pitchFamily="34" charset="0"/>
              </a:rPr>
              <a:t>  = 100 + 76</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176</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4221414"/>
            <a:ext cx="8194331" cy="1815882"/>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b) </a:t>
            </a:r>
            <a:r>
              <a:rPr lang="en-US" sz="2800">
                <a:latin typeface="Arial" pitchFamily="34" charset="0"/>
                <a:ea typeface="Times New Roman" panose="02020603050405020304" pitchFamily="18" charset="0"/>
                <a:cs typeface="Arial" pitchFamily="34" charset="0"/>
              </a:rPr>
              <a:t>66 + 34 + 27</a:t>
            </a:r>
          </a:p>
          <a:p>
            <a:r>
              <a:rPr lang="en-US" sz="2800" smtClean="0">
                <a:latin typeface="Arial" pitchFamily="34" charset="0"/>
                <a:ea typeface="Times New Roman" panose="02020603050405020304" pitchFamily="18" charset="0"/>
                <a:cs typeface="Arial" pitchFamily="34" charset="0"/>
              </a:rPr>
              <a:t>  = (66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34)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27 (tính chất kết hợp)</a:t>
            </a:r>
          </a:p>
          <a:p>
            <a:r>
              <a:rPr lang="en-US" sz="2800" smtClean="0">
                <a:effectLst/>
                <a:latin typeface="Arial" pitchFamily="34" charset="0"/>
                <a:ea typeface="Times New Roman" panose="02020603050405020304" pitchFamily="18" charset="0"/>
                <a:cs typeface="Arial" pitchFamily="34" charset="0"/>
              </a:rPr>
              <a:t>  = 100 + 27</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127</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37563" y="1449849"/>
            <a:ext cx="8194331" cy="954107"/>
          </a:xfrm>
          <a:prstGeom prst="rect">
            <a:avLst/>
          </a:prstGeom>
          <a:noFill/>
        </p:spPr>
        <p:txBody>
          <a:bodyPr wrap="square">
            <a:spAutoFit/>
          </a:bodyPr>
          <a:lstStyle/>
          <a:p>
            <a:r>
              <a:rPr lang="en-US" sz="2800" b="1" smtClean="0">
                <a:latin typeface="Arial" pitchFamily="34" charset="0"/>
                <a:ea typeface="Times New Roman" panose="02020603050405020304" pitchFamily="18" charset="0"/>
                <a:cs typeface="Arial" pitchFamily="34" charset="0"/>
              </a:rPr>
              <a:t>? Tính một cách hợp lí</a:t>
            </a:r>
          </a:p>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58 + 76 + 42</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b) 66 + 34 + 27</a:t>
            </a:r>
            <a:endParaRPr lang="en-US" sz="2800" smtClean="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50164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c) Luyện tập 1</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1679330"/>
            <a:ext cx="9360176" cy="1815882"/>
          </a:xfrm>
          <a:prstGeom prst="rect">
            <a:avLst/>
          </a:prstGeom>
          <a:noFill/>
        </p:spPr>
        <p:txBody>
          <a:bodyPr wrap="square">
            <a:spAutoFit/>
          </a:bodyPr>
          <a:lstStyle/>
          <a:p>
            <a:r>
              <a:rPr lang="en-US" sz="2800" i="1">
                <a:latin typeface="Arial" pitchFamily="34" charset="0"/>
                <a:cs typeface="Arial" pitchFamily="34" charset="0"/>
              </a:rPr>
              <a:t>Mẹ An mua cho An một bộ đồng phục học sinh gồm: áo sơ mi </a:t>
            </a:r>
            <a:r>
              <a:rPr lang="en-US" sz="2800" i="1" smtClean="0">
                <a:latin typeface="Arial" pitchFamily="34" charset="0"/>
                <a:cs typeface="Arial" pitchFamily="34" charset="0"/>
              </a:rPr>
              <a:t>giá 125 000 đồng</a:t>
            </a:r>
            <a:r>
              <a:rPr lang="en-US" sz="2800" i="1">
                <a:latin typeface="Arial" pitchFamily="34" charset="0"/>
                <a:cs typeface="Arial" pitchFamily="34" charset="0"/>
              </a:rPr>
              <a:t>, áo khoác giá </a:t>
            </a:r>
            <a:r>
              <a:rPr lang="en-US" sz="2800" i="1" smtClean="0">
                <a:latin typeface="Arial" pitchFamily="34" charset="0"/>
                <a:cs typeface="Arial" pitchFamily="34" charset="0"/>
              </a:rPr>
              <a:t>140 000 đồng</a:t>
            </a:r>
            <a:r>
              <a:rPr lang="en-US" sz="2800" i="1">
                <a:latin typeface="Arial" pitchFamily="34" charset="0"/>
                <a:cs typeface="Arial" pitchFamily="34" charset="0"/>
              </a:rPr>
              <a:t>, quần âu giá </a:t>
            </a:r>
            <a:r>
              <a:rPr lang="en-US" sz="2800" i="1" smtClean="0">
                <a:latin typeface="Arial" pitchFamily="34" charset="0"/>
                <a:cs typeface="Arial" pitchFamily="34" charset="0"/>
              </a:rPr>
              <a:t>160 000 </a:t>
            </a:r>
            <a:r>
              <a:rPr lang="en-US" sz="2800" i="1">
                <a:latin typeface="Arial" pitchFamily="34" charset="0"/>
                <a:cs typeface="Arial" pitchFamily="34" charset="0"/>
              </a:rPr>
              <a:t>đồng. Tính số tiền mẹ An đã mua đồng phục cho An.</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3824595"/>
            <a:ext cx="9809551" cy="2246769"/>
          </a:xfrm>
          <a:prstGeom prst="rect">
            <a:avLst/>
          </a:prstGeom>
          <a:noFill/>
        </p:spPr>
        <p:txBody>
          <a:bodyPr wrap="square">
            <a:spAutoFit/>
          </a:bodyPr>
          <a:lstStyle/>
          <a:p>
            <a:r>
              <a:rPr lang="en-US" sz="2800" u="sng" smtClean="0">
                <a:solidFill>
                  <a:srgbClr val="1F4E79"/>
                </a:solidFill>
                <a:latin typeface="Arial" pitchFamily="34" charset="0"/>
                <a:cs typeface="Arial" pitchFamily="34" charset="0"/>
              </a:rPr>
              <a:t>Giải:</a:t>
            </a:r>
            <a:r>
              <a:rPr lang="en-US" sz="2800" smtClean="0">
                <a:solidFill>
                  <a:srgbClr val="1F4E79"/>
                </a:solidFill>
                <a:latin typeface="Arial" pitchFamily="34" charset="0"/>
                <a:cs typeface="Arial" pitchFamily="34" charset="0"/>
              </a:rPr>
              <a:t> </a:t>
            </a:r>
            <a:r>
              <a:rPr lang="en-US" sz="2800" smtClean="0">
                <a:latin typeface="Arial" pitchFamily="34" charset="0"/>
                <a:cs typeface="Arial" pitchFamily="34" charset="0"/>
              </a:rPr>
              <a:t>Số </a:t>
            </a:r>
            <a:r>
              <a:rPr lang="en-US" sz="2800">
                <a:latin typeface="Arial" pitchFamily="34" charset="0"/>
                <a:cs typeface="Arial" pitchFamily="34" charset="0"/>
              </a:rPr>
              <a:t>tiền mẹ An đã mua đồng phục cho An là:</a:t>
            </a:r>
          </a:p>
          <a:p>
            <a:r>
              <a:rPr lang="en-US" sz="2800" smtClean="0">
                <a:effectLst/>
                <a:latin typeface="Arial" pitchFamily="34" charset="0"/>
                <a:ea typeface="Times New Roman" panose="02020603050405020304" pitchFamily="18" charset="0"/>
                <a:cs typeface="Arial" pitchFamily="34" charset="0"/>
              </a:rPr>
              <a:t>125 000 + 140 000 + 160 000</a:t>
            </a:r>
          </a:p>
          <a:p>
            <a:r>
              <a:rPr lang="en-US" sz="2800" smtClean="0">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125 000 + </a:t>
            </a:r>
            <a:r>
              <a:rPr lang="en-US" sz="2800" smtClean="0">
                <a:latin typeface="Arial" pitchFamily="34" charset="0"/>
                <a:ea typeface="Times New Roman" panose="02020603050405020304" pitchFamily="18" charset="0"/>
                <a:cs typeface="Arial" pitchFamily="34" charset="0"/>
              </a:rPr>
              <a:t>(140 </a:t>
            </a:r>
            <a:r>
              <a:rPr lang="en-US" sz="2800">
                <a:latin typeface="Arial" pitchFamily="34" charset="0"/>
                <a:ea typeface="Times New Roman" panose="02020603050405020304" pitchFamily="18" charset="0"/>
                <a:cs typeface="Arial" pitchFamily="34" charset="0"/>
              </a:rPr>
              <a:t>000 + 160 </a:t>
            </a:r>
            <a:r>
              <a:rPr lang="en-US" sz="2800" smtClean="0">
                <a:latin typeface="Arial" pitchFamily="34" charset="0"/>
                <a:ea typeface="Times New Roman" panose="02020603050405020304" pitchFamily="18" charset="0"/>
                <a:cs typeface="Arial" pitchFamily="34" charset="0"/>
              </a:rPr>
              <a:t>000)</a:t>
            </a:r>
          </a:p>
          <a:p>
            <a:r>
              <a:rPr lang="en-US" sz="2800" smtClean="0">
                <a:effectLst/>
                <a:latin typeface="Arial" pitchFamily="34" charset="0"/>
                <a:ea typeface="Times New Roman" panose="02020603050405020304" pitchFamily="18" charset="0"/>
                <a:cs typeface="Arial" pitchFamily="34" charset="0"/>
              </a:rPr>
              <a:t>= 125 000 + 300 000</a:t>
            </a:r>
          </a:p>
          <a:p>
            <a:r>
              <a:rPr lang="en-US" sz="2800" smtClean="0">
                <a:effectLst/>
                <a:latin typeface="Arial" pitchFamily="34" charset="0"/>
                <a:ea typeface="Times New Roman" panose="02020603050405020304" pitchFamily="18" charset="0"/>
                <a:cs typeface="Arial" pitchFamily="34" charset="0"/>
              </a:rPr>
              <a:t>= 425 000 (đồng)</a:t>
            </a:r>
            <a:endParaRPr lang="en-US" sz="2800">
              <a:effectLst/>
              <a:latin typeface="Arial" pitchFamily="34" charset="0"/>
              <a:ea typeface="Times New Roman" panose="02020603050405020304" pitchFamily="18" charset="0"/>
              <a:cs typeface="Arial" pitchFamily="34" charset="0"/>
            </a:endParaRPr>
          </a:p>
        </p:txBody>
      </p:sp>
      <p:pic>
        <p:nvPicPr>
          <p:cNvPr id="1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6872998" y="4525566"/>
            <a:ext cx="2010536" cy="2010536"/>
          </a:xfrm>
          <a:prstGeom prst="rect">
            <a:avLst/>
          </a:prstGeom>
        </p:spPr>
      </p:pic>
      <p:pic>
        <p:nvPicPr>
          <p:cNvPr id="1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178747" y="5147653"/>
            <a:ext cx="1181515" cy="1181515"/>
          </a:xfrm>
          <a:prstGeom prst="rect">
            <a:avLst/>
          </a:prstGeom>
        </p:spPr>
      </p:pic>
    </p:spTree>
    <p:extLst>
      <p:ext uri="{BB962C8B-B14F-4D97-AF65-F5344CB8AC3E}">
        <p14:creationId xmlns:p14="http://schemas.microsoft.com/office/powerpoint/2010/main" val="1279987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96A91-93C8-4C7A-BF68-944591874A6D}">
  <ds:schemaRefs>
    <ds:schemaRef ds:uri="http://purl.org/dc/dcmitype/"/>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16c05727-aa75-4e4a-9b5f-8a80a1165891"/>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701</TotalTime>
  <Words>1135</Words>
  <Application>Microsoft Office PowerPoint</Application>
  <PresentationFormat>Widescreen</PresentationFormat>
  <Paragraphs>149</Paragraphs>
  <Slides>20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31" baseType="lpstr">
      <vt:lpstr>Arial</vt:lpstr>
      <vt:lpstr>Calibri</vt:lpstr>
      <vt:lpstr>Calibri Light</vt:lpstr>
      <vt:lpstr>Cambria Math</vt:lpstr>
      <vt:lpstr>FrankRuehl</vt:lpstr>
      <vt:lpstr>Rockwell</vt:lpstr>
      <vt:lpstr>Tahoma</vt:lpstr>
      <vt:lpstr>Times New Roman</vt:lpstr>
      <vt:lpstr>Office Theme</vt:lpstr>
      <vt:lpstr>Equation</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Nguyen Thi Huyen</cp:lastModifiedBy>
  <cp:revision>50</cp:revision>
  <dcterms:created xsi:type="dcterms:W3CDTF">2021-06-07T13:44:30Z</dcterms:created>
  <dcterms:modified xsi:type="dcterms:W3CDTF">2023-07-18T09:06:01Z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