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72" d="100"/>
          <a:sy n="72" d="100"/>
        </p:scale>
        <p:origin x="8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7/18/2023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7/18/2023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oleObject" Target="../embeddings/oleObject35.bin"/><Relationship Id="rId10" Type="http://schemas.openxmlformats.org/officeDocument/2006/relationships/image" Target="../media/image56.wmf"/><Relationship Id="rId4" Type="http://schemas.openxmlformats.org/officeDocument/2006/relationships/image" Target="../media/image52.wmf"/><Relationship Id="rId9" Type="http://schemas.openxmlformats.org/officeDocument/2006/relationships/image" Target="../media/image55.wmf"/></Relationships>
</file>

<file path=ppt/slides/_rels/slide16.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0.bin"/><Relationship Id="rId14" Type="http://schemas.openxmlformats.org/officeDocument/2006/relationships/image" Target="../media/image63.wmf"/></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43.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0.bin"/><Relationship Id="rId18" Type="http://schemas.openxmlformats.org/officeDocument/2006/relationships/image" Target="../media/image7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1.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48.bin"/><Relationship Id="rId14"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81.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84.wmf"/><Relationship Id="rId4" Type="http://schemas.openxmlformats.org/officeDocument/2006/relationships/oleObject" Target="../embeddings/oleObject55.bin"/><Relationship Id="rId9" Type="http://schemas.openxmlformats.org/officeDocument/2006/relationships/image" Target="../media/image86.wm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24.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21.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0.wmf"/><Relationship Id="rId19" Type="http://schemas.openxmlformats.org/officeDocument/2006/relationships/oleObject" Target="../embeddings/oleObject14.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448734" y="2169763"/>
            <a:ext cx="8198602" cy="1447209"/>
          </a:xfrm>
        </p:spPr>
        <p:txBody>
          <a:bodyPr>
            <a:noAutofit/>
          </a:bodyPr>
          <a:lstStyle/>
          <a:p>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
        <p:nvSpPr>
          <p:cNvPr id="10" name="Subtitle 2">
            <a:extLst>
              <a:ext uri="{FF2B5EF4-FFF2-40B4-BE49-F238E27FC236}">
                <a16:creationId xmlns:a16="http://schemas.microsoft.com/office/drawing/2014/main" id="{D05F6415-1E7C-453D-B6B7-DBF76BDA691B}"/>
              </a:ext>
            </a:extLst>
          </p:cNvPr>
          <p:cNvSpPr>
            <a:spLocks noGrp="1"/>
          </p:cNvSpPr>
          <p:nvPr/>
        </p:nvSpPr>
        <p:spPr>
          <a:xfrm>
            <a:off x="1524000" y="480098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latin typeface="Arial" panose="020B0604020202020204" pitchFamily="34" charset="0"/>
                <a:ea typeface="Tahoma" panose="020B0604030504040204" pitchFamily="34" charset="0"/>
                <a:cs typeface="Arial" panose="020B0604020202020204" pitchFamily="34" charset="0"/>
              </a:rPr>
              <a:t>Giáo viên: Nguyễn Thị Huyên</a:t>
            </a:r>
            <a:endParaRPr lang="en-US" sz="28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4</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latin typeface="Times New Roman" pitchFamily="18" charset="0"/>
                <a:ea typeface="+mj-ea"/>
                <a:cs typeface="Times New Roman" pitchFamily="18" charset="0"/>
              </a:rPr>
              <a:t>Luyện tập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5</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spid="_x0000_s68617" name="Equation" r:id="rId3" imgW="1168400" imgH="228600" progId="Equation.DSMT4">
                  <p:embed/>
                </p:oleObj>
              </mc:Choice>
              <mc:Fallback>
                <p:oleObj name="Equation" r:id="rId3" imgW="11684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18"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19"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Luyện tập 3</a:t>
            </a:r>
            <a:r>
              <a:rPr lang="en-US" sz="2800" b="1" noProof="0" smtClean="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6</a:t>
            </a:r>
            <a:endParaRPr lang="en-US" sz="5400" b="1">
              <a:solidFill>
                <a:srgbClr val="0070C0"/>
              </a:solidFill>
              <a:latin typeface="Times New Roman" pitchFamily="18" charset="0"/>
              <a:cs typeface="Times New Roman" pitchFamily="18" charset="0"/>
            </a:endParaRP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1. Phép chia hết</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653"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smtClean="0">
                <a:latin typeface="Times New Roman" pitchFamily="18" charset="0"/>
                <a:cs typeface="Times New Roman" pitchFamily="18" charset="0"/>
              </a:rPr>
              <a:t> Nếu a : b = q thì a= bq</a:t>
            </a:r>
          </a:p>
          <a:p>
            <a:pPr>
              <a:buFontTx/>
              <a:buChar char="-"/>
            </a:pPr>
            <a:r>
              <a:rPr lang="en-US" sz="2800" smtClean="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spid="_x0000_s112654"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655"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656"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657"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7</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679"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spid="_x0000_s113680" name="Equation" r:id="rId5" imgW="990360" imgH="177480" progId="Equation.DSMT4">
                  <p:embed/>
                </p:oleObj>
              </mc:Choice>
              <mc:Fallback>
                <p:oleObj name="Equation" r:id="rId5" imgW="99036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681"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682"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683"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684"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8</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smtClean="0">
                <a:solidFill>
                  <a:schemeClr val="tx2">
                    <a:lumMod val="50000"/>
                  </a:schemeClr>
                </a:solidFill>
                <a:latin typeface="Times New Roman" pitchFamily="18" charset="0"/>
                <a:cs typeface="Times New Roman" pitchFamily="18" charset="0"/>
              </a:rPr>
              <a:t>Lưu ý:</a:t>
            </a:r>
            <a:endParaRPr lang="en-US" sz="2800" b="1" i="1" dirty="0" smtClean="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smtClean="0">
                  <a:latin typeface="Times New Roman" pitchFamily="18" charset="0"/>
                  <a:cs typeface="Times New Roman" pitchFamily="18" charset="0"/>
                </a:rPr>
                <a:t>Khi           ta</a:t>
              </a:r>
              <a:r>
                <a:rPr lang="en-US" sz="2800" smtClean="0">
                  <a:latin typeface="Times New Roman" pitchFamily="18" charset="0"/>
                  <a:cs typeface="Times New Roman" pitchFamily="18" charset="0"/>
                </a:rPr>
                <a:t> có phép chia có dư. Ta nói:  </a:t>
              </a:r>
              <a:r>
                <a:rPr lang="en-US" sz="2800" i="1" smtClean="0">
                  <a:latin typeface="Times New Roman" pitchFamily="18" charset="0"/>
                  <a:cs typeface="Times New Roman" pitchFamily="18" charset="0"/>
                </a:rPr>
                <a:t>a</a:t>
              </a:r>
              <a:r>
                <a:rPr lang="en-US" sz="2800" smtClean="0">
                  <a:latin typeface="Times New Roman" pitchFamily="18" charset="0"/>
                  <a:cs typeface="Times New Roman" pitchFamily="18" charset="0"/>
                </a:rPr>
                <a:t> chia cho </a:t>
              </a:r>
              <a:r>
                <a:rPr lang="en-US" sz="2800" i="1" smtClean="0">
                  <a:latin typeface="Times New Roman" pitchFamily="18" charset="0"/>
                  <a:cs typeface="Times New Roman" pitchFamily="18" charset="0"/>
                </a:rPr>
                <a:t>b</a:t>
              </a:r>
              <a:r>
                <a:rPr lang="en-US" sz="2800" smtClean="0">
                  <a:latin typeface="Times New Roman" pitchFamily="18" charset="0"/>
                  <a:cs typeface="Times New Roman" pitchFamily="18" charset="0"/>
                </a:rPr>
                <a:t> được thường là </a:t>
              </a:r>
              <a:r>
                <a:rPr lang="en-US" sz="2800" i="1" smtClean="0">
                  <a:latin typeface="Times New Roman" pitchFamily="18" charset="0"/>
                  <a:cs typeface="Times New Roman" pitchFamily="18" charset="0"/>
                </a:rPr>
                <a:t>q</a:t>
              </a:r>
              <a:r>
                <a:rPr lang="en-US" sz="2800" smtClean="0">
                  <a:latin typeface="Times New Roman" pitchFamily="18" charset="0"/>
                  <a:cs typeface="Times New Roman" pitchFamily="18" charset="0"/>
                </a:rPr>
                <a:t> và số dư là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Kí hiệu:               (dư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23"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24"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25"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9</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751"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752"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753"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754"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Luyện tập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755"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smtClean="0">
                  <a:solidFill>
                    <a:schemeClr val="tx2">
                      <a:lumMod val="50000"/>
                    </a:schemeClr>
                  </a:solidFill>
                  <a:latin typeface="Times New Roman" pitchFamily="18" charset="0"/>
                  <a:cs typeface="Times New Roman" pitchFamily="18" charset="0"/>
                </a:rPr>
                <a:t>Vậy                      (dư 26)</a:t>
              </a:r>
              <a:endParaRPr lang="en-US" sz="2800" dirty="0" smtClean="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756"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smtClean="0">
                  <a:solidFill>
                    <a:schemeClr val="tx2">
                      <a:lumMod val="50000"/>
                    </a:schemeClr>
                  </a:solidFill>
                  <a:latin typeface="Times New Roman" pitchFamily="18" charset="0"/>
                  <a:cs typeface="Times New Roman" pitchFamily="18" charset="0"/>
                </a:rPr>
                <a:t>Vậy                        (dư 5)</a:t>
              </a:r>
              <a:endParaRPr lang="en-US" sz="2800" dirty="0" smtClean="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10</a:t>
            </a:r>
            <a:endParaRPr lang="en-US" sz="4000" b="1">
              <a:solidFill>
                <a:srgbClr val="0070C0"/>
              </a:solidFill>
              <a:latin typeface="Times New Roman" pitchFamily="18" charset="0"/>
              <a:cs typeface="Times New Roman" pitchFamily="18" charset="0"/>
            </a:endParaRP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11</a:t>
            </a:r>
            <a:endParaRPr lang="en-US" sz="4000" b="1">
              <a:solidFill>
                <a:srgbClr val="0070C0"/>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Bài tập mở đầu</a:t>
            </a:r>
            <a:r>
              <a:rPr lang="en-US" sz="2800" noProof="0" smtClean="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Giải</a:t>
            </a:r>
            <a:r>
              <a:rPr lang="en-US" sz="2800" noProof="0" smtClean="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thửa ruộng </a:t>
            </a:r>
            <a:r>
              <a:rPr lang="en-US" sz="2800" smtClean="0">
                <a:latin typeface="Times New Roman" pitchFamily="18" charset="0"/>
                <a:ea typeface="+mj-ea"/>
                <a:cs typeface="Times New Roman" pitchFamily="18" charset="0"/>
              </a:rPr>
              <a:t>đó </a:t>
            </a:r>
            <a:r>
              <a:rPr lang="en-US" sz="2800" noProof="0" smtClean="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09"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10"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12</a:t>
            </a:r>
            <a:endParaRPr lang="en-US" sz="4000" b="1">
              <a:solidFill>
                <a:srgbClr val="0070C0"/>
              </a:solidFill>
              <a:latin typeface="Times New Roman" pitchFamily="18" charset="0"/>
              <a:cs typeface="Times New Roman" pitchFamily="18" charset="0"/>
            </a:endParaRP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090"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091"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092"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093"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Bài tập. </a:t>
            </a:r>
            <a:r>
              <a:rPr lang="en-US" sz="2800" smtClean="0">
                <a:solidFill>
                  <a:schemeClr val="tx2">
                    <a:lumMod val="50000"/>
                  </a:schemeClr>
                </a:solidFill>
                <a:latin typeface="Times New Roman" pitchFamily="18" charset="0"/>
                <a:cs typeface="Times New Roman" pitchFamily="18" charset="0"/>
              </a:rPr>
              <a:t>Tìm số tự nhiên x, biết:</a:t>
            </a:r>
            <a:endParaRPr lang="en-US" sz="2800" b="1" dirty="0" smtClean="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Giải</a:t>
            </a:r>
            <a:endParaRPr lang="en-US" sz="2800" b="1" dirty="0" smtClean="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094"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095"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096"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097"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smtClean="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t>
            </a:r>
          </a:p>
          <a:p>
            <a:r>
              <a:rPr lang="en-US" sz="2800" smtClean="0">
                <a:solidFill>
                  <a:srgbClr val="FF0000"/>
                </a:solidFill>
                <a:latin typeface="Times New Roman" pitchFamily="18" charset="0"/>
                <a:cs typeface="Times New Roman" pitchFamily="18" charset="0"/>
              </a:rPr>
              <a:t>a, b được gọi là thừa số</a:t>
            </a:r>
          </a:p>
          <a:p>
            <a:r>
              <a:rPr lang="en-US" sz="2800" smtClean="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t>
            </a:r>
          </a:p>
          <a:p>
            <a:r>
              <a:rPr lang="en-US" sz="2800" smtClean="0">
                <a:solidFill>
                  <a:srgbClr val="FF0000"/>
                </a:solidFill>
                <a:latin typeface="Times New Roman" pitchFamily="18" charset="0"/>
                <a:cs typeface="Times New Roman" pitchFamily="18" charset="0"/>
              </a:rPr>
              <a:t>a được gọi là số bị chia</a:t>
            </a:r>
          </a:p>
          <a:p>
            <a:r>
              <a:rPr lang="en-US" sz="2800" smtClean="0">
                <a:solidFill>
                  <a:srgbClr val="FF0000"/>
                </a:solidFill>
                <a:latin typeface="Times New Roman" pitchFamily="18" charset="0"/>
                <a:cs typeface="Times New Roman" pitchFamily="18" charset="0"/>
              </a:rPr>
              <a:t>b được gọi là số chia</a:t>
            </a:r>
          </a:p>
          <a:p>
            <a:r>
              <a:rPr lang="en-US" sz="2800" smtClean="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26"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133127" name="Equation" r:id="rId7" imgW="355320" imgH="177480" progId="Equation.DSMT4">
                  <p:embed/>
                </p:oleObj>
              </mc:Choice>
              <mc:Fallback>
                <p:oleObj name="Equation" r:id="rId7" imgW="35532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extLst>
                    <a:ext uri="{9D8B030D-6E8A-4147-A177-3AD203B41FA5}">
                      <a16:colId xmlns:a16="http://schemas.microsoft.com/office/drawing/2014/main" val="20000"/>
                    </a:ext>
                  </a:extLst>
                </a:gridCol>
                <a:gridCol w="872135">
                  <a:extLst>
                    <a:ext uri="{9D8B030D-6E8A-4147-A177-3AD203B41FA5}">
                      <a16:colId xmlns:a16="http://schemas.microsoft.com/office/drawing/2014/main" val="20001"/>
                    </a:ext>
                  </a:extLst>
                </a:gridCol>
                <a:gridCol w="872135">
                  <a:extLst>
                    <a:ext uri="{9D8B030D-6E8A-4147-A177-3AD203B41FA5}">
                      <a16:colId xmlns:a16="http://schemas.microsoft.com/office/drawing/2014/main" val="20002"/>
                    </a:ext>
                  </a:extLst>
                </a:gridCol>
                <a:gridCol w="872135">
                  <a:extLst>
                    <a:ext uri="{9D8B030D-6E8A-4147-A177-3AD203B41FA5}">
                      <a16:colId xmlns:a16="http://schemas.microsoft.com/office/drawing/2014/main" val="20003"/>
                    </a:ext>
                  </a:extLst>
                </a:gridCol>
                <a:gridCol w="872135">
                  <a:extLst>
                    <a:ext uri="{9D8B030D-6E8A-4147-A177-3AD203B41FA5}">
                      <a16:colId xmlns:a16="http://schemas.microsoft.com/office/drawing/2014/main" val="20004"/>
                    </a:ext>
                  </a:extLst>
                </a:gridCol>
                <a:gridCol w="872889">
                  <a:extLst>
                    <a:ext uri="{9D8B030D-6E8A-4147-A177-3AD203B41FA5}">
                      <a16:colId xmlns:a16="http://schemas.microsoft.com/office/drawing/2014/main" val="20005"/>
                    </a:ext>
                  </a:extLst>
                </a:gridCol>
                <a:gridCol w="872889">
                  <a:extLst>
                    <a:ext uri="{9D8B030D-6E8A-4147-A177-3AD203B41FA5}">
                      <a16:colId xmlns:a16="http://schemas.microsoft.com/office/drawing/2014/main" val="20006"/>
                    </a:ext>
                  </a:extLst>
                </a:gridCol>
                <a:gridCol w="872889">
                  <a:extLst>
                    <a:ext uri="{9D8B030D-6E8A-4147-A177-3AD203B41FA5}">
                      <a16:colId xmlns:a16="http://schemas.microsoft.com/office/drawing/2014/main" val="20007"/>
                    </a:ext>
                  </a:extLst>
                </a:gridCol>
                <a:gridCol w="872889">
                  <a:extLst>
                    <a:ext uri="{9D8B030D-6E8A-4147-A177-3AD203B41FA5}">
                      <a16:colId xmlns:a16="http://schemas.microsoft.com/office/drawing/2014/main" val="20008"/>
                    </a:ext>
                  </a:extLst>
                </a:gridCol>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extLst>
                    <a:ext uri="{9D8B030D-6E8A-4147-A177-3AD203B41FA5}">
                      <a16:colId xmlns:a16="http://schemas.microsoft.com/office/drawing/2014/main" val="20000"/>
                    </a:ext>
                  </a:extLst>
                </a:gridCol>
                <a:gridCol w="1573349">
                  <a:extLst>
                    <a:ext uri="{9D8B030D-6E8A-4147-A177-3AD203B41FA5}">
                      <a16:colId xmlns:a16="http://schemas.microsoft.com/office/drawing/2014/main" val="20001"/>
                    </a:ext>
                  </a:extLst>
                </a:gridCol>
                <a:gridCol w="1573349">
                  <a:extLst>
                    <a:ext uri="{9D8B030D-6E8A-4147-A177-3AD203B41FA5}">
                      <a16:colId xmlns:a16="http://schemas.microsoft.com/office/drawing/2014/main" val="20002"/>
                    </a:ext>
                  </a:extLst>
                </a:gridCol>
                <a:gridCol w="1573349">
                  <a:extLst>
                    <a:ext uri="{9D8B030D-6E8A-4147-A177-3AD203B41FA5}">
                      <a16:colId xmlns:a16="http://schemas.microsoft.com/office/drawing/2014/main" val="20003"/>
                    </a:ext>
                  </a:extLst>
                </a:gridCol>
                <a:gridCol w="1573349">
                  <a:extLst>
                    <a:ext uri="{9D8B030D-6E8A-4147-A177-3AD203B41FA5}">
                      <a16:colId xmlns:a16="http://schemas.microsoft.com/office/drawing/2014/main" val="20004"/>
                    </a:ext>
                  </a:extLst>
                </a:gridCol>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17"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18"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1 :</a:t>
            </a:r>
            <a:r>
              <a:rPr lang="fr-FR" sz="2800" smtClean="0">
                <a:latin typeface="Times New Roman" pitchFamily="18" charset="0"/>
                <a:ea typeface="Times New Roman" pitchFamily="18" charset="0"/>
                <a:cs typeface="Times New Roman" pitchFamily="18" charset="0"/>
              </a:rPr>
              <a:t> Điền số thích hợp vào ô trống trong bảng dưới đây :</a:t>
            </a:r>
            <a:endParaRPr lang="fr-FR" sz="2800" smtClean="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19"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extLst>
                    <a:ext uri="{9D8B030D-6E8A-4147-A177-3AD203B41FA5}">
                      <a16:colId xmlns:a16="http://schemas.microsoft.com/office/drawing/2014/main" val="20000"/>
                    </a:ext>
                  </a:extLst>
                </a:gridCol>
                <a:gridCol w="950556">
                  <a:extLst>
                    <a:ext uri="{9D8B030D-6E8A-4147-A177-3AD203B41FA5}">
                      <a16:colId xmlns:a16="http://schemas.microsoft.com/office/drawing/2014/main" val="20001"/>
                    </a:ext>
                  </a:extLst>
                </a:gridCol>
                <a:gridCol w="951790">
                  <a:extLst>
                    <a:ext uri="{9D8B030D-6E8A-4147-A177-3AD203B41FA5}">
                      <a16:colId xmlns:a16="http://schemas.microsoft.com/office/drawing/2014/main" val="20002"/>
                    </a:ext>
                  </a:extLst>
                </a:gridCol>
                <a:gridCol w="1544346">
                  <a:extLst>
                    <a:ext uri="{9D8B030D-6E8A-4147-A177-3AD203B41FA5}">
                      <a16:colId xmlns:a16="http://schemas.microsoft.com/office/drawing/2014/main" val="20003"/>
                    </a:ext>
                  </a:extLst>
                </a:gridCol>
                <a:gridCol w="1544346">
                  <a:extLst>
                    <a:ext uri="{9D8B030D-6E8A-4147-A177-3AD203B41FA5}">
                      <a16:colId xmlns:a16="http://schemas.microsoft.com/office/drawing/2014/main" val="20004"/>
                    </a:ext>
                  </a:extLst>
                </a:gridCol>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spid="_x0000_s48131" name="Equation" r:id="rId4" imgW="330057" imgH="241195" progId="Equation.DSMT4">
                  <p:embed/>
                </p:oleObj>
              </mc:Choice>
              <mc:Fallback>
                <p:oleObj name="Equation" r:id="rId4" imgW="330057" imgH="24119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a:t>
            </a:r>
            <a:r>
              <a:rPr lang="en-US" sz="2800" smtClean="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a:t>
            </a:r>
            <a:r>
              <a:rPr lang="en-US" sz="2800" smtClean="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spid="_x0000_s132106" name="Equation" r:id="rId3" imgW="774360" imgH="203040" progId="Equation.DSMT4">
                  <p:embed/>
                </p:oleObj>
              </mc:Choice>
              <mc:Fallback>
                <p:oleObj name="Equation" r:id="rId3" imgW="77436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mc:AlternateContent xmlns:mc="http://schemas.openxmlformats.org/markup-compatibility/2006">
              <mc:Choice xmlns:v="urn:schemas-microsoft-com:vml" Requires="v">
                <p:oleObj spid="_x0000_s132107" name="Equation" r:id="rId5" imgW="901440" imgH="203040" progId="Equation.DSMT4">
                  <p:embed/>
                </p:oleObj>
              </mc:Choice>
              <mc:Fallback>
                <p:oleObj name="Equation" r:id="rId5" imgW="9014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5247413"/>
                        <a:ext cx="2228814"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spid="_x0000_s132108" name="Equation" r:id="rId7" imgW="774360" imgH="203040" progId="Equation.DSMT4">
                  <p:embed/>
                </p:oleObj>
              </mc:Choice>
              <mc:Fallback>
                <p:oleObj name="Equation" r:id="rId7" imgW="77436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spid="_x0000_s132109" name="Equation" r:id="rId9" imgW="685800" imgH="203040" progId="Equation.DSMT4">
                  <p:embed/>
                </p:oleObj>
              </mc:Choice>
              <mc:Fallback>
                <p:oleObj name="Equation" r:id="rId9" imgW="6858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smtClean="0">
                <a:latin typeface="Times New Roman" pitchFamily="18" charset="0"/>
                <a:cs typeface="Times New Roman" pitchFamily="18" charset="0"/>
              </a:rPr>
              <a:t>Tích</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của</a:t>
            </a:r>
            <a:r>
              <a:rPr lang="en-US" altLang="ko-KR" sz="2800" dirty="0" smtClean="0">
                <a:latin typeface="Times New Roman" pitchFamily="18" charset="0"/>
                <a:cs typeface="Times New Roman" pitchFamily="18" charset="0"/>
              </a:rPr>
              <a:t> 2 </a:t>
            </a:r>
            <a:r>
              <a:rPr lang="en-US" altLang="ko-KR" sz="2800" dirty="0" err="1" smtClean="0">
                <a:latin typeface="Times New Roman" pitchFamily="18" charset="0"/>
                <a:cs typeface="Times New Roman" pitchFamily="18" charset="0"/>
              </a:rPr>
              <a:t>số</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tự</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x       b     =     c</a:t>
            </a:r>
            <a:endParaRPr lang="en-US" sz="2800" b="1" dirty="0">
              <a:latin typeface="Times New Roman" pitchFamily="18" charset="0"/>
              <a:cs typeface="Times New Roman" pitchFamily="18" charset="0"/>
            </a:endParaRP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smtClean="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1</a:t>
            </a:r>
            <a:r>
              <a:rPr lang="en-US" sz="2800" noProof="0" smtClean="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1</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smtClean="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55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55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a16="http://schemas.microsoft.com/office/drawing/2014/main"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56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56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56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56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a16="http://schemas.microsoft.com/office/drawing/2014/main"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56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56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56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56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2</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r>
                        <a:rPr lang="en-US" sz="2800" dirty="0" err="1" smtClean="0">
                          <a:latin typeface="Times New Roman" pitchFamily="18" charset="0"/>
                          <a:cs typeface="Times New Roman" pitchFamily="18" charset="0"/>
                        </a:rPr>
                        <a:t>Giao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r>
                        <a:rPr lang="en-US" sz="280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hợp</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a:t>
                      </a:r>
                      <a:r>
                        <a:rPr lang="en-US" sz="2800" baseline="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r>
                        <a:rPr lang="en-US" sz="2800" dirty="0" err="1" smtClean="0">
                          <a:latin typeface="Times New Roman" pitchFamily="18" charset="0"/>
                          <a:cs typeface="Times New Roman" pitchFamily="18" charset="0"/>
                        </a:rPr>
                        <a:t>Phân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p>
                    <a:p>
                      <a:pPr algn="ctr"/>
                      <a:r>
                        <a:rPr lang="en-US" sz="2800" baseline="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5"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3</a:t>
            </a:r>
            <a:endParaRPr lang="en-US" sz="5400" b="1">
              <a:solidFill>
                <a:srgbClr val="0070C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689"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690"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691"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692"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purl.org/dc/dcmitype/"/>
    <ds:schemaRef ds:uri="http://purl.org/dc/terms/"/>
    <ds:schemaRef ds:uri="16c05727-aa75-4e4a-9b5f-8a80a1165891"/>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1537</TotalTime>
  <Words>1218</Words>
  <Application>Microsoft Office PowerPoint</Application>
  <PresentationFormat>Widescreen</PresentationFormat>
  <Paragraphs>192</Paragraphs>
  <Slides>30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맑은 고딕</vt:lpstr>
      <vt:lpstr>.VnTime</vt:lpstr>
      <vt:lpstr>Arial</vt:lpstr>
      <vt:lpstr>Calibri</vt:lpstr>
      <vt:lpstr>Calibri Light</vt:lpstr>
      <vt:lpstr>Tahoma</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Nguyen Thi Huyen</cp:lastModifiedBy>
  <cp:revision>123</cp:revision>
  <dcterms:created xsi:type="dcterms:W3CDTF">2021-06-07T13:44:30Z</dcterms:created>
  <dcterms:modified xsi:type="dcterms:W3CDTF">2023-07-18T09:06:46Z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