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73" r:id="rId10"/>
    <p:sldId id="263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5F7"/>
    <a:srgbClr val="C0E6EA"/>
    <a:srgbClr val="0EAAAE"/>
    <a:srgbClr val="73CED3"/>
    <a:srgbClr val="0FB7BD"/>
    <a:srgbClr val="62C8CE"/>
    <a:srgbClr val="A6A6A6"/>
    <a:srgbClr val="05A0B8"/>
    <a:srgbClr val="048DA4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5501" autoAdjust="0"/>
  </p:normalViewPr>
  <p:slideViewPr>
    <p:cSldViewPr snapToGrid="0" showGuides="1">
      <p:cViewPr varScale="1">
        <p:scale>
          <a:sx n="110" d="100"/>
          <a:sy n="110" d="100"/>
        </p:scale>
        <p:origin x="156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2494" y="60331"/>
            <a:ext cx="7487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Ask your friends where they live. Then report their answers.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40280" y="1665933"/>
            <a:ext cx="4663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/>
              <a:t>A: </a:t>
            </a:r>
            <a:r>
              <a:rPr lang="en-US" sz="2800"/>
              <a:t> Where do you live?</a:t>
            </a:r>
          </a:p>
          <a:p>
            <a:r>
              <a:rPr lang="en-US" sz="2800" b="1" i="1"/>
              <a:t>B:  </a:t>
            </a:r>
            <a:r>
              <a:rPr lang="en-US" sz="2800"/>
              <a:t>I live in a flat.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630819" y="3177540"/>
            <a:ext cx="5884542" cy="3486150"/>
            <a:chOff x="193701" y="1590291"/>
            <a:chExt cx="8653859" cy="5137079"/>
          </a:xfrm>
        </p:grpSpPr>
        <p:sp>
          <p:nvSpPr>
            <p:cNvPr id="20" name="Rounded Rectangle 19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/>
          <p:nvPr/>
        </p:nvCxnSpPr>
        <p:spPr>
          <a:xfrm flipV="1">
            <a:off x="2683917" y="3895061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683917" y="4452562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683917" y="5007581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683917" y="5565082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683917" y="6128962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sp>
        <p:nvSpPr>
          <p:cNvPr id="9" name="Rectangle 8"/>
          <p:cNvSpPr/>
          <p:nvPr/>
        </p:nvSpPr>
        <p:spPr>
          <a:xfrm>
            <a:off x="1735746" y="56934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" y="0"/>
            <a:ext cx="8711296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2842839"/>
            <a:ext cx="8892967" cy="332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70" y="2515478"/>
            <a:ext cx="4491358" cy="830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14" y="3906613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14" y="4622788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14" y="5549383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248" y="3932132"/>
            <a:ext cx="379595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248" y="5098079"/>
            <a:ext cx="383245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35258" y="3932132"/>
            <a:ext cx="2441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5256" y="4611053"/>
            <a:ext cx="3733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Which family members does Mi talk about? Put a tick (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5256" y="5508611"/>
            <a:ext cx="3636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conversation again. Complete each sentence with ONE word.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41843" y="3892723"/>
            <a:ext cx="3823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word web. Use the words from the conversation and the ones you know.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41842" y="5039362"/>
            <a:ext cx="3823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Ask your friends where they live. Then report their answers.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8660" y="3346279"/>
            <a:ext cx="307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48DA4"/>
                </a:solidFill>
              </a:rPr>
              <a:t>A look inside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" y="0"/>
            <a:ext cx="8711296" cy="228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41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3486" y="170286"/>
            <a:ext cx="305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88252" y="1034143"/>
            <a:ext cx="336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A look inside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4026"/>
            <a:ext cx="3634740" cy="3209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6"/>
          <a:stretch/>
        </p:blipFill>
        <p:spPr>
          <a:xfrm>
            <a:off x="4715738" y="2361281"/>
            <a:ext cx="4462553" cy="4491003"/>
          </a:xfrm>
          <a:prstGeom prst="rect">
            <a:avLst/>
          </a:prstGeom>
        </p:spPr>
      </p:pic>
      <p:pic>
        <p:nvPicPr>
          <p:cNvPr id="7" name="Bản sao của B1_10">
            <a:hlinkClick r:id="" action="ppaction://media"/>
            <a:extLst>
              <a:ext uri="{FF2B5EF4-FFF2-40B4-BE49-F238E27FC236}">
                <a16:creationId xmlns:a16="http://schemas.microsoft.com/office/drawing/2014/main" id="{11719ABF-25A4-4FC3-B61E-D32D46BD74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39764" y="12301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3697" y="938345"/>
            <a:ext cx="8527433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b="1" i="1"/>
              <a:t>Mi: </a:t>
            </a:r>
            <a:r>
              <a:rPr lang="en-US" sz="2200"/>
              <a:t>Wow! Your room looks so big, Nick.</a:t>
            </a:r>
          </a:p>
          <a:p>
            <a:pPr>
              <a:lnSpc>
                <a:spcPct val="130000"/>
              </a:lnSpc>
            </a:pPr>
            <a:r>
              <a:rPr lang="en-US" sz="2200" b="1" i="1"/>
              <a:t>Nick: </a:t>
            </a:r>
            <a:r>
              <a:rPr lang="en-US" sz="2200"/>
              <a:t>It’s elena’s room. she’s my sister.</a:t>
            </a:r>
          </a:p>
          <a:p>
            <a:pPr>
              <a:lnSpc>
                <a:spcPct val="130000"/>
              </a:lnSpc>
            </a:pPr>
            <a:r>
              <a:rPr lang="en-US" sz="2200" b="1" i="1"/>
              <a:t>Mi: </a:t>
            </a:r>
            <a:r>
              <a:rPr lang="en-US" sz="2200"/>
              <a:t>I see. Is there a TV behind you?</a:t>
            </a:r>
          </a:p>
          <a:p>
            <a:pPr>
              <a:lnSpc>
                <a:spcPct val="130000"/>
              </a:lnSpc>
            </a:pPr>
            <a:r>
              <a:rPr lang="en-US" sz="2200" b="1" i="1"/>
              <a:t>Nick: </a:t>
            </a:r>
            <a:r>
              <a:rPr lang="en-US" sz="2200"/>
              <a:t>Yes, there is. Where do you live, Mi?</a:t>
            </a:r>
          </a:p>
          <a:p>
            <a:pPr>
              <a:lnSpc>
                <a:spcPct val="130000"/>
              </a:lnSpc>
            </a:pPr>
            <a:r>
              <a:rPr lang="en-US" sz="2200" b="1" i="1"/>
              <a:t>Mi: </a:t>
            </a:r>
            <a:r>
              <a:rPr lang="en-US" sz="2200"/>
              <a:t>I live in a town house. And you? </a:t>
            </a:r>
          </a:p>
          <a:p>
            <a:pPr>
              <a:lnSpc>
                <a:spcPct val="130000"/>
              </a:lnSpc>
            </a:pPr>
            <a:r>
              <a:rPr lang="en-US" sz="2200" b="1" i="1"/>
              <a:t>Nick: </a:t>
            </a:r>
            <a:r>
              <a:rPr lang="en-US" sz="2200"/>
              <a:t>I live in a country house. Who do you live with? </a:t>
            </a:r>
          </a:p>
          <a:p>
            <a:pPr>
              <a:lnSpc>
                <a:spcPct val="130000"/>
              </a:lnSpc>
            </a:pPr>
            <a:r>
              <a:rPr lang="en-US" sz="2200" b="1" i="1"/>
              <a:t>Mi: </a:t>
            </a:r>
            <a:r>
              <a:rPr lang="en-US" sz="2200"/>
              <a:t>My parents and younger brother. We’re moving to a ﬂat next month!</a:t>
            </a:r>
          </a:p>
          <a:p>
            <a:pPr>
              <a:lnSpc>
                <a:spcPct val="130000"/>
              </a:lnSpc>
            </a:pPr>
            <a:r>
              <a:rPr lang="en-US" sz="2200" b="1" i="1"/>
              <a:t>Nick: </a:t>
            </a:r>
            <a:r>
              <a:rPr lang="en-US" sz="2200"/>
              <a:t>Are you?</a:t>
            </a:r>
          </a:p>
          <a:p>
            <a:pPr>
              <a:lnSpc>
                <a:spcPct val="130000"/>
              </a:lnSpc>
            </a:pPr>
            <a:r>
              <a:rPr lang="en-US" sz="2200" b="1" i="1"/>
              <a:t>Mi: </a:t>
            </a:r>
            <a:r>
              <a:rPr lang="en-US" sz="2200"/>
              <a:t>Yes. My aunt lives near there, and I can play with my cousin. </a:t>
            </a:r>
          </a:p>
          <a:p>
            <a:pPr>
              <a:lnSpc>
                <a:spcPct val="130000"/>
              </a:lnSpc>
            </a:pPr>
            <a:r>
              <a:rPr lang="en-US" sz="2200" b="1" i="1"/>
              <a:t>Nick: </a:t>
            </a:r>
            <a:r>
              <a:rPr lang="en-US" sz="2200"/>
              <a:t>Are there many rooms in your new ﬂat?</a:t>
            </a:r>
          </a:p>
          <a:p>
            <a:pPr>
              <a:lnSpc>
                <a:spcPct val="130000"/>
              </a:lnSpc>
            </a:pPr>
            <a:r>
              <a:rPr lang="en-US" sz="2200" b="1" i="1"/>
              <a:t>Mi: </a:t>
            </a:r>
            <a:r>
              <a:rPr lang="en-US" sz="2200"/>
              <a:t>Yes, there are. There’s a living room, three bedrooms, a kitchen and two bathrooms.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27514" y="229953"/>
            <a:ext cx="4288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FB7BD"/>
                </a:solidFill>
              </a:rPr>
              <a:t>A look inside</a:t>
            </a:r>
            <a:endParaRPr lang="en-US" sz="4000" b="1" dirty="0">
              <a:solidFill>
                <a:srgbClr val="0FB7BD"/>
              </a:solidFill>
            </a:endParaRPr>
          </a:p>
        </p:txBody>
      </p:sp>
      <p:pic>
        <p:nvPicPr>
          <p:cNvPr id="16" name="Bản sao của B1_10">
            <a:hlinkClick r:id="" action="ppaction://media"/>
            <a:extLst>
              <a:ext uri="{FF2B5EF4-FFF2-40B4-BE49-F238E27FC236}">
                <a16:creationId xmlns:a16="http://schemas.microsoft.com/office/drawing/2014/main" id="{FB1DE615-D590-4C3D-8958-B37C1004C6B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3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29123" y="3021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8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0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9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0054" y="0"/>
            <a:ext cx="7546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Which family members does Mi talk about? </a:t>
            </a:r>
          </a:p>
          <a:p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a tick (</a:t>
            </a:r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87757"/>
              </p:ext>
            </p:extLst>
          </p:nvPr>
        </p:nvGraphicFramePr>
        <p:xfrm>
          <a:off x="1827545" y="2216730"/>
          <a:ext cx="5488911" cy="2895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72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1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4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</a:rPr>
                        <a:t>1.</a:t>
                      </a:r>
                    </a:p>
                  </a:txBody>
                  <a:tcPr>
                    <a:solidFill>
                      <a:srgbClr val="E5F5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/>
                        <a:t>parents</a:t>
                      </a:r>
                    </a:p>
                  </a:txBody>
                  <a:tcPr>
                    <a:solidFill>
                      <a:srgbClr val="E5F5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>
                    <a:solidFill>
                      <a:srgbClr val="E5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2.</a:t>
                      </a:r>
                    </a:p>
                  </a:txBody>
                  <a:tcPr>
                    <a:solidFill>
                      <a:srgbClr val="C0E6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/>
                        <a:t>sister</a:t>
                      </a:r>
                    </a:p>
                  </a:txBody>
                  <a:tcPr>
                    <a:solidFill>
                      <a:srgbClr val="C0E6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>
                    <a:solidFill>
                      <a:srgbClr val="C0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</a:rPr>
                        <a:t>3.</a:t>
                      </a:r>
                    </a:p>
                  </a:txBody>
                  <a:tcPr>
                    <a:solidFill>
                      <a:srgbClr val="E5F5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/>
                        <a:t>brother</a:t>
                      </a:r>
                    </a:p>
                  </a:txBody>
                  <a:tcPr>
                    <a:solidFill>
                      <a:srgbClr val="E5F5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>
                    <a:solidFill>
                      <a:srgbClr val="E5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rgbClr val="C0E6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/>
                        <a:t>aunt</a:t>
                      </a:r>
                    </a:p>
                  </a:txBody>
                  <a:tcPr>
                    <a:solidFill>
                      <a:srgbClr val="C0E6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>
                    <a:solidFill>
                      <a:srgbClr val="C0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</a:rPr>
                        <a:t>5.</a:t>
                      </a:r>
                    </a:p>
                  </a:txBody>
                  <a:tcPr>
                    <a:solidFill>
                      <a:srgbClr val="E5F5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/>
                        <a:t>cousin</a:t>
                      </a:r>
                    </a:p>
                  </a:txBody>
                  <a:tcPr>
                    <a:solidFill>
                      <a:srgbClr val="E5F5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>
                    <a:solidFill>
                      <a:srgbClr val="E5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1672743-7887-4C04-980E-3A356C534A99}"/>
              </a:ext>
            </a:extLst>
          </p:cNvPr>
          <p:cNvSpPr txBox="1"/>
          <p:nvPr/>
        </p:nvSpPr>
        <p:spPr>
          <a:xfrm>
            <a:off x="6225309" y="2216730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ym typeface="Wingdings 2" panose="05020102010507070707" pitchFamily="18" charset="2"/>
              </a:rPr>
              <a:t>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42C7E1-7F41-4640-BF47-E2E1ACADFEA6}"/>
              </a:ext>
            </a:extLst>
          </p:cNvPr>
          <p:cNvSpPr txBox="1"/>
          <p:nvPr/>
        </p:nvSpPr>
        <p:spPr>
          <a:xfrm>
            <a:off x="6225308" y="3372142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ym typeface="Wingdings 2" panose="05020102010507070707" pitchFamily="18" charset="2"/>
              </a:rPr>
              <a:t>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A4EF18-39B7-43A8-AA0F-FA0F274DC374}"/>
              </a:ext>
            </a:extLst>
          </p:cNvPr>
          <p:cNvSpPr txBox="1"/>
          <p:nvPr/>
        </p:nvSpPr>
        <p:spPr>
          <a:xfrm>
            <a:off x="6225307" y="3942779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ym typeface="Wingdings 2" panose="05020102010507070707" pitchFamily="18" charset="2"/>
              </a:rPr>
              <a:t>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A88D77-4440-46B6-9E05-8169F35BA404}"/>
              </a:ext>
            </a:extLst>
          </p:cNvPr>
          <p:cNvSpPr txBox="1"/>
          <p:nvPr/>
        </p:nvSpPr>
        <p:spPr>
          <a:xfrm>
            <a:off x="6225306" y="4527554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ym typeface="Wingdings 2" panose="05020102010507070707" pitchFamily="18" charset="2"/>
              </a:rPr>
              <a:t>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5869" y="72219"/>
            <a:ext cx="71353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again. Complete each sentence with ONE word.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72033" y="1675109"/>
            <a:ext cx="524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46863" y="1656660"/>
            <a:ext cx="38603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Elena is Nick’s              .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3523542" y="1976964"/>
            <a:ext cx="10103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72033" y="2521898"/>
            <a:ext cx="524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46863" y="2523113"/>
            <a:ext cx="51864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There is a               in Elena’s room.</a:t>
            </a:r>
            <a:endParaRPr lang="en-US" sz="2600" dirty="0"/>
          </a:p>
        </p:txBody>
      </p: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2961869" y="2879857"/>
            <a:ext cx="10103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072033" y="3444555"/>
            <a:ext cx="524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46863" y="3435902"/>
            <a:ext cx="50854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Now Mi lives in a                  house.</a:t>
            </a:r>
            <a:endParaRPr lang="en-US" sz="2600" dirty="0"/>
          </a:p>
        </p:txBody>
      </p:sp>
      <p:cxnSp>
        <p:nvCxnSpPr>
          <p:cNvPr id="37" name="Straight Connector 36"/>
          <p:cNvCxnSpPr>
            <a:cxnSpLocks/>
          </p:cNvCxnSpPr>
          <p:nvPr/>
        </p:nvCxnSpPr>
        <p:spPr>
          <a:xfrm>
            <a:off x="3984376" y="3783066"/>
            <a:ext cx="12124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72033" y="4362794"/>
            <a:ext cx="524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46863" y="4354141"/>
            <a:ext cx="45170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Nick lives in a                  house.</a:t>
            </a:r>
            <a:endParaRPr lang="en-US" sz="2600" dirty="0"/>
          </a:p>
        </p:txBody>
      </p:sp>
      <p:sp>
        <p:nvSpPr>
          <p:cNvPr id="41" name="TextBox 40"/>
          <p:cNvSpPr txBox="1"/>
          <p:nvPr/>
        </p:nvSpPr>
        <p:spPr>
          <a:xfrm>
            <a:off x="1072033" y="5269989"/>
            <a:ext cx="524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546863" y="5269989"/>
            <a:ext cx="56284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Mi’s new flat has                  bedrooms.</a:t>
            </a:r>
            <a:endParaRPr lang="en-US" sz="2600" dirty="0"/>
          </a:p>
        </p:txBody>
      </p:sp>
      <p:cxnSp>
        <p:nvCxnSpPr>
          <p:cNvPr id="51" name="Straight Connector 50"/>
          <p:cNvCxnSpPr>
            <a:cxnSpLocks/>
          </p:cNvCxnSpPr>
          <p:nvPr/>
        </p:nvCxnSpPr>
        <p:spPr>
          <a:xfrm>
            <a:off x="3947574" y="5626392"/>
            <a:ext cx="12124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3492958" y="4718803"/>
            <a:ext cx="12124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63DA9C0-9004-46A2-ADBD-46D169D2923B}"/>
              </a:ext>
            </a:extLst>
          </p:cNvPr>
          <p:cNvSpPr txBox="1"/>
          <p:nvPr/>
        </p:nvSpPr>
        <p:spPr>
          <a:xfrm>
            <a:off x="3530253" y="1651305"/>
            <a:ext cx="10036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sister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41304F-311B-40C8-ABCF-A9636BD48CB3}"/>
              </a:ext>
            </a:extLst>
          </p:cNvPr>
          <p:cNvSpPr txBox="1"/>
          <p:nvPr/>
        </p:nvSpPr>
        <p:spPr>
          <a:xfrm>
            <a:off x="3161362" y="2522707"/>
            <a:ext cx="10036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TV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E763D1D-E0E5-4B44-8931-0EA5D12BBA0C}"/>
              </a:ext>
            </a:extLst>
          </p:cNvPr>
          <p:cNvSpPr txBox="1"/>
          <p:nvPr/>
        </p:nvSpPr>
        <p:spPr>
          <a:xfrm>
            <a:off x="4123662" y="3444555"/>
            <a:ext cx="10036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town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E7A0A8-DEF1-4BF2-BF6E-267056C551E5}"/>
              </a:ext>
            </a:extLst>
          </p:cNvPr>
          <p:cNvSpPr txBox="1"/>
          <p:nvPr/>
        </p:nvSpPr>
        <p:spPr>
          <a:xfrm>
            <a:off x="3475005" y="4350616"/>
            <a:ext cx="12205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country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032F61B-BC57-46A7-9085-C53FE620BE42}"/>
              </a:ext>
            </a:extLst>
          </p:cNvPr>
          <p:cNvSpPr txBox="1"/>
          <p:nvPr/>
        </p:nvSpPr>
        <p:spPr>
          <a:xfrm>
            <a:off x="4112378" y="5272380"/>
            <a:ext cx="12205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three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/>
          <p:cNvCxnSpPr/>
          <p:nvPr/>
        </p:nvCxnSpPr>
        <p:spPr>
          <a:xfrm flipH="1">
            <a:off x="2383155" y="3678161"/>
            <a:ext cx="1243965" cy="73240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28" idx="2"/>
          </p:cNvCxnSpPr>
          <p:nvPr/>
        </p:nvCxnSpPr>
        <p:spPr>
          <a:xfrm flipH="1">
            <a:off x="5497830" y="2526030"/>
            <a:ext cx="1243965" cy="73240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425059" y="3678161"/>
            <a:ext cx="1316736" cy="73240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2" idx="2"/>
          </p:cNvCxnSpPr>
          <p:nvPr/>
        </p:nvCxnSpPr>
        <p:spPr>
          <a:xfrm>
            <a:off x="2383155" y="2526030"/>
            <a:ext cx="1217295" cy="73240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2494" y="60331"/>
            <a:ext cx="76357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word web. Use the words from the conversation and the ones you know.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017270" y="1977390"/>
            <a:ext cx="2731770" cy="548640"/>
          </a:xfrm>
          <a:prstGeom prst="roundRect">
            <a:avLst>
              <a:gd name="adj" fmla="val 45834"/>
            </a:avLst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375910" y="1977390"/>
            <a:ext cx="2731770" cy="548640"/>
          </a:xfrm>
          <a:prstGeom prst="roundRect">
            <a:avLst>
              <a:gd name="adj" fmla="val 41667"/>
            </a:avLst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1017270" y="4404360"/>
            <a:ext cx="2731770" cy="548640"/>
          </a:xfrm>
          <a:prstGeom prst="roundRect">
            <a:avLst>
              <a:gd name="adj" fmla="val 47917"/>
            </a:avLst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5375910" y="4404360"/>
            <a:ext cx="2731770" cy="548640"/>
          </a:xfrm>
          <a:prstGeom prst="roundRect">
            <a:avLst>
              <a:gd name="adj" fmla="val 43750"/>
            </a:avLst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866073" y="3166996"/>
            <a:ext cx="3411855" cy="548640"/>
          </a:xfrm>
          <a:prstGeom prst="roundRect">
            <a:avLst>
              <a:gd name="adj" fmla="val 47917"/>
            </a:avLst>
          </a:prstGeom>
          <a:solidFill>
            <a:srgbClr val="0EAAAE"/>
          </a:solidFill>
          <a:ln>
            <a:solidFill>
              <a:srgbClr val="0EAA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34465" y="1977390"/>
            <a:ext cx="1897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town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200400" y="3176388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TYPES OF HOUSE</a:t>
            </a:r>
          </a:p>
        </p:txBody>
      </p:sp>
    </p:spTree>
    <p:extLst>
      <p:ext uri="{BB962C8B-B14F-4D97-AF65-F5344CB8AC3E}">
        <p14:creationId xmlns:p14="http://schemas.microsoft.com/office/powerpoint/2010/main" val="741027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08CE0AC-55BE-451E-846A-D10D931AA500}"/>
              </a:ext>
            </a:extLst>
          </p:cNvPr>
          <p:cNvCxnSpPr>
            <a:cxnSpLocks/>
            <a:stCxn id="49" idx="2"/>
            <a:endCxn id="36" idx="0"/>
          </p:cNvCxnSpPr>
          <p:nvPr/>
        </p:nvCxnSpPr>
        <p:spPr>
          <a:xfrm>
            <a:off x="4572000" y="3902805"/>
            <a:ext cx="150938" cy="83145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9B6594B-4A87-4BE9-B5B0-0C58E293CE94}"/>
              </a:ext>
            </a:extLst>
          </p:cNvPr>
          <p:cNvCxnSpPr>
            <a:cxnSpLocks/>
          </p:cNvCxnSpPr>
          <p:nvPr/>
        </p:nvCxnSpPr>
        <p:spPr>
          <a:xfrm flipH="1">
            <a:off x="5294287" y="2433813"/>
            <a:ext cx="506149" cy="1054529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cxnSpLocks/>
          </p:cNvCxnSpPr>
          <p:nvPr/>
        </p:nvCxnSpPr>
        <p:spPr>
          <a:xfrm flipH="1">
            <a:off x="2532318" y="3881358"/>
            <a:ext cx="1094803" cy="955569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3688655" y="2355407"/>
            <a:ext cx="394713" cy="1167084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425059" y="3881358"/>
            <a:ext cx="1316736" cy="73240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</p:cNvCxnSpPr>
          <p:nvPr/>
        </p:nvCxnSpPr>
        <p:spPr>
          <a:xfrm>
            <a:off x="1828423" y="2981704"/>
            <a:ext cx="1772027" cy="479929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2494" y="60331"/>
            <a:ext cx="76357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word web. Use the words from the conversation and the ones you know.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12143" y="2198663"/>
            <a:ext cx="1280160" cy="1280160"/>
          </a:xfrm>
          <a:prstGeom prst="ellipse">
            <a:avLst/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866073" y="3370193"/>
            <a:ext cx="3411855" cy="548640"/>
          </a:xfrm>
          <a:prstGeom prst="roundRect">
            <a:avLst>
              <a:gd name="adj" fmla="val 47917"/>
            </a:avLst>
          </a:prstGeom>
          <a:solidFill>
            <a:srgbClr val="0EAAAE"/>
          </a:solidFill>
          <a:ln>
            <a:solidFill>
              <a:srgbClr val="0EAA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2143" y="2347578"/>
            <a:ext cx="121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town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200400" y="3379585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TYPES OF HOUSE</a:t>
            </a:r>
          </a:p>
        </p:txBody>
      </p:sp>
      <p:sp>
        <p:nvSpPr>
          <p:cNvPr id="18" name="Rounded Rectangle 1">
            <a:extLst>
              <a:ext uri="{FF2B5EF4-FFF2-40B4-BE49-F238E27FC236}">
                <a16:creationId xmlns:a16="http://schemas.microsoft.com/office/drawing/2014/main" id="{EF23DED9-404C-4665-916F-CDE76E3A57F7}"/>
              </a:ext>
            </a:extLst>
          </p:cNvPr>
          <p:cNvSpPr/>
          <p:nvPr/>
        </p:nvSpPr>
        <p:spPr>
          <a:xfrm>
            <a:off x="3261045" y="1579957"/>
            <a:ext cx="914400" cy="914400"/>
          </a:xfrm>
          <a:prstGeom prst="ellipse">
            <a:avLst/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19424E-2A82-4F44-A0B2-D950EF33FAEE}"/>
              </a:ext>
            </a:extLst>
          </p:cNvPr>
          <p:cNvSpPr txBox="1"/>
          <p:nvPr/>
        </p:nvSpPr>
        <p:spPr>
          <a:xfrm>
            <a:off x="3109597" y="1803120"/>
            <a:ext cx="1217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villa</a:t>
            </a:r>
          </a:p>
        </p:txBody>
      </p:sp>
      <p:sp>
        <p:nvSpPr>
          <p:cNvPr id="22" name="Rounded Rectangle 1">
            <a:extLst>
              <a:ext uri="{FF2B5EF4-FFF2-40B4-BE49-F238E27FC236}">
                <a16:creationId xmlns:a16="http://schemas.microsoft.com/office/drawing/2014/main" id="{38BB1A57-BC66-46BA-BA85-64C46DD53403}"/>
              </a:ext>
            </a:extLst>
          </p:cNvPr>
          <p:cNvSpPr/>
          <p:nvPr/>
        </p:nvSpPr>
        <p:spPr>
          <a:xfrm>
            <a:off x="5191603" y="1569047"/>
            <a:ext cx="1440459" cy="985717"/>
          </a:xfrm>
          <a:prstGeom prst="ellipse">
            <a:avLst/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ECEF922-0E51-43E3-946B-AF7739D2D3B0}"/>
              </a:ext>
            </a:extLst>
          </p:cNvPr>
          <p:cNvCxnSpPr>
            <a:cxnSpLocks/>
            <a:stCxn id="30" idx="1"/>
            <a:endCxn id="32" idx="3"/>
          </p:cNvCxnSpPr>
          <p:nvPr/>
        </p:nvCxnSpPr>
        <p:spPr>
          <a:xfrm flipH="1">
            <a:off x="6277928" y="3488339"/>
            <a:ext cx="1035565" cy="156174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51957EE-5B31-4785-B357-4EF7434C0503}"/>
              </a:ext>
            </a:extLst>
          </p:cNvPr>
          <p:cNvSpPr txBox="1"/>
          <p:nvPr/>
        </p:nvSpPr>
        <p:spPr>
          <a:xfrm>
            <a:off x="5149215" y="1787835"/>
            <a:ext cx="1525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cottage</a:t>
            </a:r>
          </a:p>
        </p:txBody>
      </p:sp>
      <p:sp>
        <p:nvSpPr>
          <p:cNvPr id="27" name="Rounded Rectangle 1">
            <a:extLst>
              <a:ext uri="{FF2B5EF4-FFF2-40B4-BE49-F238E27FC236}">
                <a16:creationId xmlns:a16="http://schemas.microsoft.com/office/drawing/2014/main" id="{D15ADE61-65BB-4C0B-A301-CCE95B8E65D7}"/>
              </a:ext>
            </a:extLst>
          </p:cNvPr>
          <p:cNvSpPr/>
          <p:nvPr/>
        </p:nvSpPr>
        <p:spPr>
          <a:xfrm>
            <a:off x="7313250" y="2898235"/>
            <a:ext cx="1525233" cy="1180214"/>
          </a:xfrm>
          <a:prstGeom prst="ellipse">
            <a:avLst/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E40931-8353-4D53-9884-538385AE12E9}"/>
              </a:ext>
            </a:extLst>
          </p:cNvPr>
          <p:cNvSpPr txBox="1"/>
          <p:nvPr/>
        </p:nvSpPr>
        <p:spPr>
          <a:xfrm>
            <a:off x="7313493" y="3011285"/>
            <a:ext cx="15252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country house</a:t>
            </a:r>
          </a:p>
        </p:txBody>
      </p:sp>
      <p:sp>
        <p:nvSpPr>
          <p:cNvPr id="33" name="Rounded Rectangle 1">
            <a:extLst>
              <a:ext uri="{FF2B5EF4-FFF2-40B4-BE49-F238E27FC236}">
                <a16:creationId xmlns:a16="http://schemas.microsoft.com/office/drawing/2014/main" id="{B3D8F692-929C-4A54-AABB-B2194A9AB895}"/>
              </a:ext>
            </a:extLst>
          </p:cNvPr>
          <p:cNvSpPr/>
          <p:nvPr/>
        </p:nvSpPr>
        <p:spPr>
          <a:xfrm>
            <a:off x="1767081" y="4613764"/>
            <a:ext cx="914400" cy="914400"/>
          </a:xfrm>
          <a:prstGeom prst="ellipse">
            <a:avLst/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9A65A91-4F8F-4CFD-8ABA-851E63A433E3}"/>
              </a:ext>
            </a:extLst>
          </p:cNvPr>
          <p:cNvSpPr txBox="1"/>
          <p:nvPr/>
        </p:nvSpPr>
        <p:spPr>
          <a:xfrm>
            <a:off x="1615633" y="4836927"/>
            <a:ext cx="1217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flat</a:t>
            </a:r>
          </a:p>
        </p:txBody>
      </p:sp>
      <p:sp>
        <p:nvSpPr>
          <p:cNvPr id="36" name="Rounded Rectangle 1">
            <a:extLst>
              <a:ext uri="{FF2B5EF4-FFF2-40B4-BE49-F238E27FC236}">
                <a16:creationId xmlns:a16="http://schemas.microsoft.com/office/drawing/2014/main" id="{3E5C1EA9-D938-479A-B62B-E637C270B361}"/>
              </a:ext>
            </a:extLst>
          </p:cNvPr>
          <p:cNvSpPr/>
          <p:nvPr/>
        </p:nvSpPr>
        <p:spPr>
          <a:xfrm>
            <a:off x="3812969" y="4734262"/>
            <a:ext cx="1819938" cy="1110946"/>
          </a:xfrm>
          <a:prstGeom prst="ellipse">
            <a:avLst/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066FB21-D4E4-4A79-8296-D3A33047E6EB}"/>
              </a:ext>
            </a:extLst>
          </p:cNvPr>
          <p:cNvSpPr txBox="1"/>
          <p:nvPr/>
        </p:nvSpPr>
        <p:spPr>
          <a:xfrm>
            <a:off x="3777298" y="5013457"/>
            <a:ext cx="1819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farmhouse</a:t>
            </a:r>
          </a:p>
        </p:txBody>
      </p:sp>
      <p:sp>
        <p:nvSpPr>
          <p:cNvPr id="43" name="Rounded Rectangle 1">
            <a:extLst>
              <a:ext uri="{FF2B5EF4-FFF2-40B4-BE49-F238E27FC236}">
                <a16:creationId xmlns:a16="http://schemas.microsoft.com/office/drawing/2014/main" id="{4F36F377-0F6E-4687-8893-05B0982A9C6E}"/>
              </a:ext>
            </a:extLst>
          </p:cNvPr>
          <p:cNvSpPr/>
          <p:nvPr/>
        </p:nvSpPr>
        <p:spPr>
          <a:xfrm>
            <a:off x="6466950" y="4442446"/>
            <a:ext cx="1819938" cy="1110946"/>
          </a:xfrm>
          <a:prstGeom prst="ellipse">
            <a:avLst/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1C7CCEC-4345-4DC3-BDBC-7E213560ABCB}"/>
              </a:ext>
            </a:extLst>
          </p:cNvPr>
          <p:cNvSpPr txBox="1"/>
          <p:nvPr/>
        </p:nvSpPr>
        <p:spPr>
          <a:xfrm>
            <a:off x="6431279" y="4721641"/>
            <a:ext cx="1819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stilt house</a:t>
            </a:r>
          </a:p>
        </p:txBody>
      </p:sp>
    </p:spTree>
    <p:extLst>
      <p:ext uri="{BB962C8B-B14F-4D97-AF65-F5344CB8AC3E}">
        <p14:creationId xmlns:p14="http://schemas.microsoft.com/office/powerpoint/2010/main" val="1574538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638</TotalTime>
  <Words>403</Words>
  <Application>Microsoft Office PowerPoint</Application>
  <PresentationFormat>On-screen Show (4:3)</PresentationFormat>
  <Paragraphs>70</Paragraphs>
  <Slides>11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43</cp:revision>
  <dcterms:created xsi:type="dcterms:W3CDTF">2020-12-09T02:04:09Z</dcterms:created>
  <dcterms:modified xsi:type="dcterms:W3CDTF">2023-07-07T10:00:32Z</dcterms:modified>
</cp:coreProperties>
</file>