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92" r:id="rId3"/>
    <p:sldId id="276" r:id="rId4"/>
    <p:sldId id="256" r:id="rId5"/>
    <p:sldId id="278" r:id="rId6"/>
    <p:sldId id="277" r:id="rId7"/>
    <p:sldId id="257" r:id="rId8"/>
    <p:sldId id="267" r:id="rId9"/>
    <p:sldId id="286" r:id="rId10"/>
    <p:sldId id="258" r:id="rId11"/>
    <p:sldId id="270" r:id="rId12"/>
    <p:sldId id="268" r:id="rId13"/>
    <p:sldId id="266" r:id="rId14"/>
    <p:sldId id="259" r:id="rId15"/>
    <p:sldId id="287" r:id="rId16"/>
    <p:sldId id="264" r:id="rId17"/>
    <p:sldId id="284" r:id="rId18"/>
    <p:sldId id="288" r:id="rId19"/>
    <p:sldId id="289" r:id="rId20"/>
    <p:sldId id="290" r:id="rId21"/>
    <p:sldId id="29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D47"/>
    <a:srgbClr val="F3EB45"/>
    <a:srgbClr val="FBC5C9"/>
    <a:srgbClr val="EBF5EF"/>
    <a:srgbClr val="CAE6D4"/>
    <a:srgbClr val="E94E34"/>
    <a:srgbClr val="DCAD98"/>
    <a:srgbClr val="97D5E3"/>
    <a:srgbClr val="AD8EC0"/>
    <a:srgbClr val="9F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854" y="67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5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D77F-9711-4741-BD4E-253236A0E3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68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3A7F-4AE0-4164-BBF3-6E981D6A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83AF-CDE7-4F9E-AC25-80431F6F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B58-B06A-4C08-8C64-C3A1061AA0D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486B2-B6EC-489A-AF5E-65D692D2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1683A-06B4-4A15-9CC8-F19D86FC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55DA-6477-4B0A-865E-812335AB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8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0A3D0-A758-4116-A786-21201AD725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856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  <p:sldLayoutId id="2147483679" r:id="rId21"/>
    <p:sldLayoutId id="2147483680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11" Type="http://schemas.openxmlformats.org/officeDocument/2006/relationships/image" Target="../media/image28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2.png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B0E0A74-F7AB-4D90-BC72-82841F28A7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0C29B-5335-41FC-9337-AF4DA385DD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0076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349704" y="3607890"/>
            <a:ext cx="4548223" cy="312417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76177" y="538026"/>
            <a:ext cx="412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II. CÔNG CỦA DÒNG ĐIỆN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41765" y="999922"/>
            <a:ext cx="3102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1155C-0859-4625-B591-02859A27646C}"/>
              </a:ext>
            </a:extLst>
          </p:cNvPr>
          <p:cNvSpPr txBox="1"/>
          <p:nvPr/>
        </p:nvSpPr>
        <p:spPr>
          <a:xfrm>
            <a:off x="699796" y="1598419"/>
            <a:ext cx="10437072" cy="1631216"/>
          </a:xfrm>
          <a:custGeom>
            <a:avLst/>
            <a:gdLst>
              <a:gd name="connsiteX0" fmla="*/ 0 w 10081736"/>
              <a:gd name="connsiteY0" fmla="*/ 271873 h 1631216"/>
              <a:gd name="connsiteX1" fmla="*/ 405037 w 10081736"/>
              <a:gd name="connsiteY1" fmla="*/ 0 h 1631216"/>
              <a:gd name="connsiteX2" fmla="*/ 2166651 w 10081736"/>
              <a:gd name="connsiteY2" fmla="*/ 0 h 1631216"/>
              <a:gd name="connsiteX3" fmla="*/ 3742832 w 10081736"/>
              <a:gd name="connsiteY3" fmla="*/ 0 h 1631216"/>
              <a:gd name="connsiteX4" fmla="*/ 5319017 w 10081736"/>
              <a:gd name="connsiteY4" fmla="*/ 0 h 1631216"/>
              <a:gd name="connsiteX5" fmla="*/ 7266063 w 10081736"/>
              <a:gd name="connsiteY5" fmla="*/ 0 h 1631216"/>
              <a:gd name="connsiteX6" fmla="*/ 9676694 w 10081736"/>
              <a:gd name="connsiteY6" fmla="*/ 0 h 1631216"/>
              <a:gd name="connsiteX7" fmla="*/ 10081736 w 10081736"/>
              <a:gd name="connsiteY7" fmla="*/ 271873 h 1631216"/>
              <a:gd name="connsiteX8" fmla="*/ 10081736 w 10081736"/>
              <a:gd name="connsiteY8" fmla="*/ 1359339 h 1631216"/>
              <a:gd name="connsiteX9" fmla="*/ 9676694 w 10081736"/>
              <a:gd name="connsiteY9" fmla="*/ 1631216 h 1631216"/>
              <a:gd name="connsiteX10" fmla="*/ 7915081 w 10081736"/>
              <a:gd name="connsiteY10" fmla="*/ 1631216 h 1631216"/>
              <a:gd name="connsiteX11" fmla="*/ 5968031 w 10081736"/>
              <a:gd name="connsiteY11" fmla="*/ 1631216 h 1631216"/>
              <a:gd name="connsiteX12" fmla="*/ 4391850 w 10081736"/>
              <a:gd name="connsiteY12" fmla="*/ 1631216 h 1631216"/>
              <a:gd name="connsiteX13" fmla="*/ 2630233 w 10081736"/>
              <a:gd name="connsiteY13" fmla="*/ 1631216 h 1631216"/>
              <a:gd name="connsiteX14" fmla="*/ 405037 w 10081736"/>
              <a:gd name="connsiteY14" fmla="*/ 1631216 h 1631216"/>
              <a:gd name="connsiteX15" fmla="*/ 0 w 10081736"/>
              <a:gd name="connsiteY15" fmla="*/ 1359339 h 1631216"/>
              <a:gd name="connsiteX16" fmla="*/ 0 w 10081736"/>
              <a:gd name="connsiteY16" fmla="*/ 271873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81736" h="1631216" extrusionOk="0">
                <a:moveTo>
                  <a:pt x="0" y="271873"/>
                </a:moveTo>
                <a:cubicBezTo>
                  <a:pt x="-82449" y="172527"/>
                  <a:pt x="228511" y="-72520"/>
                  <a:pt x="405037" y="0"/>
                </a:cubicBezTo>
                <a:cubicBezTo>
                  <a:pt x="967524" y="-163709"/>
                  <a:pt x="1396674" y="118482"/>
                  <a:pt x="2166651" y="0"/>
                </a:cubicBezTo>
                <a:cubicBezTo>
                  <a:pt x="2899919" y="-67665"/>
                  <a:pt x="3229818" y="157495"/>
                  <a:pt x="3742832" y="0"/>
                </a:cubicBezTo>
                <a:cubicBezTo>
                  <a:pt x="4364683" y="73282"/>
                  <a:pt x="4669327" y="258376"/>
                  <a:pt x="5319017" y="0"/>
                </a:cubicBezTo>
                <a:cubicBezTo>
                  <a:pt x="6050365" y="10398"/>
                  <a:pt x="6678496" y="-170481"/>
                  <a:pt x="7266063" y="0"/>
                </a:cubicBezTo>
                <a:cubicBezTo>
                  <a:pt x="8231665" y="-117853"/>
                  <a:pt x="8694188" y="-45359"/>
                  <a:pt x="9676694" y="0"/>
                </a:cubicBezTo>
                <a:cubicBezTo>
                  <a:pt x="9884799" y="-68533"/>
                  <a:pt x="10088813" y="60377"/>
                  <a:pt x="10081736" y="271873"/>
                </a:cubicBezTo>
                <a:cubicBezTo>
                  <a:pt x="10318837" y="656325"/>
                  <a:pt x="10015322" y="1063038"/>
                  <a:pt x="10081736" y="1359339"/>
                </a:cubicBezTo>
                <a:cubicBezTo>
                  <a:pt x="10156903" y="1487333"/>
                  <a:pt x="9889117" y="1660944"/>
                  <a:pt x="9676694" y="1631216"/>
                </a:cubicBezTo>
                <a:cubicBezTo>
                  <a:pt x="8856326" y="1808287"/>
                  <a:pt x="8261629" y="1637389"/>
                  <a:pt x="7915081" y="1631216"/>
                </a:cubicBezTo>
                <a:cubicBezTo>
                  <a:pt x="7412422" y="1654851"/>
                  <a:pt x="6856915" y="1400218"/>
                  <a:pt x="5968031" y="1631216"/>
                </a:cubicBezTo>
                <a:cubicBezTo>
                  <a:pt x="5358404" y="1840710"/>
                  <a:pt x="5016433" y="1570959"/>
                  <a:pt x="4391850" y="1631216"/>
                </a:cubicBezTo>
                <a:cubicBezTo>
                  <a:pt x="3847082" y="1575362"/>
                  <a:pt x="3630783" y="1468802"/>
                  <a:pt x="2630233" y="1631216"/>
                </a:cubicBezTo>
                <a:cubicBezTo>
                  <a:pt x="1586829" y="1642121"/>
                  <a:pt x="851089" y="1602759"/>
                  <a:pt x="405037" y="1631216"/>
                </a:cubicBezTo>
                <a:cubicBezTo>
                  <a:pt x="208722" y="1667132"/>
                  <a:pt x="64513" y="1476922"/>
                  <a:pt x="0" y="1359339"/>
                </a:cubicBezTo>
                <a:cubicBezTo>
                  <a:pt x="24310" y="1134798"/>
                  <a:pt x="97693" y="894869"/>
                  <a:pt x="0" y="271873"/>
                </a:cubicBezTo>
                <a:close/>
              </a:path>
            </a:pathLst>
          </a:custGeom>
          <a:noFill/>
          <a:ln>
            <a:solidFill>
              <a:srgbClr val="ED4C6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74037049">
                  <a:custGeom>
                    <a:avLst/>
                    <a:gdLst>
                      <a:gd name="connsiteX0" fmla="*/ 0 w 10437072"/>
                      <a:gd name="connsiteY0" fmla="*/ 271873 h 1631216"/>
                      <a:gd name="connsiteX1" fmla="*/ 419312 w 10437072"/>
                      <a:gd name="connsiteY1" fmla="*/ 0 h 1631216"/>
                      <a:gd name="connsiteX2" fmla="*/ 2243015 w 10437072"/>
                      <a:gd name="connsiteY2" fmla="*/ 0 h 1631216"/>
                      <a:gd name="connsiteX3" fmla="*/ 3874750 w 10437072"/>
                      <a:gd name="connsiteY3" fmla="*/ 0 h 1631216"/>
                      <a:gd name="connsiteX4" fmla="*/ 5506488 w 10437072"/>
                      <a:gd name="connsiteY4" fmla="*/ 0 h 1631216"/>
                      <a:gd name="connsiteX5" fmla="*/ 7522159 w 10437072"/>
                      <a:gd name="connsiteY5" fmla="*/ 0 h 1631216"/>
                      <a:gd name="connsiteX6" fmla="*/ 10017754 w 10437072"/>
                      <a:gd name="connsiteY6" fmla="*/ 0 h 1631216"/>
                      <a:gd name="connsiteX7" fmla="*/ 10437072 w 10437072"/>
                      <a:gd name="connsiteY7" fmla="*/ 271873 h 1631216"/>
                      <a:gd name="connsiteX8" fmla="*/ 10437072 w 10437072"/>
                      <a:gd name="connsiteY8" fmla="*/ 1359339 h 1631216"/>
                      <a:gd name="connsiteX9" fmla="*/ 10017754 w 10437072"/>
                      <a:gd name="connsiteY9" fmla="*/ 1631216 h 1631216"/>
                      <a:gd name="connsiteX10" fmla="*/ 8194052 w 10437072"/>
                      <a:gd name="connsiteY10" fmla="*/ 1631216 h 1631216"/>
                      <a:gd name="connsiteX11" fmla="*/ 6178377 w 10437072"/>
                      <a:gd name="connsiteY11" fmla="*/ 1631216 h 1631216"/>
                      <a:gd name="connsiteX12" fmla="*/ 4546643 w 10437072"/>
                      <a:gd name="connsiteY12" fmla="*/ 1631216 h 1631216"/>
                      <a:gd name="connsiteX13" fmla="*/ 2722936 w 10437072"/>
                      <a:gd name="connsiteY13" fmla="*/ 1631216 h 1631216"/>
                      <a:gd name="connsiteX14" fmla="*/ 419312 w 10437072"/>
                      <a:gd name="connsiteY14" fmla="*/ 1631216 h 1631216"/>
                      <a:gd name="connsiteX15" fmla="*/ 0 w 10437072"/>
                      <a:gd name="connsiteY15" fmla="*/ 1359339 h 1631216"/>
                      <a:gd name="connsiteX16" fmla="*/ 0 w 10437072"/>
                      <a:gd name="connsiteY16" fmla="*/ 271873 h 163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437072" h="1631216" extrusionOk="0">
                        <a:moveTo>
                          <a:pt x="0" y="271873"/>
                        </a:moveTo>
                        <a:cubicBezTo>
                          <a:pt x="-101514" y="184190"/>
                          <a:pt x="253185" y="-107657"/>
                          <a:pt x="419312" y="0"/>
                        </a:cubicBezTo>
                        <a:cubicBezTo>
                          <a:pt x="994499" y="-198850"/>
                          <a:pt x="1329784" y="158238"/>
                          <a:pt x="2243015" y="0"/>
                        </a:cubicBezTo>
                        <a:cubicBezTo>
                          <a:pt x="3086185" y="-45384"/>
                          <a:pt x="3391152" y="215869"/>
                          <a:pt x="3874750" y="0"/>
                        </a:cubicBezTo>
                        <a:cubicBezTo>
                          <a:pt x="4523241" y="105321"/>
                          <a:pt x="4840789" y="329553"/>
                          <a:pt x="5506488" y="0"/>
                        </a:cubicBezTo>
                        <a:cubicBezTo>
                          <a:pt x="6275092" y="36599"/>
                          <a:pt x="6914844" y="-199178"/>
                          <a:pt x="7522159" y="0"/>
                        </a:cubicBezTo>
                        <a:cubicBezTo>
                          <a:pt x="8585928" y="-128384"/>
                          <a:pt x="9027041" y="-131180"/>
                          <a:pt x="10017754" y="0"/>
                        </a:cubicBezTo>
                        <a:cubicBezTo>
                          <a:pt x="10235481" y="-84659"/>
                          <a:pt x="10444163" y="55282"/>
                          <a:pt x="10437072" y="271873"/>
                        </a:cubicBezTo>
                        <a:cubicBezTo>
                          <a:pt x="10755686" y="703200"/>
                          <a:pt x="10385928" y="1094720"/>
                          <a:pt x="10437072" y="1359339"/>
                        </a:cubicBezTo>
                        <a:cubicBezTo>
                          <a:pt x="10540272" y="1457785"/>
                          <a:pt x="10225282" y="1688778"/>
                          <a:pt x="10017754" y="1631216"/>
                        </a:cubicBezTo>
                        <a:cubicBezTo>
                          <a:pt x="9225702" y="1876478"/>
                          <a:pt x="8550359" y="1667383"/>
                          <a:pt x="8194052" y="1631216"/>
                        </a:cubicBezTo>
                        <a:cubicBezTo>
                          <a:pt x="7649866" y="1633986"/>
                          <a:pt x="7217190" y="1318632"/>
                          <a:pt x="6178377" y="1631216"/>
                        </a:cubicBezTo>
                        <a:cubicBezTo>
                          <a:pt x="5607077" y="1869740"/>
                          <a:pt x="5316881" y="1531792"/>
                          <a:pt x="4546643" y="1631216"/>
                        </a:cubicBezTo>
                        <a:cubicBezTo>
                          <a:pt x="3974019" y="1550862"/>
                          <a:pt x="3781629" y="1458459"/>
                          <a:pt x="2722936" y="1631216"/>
                        </a:cubicBezTo>
                        <a:cubicBezTo>
                          <a:pt x="1570897" y="1597798"/>
                          <a:pt x="874558" y="1715947"/>
                          <a:pt x="419312" y="1631216"/>
                        </a:cubicBezTo>
                        <a:cubicBezTo>
                          <a:pt x="223555" y="1679698"/>
                          <a:pt x="92175" y="1450789"/>
                          <a:pt x="0" y="1359339"/>
                        </a:cubicBezTo>
                        <a:cubicBezTo>
                          <a:pt x="46247" y="1155847"/>
                          <a:pt x="106292" y="927571"/>
                          <a:pt x="0" y="27187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C00000"/>
                </a:solidFill>
                <a:cs typeface="#9Slide03 Arima Madurai ExtraBo" panose="00000900000000000000" pitchFamily="2" charset="0"/>
              </a:rPr>
              <a:t>Công</a:t>
            </a:r>
            <a:r>
              <a:rPr lang="en-US" sz="2500" b="1" dirty="0">
                <a:solidFill>
                  <a:srgbClr val="C0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cs typeface="#9Slide03 Arima Madurai ExtraBo" panose="00000900000000000000" pitchFamily="2" charset="0"/>
              </a:rPr>
              <a:t>của</a:t>
            </a:r>
            <a:r>
              <a:rPr lang="en-US" sz="2500" b="1" dirty="0">
                <a:solidFill>
                  <a:srgbClr val="C0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cs typeface="#9Slide03 Arima Madurai ExtraBo" panose="00000900000000000000" pitchFamily="2" charset="0"/>
              </a:rPr>
              <a:t>dòng</a:t>
            </a:r>
            <a:r>
              <a:rPr lang="en-US" sz="2500" b="1" dirty="0">
                <a:solidFill>
                  <a:srgbClr val="C0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cs typeface="#9Slide03 Arima Madurai ExtraBo" panose="00000900000000000000" pitchFamily="2" charset="0"/>
              </a:rPr>
              <a:t>điện</a:t>
            </a:r>
            <a:r>
              <a:rPr lang="en-US" sz="2500" b="1" dirty="0">
                <a:solidFill>
                  <a:srgbClr val="C0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sản</a:t>
            </a:r>
            <a:r>
              <a:rPr lang="en-US" sz="2500" b="1" dirty="0">
                <a:cs typeface="#9Slide03 Arima Madurai ExtraBo" panose="00000900000000000000" pitchFamily="2" charset="0"/>
              </a:rPr>
              <a:t> ra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trong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một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đoạn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mạch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là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số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đo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lượng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điện</a:t>
            </a:r>
            <a:r>
              <a:rPr lang="en-US" sz="2500" b="1" dirty="0">
                <a:solidFill>
                  <a:srgbClr val="FF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năng</a:t>
            </a:r>
            <a:r>
              <a:rPr lang="en-US" sz="2500" b="1" dirty="0">
                <a:solidFill>
                  <a:srgbClr val="FF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mà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đoạn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mạch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đó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tiêu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thụ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để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chuyển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hóa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thành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các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dạng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năng</a:t>
            </a:r>
            <a:r>
              <a:rPr lang="en-US" sz="2500" b="1" dirty="0">
                <a:cs typeface="#9Slide03 Arima Madurai ExtraBo" panose="00000900000000000000" pitchFamily="2" charset="0"/>
              </a:rPr>
              <a:t> </a:t>
            </a:r>
            <a:r>
              <a:rPr lang="en-US" sz="2500" b="1" dirty="0" err="1">
                <a:cs typeface="#9Slide03 Arima Madurai ExtraBo" panose="00000900000000000000" pitchFamily="2" charset="0"/>
              </a:rPr>
              <a:t>lượng</a:t>
            </a:r>
            <a:r>
              <a:rPr lang="en-US" sz="2500" b="1" dirty="0">
                <a:cs typeface="#9Slide03 Arima Madurai ExtraBo" panose="00000900000000000000" pitchFamily="2" charset="0"/>
              </a:rPr>
              <a:t>.</a:t>
            </a:r>
          </a:p>
          <a:p>
            <a:pPr algn="ctr"/>
            <a:r>
              <a:rPr lang="en-US" sz="2500" b="1" i="1" dirty="0" err="1">
                <a:cs typeface="#9Slide03 Arima Madurai ExtraBo" panose="00000900000000000000" pitchFamily="2" charset="0"/>
              </a:rPr>
              <a:t>Lưu</a:t>
            </a:r>
            <a:r>
              <a:rPr lang="en-US" sz="2500" b="1" i="1" dirty="0">
                <a:cs typeface="#9Slide03 Arima Madurai ExtraBo" panose="00000900000000000000" pitchFamily="2" charset="0"/>
              </a:rPr>
              <a:t> ý: </a:t>
            </a:r>
            <a:r>
              <a:rPr lang="en-US" sz="2500" i="1" dirty="0">
                <a:cs typeface="#9Slide03 Arima Madurai ExtraBo" panose="00000900000000000000" pitchFamily="2" charset="0"/>
              </a:rPr>
              <a:t>Khi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đề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bài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yêu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cầu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tính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điện</a:t>
            </a:r>
            <a:r>
              <a:rPr lang="en-US" sz="2500" i="1" dirty="0">
                <a:solidFill>
                  <a:srgbClr val="FF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năng</a:t>
            </a:r>
            <a:r>
              <a:rPr lang="en-US" sz="2500" i="1" dirty="0">
                <a:solidFill>
                  <a:srgbClr val="FF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cũng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chính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là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đang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yêu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cs typeface="#9Slide03 Arima Madurai ExtraBo" panose="00000900000000000000" pitchFamily="2" charset="0"/>
              </a:rPr>
              <a:t>cầu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</a:p>
          <a:p>
            <a:pPr algn="ctr"/>
            <a:r>
              <a:rPr lang="en-US" sz="2500" i="1" dirty="0" err="1">
                <a:cs typeface="#9Slide03 Arima Madurai ExtraBo" panose="00000900000000000000" pitchFamily="2" charset="0"/>
              </a:rPr>
              <a:t>tính</a:t>
            </a:r>
            <a:r>
              <a:rPr lang="en-US" sz="2500" i="1" dirty="0"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công</a:t>
            </a:r>
            <a:r>
              <a:rPr lang="en-US" sz="2500" i="1" dirty="0">
                <a:solidFill>
                  <a:srgbClr val="FF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của</a:t>
            </a:r>
            <a:r>
              <a:rPr lang="en-US" sz="2500" i="1" dirty="0">
                <a:solidFill>
                  <a:srgbClr val="FF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dòng</a:t>
            </a:r>
            <a:r>
              <a:rPr lang="en-US" sz="2500" i="1" dirty="0">
                <a:solidFill>
                  <a:srgbClr val="FF0000"/>
                </a:solidFill>
                <a:cs typeface="#9Slide03 Arima Madurai ExtraBo" panose="00000900000000000000" pitchFamily="2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cs typeface="#9Slide03 Arima Madurai ExtraBo" panose="00000900000000000000" pitchFamily="2" charset="0"/>
              </a:rPr>
              <a:t>điện</a:t>
            </a:r>
            <a:r>
              <a:rPr lang="en-US" sz="2500" i="1" dirty="0">
                <a:cs typeface="#9Slide03 Arima Madurai ExtraBo" panose="00000900000000000000" pitchFamily="2" charset="0"/>
              </a:rPr>
              <a:t>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839648" y="3366467"/>
            <a:ext cx="5189445" cy="2053771"/>
          </a:xfrm>
          <a:prstGeom prst="cloudCallout">
            <a:avLst>
              <a:gd name="adj1" fmla="val -54443"/>
              <a:gd name="adj2" fmla="val 104058"/>
            </a:avLst>
          </a:prstGeom>
          <a:solidFill>
            <a:srgbClr val="FBC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mối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quan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Vni 01 LinotypeZapfino one" panose="00000400000000000000" pitchFamily="2" charset="2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.VnCommercial ScriptH" panose="020B7200000000000000" pitchFamily="34" charset="0"/>
              </a:rPr>
              <a:t>P</a:t>
            </a:r>
            <a:r>
              <a:rPr lang="en-US" sz="2800" baseline="-25000" dirty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DC4357-C747-41CD-A729-9AF49E832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240533" y="768858"/>
            <a:ext cx="618438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 Left Arrow 20"/>
          <p:cNvSpPr/>
          <p:nvPr/>
        </p:nvSpPr>
        <p:spPr>
          <a:xfrm rot="3180151">
            <a:off x="8567309" y="3992323"/>
            <a:ext cx="945262" cy="2478657"/>
          </a:xfrm>
          <a:prstGeom prst="curvedLeftArrow">
            <a:avLst/>
          </a:prstGeom>
          <a:solidFill>
            <a:srgbClr val="CAE6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611483">
            <a:off x="7334205" y="2005239"/>
            <a:ext cx="2444395" cy="967232"/>
          </a:xfrm>
          <a:prstGeom prst="curvedDownArrow">
            <a:avLst/>
          </a:prstGeom>
          <a:solidFill>
            <a:srgbClr val="CAE6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146317" y="-57802"/>
            <a:ext cx="4205168" cy="29188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latin typeface="+mj-lt"/>
              </a:rPr>
              <a:t>Ac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6016" y="520840"/>
            <a:ext cx="412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II. CÔNG CỦA DÒNG ĐIỆN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5679" y="1360709"/>
            <a:ext cx="507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thức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23480" y="1881511"/>
            <a:ext cx="3559342" cy="1323439"/>
            <a:chOff x="3056974" y="1964287"/>
            <a:chExt cx="3559342" cy="132343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056974" y="1964287"/>
                  <a:ext cx="3559342" cy="132343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200" dirty="0"/>
                </a:p>
                <a:p>
                  <a:pPr algn="ctr"/>
                  <a:r>
                    <a:rPr lang="en-US" sz="2200" dirty="0"/>
                    <a:t>Ta </a:t>
                  </a:r>
                  <a:r>
                    <a:rPr lang="en-US" sz="2200" dirty="0" err="1"/>
                    <a:t>có</a:t>
                  </a:r>
                  <a:r>
                    <a:rPr lang="en-US" sz="2200" dirty="0"/>
                    <a:t>: </a:t>
                  </a:r>
                  <a:r>
                    <a:rPr lang="en-US" sz="3600" dirty="0">
                      <a:latin typeface=".VnCommercial ScriptH" panose="020B7200000000000000" pitchFamily="34" charset="0"/>
                    </a:rPr>
                    <a:t>P</a:t>
                  </a:r>
                  <a:r>
                    <a:rPr lang="en-US" sz="2200" dirty="0">
                      <a:latin typeface="VNI-Commerce" pitchFamily="2" charset="0"/>
                    </a:rPr>
                    <a:t>  =    </a:t>
                  </a:r>
                  <a14:m>
                    <m:oMath xmlns:m="http://schemas.openxmlformats.org/officeDocument/2006/math">
                      <m:r>
                        <a:rPr lang="en-US" sz="2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200" dirty="0"/>
                    <a:t> </a:t>
                  </a:r>
                  <a:r>
                    <a:rPr lang="en-US" sz="2200" i="1" dirty="0"/>
                    <a:t>A</a:t>
                  </a:r>
                  <a:r>
                    <a:rPr lang="en-US" sz="2200" dirty="0"/>
                    <a:t> </a:t>
                  </a:r>
                  <a:r>
                    <a:rPr lang="en-US" sz="2800" dirty="0">
                      <a:latin typeface="VNI-Commerce" pitchFamily="2" charset="0"/>
                    </a:rPr>
                    <a:t>= </a:t>
                  </a:r>
                  <a:r>
                    <a:rPr lang="en-US" sz="3200" dirty="0">
                      <a:latin typeface=".VnCommercial ScriptH" panose="020B7200000000000000" pitchFamily="34" charset="0"/>
                    </a:rPr>
                    <a:t>P</a:t>
                  </a:r>
                  <a:r>
                    <a:rPr lang="en-US" sz="2800" dirty="0">
                      <a:latin typeface="VNI-Commerce" pitchFamily="2" charset="0"/>
                    </a:rPr>
                    <a:t>.</a:t>
                  </a:r>
                  <a:r>
                    <a:rPr lang="en-US" sz="2800" i="1" dirty="0"/>
                    <a:t>t</a:t>
                  </a:r>
                </a:p>
                <a:p>
                  <a:pPr algn="ctr"/>
                  <a:r>
                    <a:rPr lang="en-US" sz="2200" i="1" dirty="0"/>
                    <a:t> </a:t>
                  </a:r>
                  <a:r>
                    <a:rPr lang="en-US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974" y="1964287"/>
                  <a:ext cx="3559342" cy="13234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prstDash val="dashDot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08077527"/>
                    </p:ext>
                  </p:extLst>
                </p:nvPr>
              </p:nvGraphicFramePr>
              <p:xfrm>
                <a:off x="4713173" y="2286288"/>
                <a:ext cx="334424" cy="7405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88" name="Equation" r:id="rId8" imgW="177480" imgH="393480" progId="Equation.DSMT4">
                        <p:embed/>
                      </p:oleObj>
                    </mc:Choice>
                    <mc:Fallback>
                      <p:oleObj name="Equation" r:id="rId8" imgW="17748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3173" y="2286288"/>
                              <a:ext cx="334424" cy="74051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08077527"/>
                    </p:ext>
                  </p:extLst>
                </p:nvPr>
              </p:nvGraphicFramePr>
              <p:xfrm>
                <a:off x="4713173" y="2286288"/>
                <a:ext cx="334424" cy="7405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84" name="Equation" r:id="rId10" imgW="177480" imgH="393480" progId="Equation.DSMT4">
                        <p:embed/>
                      </p:oleObj>
                    </mc:Choice>
                    <mc:Fallback>
                      <p:oleObj name="Equation" r:id="rId10" imgW="17748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3173" y="2286288"/>
                              <a:ext cx="334424" cy="74051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8" name="Rectangle 7"/>
          <p:cNvSpPr/>
          <p:nvPr/>
        </p:nvSpPr>
        <p:spPr>
          <a:xfrm>
            <a:off x="1386820" y="3579802"/>
            <a:ext cx="3550539" cy="2677656"/>
          </a:xfrm>
          <a:prstGeom prst="rect">
            <a:avLst/>
          </a:prstGeom>
          <a:ln>
            <a:solidFill>
              <a:srgbClr val="E94E34"/>
            </a:solidFill>
            <a:prstDash val="dash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</a:rPr>
              <a:t>Xét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đoạn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mạch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đặt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điện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thế</a:t>
            </a:r>
            <a:r>
              <a:rPr lang="en-US" altLang="zh-CN" dirty="0">
                <a:latin typeface="Times New Roman" panose="02020603050405020304" pitchFamily="18" charset="0"/>
              </a:rPr>
              <a:t> U, </a:t>
            </a:r>
            <a:r>
              <a:rPr lang="en-US" altLang="zh-CN" dirty="0" err="1">
                <a:latin typeface="Times New Roman" panose="02020603050405020304" pitchFamily="18" charset="0"/>
              </a:rPr>
              <a:t>dòng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điện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chạy</a:t>
            </a:r>
            <a:r>
              <a:rPr lang="en-US" altLang="zh-CN" dirty="0">
                <a:latin typeface="Times New Roman" panose="02020603050405020304" pitchFamily="18" charset="0"/>
              </a:rPr>
              <a:t> qua </a:t>
            </a:r>
            <a:r>
              <a:rPr lang="en-US" altLang="zh-CN" dirty="0" err="1">
                <a:latin typeface="Times New Roman" panose="02020603050405020304" pitchFamily="18" charset="0"/>
              </a:rPr>
              <a:t>có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cường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độ</a:t>
            </a:r>
            <a:r>
              <a:rPr lang="en-US" altLang="zh-CN" dirty="0">
                <a:latin typeface="Times New Roman" panose="02020603050405020304" pitchFamily="18" charset="0"/>
              </a:rPr>
              <a:t> I </a:t>
            </a:r>
            <a:r>
              <a:rPr lang="en-US" altLang="zh-CN" dirty="0" err="1">
                <a:latin typeface="Times New Roman" panose="02020603050405020304" pitchFamily="18" charset="0"/>
              </a:rPr>
              <a:t>và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công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suất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đoạn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mạch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này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là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.VnCommercial ScriptH" panose="020B7200000000000000" pitchFamily="34" charset="0"/>
              </a:rPr>
              <a:t>P</a:t>
            </a:r>
            <a:r>
              <a:rPr lang="en-US" baseline="-25000" dirty="0">
                <a:latin typeface="VNI-Commerce" pitchFamily="2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. </a:t>
            </a:r>
            <a:r>
              <a:rPr lang="en-US" altLang="zh-CN" dirty="0" err="1">
                <a:latin typeface="Times New Roman" panose="02020603050405020304" pitchFamily="18" charset="0"/>
              </a:rPr>
              <a:t>Hãy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chứng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tỏ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rằng</a:t>
            </a:r>
            <a:r>
              <a:rPr lang="en-US" altLang="zh-CN" dirty="0">
                <a:latin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</a:rPr>
              <a:t>công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dòng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điện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sinh</a:t>
            </a:r>
            <a:r>
              <a:rPr lang="en-US" altLang="zh-CN" dirty="0">
                <a:latin typeface="Times New Roman" panose="02020603050405020304" pitchFamily="18" charset="0"/>
              </a:rPr>
              <a:t> ra ở </a:t>
            </a:r>
            <a:r>
              <a:rPr lang="en-US" altLang="zh-CN" dirty="0" err="1">
                <a:latin typeface="Times New Roman" panose="02020603050405020304" pitchFamily="18" charset="0"/>
              </a:rPr>
              <a:t>đoạn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mạch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này</a:t>
            </a:r>
            <a:r>
              <a:rPr lang="en-US" altLang="zh-CN" dirty="0">
                <a:latin typeface="Times New Roman" panose="02020603050405020304" pitchFamily="18" charset="0"/>
              </a:rPr>
              <a:t>, hay </a:t>
            </a:r>
            <a:r>
              <a:rPr lang="en-US" altLang="zh-CN" dirty="0" err="1">
                <a:latin typeface="Times New Roman" panose="02020603050405020304" pitchFamily="18" charset="0"/>
              </a:rPr>
              <a:t>điện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mà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đoạn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mạch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này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tiêu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thụ</a:t>
            </a:r>
            <a:r>
              <a:rPr lang="en-US" altLang="zh-CN" dirty="0">
                <a:latin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tính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bằng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công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</a:rPr>
              <a:t>thức</a:t>
            </a:r>
            <a:r>
              <a:rPr lang="en-US" altLang="zh-CN" dirty="0">
                <a:latin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</a:rPr>
              <a:t>A = </a:t>
            </a:r>
            <a:r>
              <a:rPr lang="en-US" sz="3200" dirty="0">
                <a:solidFill>
                  <a:srgbClr val="C00000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dirty="0">
                <a:solidFill>
                  <a:srgbClr val="CC3300"/>
                </a:solidFill>
                <a:latin typeface="VNI-Commerce" pitchFamily="2" charset="0"/>
              </a:rPr>
              <a:t> </a:t>
            </a: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</a:rPr>
              <a:t>t = </a:t>
            </a:r>
            <a:r>
              <a:rPr lang="en-US" altLang="zh-CN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UIt</a:t>
            </a: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  <a:endParaRPr lang="en-US" altLang="zh-CN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5438" y="3579802"/>
            <a:ext cx="1799771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 err="1"/>
              <a:t>Mà</a:t>
            </a:r>
            <a:r>
              <a:rPr lang="en-US" sz="2200" dirty="0"/>
              <a:t> </a:t>
            </a:r>
            <a:r>
              <a:rPr lang="en-US" sz="3200" dirty="0">
                <a:latin typeface=".VnCommercial ScriptH" panose="020B7200000000000000" pitchFamily="34" charset="0"/>
              </a:rPr>
              <a:t>P</a:t>
            </a:r>
            <a:r>
              <a:rPr lang="en-US" sz="2200" dirty="0"/>
              <a:t> = U.I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987" y="4698254"/>
            <a:ext cx="1346375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A = U.I.t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02FA94BC-5A00-4A1D-B0EC-18AF609C9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79" y="916442"/>
            <a:ext cx="3102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8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77849" y="5372369"/>
            <a:ext cx="2253615" cy="15480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2136" y="4485817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17436" y="505533"/>
            <a:ext cx="417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II. CÔNG CỦA DÒNG ĐIỆN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1437" y="1258129"/>
            <a:ext cx="507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thức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6" name="Text Box 13"/>
          <p:cNvSpPr txBox="1"/>
          <p:nvPr/>
        </p:nvSpPr>
        <p:spPr bwMode="auto">
          <a:xfrm>
            <a:off x="1124710" y="2049258"/>
            <a:ext cx="34672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noProof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800" dirty="0">
                <a:solidFill>
                  <a:srgbClr val="FF0000"/>
                </a:solidFill>
                <a:latin typeface=".VnCommercial ScriptH" panose="020B7200000000000000" pitchFamily="34" charset="0"/>
              </a:rPr>
              <a:t>P</a:t>
            </a:r>
            <a:r>
              <a:rPr lang="en-US" sz="4000" noProof="1">
                <a:solidFill>
                  <a:srgbClr val="FF3300"/>
                </a:solidFill>
                <a:latin typeface="VNI-Commerce" pitchFamily="2" charset="0"/>
                <a:cs typeface="Times New Roman" panose="02020603050405020304" pitchFamily="18" charset="0"/>
              </a:rPr>
              <a:t> </a:t>
            </a:r>
            <a:r>
              <a:rPr lang="en-US" sz="4000" noProof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UIt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4591988" y="1427316"/>
            <a:ext cx="7326313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    	</a:t>
            </a:r>
            <a:r>
              <a:rPr lang="en-US" sz="4000" dirty="0">
                <a:solidFill>
                  <a:srgbClr val="C00000"/>
                </a:solidFill>
                <a:latin typeface=".VnCommercial ScriptH" panose="020B7200000000000000" pitchFamily="34" charset="0"/>
              </a:rPr>
              <a:t>P</a:t>
            </a:r>
            <a:r>
              <a:rPr lang="en-US" sz="3200" noProof="1">
                <a:solidFill>
                  <a:srgbClr val="C00000"/>
                </a:solidFill>
                <a:latin typeface="VNI-Commerce" pitchFamily="2" charset="0"/>
                <a:cs typeface="Times New Roman" panose="02020603050405020304" pitchFamily="18" charset="0"/>
              </a:rPr>
              <a:t>  </a:t>
            </a:r>
            <a:r>
              <a:rPr lang="en-US" sz="2400" noProof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là công suất điện </a:t>
            </a:r>
            <a:r>
              <a:rPr lang="en-US" sz="2400" b="1" noProof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(W)</a:t>
            </a:r>
            <a:endParaRPr lang="en-US" altLang="zh-CN" sz="24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t     </a:t>
            </a:r>
            <a:r>
              <a:rPr lang="vi-V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là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thời gian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(s)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		U  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là hiệu điện thế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(V)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I     </a:t>
            </a:r>
            <a:r>
              <a:rPr lang="vi-V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là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cường độ dòng 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(A)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A    </a:t>
            </a:r>
            <a:r>
              <a:rPr lang="vi-V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vi-VN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điện năng </a:t>
            </a:r>
            <a:r>
              <a:rPr lang="vi-V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hay</a:t>
            </a:r>
            <a:r>
              <a:rPr lang="vi-VN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công của dòng điện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(J)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124710" y="4429874"/>
            <a:ext cx="9414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kilôoat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kW.h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):</a:t>
            </a:r>
          </a:p>
          <a:p>
            <a:pPr algn="just" eaLnBrk="1" hangingPunct="1"/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  1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kW.h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1000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3600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= 3.600.000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(J)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= 3,6 . 10</a:t>
            </a:r>
            <a:r>
              <a:rPr lang="en-US" altLang="zh-CN" sz="2400" b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(J)</a:t>
            </a:r>
            <a:endParaRPr lang="en-US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DDC4357-C747-41CD-A729-9AF49E832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439739" y="2049258"/>
            <a:ext cx="618438" cy="523220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3C1FA0C1-9F9D-40B0-B8A5-ABC3D9CB1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6" y="871701"/>
            <a:ext cx="3102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Ngoặc móc Trái 1">
            <a:extLst>
              <a:ext uri="{FF2B5EF4-FFF2-40B4-BE49-F238E27FC236}">
                <a16:creationId xmlns:a16="http://schemas.microsoft.com/office/drawing/2014/main" id="{5B3AEE5A-6599-40C2-951E-E973C399ABF5}"/>
              </a:ext>
            </a:extLst>
          </p:cNvPr>
          <p:cNvSpPr/>
          <p:nvPr/>
        </p:nvSpPr>
        <p:spPr>
          <a:xfrm>
            <a:off x="6122066" y="1719794"/>
            <a:ext cx="335884" cy="218808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2F3C710-2853-4C2B-B416-179C593F405D}"/>
              </a:ext>
            </a:extLst>
          </p:cNvPr>
          <p:cNvSpPr txBox="1"/>
          <p:nvPr/>
        </p:nvSpPr>
        <p:spPr>
          <a:xfrm>
            <a:off x="1124710" y="3507772"/>
            <a:ext cx="367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1(J) = 1 (W).1(s) = 1(V).1(A).1(s)</a:t>
            </a:r>
            <a:endParaRPr lang="vi-VN" sz="2000" dirty="0"/>
          </a:p>
        </p:txBody>
      </p:sp>
      <p:pic>
        <p:nvPicPr>
          <p:cNvPr id="31" name="Picture 29">
            <a:extLst>
              <a:ext uri="{FF2B5EF4-FFF2-40B4-BE49-F238E27FC236}">
                <a16:creationId xmlns:a16="http://schemas.microsoft.com/office/drawing/2014/main" id="{7CA986A6-EAD8-4D7E-A429-904939E9AE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527381" y="4455728"/>
            <a:ext cx="530796" cy="449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5C15F1-63C9-4372-9606-7BF453E18165}"/>
              </a:ext>
            </a:extLst>
          </p:cNvPr>
          <p:cNvSpPr txBox="1"/>
          <p:nvPr/>
        </p:nvSpPr>
        <p:spPr>
          <a:xfrm>
            <a:off x="4028423" y="5286037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=&gt; 1(kWh) = 3,6. 10</a:t>
            </a:r>
            <a:r>
              <a:rPr lang="en-US" sz="2800" b="1" baseline="30000" dirty="0">
                <a:solidFill>
                  <a:srgbClr val="FF0000"/>
                </a:solidFill>
              </a:rPr>
              <a:t>6</a:t>
            </a:r>
            <a:r>
              <a:rPr lang="en-US" sz="2800" b="1" dirty="0">
                <a:solidFill>
                  <a:srgbClr val="FF0000"/>
                </a:solidFill>
              </a:rPr>
              <a:t> (J)</a:t>
            </a:r>
          </a:p>
        </p:txBody>
      </p:sp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8" grpId="1"/>
      <p:bldP spid="29" grpId="0"/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293005" y="2189240"/>
            <a:ext cx="1120727" cy="91440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540" y="413361"/>
            <a:ext cx="417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II. CÔNG CỦA DÒNG ĐIỆN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6743" y="1596724"/>
            <a:ext cx="3469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3.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Đo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25207" y="2195401"/>
            <a:ext cx="3370077" cy="8114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dòng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,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3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pic>
        <p:nvPicPr>
          <p:cNvPr id="20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3" y="3314419"/>
            <a:ext cx="1743075" cy="18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8" y="3230248"/>
            <a:ext cx="2170113" cy="19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68" y="3412433"/>
            <a:ext cx="16970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larger_lvd13205481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92" y="2584178"/>
            <a:ext cx="2613025" cy="262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/>
          <p:nvPr/>
        </p:nvSpPr>
        <p:spPr>
          <a:xfrm flipV="1">
            <a:off x="7185075" y="3889182"/>
            <a:ext cx="1282087" cy="553719"/>
          </a:xfrm>
          <a:prstGeom prst="notchedRightArrow">
            <a:avLst/>
          </a:prstGeom>
          <a:solidFill>
            <a:srgbClr val="CAE6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240" y="5206093"/>
            <a:ext cx="175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Vôn</a:t>
            </a:r>
            <a:r>
              <a:rPr lang="en-US" dirty="0"/>
              <a:t> </a:t>
            </a:r>
            <a:r>
              <a:rPr lang="en-US" dirty="0" err="1"/>
              <a:t>kế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25428" y="5187817"/>
            <a:ext cx="175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Ampe</a:t>
            </a:r>
            <a:r>
              <a:rPr lang="en-US" dirty="0"/>
              <a:t> </a:t>
            </a:r>
            <a:r>
              <a:rPr lang="en-US" dirty="0" err="1"/>
              <a:t>kế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23596" y="5095483"/>
            <a:ext cx="175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935231" y="5233983"/>
            <a:ext cx="175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tơ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42B4DE9D-00E1-4C83-972A-E0AE3879A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37" y="773366"/>
            <a:ext cx="3102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31072B41-EE97-4D44-BB40-675148778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37" y="1182563"/>
            <a:ext cx="507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thức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8" name="Text Box 55">
            <a:extLst>
              <a:ext uri="{FF2B5EF4-FFF2-40B4-BE49-F238E27FC236}">
                <a16:creationId xmlns:a16="http://schemas.microsoft.com/office/drawing/2014/main" id="{F6C14C65-DBC3-4FC4-93B0-138C50B24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75" y="5711312"/>
            <a:ext cx="9291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29">
            <a:extLst>
              <a:ext uri="{FF2B5EF4-FFF2-40B4-BE49-F238E27FC236}">
                <a16:creationId xmlns:a16="http://schemas.microsoft.com/office/drawing/2014/main" id="{45235F64-2191-47E4-8F7F-EEA477CD09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321437" y="5713737"/>
            <a:ext cx="618438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25" grpId="0"/>
      <p:bldP spid="26" grpId="0"/>
      <p:bldP spid="2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4050" y="408284"/>
            <a:ext cx="412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II. CÔNG CỦA DÒNG ĐIỆN</a:t>
            </a:r>
          </a:p>
        </p:txBody>
      </p: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1134965" y="1981216"/>
            <a:ext cx="10115549" cy="3011488"/>
            <a:chOff x="-277" y="2428"/>
            <a:chExt cx="6372" cy="1897"/>
          </a:xfrm>
        </p:grpSpPr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77" y="2428"/>
              <a:ext cx="568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zh-CN" sz="2400" b="1" u="sng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C6: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2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đếm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tơ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sử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dụng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dụng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cụ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điện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579" y="3463"/>
              <a:ext cx="111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0,5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466" y="3463"/>
              <a:ext cx="111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800" b="1">
                  <a:solidFill>
                    <a:schemeClr val="tx1"/>
                  </a:solidFill>
                </a:rPr>
                <a:t>0,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5 </a:t>
              </a:r>
              <a:r>
                <a:rPr lang="en-US" altLang="zh-CN" sz="1800" b="1">
                  <a:solidFill>
                    <a:schemeClr val="tx1"/>
                  </a:solidFill>
                </a:rPr>
                <a:t>giờ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189" y="3463"/>
              <a:ext cx="1277" cy="2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1000W=1,0 kW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893" y="3463"/>
              <a:ext cx="129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Bàn là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25" y="3463"/>
              <a:ext cx="76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579" y="3203"/>
              <a:ext cx="111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0,5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466" y="3203"/>
              <a:ext cx="111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1 giờ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189" y="3203"/>
              <a:ext cx="1277" cy="2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500W=0,5 kW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893" y="3203"/>
              <a:ext cx="129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Nồi cơm điện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5" y="3203"/>
              <a:ext cx="76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579" y="2943"/>
              <a:ext cx="111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0,3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466" y="2943"/>
              <a:ext cx="111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3 giờ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189" y="2943"/>
              <a:ext cx="1277" cy="2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100W=0,1 kW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93" y="2943"/>
              <a:ext cx="129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Bóng đèn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25" y="2955"/>
              <a:ext cx="76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579" y="2723"/>
              <a:ext cx="1114" cy="22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Số đếm của công tơ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466" y="2723"/>
              <a:ext cx="1113" cy="22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Thời gian sử dụng</a:t>
              </a: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189" y="2723"/>
              <a:ext cx="1277" cy="22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Công suất sử dụng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893" y="2723"/>
              <a:ext cx="1296" cy="22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Dụng cụ điện</a:t>
              </a: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136" y="2723"/>
              <a:ext cx="768" cy="22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Lần sử dụng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125" y="2723"/>
              <a:ext cx="55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136" y="2943"/>
              <a:ext cx="5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136" y="3203"/>
              <a:ext cx="5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25" y="3463"/>
              <a:ext cx="5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125" y="3723"/>
              <a:ext cx="55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125" y="2723"/>
              <a:ext cx="0" cy="1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893" y="2723"/>
              <a:ext cx="0" cy="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189" y="2723"/>
              <a:ext cx="0" cy="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3466" y="2723"/>
              <a:ext cx="0" cy="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4579" y="2723"/>
              <a:ext cx="0" cy="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5693" y="2723"/>
              <a:ext cx="0" cy="1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-277" y="3802"/>
              <a:ext cx="637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này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hãy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mỗi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đếm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tơ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ứng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điện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năng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đã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sử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dụng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bao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nhiêu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1134965" y="5118115"/>
            <a:ext cx="10403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1kW.h</a:t>
            </a:r>
          </a:p>
        </p:txBody>
      </p:sp>
      <p:sp>
        <p:nvSpPr>
          <p:cNvPr id="58" name="Text Box 5">
            <a:extLst>
              <a:ext uri="{FF2B5EF4-FFF2-40B4-BE49-F238E27FC236}">
                <a16:creationId xmlns:a16="http://schemas.microsoft.com/office/drawing/2014/main" id="{17D6C4D0-C06E-4003-97D1-029D0AB46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43" y="1596724"/>
            <a:ext cx="3469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3.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Đo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56785C98-9582-4D5E-ADED-FD0B4552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37" y="773366"/>
            <a:ext cx="3102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875D46AB-2E5F-4466-86ED-0B7179A5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37" y="1182563"/>
            <a:ext cx="507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thức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pic>
        <p:nvPicPr>
          <p:cNvPr id="61" name="Picture 29">
            <a:extLst>
              <a:ext uri="{FF2B5EF4-FFF2-40B4-BE49-F238E27FC236}">
                <a16:creationId xmlns:a16="http://schemas.microsoft.com/office/drawing/2014/main" id="{ED7C41BF-0F3D-4C5F-BA3E-C8FC9243E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495971" y="5103066"/>
            <a:ext cx="618438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Ghi_n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70" y="689205"/>
            <a:ext cx="77724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871870" y="2303692"/>
            <a:ext cx="1073955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 = </a:t>
            </a:r>
            <a:r>
              <a:rPr lang="en-US" sz="4000" b="1" dirty="0">
                <a:solidFill>
                  <a:srgbClr val="C00000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sz="2400" b="1" dirty="0">
                <a:solidFill>
                  <a:srgbClr val="C00000"/>
                </a:solidFill>
                <a:latin typeface="Blackadder ITC" panose="04020505051007020D02" pitchFamily="82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 =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UIt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1kWh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1 (kWh) = 3 600 000 (J)</a:t>
            </a:r>
          </a:p>
        </p:txBody>
      </p:sp>
    </p:spTree>
    <p:extLst>
      <p:ext uri="{BB962C8B-B14F-4D97-AF65-F5344CB8AC3E}">
        <p14:creationId xmlns:p14="http://schemas.microsoft.com/office/powerpoint/2010/main" val="11933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4281589" y="2532793"/>
            <a:ext cx="6460516" cy="3429391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ea typeface="义启嘟嘟体" pitchFamily="2" charset="-128"/>
                <a:cs typeface="义启嘟嘟体" pitchFamily="2" charset="-128"/>
              </a:rPr>
              <a:t>  </a:t>
            </a:r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2517" y="502966"/>
            <a:ext cx="2423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III. VẬN DỤNG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94261" y="1149431"/>
            <a:ext cx="10796366" cy="11985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C7: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220V-75W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thắp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220V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854691" y="2536303"/>
            <a:ext cx="588741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Giải</a:t>
            </a:r>
            <a:endParaRPr lang="en-US" altLang="zh-CN" sz="2400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U =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đm</a:t>
            </a:r>
            <a:endParaRPr lang="en-US" altLang="zh-CN" sz="2400" baseline="-25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=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aseline="-30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= 75 (W) = 0,075 (kW)</a:t>
            </a: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A = </a:t>
            </a:r>
            <a:r>
              <a:rPr lang="en-US" sz="36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VNI-Commerce" pitchFamily="2" charset="0"/>
              </a:rPr>
              <a:t>.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t = 0,075 . 4 = 0,3 (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kW.h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0,3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Đ/S: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 = 0,3 (kWh); N = 0,3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97"/>
          <p:cNvSpPr>
            <a:spLocks noChangeArrowheads="1"/>
          </p:cNvSpPr>
          <p:nvPr/>
        </p:nvSpPr>
        <p:spPr bwMode="auto">
          <a:xfrm>
            <a:off x="1150207" y="2608487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aseline="-30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= 220 V</a:t>
            </a:r>
          </a:p>
          <a:p>
            <a:r>
              <a:rPr lang="en-US" sz="36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sz="1800" dirty="0"/>
              <a:t> </a:t>
            </a:r>
            <a:r>
              <a:rPr lang="en-US" altLang="zh-CN" sz="2400" baseline="-30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= 75 W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 = 4 h</a:t>
            </a:r>
          </a:p>
          <a:p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A = ?</a:t>
            </a:r>
          </a:p>
          <a:p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N = 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DC4357-C747-41CD-A729-9AF49E832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252517" y="964631"/>
            <a:ext cx="618438" cy="5232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E7A169-4E2C-46D9-9BA9-CB4112FB434F}"/>
              </a:ext>
            </a:extLst>
          </p:cNvPr>
          <p:cNvCxnSpPr/>
          <p:nvPr/>
        </p:nvCxnSpPr>
        <p:spPr>
          <a:xfrm>
            <a:off x="541176" y="4320074"/>
            <a:ext cx="29484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584973" y="-28545"/>
            <a:ext cx="3108960" cy="23852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213660" y="1911070"/>
            <a:ext cx="1123405" cy="8621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2380134" y="1059189"/>
            <a:ext cx="9379475" cy="15684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400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C8: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220V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1,5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1314737" y="2918008"/>
            <a:ext cx="236859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 = 2 (h)</a:t>
            </a: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U = 220 (V)</a:t>
            </a: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N = 1,5 (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A, </a:t>
            </a:r>
            <a:r>
              <a:rPr lang="en-US" sz="36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, I ?</a:t>
            </a:r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4398699" y="2627639"/>
            <a:ext cx="736091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Giải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A = 1,5 (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kW.h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) = 1,5. 3,6. 10</a:t>
            </a:r>
            <a:r>
              <a:rPr lang="en-US" altLang="zh-CN" sz="24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6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(J) = 5,4.10</a:t>
            </a:r>
            <a:r>
              <a:rPr lang="en-US" altLang="zh-CN" sz="24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(J)</a:t>
            </a: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sz="3600" b="1" dirty="0">
                <a:solidFill>
                  <a:schemeClr val="tx1"/>
                </a:solidFill>
                <a:latin typeface="VNI-Commerce" pitchFamily="2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Blackadder ITC" panose="04020505051007020D02" pitchFamily="82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= A/t = 1,5 / 2  = 0,75 (kW) = 750 (W)</a:t>
            </a:r>
          </a:p>
          <a:p>
            <a:pPr eaLnBrk="1" hangingPunct="1"/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I = </a:t>
            </a:r>
            <a:r>
              <a:rPr lang="en-US" sz="36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sz="3600" dirty="0">
                <a:solidFill>
                  <a:schemeClr val="tx1"/>
                </a:solidFill>
                <a:latin typeface="VNI-Commerce" pitchFamily="2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/U = 750 / 220 </a:t>
            </a:r>
            <a:r>
              <a:rPr lang="en-US" altLang="zh-CN" sz="2400" dirty="0">
                <a:solidFill>
                  <a:schemeClr val="tx1"/>
                </a:solidFill>
              </a:rPr>
              <a:t>≈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3,41(A)</a:t>
            </a:r>
          </a:p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Đ/S: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 = 5,4.10</a:t>
            </a:r>
            <a:r>
              <a:rPr lang="en-US" altLang="zh-CN" sz="24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(J); </a:t>
            </a:r>
            <a:r>
              <a:rPr lang="en-US" sz="4000" dirty="0">
                <a:solidFill>
                  <a:schemeClr val="tx1"/>
                </a:solidFill>
                <a:latin typeface=".VnCommercial ScriptH" panose="020B7200000000000000" pitchFamily="34" charset="0"/>
              </a:rPr>
              <a:t>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= 750 (W); I </a:t>
            </a:r>
            <a:r>
              <a:rPr lang="en-US" altLang="zh-CN" sz="2400" dirty="0">
                <a:solidFill>
                  <a:schemeClr val="tx1"/>
                </a:solidFill>
              </a:rPr>
              <a:t>≈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3,41(A) 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098685" y="498389"/>
            <a:ext cx="2423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III. VẬN DỤNG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DDC4357-C747-41CD-A729-9AF49E832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595222" y="2773219"/>
            <a:ext cx="618438" cy="5232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DB898A-57B0-44D8-8762-0EAC9D843670}"/>
              </a:ext>
            </a:extLst>
          </p:cNvPr>
          <p:cNvCxnSpPr/>
          <p:nvPr/>
        </p:nvCxnSpPr>
        <p:spPr>
          <a:xfrm>
            <a:off x="1113246" y="4486275"/>
            <a:ext cx="24476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11158"/>
      </p:ext>
    </p:extLst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F9E553-87DF-4314-83D2-368770DA72C1}"/>
              </a:ext>
            </a:extLst>
          </p:cNvPr>
          <p:cNvSpPr/>
          <p:nvPr/>
        </p:nvSpPr>
        <p:spPr>
          <a:xfrm>
            <a:off x="2868792" y="1689361"/>
            <a:ext cx="142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C730B-6971-4F6C-A4BE-092E1C323F07}"/>
              </a:ext>
            </a:extLst>
          </p:cNvPr>
          <p:cNvSpPr/>
          <p:nvPr/>
        </p:nvSpPr>
        <p:spPr>
          <a:xfrm>
            <a:off x="2662335" y="2481540"/>
            <a:ext cx="142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4D4678-10B9-41FA-B436-E8EAA07E72E3}"/>
              </a:ext>
            </a:extLst>
          </p:cNvPr>
          <p:cNvSpPr/>
          <p:nvPr/>
        </p:nvSpPr>
        <p:spPr>
          <a:xfrm rot="19910229">
            <a:off x="2585817" y="3295952"/>
            <a:ext cx="122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89C602-2618-416A-BD49-A9CC28A06553}"/>
              </a:ext>
            </a:extLst>
          </p:cNvPr>
          <p:cNvSpPr/>
          <p:nvPr/>
        </p:nvSpPr>
        <p:spPr>
          <a:xfrm rot="19295038">
            <a:off x="2812073" y="3889993"/>
            <a:ext cx="122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2DE"/>
                </a:solidFill>
              </a:rPr>
              <a:t>QUI BLANDITIIS 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62B924-0716-4A6D-880D-CE4A0BF3269E}"/>
              </a:ext>
            </a:extLst>
          </p:cNvPr>
          <p:cNvGrpSpPr/>
          <p:nvPr/>
        </p:nvGrpSpPr>
        <p:grpSpPr>
          <a:xfrm rot="5400000">
            <a:off x="-1983495" y="3103161"/>
            <a:ext cx="6141658" cy="2174667"/>
            <a:chOff x="-311918" y="5098336"/>
            <a:chExt cx="6141658" cy="217466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0563DD-458E-4DD0-9B20-15C10CD8FF36}"/>
                </a:ext>
              </a:extLst>
            </p:cNvPr>
            <p:cNvSpPr/>
            <p:nvPr/>
          </p:nvSpPr>
          <p:spPr>
            <a:xfrm>
              <a:off x="-311918" y="5538337"/>
              <a:ext cx="6141658" cy="1734666"/>
            </a:xfrm>
            <a:custGeom>
              <a:avLst/>
              <a:gdLst>
                <a:gd name="connsiteX0" fmla="*/ 151409 w 4617491"/>
                <a:gd name="connsiteY0" fmla="*/ 1304177 h 1304176"/>
                <a:gd name="connsiteX1" fmla="*/ 57 w 4617491"/>
                <a:gd name="connsiteY1" fmla="*/ 953181 h 1304176"/>
                <a:gd name="connsiteX2" fmla="*/ 245516 w 4617491"/>
                <a:gd name="connsiteY2" fmla="*/ 503791 h 1304176"/>
                <a:gd name="connsiteX3" fmla="*/ 1290504 w 4617491"/>
                <a:gd name="connsiteY3" fmla="*/ 444926 h 1304176"/>
                <a:gd name="connsiteX4" fmla="*/ 3915404 w 4617491"/>
                <a:gd name="connsiteY4" fmla="*/ 62022 h 1304176"/>
                <a:gd name="connsiteX5" fmla="*/ 4617491 w 4617491"/>
                <a:gd name="connsiteY5" fmla="*/ 447784 h 1304176"/>
                <a:gd name="connsiteX6" fmla="*/ 4617491 w 4617491"/>
                <a:gd name="connsiteY6" fmla="*/ 1304082 h 1304176"/>
                <a:gd name="connsiteX7" fmla="*/ 151409 w 4617491"/>
                <a:gd name="connsiteY7" fmla="*/ 1304177 h 13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7491" h="1304176">
                  <a:moveTo>
                    <a:pt x="151409" y="1304177"/>
                  </a:moveTo>
                  <a:cubicBezTo>
                    <a:pt x="111785" y="1261790"/>
                    <a:pt x="2819" y="1134156"/>
                    <a:pt x="57" y="953181"/>
                  </a:cubicBezTo>
                  <a:cubicBezTo>
                    <a:pt x="-3944" y="699149"/>
                    <a:pt x="204273" y="536176"/>
                    <a:pt x="245516" y="503791"/>
                  </a:cubicBezTo>
                  <a:cubicBezTo>
                    <a:pt x="530599" y="280620"/>
                    <a:pt x="910552" y="403397"/>
                    <a:pt x="1290504" y="444926"/>
                  </a:cubicBezTo>
                  <a:cubicBezTo>
                    <a:pt x="2518372" y="579229"/>
                    <a:pt x="2934805" y="-223919"/>
                    <a:pt x="3915404" y="62022"/>
                  </a:cubicBezTo>
                  <a:cubicBezTo>
                    <a:pt x="4099903" y="115838"/>
                    <a:pt x="4348410" y="220994"/>
                    <a:pt x="4617491" y="447784"/>
                  </a:cubicBezTo>
                  <a:cubicBezTo>
                    <a:pt x="4617491" y="733248"/>
                    <a:pt x="4617491" y="1018713"/>
                    <a:pt x="4617491" y="1304082"/>
                  </a:cubicBezTo>
                  <a:cubicBezTo>
                    <a:pt x="3128829" y="1304177"/>
                    <a:pt x="1640072" y="1304177"/>
                    <a:pt x="151409" y="1304177"/>
                  </a:cubicBezTo>
                  <a:close/>
                </a:path>
              </a:pathLst>
            </a:custGeom>
            <a:solidFill>
              <a:srgbClr val="889C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FF226F-843B-4768-A4D0-15977ED34C41}"/>
                </a:ext>
              </a:extLst>
            </p:cNvPr>
            <p:cNvSpPr/>
            <p:nvPr/>
          </p:nvSpPr>
          <p:spPr>
            <a:xfrm>
              <a:off x="883823" y="5098336"/>
              <a:ext cx="874432" cy="71089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3A239B-EF66-47D6-87B3-412A83447EF9}"/>
              </a:ext>
            </a:extLst>
          </p:cNvPr>
          <p:cNvGrpSpPr/>
          <p:nvPr/>
        </p:nvGrpSpPr>
        <p:grpSpPr>
          <a:xfrm rot="16200000" flipH="1">
            <a:off x="7853909" y="91148"/>
            <a:ext cx="6685839" cy="2690739"/>
            <a:chOff x="11401" y="4245760"/>
            <a:chExt cx="6685839" cy="269073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E220DCB-3EDA-4EB1-AA2F-C0A424420EB3}"/>
                </a:ext>
              </a:extLst>
            </p:cNvPr>
            <p:cNvSpPr/>
            <p:nvPr/>
          </p:nvSpPr>
          <p:spPr>
            <a:xfrm>
              <a:off x="43509" y="4594078"/>
              <a:ext cx="6653731" cy="2263922"/>
            </a:xfrm>
            <a:custGeom>
              <a:avLst/>
              <a:gdLst>
                <a:gd name="connsiteX0" fmla="*/ 0 w 4339399"/>
                <a:gd name="connsiteY0" fmla="*/ 154514 h 2167718"/>
                <a:gd name="connsiteX1" fmla="*/ 1143667 w 4339399"/>
                <a:gd name="connsiteY1" fmla="*/ 18 h 2167718"/>
                <a:gd name="connsiteX2" fmla="*/ 1894808 w 4339399"/>
                <a:gd name="connsiteY2" fmla="*/ 135654 h 2167718"/>
                <a:gd name="connsiteX3" fmla="*/ 2587085 w 4339399"/>
                <a:gd name="connsiteY3" fmla="*/ 799833 h 2167718"/>
                <a:gd name="connsiteX4" fmla="*/ 2994565 w 4339399"/>
                <a:gd name="connsiteY4" fmla="*/ 1239888 h 2167718"/>
                <a:gd name="connsiteX5" fmla="*/ 3677412 w 4339399"/>
                <a:gd name="connsiteY5" fmla="*/ 1353045 h 2167718"/>
                <a:gd name="connsiteX6" fmla="*/ 4010787 w 4339399"/>
                <a:gd name="connsiteY6" fmla="*/ 1567548 h 2167718"/>
                <a:gd name="connsiteX7" fmla="*/ 4339400 w 4339399"/>
                <a:gd name="connsiteY7" fmla="*/ 2167718 h 2167718"/>
                <a:gd name="connsiteX8" fmla="*/ 9239 w 4339399"/>
                <a:gd name="connsiteY8" fmla="*/ 2167718 h 2167718"/>
                <a:gd name="connsiteX9" fmla="*/ 0 w 4339399"/>
                <a:gd name="connsiteY9" fmla="*/ 154514 h 21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9399" h="2167718">
                  <a:moveTo>
                    <a:pt x="0" y="154514"/>
                  </a:moveTo>
                  <a:cubicBezTo>
                    <a:pt x="371761" y="50977"/>
                    <a:pt x="757809" y="-1125"/>
                    <a:pt x="1143667" y="18"/>
                  </a:cubicBezTo>
                  <a:cubicBezTo>
                    <a:pt x="1400175" y="780"/>
                    <a:pt x="1662589" y="26688"/>
                    <a:pt x="1894808" y="135654"/>
                  </a:cubicBezTo>
                  <a:cubicBezTo>
                    <a:pt x="2187988" y="273195"/>
                    <a:pt x="2406872" y="530751"/>
                    <a:pt x="2587085" y="799833"/>
                  </a:cubicBezTo>
                  <a:cubicBezTo>
                    <a:pt x="2699861" y="968140"/>
                    <a:pt x="2811399" y="1153306"/>
                    <a:pt x="2994565" y="1239888"/>
                  </a:cubicBezTo>
                  <a:cubicBezTo>
                    <a:pt x="3204210" y="1338948"/>
                    <a:pt x="3456146" y="1283703"/>
                    <a:pt x="3677412" y="1353045"/>
                  </a:cubicBezTo>
                  <a:cubicBezTo>
                    <a:pt x="3804761" y="1392955"/>
                    <a:pt x="3916585" y="1473060"/>
                    <a:pt x="4010787" y="1567548"/>
                  </a:cubicBezTo>
                  <a:cubicBezTo>
                    <a:pt x="4173950" y="1731283"/>
                    <a:pt x="4289394" y="1942071"/>
                    <a:pt x="4339400" y="2167718"/>
                  </a:cubicBezTo>
                  <a:lnTo>
                    <a:pt x="9239" y="2167718"/>
                  </a:lnTo>
                  <a:lnTo>
                    <a:pt x="0" y="15451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31863B-1886-4340-8390-BC3BEF496B50}"/>
                </a:ext>
              </a:extLst>
            </p:cNvPr>
            <p:cNvSpPr/>
            <p:nvPr/>
          </p:nvSpPr>
          <p:spPr>
            <a:xfrm>
              <a:off x="11401" y="4245760"/>
              <a:ext cx="6052138" cy="2690739"/>
            </a:xfrm>
            <a:custGeom>
              <a:avLst/>
              <a:gdLst>
                <a:gd name="connsiteX0" fmla="*/ 0 w 4550187"/>
                <a:gd name="connsiteY0" fmla="*/ 276383 h 2022982"/>
                <a:gd name="connsiteX1" fmla="*/ 854774 w 4550187"/>
                <a:gd name="connsiteY1" fmla="*/ 12446 h 2022982"/>
                <a:gd name="connsiteX2" fmla="*/ 1597438 w 4550187"/>
                <a:gd name="connsiteY2" fmla="*/ 99123 h 2022982"/>
                <a:gd name="connsiteX3" fmla="*/ 2211705 w 4550187"/>
                <a:gd name="connsiteY3" fmla="*/ 726916 h 2022982"/>
                <a:gd name="connsiteX4" fmla="*/ 2475167 w 4550187"/>
                <a:gd name="connsiteY4" fmla="*/ 948753 h 2022982"/>
                <a:gd name="connsiteX5" fmla="*/ 3188780 w 4550187"/>
                <a:gd name="connsiteY5" fmla="*/ 824357 h 2022982"/>
                <a:gd name="connsiteX6" fmla="*/ 4072890 w 4550187"/>
                <a:gd name="connsiteY6" fmla="*/ 1043717 h 2022982"/>
                <a:gd name="connsiteX7" fmla="*/ 4550188 w 4550187"/>
                <a:gd name="connsiteY7" fmla="*/ 2022983 h 20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187" h="2022982">
                  <a:moveTo>
                    <a:pt x="0" y="276383"/>
                  </a:moveTo>
                  <a:cubicBezTo>
                    <a:pt x="241173" y="94170"/>
                    <a:pt x="553688" y="39116"/>
                    <a:pt x="854774" y="12446"/>
                  </a:cubicBezTo>
                  <a:cubicBezTo>
                    <a:pt x="1106329" y="-9748"/>
                    <a:pt x="1371410" y="-13558"/>
                    <a:pt x="1597438" y="99123"/>
                  </a:cubicBezTo>
                  <a:cubicBezTo>
                    <a:pt x="1861852" y="230949"/>
                    <a:pt x="2026444" y="496697"/>
                    <a:pt x="2211705" y="726916"/>
                  </a:cubicBezTo>
                  <a:cubicBezTo>
                    <a:pt x="2284571" y="817403"/>
                    <a:pt x="2366677" y="907034"/>
                    <a:pt x="2475167" y="948753"/>
                  </a:cubicBezTo>
                  <a:cubicBezTo>
                    <a:pt x="2705291" y="1037336"/>
                    <a:pt x="2949702" y="885031"/>
                    <a:pt x="3188780" y="824357"/>
                  </a:cubicBezTo>
                  <a:cubicBezTo>
                    <a:pt x="3495294" y="746633"/>
                    <a:pt x="3838194" y="831691"/>
                    <a:pt x="4072890" y="1043717"/>
                  </a:cubicBezTo>
                  <a:cubicBezTo>
                    <a:pt x="4346258" y="1290796"/>
                    <a:pt x="4454366" y="1667129"/>
                    <a:pt x="4550188" y="2022983"/>
                  </a:cubicBezTo>
                </a:path>
              </a:pathLst>
            </a:custGeom>
            <a:noFill/>
            <a:ln w="28575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BEDAD8A-F8A2-4E56-A9F4-D296A2201F35}"/>
              </a:ext>
            </a:extLst>
          </p:cNvPr>
          <p:cNvSpPr/>
          <p:nvPr/>
        </p:nvSpPr>
        <p:spPr>
          <a:xfrm rot="396260" flipH="1">
            <a:off x="9050232" y="5955456"/>
            <a:ext cx="3270901" cy="1633957"/>
          </a:xfrm>
          <a:custGeom>
            <a:avLst/>
            <a:gdLst>
              <a:gd name="connsiteX0" fmla="*/ 0 w 4339399"/>
              <a:gd name="connsiteY0" fmla="*/ 154514 h 2167718"/>
              <a:gd name="connsiteX1" fmla="*/ 1143667 w 4339399"/>
              <a:gd name="connsiteY1" fmla="*/ 18 h 2167718"/>
              <a:gd name="connsiteX2" fmla="*/ 1894808 w 4339399"/>
              <a:gd name="connsiteY2" fmla="*/ 135654 h 2167718"/>
              <a:gd name="connsiteX3" fmla="*/ 2587085 w 4339399"/>
              <a:gd name="connsiteY3" fmla="*/ 799833 h 2167718"/>
              <a:gd name="connsiteX4" fmla="*/ 2994565 w 4339399"/>
              <a:gd name="connsiteY4" fmla="*/ 1239888 h 2167718"/>
              <a:gd name="connsiteX5" fmla="*/ 3677412 w 4339399"/>
              <a:gd name="connsiteY5" fmla="*/ 1353045 h 2167718"/>
              <a:gd name="connsiteX6" fmla="*/ 4010787 w 4339399"/>
              <a:gd name="connsiteY6" fmla="*/ 1567548 h 2167718"/>
              <a:gd name="connsiteX7" fmla="*/ 4339400 w 4339399"/>
              <a:gd name="connsiteY7" fmla="*/ 2167718 h 2167718"/>
              <a:gd name="connsiteX8" fmla="*/ 9239 w 4339399"/>
              <a:gd name="connsiteY8" fmla="*/ 2167718 h 2167718"/>
              <a:gd name="connsiteX9" fmla="*/ 0 w 4339399"/>
              <a:gd name="connsiteY9" fmla="*/ 154514 h 216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399" h="2167718">
                <a:moveTo>
                  <a:pt x="0" y="154514"/>
                </a:moveTo>
                <a:cubicBezTo>
                  <a:pt x="371761" y="50977"/>
                  <a:pt x="757809" y="-1125"/>
                  <a:pt x="1143667" y="18"/>
                </a:cubicBezTo>
                <a:cubicBezTo>
                  <a:pt x="1400175" y="780"/>
                  <a:pt x="1662589" y="26688"/>
                  <a:pt x="1894808" y="135654"/>
                </a:cubicBezTo>
                <a:cubicBezTo>
                  <a:pt x="2187988" y="273195"/>
                  <a:pt x="2406872" y="530751"/>
                  <a:pt x="2587085" y="799833"/>
                </a:cubicBezTo>
                <a:cubicBezTo>
                  <a:pt x="2699861" y="968140"/>
                  <a:pt x="2811399" y="1153306"/>
                  <a:pt x="2994565" y="1239888"/>
                </a:cubicBezTo>
                <a:cubicBezTo>
                  <a:pt x="3204210" y="1338948"/>
                  <a:pt x="3456146" y="1283703"/>
                  <a:pt x="3677412" y="1353045"/>
                </a:cubicBezTo>
                <a:cubicBezTo>
                  <a:pt x="3804761" y="1392955"/>
                  <a:pt x="3916585" y="1473060"/>
                  <a:pt x="4010787" y="1567548"/>
                </a:cubicBezTo>
                <a:cubicBezTo>
                  <a:pt x="4173950" y="1731283"/>
                  <a:pt x="4289394" y="1942071"/>
                  <a:pt x="4339400" y="2167718"/>
                </a:cubicBezTo>
                <a:lnTo>
                  <a:pt x="9239" y="2167718"/>
                </a:lnTo>
                <a:lnTo>
                  <a:pt x="0" y="154514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2A8DCF2-05F5-4108-A19B-FF1D9136D4F8}"/>
              </a:ext>
            </a:extLst>
          </p:cNvPr>
          <p:cNvSpPr/>
          <p:nvPr/>
        </p:nvSpPr>
        <p:spPr>
          <a:xfrm rot="8361450" flipH="1">
            <a:off x="7357535" y="5156121"/>
            <a:ext cx="4987846" cy="2320164"/>
          </a:xfrm>
          <a:custGeom>
            <a:avLst/>
            <a:gdLst>
              <a:gd name="connsiteX0" fmla="*/ 0 w 3728466"/>
              <a:gd name="connsiteY0" fmla="*/ 1734346 h 1734346"/>
              <a:gd name="connsiteX1" fmla="*/ 539115 w 3728466"/>
              <a:gd name="connsiteY1" fmla="*/ 977966 h 1734346"/>
              <a:gd name="connsiteX2" fmla="*/ 1213199 w 3728466"/>
              <a:gd name="connsiteY2" fmla="*/ 810707 h 1734346"/>
              <a:gd name="connsiteX3" fmla="*/ 2358295 w 3728466"/>
              <a:gd name="connsiteY3" fmla="*/ 435327 h 1734346"/>
              <a:gd name="connsiteX4" fmla="*/ 2827306 w 3728466"/>
              <a:gd name="connsiteY4" fmla="*/ 104048 h 1734346"/>
              <a:gd name="connsiteX5" fmla="*/ 3728466 w 3728466"/>
              <a:gd name="connsiteY5" fmla="*/ 20323 h 17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466" h="1734346">
                <a:moveTo>
                  <a:pt x="0" y="1734346"/>
                </a:moveTo>
                <a:cubicBezTo>
                  <a:pt x="85916" y="1428118"/>
                  <a:pt x="260033" y="1130462"/>
                  <a:pt x="539115" y="977966"/>
                </a:cubicBezTo>
                <a:cubicBezTo>
                  <a:pt x="743522" y="866238"/>
                  <a:pt x="982409" y="842330"/>
                  <a:pt x="1213199" y="810707"/>
                </a:cubicBezTo>
                <a:cubicBezTo>
                  <a:pt x="1614869" y="755557"/>
                  <a:pt x="2024444" y="665451"/>
                  <a:pt x="2358295" y="435327"/>
                </a:cubicBezTo>
                <a:cubicBezTo>
                  <a:pt x="2516124" y="326456"/>
                  <a:pt x="2654808" y="187677"/>
                  <a:pt x="2827306" y="104048"/>
                </a:cubicBezTo>
                <a:cubicBezTo>
                  <a:pt x="3102197" y="-29398"/>
                  <a:pt x="3423952" y="-5966"/>
                  <a:pt x="3728466" y="20323"/>
                </a:cubicBezTo>
              </a:path>
            </a:pathLst>
          </a:custGeom>
          <a:noFill/>
          <a:ln w="18821" cap="flat">
            <a:solidFill>
              <a:srgbClr val="53474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F419F0-3AE3-4EFA-AA2E-9B4EAC489382}"/>
              </a:ext>
            </a:extLst>
          </p:cNvPr>
          <p:cNvSpPr txBox="1"/>
          <p:nvPr/>
        </p:nvSpPr>
        <p:spPr>
          <a:xfrm>
            <a:off x="1100270" y="1263063"/>
            <a:ext cx="9674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sng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C</a:t>
            </a:r>
            <a:r>
              <a:rPr lang="vi-VN" sz="3200" b="0" i="0" u="sng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âu 1</a:t>
            </a:r>
            <a:r>
              <a:rPr lang="vi-VN" sz="3200" b="0" i="0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:</a:t>
            </a:r>
            <a:r>
              <a:rPr lang="en-US" sz="3200" b="0" i="0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Điện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năng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được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đo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bằng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dụng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cụ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nào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dưới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đây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:</a:t>
            </a:r>
            <a:endParaRPr lang="vi-VN" sz="3200" b="1" dirty="0">
              <a:cs typeface="#9Slide03 Arima Madurai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60CB70-5FC3-4E06-B561-D4D9CC5816E7}"/>
              </a:ext>
            </a:extLst>
          </p:cNvPr>
          <p:cNvSpPr txBox="1"/>
          <p:nvPr/>
        </p:nvSpPr>
        <p:spPr>
          <a:xfrm>
            <a:off x="1577577" y="2393950"/>
            <a:ext cx="9150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cs typeface="#9Slide03 Arima Madurai Black" panose="00000A00000000000000" pitchFamily="2" charset="-93"/>
              </a:rPr>
              <a:t>A. </a:t>
            </a:r>
            <a:r>
              <a:rPr lang="en-US" sz="3200" dirty="0" err="1">
                <a:cs typeface="#9Slide03 Arima Madurai Black" panose="00000A00000000000000" pitchFamily="2" charset="-93"/>
              </a:rPr>
              <a:t>Công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tơ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điện</a:t>
            </a:r>
            <a:r>
              <a:rPr lang="vi-VN" sz="3200" b="0" i="0" dirty="0">
                <a:effectLst/>
                <a:cs typeface="#9Slide03 Arima Madurai Black" panose="00000A00000000000000" pitchFamily="2" charset="-93"/>
              </a:rPr>
              <a:t>.</a:t>
            </a:r>
            <a:endParaRPr lang="vi-VN" sz="3200" dirty="0">
              <a:cs typeface="#9Slide03 Arima Madurai Black" panose="00000A00000000000000" pitchFamily="2" charset="-93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F795B1-C1C9-48E2-B8BC-0C3A0AF2EFEC}"/>
              </a:ext>
            </a:extLst>
          </p:cNvPr>
          <p:cNvSpPr txBox="1"/>
          <p:nvPr/>
        </p:nvSpPr>
        <p:spPr>
          <a:xfrm>
            <a:off x="1583003" y="3239862"/>
            <a:ext cx="8770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cs typeface="#9Slide03 Arima Madurai Black" panose="00000A00000000000000" pitchFamily="2" charset="-93"/>
              </a:rPr>
              <a:t>B. </a:t>
            </a:r>
            <a:r>
              <a:rPr lang="en-US" sz="3200" dirty="0" err="1">
                <a:cs typeface="#9Slide03 Arima Madurai Black" panose="00000A00000000000000" pitchFamily="2" charset="-93"/>
              </a:rPr>
              <a:t>Vôn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kế</a:t>
            </a:r>
            <a:r>
              <a:rPr lang="vi-VN" sz="3200" b="0" i="0" dirty="0">
                <a:effectLst/>
                <a:cs typeface="#9Slide03 Arima Madurai Black" panose="00000A00000000000000" pitchFamily="2" charset="-93"/>
              </a:rPr>
              <a:t>.</a:t>
            </a:r>
            <a:endParaRPr lang="vi-VN" sz="3200" dirty="0">
              <a:cs typeface="#9Slide03 Arima Madurai Black" panose="00000A00000000000000" pitchFamily="2" charset="-93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DA3C2E-AB47-48E0-B6E1-4EF421DC0730}"/>
              </a:ext>
            </a:extLst>
          </p:cNvPr>
          <p:cNvSpPr txBox="1"/>
          <p:nvPr/>
        </p:nvSpPr>
        <p:spPr>
          <a:xfrm>
            <a:off x="1583004" y="4048579"/>
            <a:ext cx="6239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cs typeface="#9Slide03 Arima Madurai Black" panose="00000A00000000000000" pitchFamily="2" charset="-93"/>
              </a:rPr>
              <a:t>C. </a:t>
            </a:r>
            <a:r>
              <a:rPr lang="en-US" sz="3200" dirty="0" err="1">
                <a:cs typeface="#9Slide03 Arima Madurai Black" panose="00000A00000000000000" pitchFamily="2" charset="-93"/>
              </a:rPr>
              <a:t>Ampe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kế</a:t>
            </a:r>
            <a:r>
              <a:rPr lang="vi-VN" sz="3200" b="0" i="0" dirty="0">
                <a:effectLst/>
                <a:cs typeface="#9Slide03 Arima Madurai Black" panose="00000A00000000000000" pitchFamily="2" charset="-93"/>
              </a:rPr>
              <a:t>.</a:t>
            </a:r>
            <a:endParaRPr lang="vi-VN" sz="3200" dirty="0">
              <a:cs typeface="#9Slide03 Arima Madurai Black" panose="00000A00000000000000" pitchFamily="2" charset="-93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88ACF4-7F1B-4DF1-8F80-119F594708CA}"/>
              </a:ext>
            </a:extLst>
          </p:cNvPr>
          <p:cNvSpPr txBox="1"/>
          <p:nvPr/>
        </p:nvSpPr>
        <p:spPr>
          <a:xfrm>
            <a:off x="1569759" y="4943376"/>
            <a:ext cx="6239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cs typeface="#9Slide03 Arima Madurai Black" panose="00000A00000000000000" pitchFamily="2" charset="-93"/>
              </a:rPr>
              <a:t>D. </a:t>
            </a:r>
            <a:r>
              <a:rPr lang="en-US" sz="3200" dirty="0" err="1">
                <a:cs typeface="#9Slide03 Arima Madurai Black" panose="00000A00000000000000" pitchFamily="2" charset="-93"/>
              </a:rPr>
              <a:t>Đồng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hồ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đo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thời</a:t>
            </a:r>
            <a:r>
              <a:rPr lang="en-US" sz="3200" dirty="0"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cs typeface="#9Slide03 Arima Madurai Black" panose="00000A00000000000000" pitchFamily="2" charset="-93"/>
              </a:rPr>
              <a:t>gian</a:t>
            </a:r>
            <a:r>
              <a:rPr lang="vi-VN" sz="3200" b="0" i="0" dirty="0">
                <a:effectLst/>
                <a:cs typeface="#9Slide03 Arima Madurai Black" panose="00000A00000000000000" pitchFamily="2" charset="-93"/>
              </a:rPr>
              <a:t>.</a:t>
            </a:r>
            <a:endParaRPr lang="vi-VN" sz="3200" dirty="0"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3433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F9E553-87DF-4314-83D2-368770DA72C1}"/>
              </a:ext>
            </a:extLst>
          </p:cNvPr>
          <p:cNvSpPr/>
          <p:nvPr/>
        </p:nvSpPr>
        <p:spPr>
          <a:xfrm>
            <a:off x="2868792" y="1689361"/>
            <a:ext cx="142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C730B-6971-4F6C-A4BE-092E1C323F07}"/>
              </a:ext>
            </a:extLst>
          </p:cNvPr>
          <p:cNvSpPr/>
          <p:nvPr/>
        </p:nvSpPr>
        <p:spPr>
          <a:xfrm>
            <a:off x="2662335" y="2481540"/>
            <a:ext cx="142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4D4678-10B9-41FA-B436-E8EAA07E72E3}"/>
              </a:ext>
            </a:extLst>
          </p:cNvPr>
          <p:cNvSpPr/>
          <p:nvPr/>
        </p:nvSpPr>
        <p:spPr>
          <a:xfrm rot="19910229">
            <a:off x="2585817" y="3295952"/>
            <a:ext cx="122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89C602-2618-416A-BD49-A9CC28A06553}"/>
              </a:ext>
            </a:extLst>
          </p:cNvPr>
          <p:cNvSpPr/>
          <p:nvPr/>
        </p:nvSpPr>
        <p:spPr>
          <a:xfrm rot="19295038">
            <a:off x="2812073" y="3889993"/>
            <a:ext cx="122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0563DD-458E-4DD0-9B20-15C10CD8FF36}"/>
              </a:ext>
            </a:extLst>
          </p:cNvPr>
          <p:cNvSpPr/>
          <p:nvPr/>
        </p:nvSpPr>
        <p:spPr>
          <a:xfrm rot="5400000">
            <a:off x="-2972561" y="3400448"/>
            <a:ext cx="6141658" cy="1734666"/>
          </a:xfrm>
          <a:custGeom>
            <a:avLst/>
            <a:gdLst>
              <a:gd name="connsiteX0" fmla="*/ 151409 w 4617491"/>
              <a:gd name="connsiteY0" fmla="*/ 1304177 h 1304176"/>
              <a:gd name="connsiteX1" fmla="*/ 57 w 4617491"/>
              <a:gd name="connsiteY1" fmla="*/ 953181 h 1304176"/>
              <a:gd name="connsiteX2" fmla="*/ 245516 w 4617491"/>
              <a:gd name="connsiteY2" fmla="*/ 503791 h 1304176"/>
              <a:gd name="connsiteX3" fmla="*/ 1290504 w 4617491"/>
              <a:gd name="connsiteY3" fmla="*/ 444926 h 1304176"/>
              <a:gd name="connsiteX4" fmla="*/ 3915404 w 4617491"/>
              <a:gd name="connsiteY4" fmla="*/ 62022 h 1304176"/>
              <a:gd name="connsiteX5" fmla="*/ 4617491 w 4617491"/>
              <a:gd name="connsiteY5" fmla="*/ 447784 h 1304176"/>
              <a:gd name="connsiteX6" fmla="*/ 4617491 w 4617491"/>
              <a:gd name="connsiteY6" fmla="*/ 1304082 h 1304176"/>
              <a:gd name="connsiteX7" fmla="*/ 151409 w 4617491"/>
              <a:gd name="connsiteY7" fmla="*/ 1304177 h 130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7491" h="1304176">
                <a:moveTo>
                  <a:pt x="151409" y="1304177"/>
                </a:moveTo>
                <a:cubicBezTo>
                  <a:pt x="111785" y="1261790"/>
                  <a:pt x="2819" y="1134156"/>
                  <a:pt x="57" y="953181"/>
                </a:cubicBezTo>
                <a:cubicBezTo>
                  <a:pt x="-3944" y="699149"/>
                  <a:pt x="204273" y="536176"/>
                  <a:pt x="245516" y="503791"/>
                </a:cubicBezTo>
                <a:cubicBezTo>
                  <a:pt x="530599" y="280620"/>
                  <a:pt x="910552" y="403397"/>
                  <a:pt x="1290504" y="444926"/>
                </a:cubicBezTo>
                <a:cubicBezTo>
                  <a:pt x="2518372" y="579229"/>
                  <a:pt x="2934805" y="-223919"/>
                  <a:pt x="3915404" y="62022"/>
                </a:cubicBezTo>
                <a:cubicBezTo>
                  <a:pt x="4099903" y="115838"/>
                  <a:pt x="4348410" y="220994"/>
                  <a:pt x="4617491" y="447784"/>
                </a:cubicBezTo>
                <a:cubicBezTo>
                  <a:pt x="4617491" y="733248"/>
                  <a:pt x="4617491" y="1018713"/>
                  <a:pt x="4617491" y="1304082"/>
                </a:cubicBezTo>
                <a:cubicBezTo>
                  <a:pt x="3128829" y="1304177"/>
                  <a:pt x="1640072" y="1304177"/>
                  <a:pt x="151409" y="1304177"/>
                </a:cubicBezTo>
                <a:close/>
              </a:path>
            </a:pathLst>
          </a:custGeom>
          <a:solidFill>
            <a:srgbClr val="889C8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3A239B-EF66-47D6-87B3-412A83447EF9}"/>
              </a:ext>
            </a:extLst>
          </p:cNvPr>
          <p:cNvGrpSpPr/>
          <p:nvPr/>
        </p:nvGrpSpPr>
        <p:grpSpPr>
          <a:xfrm rot="16200000" flipH="1">
            <a:off x="7853909" y="91148"/>
            <a:ext cx="6685839" cy="2690739"/>
            <a:chOff x="11401" y="4245760"/>
            <a:chExt cx="6685839" cy="269073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E220DCB-3EDA-4EB1-AA2F-C0A424420EB3}"/>
                </a:ext>
              </a:extLst>
            </p:cNvPr>
            <p:cNvSpPr/>
            <p:nvPr/>
          </p:nvSpPr>
          <p:spPr>
            <a:xfrm>
              <a:off x="43509" y="4594078"/>
              <a:ext cx="6653731" cy="2263922"/>
            </a:xfrm>
            <a:custGeom>
              <a:avLst/>
              <a:gdLst>
                <a:gd name="connsiteX0" fmla="*/ 0 w 4339399"/>
                <a:gd name="connsiteY0" fmla="*/ 154514 h 2167718"/>
                <a:gd name="connsiteX1" fmla="*/ 1143667 w 4339399"/>
                <a:gd name="connsiteY1" fmla="*/ 18 h 2167718"/>
                <a:gd name="connsiteX2" fmla="*/ 1894808 w 4339399"/>
                <a:gd name="connsiteY2" fmla="*/ 135654 h 2167718"/>
                <a:gd name="connsiteX3" fmla="*/ 2587085 w 4339399"/>
                <a:gd name="connsiteY3" fmla="*/ 799833 h 2167718"/>
                <a:gd name="connsiteX4" fmla="*/ 2994565 w 4339399"/>
                <a:gd name="connsiteY4" fmla="*/ 1239888 h 2167718"/>
                <a:gd name="connsiteX5" fmla="*/ 3677412 w 4339399"/>
                <a:gd name="connsiteY5" fmla="*/ 1353045 h 2167718"/>
                <a:gd name="connsiteX6" fmla="*/ 4010787 w 4339399"/>
                <a:gd name="connsiteY6" fmla="*/ 1567548 h 2167718"/>
                <a:gd name="connsiteX7" fmla="*/ 4339400 w 4339399"/>
                <a:gd name="connsiteY7" fmla="*/ 2167718 h 2167718"/>
                <a:gd name="connsiteX8" fmla="*/ 9239 w 4339399"/>
                <a:gd name="connsiteY8" fmla="*/ 2167718 h 2167718"/>
                <a:gd name="connsiteX9" fmla="*/ 0 w 4339399"/>
                <a:gd name="connsiteY9" fmla="*/ 154514 h 21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9399" h="2167718">
                  <a:moveTo>
                    <a:pt x="0" y="154514"/>
                  </a:moveTo>
                  <a:cubicBezTo>
                    <a:pt x="371761" y="50977"/>
                    <a:pt x="757809" y="-1125"/>
                    <a:pt x="1143667" y="18"/>
                  </a:cubicBezTo>
                  <a:cubicBezTo>
                    <a:pt x="1400175" y="780"/>
                    <a:pt x="1662589" y="26688"/>
                    <a:pt x="1894808" y="135654"/>
                  </a:cubicBezTo>
                  <a:cubicBezTo>
                    <a:pt x="2187988" y="273195"/>
                    <a:pt x="2406872" y="530751"/>
                    <a:pt x="2587085" y="799833"/>
                  </a:cubicBezTo>
                  <a:cubicBezTo>
                    <a:pt x="2699861" y="968140"/>
                    <a:pt x="2811399" y="1153306"/>
                    <a:pt x="2994565" y="1239888"/>
                  </a:cubicBezTo>
                  <a:cubicBezTo>
                    <a:pt x="3204210" y="1338948"/>
                    <a:pt x="3456146" y="1283703"/>
                    <a:pt x="3677412" y="1353045"/>
                  </a:cubicBezTo>
                  <a:cubicBezTo>
                    <a:pt x="3804761" y="1392955"/>
                    <a:pt x="3916585" y="1473060"/>
                    <a:pt x="4010787" y="1567548"/>
                  </a:cubicBezTo>
                  <a:cubicBezTo>
                    <a:pt x="4173950" y="1731283"/>
                    <a:pt x="4289394" y="1942071"/>
                    <a:pt x="4339400" y="2167718"/>
                  </a:cubicBezTo>
                  <a:lnTo>
                    <a:pt x="9239" y="2167718"/>
                  </a:lnTo>
                  <a:lnTo>
                    <a:pt x="0" y="15451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31863B-1886-4340-8390-BC3BEF496B50}"/>
                </a:ext>
              </a:extLst>
            </p:cNvPr>
            <p:cNvSpPr/>
            <p:nvPr/>
          </p:nvSpPr>
          <p:spPr>
            <a:xfrm>
              <a:off x="11401" y="4245760"/>
              <a:ext cx="6052138" cy="2690739"/>
            </a:xfrm>
            <a:custGeom>
              <a:avLst/>
              <a:gdLst>
                <a:gd name="connsiteX0" fmla="*/ 0 w 4550187"/>
                <a:gd name="connsiteY0" fmla="*/ 276383 h 2022982"/>
                <a:gd name="connsiteX1" fmla="*/ 854774 w 4550187"/>
                <a:gd name="connsiteY1" fmla="*/ 12446 h 2022982"/>
                <a:gd name="connsiteX2" fmla="*/ 1597438 w 4550187"/>
                <a:gd name="connsiteY2" fmla="*/ 99123 h 2022982"/>
                <a:gd name="connsiteX3" fmla="*/ 2211705 w 4550187"/>
                <a:gd name="connsiteY3" fmla="*/ 726916 h 2022982"/>
                <a:gd name="connsiteX4" fmla="*/ 2475167 w 4550187"/>
                <a:gd name="connsiteY4" fmla="*/ 948753 h 2022982"/>
                <a:gd name="connsiteX5" fmla="*/ 3188780 w 4550187"/>
                <a:gd name="connsiteY5" fmla="*/ 824357 h 2022982"/>
                <a:gd name="connsiteX6" fmla="*/ 4072890 w 4550187"/>
                <a:gd name="connsiteY6" fmla="*/ 1043717 h 2022982"/>
                <a:gd name="connsiteX7" fmla="*/ 4550188 w 4550187"/>
                <a:gd name="connsiteY7" fmla="*/ 2022983 h 20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187" h="2022982">
                  <a:moveTo>
                    <a:pt x="0" y="276383"/>
                  </a:moveTo>
                  <a:cubicBezTo>
                    <a:pt x="241173" y="94170"/>
                    <a:pt x="553688" y="39116"/>
                    <a:pt x="854774" y="12446"/>
                  </a:cubicBezTo>
                  <a:cubicBezTo>
                    <a:pt x="1106329" y="-9748"/>
                    <a:pt x="1371410" y="-13558"/>
                    <a:pt x="1597438" y="99123"/>
                  </a:cubicBezTo>
                  <a:cubicBezTo>
                    <a:pt x="1861852" y="230949"/>
                    <a:pt x="2026444" y="496697"/>
                    <a:pt x="2211705" y="726916"/>
                  </a:cubicBezTo>
                  <a:cubicBezTo>
                    <a:pt x="2284571" y="817403"/>
                    <a:pt x="2366677" y="907034"/>
                    <a:pt x="2475167" y="948753"/>
                  </a:cubicBezTo>
                  <a:cubicBezTo>
                    <a:pt x="2705291" y="1037336"/>
                    <a:pt x="2949702" y="885031"/>
                    <a:pt x="3188780" y="824357"/>
                  </a:cubicBezTo>
                  <a:cubicBezTo>
                    <a:pt x="3495294" y="746633"/>
                    <a:pt x="3838194" y="831691"/>
                    <a:pt x="4072890" y="1043717"/>
                  </a:cubicBezTo>
                  <a:cubicBezTo>
                    <a:pt x="4346258" y="1290796"/>
                    <a:pt x="4454366" y="1667129"/>
                    <a:pt x="4550188" y="2022983"/>
                  </a:cubicBezTo>
                </a:path>
              </a:pathLst>
            </a:custGeom>
            <a:noFill/>
            <a:ln w="28575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BEDAD8A-F8A2-4E56-A9F4-D296A2201F35}"/>
              </a:ext>
            </a:extLst>
          </p:cNvPr>
          <p:cNvSpPr/>
          <p:nvPr/>
        </p:nvSpPr>
        <p:spPr>
          <a:xfrm rot="396260" flipH="1">
            <a:off x="9050232" y="5955456"/>
            <a:ext cx="3270901" cy="1633957"/>
          </a:xfrm>
          <a:custGeom>
            <a:avLst/>
            <a:gdLst>
              <a:gd name="connsiteX0" fmla="*/ 0 w 4339399"/>
              <a:gd name="connsiteY0" fmla="*/ 154514 h 2167718"/>
              <a:gd name="connsiteX1" fmla="*/ 1143667 w 4339399"/>
              <a:gd name="connsiteY1" fmla="*/ 18 h 2167718"/>
              <a:gd name="connsiteX2" fmla="*/ 1894808 w 4339399"/>
              <a:gd name="connsiteY2" fmla="*/ 135654 h 2167718"/>
              <a:gd name="connsiteX3" fmla="*/ 2587085 w 4339399"/>
              <a:gd name="connsiteY3" fmla="*/ 799833 h 2167718"/>
              <a:gd name="connsiteX4" fmla="*/ 2994565 w 4339399"/>
              <a:gd name="connsiteY4" fmla="*/ 1239888 h 2167718"/>
              <a:gd name="connsiteX5" fmla="*/ 3677412 w 4339399"/>
              <a:gd name="connsiteY5" fmla="*/ 1353045 h 2167718"/>
              <a:gd name="connsiteX6" fmla="*/ 4010787 w 4339399"/>
              <a:gd name="connsiteY6" fmla="*/ 1567548 h 2167718"/>
              <a:gd name="connsiteX7" fmla="*/ 4339400 w 4339399"/>
              <a:gd name="connsiteY7" fmla="*/ 2167718 h 2167718"/>
              <a:gd name="connsiteX8" fmla="*/ 9239 w 4339399"/>
              <a:gd name="connsiteY8" fmla="*/ 2167718 h 2167718"/>
              <a:gd name="connsiteX9" fmla="*/ 0 w 4339399"/>
              <a:gd name="connsiteY9" fmla="*/ 154514 h 216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399" h="2167718">
                <a:moveTo>
                  <a:pt x="0" y="154514"/>
                </a:moveTo>
                <a:cubicBezTo>
                  <a:pt x="371761" y="50977"/>
                  <a:pt x="757809" y="-1125"/>
                  <a:pt x="1143667" y="18"/>
                </a:cubicBezTo>
                <a:cubicBezTo>
                  <a:pt x="1400175" y="780"/>
                  <a:pt x="1662589" y="26688"/>
                  <a:pt x="1894808" y="135654"/>
                </a:cubicBezTo>
                <a:cubicBezTo>
                  <a:pt x="2187988" y="273195"/>
                  <a:pt x="2406872" y="530751"/>
                  <a:pt x="2587085" y="799833"/>
                </a:cubicBezTo>
                <a:cubicBezTo>
                  <a:pt x="2699861" y="968140"/>
                  <a:pt x="2811399" y="1153306"/>
                  <a:pt x="2994565" y="1239888"/>
                </a:cubicBezTo>
                <a:cubicBezTo>
                  <a:pt x="3204210" y="1338948"/>
                  <a:pt x="3456146" y="1283703"/>
                  <a:pt x="3677412" y="1353045"/>
                </a:cubicBezTo>
                <a:cubicBezTo>
                  <a:pt x="3804761" y="1392955"/>
                  <a:pt x="3916585" y="1473060"/>
                  <a:pt x="4010787" y="1567548"/>
                </a:cubicBezTo>
                <a:cubicBezTo>
                  <a:pt x="4173950" y="1731283"/>
                  <a:pt x="4289394" y="1942071"/>
                  <a:pt x="4339400" y="2167718"/>
                </a:cubicBezTo>
                <a:lnTo>
                  <a:pt x="9239" y="2167718"/>
                </a:lnTo>
                <a:lnTo>
                  <a:pt x="0" y="154514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2A8DCF2-05F5-4108-A19B-FF1D9136D4F8}"/>
              </a:ext>
            </a:extLst>
          </p:cNvPr>
          <p:cNvSpPr/>
          <p:nvPr/>
        </p:nvSpPr>
        <p:spPr>
          <a:xfrm rot="8361450" flipH="1">
            <a:off x="7357535" y="5156121"/>
            <a:ext cx="4987846" cy="2320164"/>
          </a:xfrm>
          <a:custGeom>
            <a:avLst/>
            <a:gdLst>
              <a:gd name="connsiteX0" fmla="*/ 0 w 3728466"/>
              <a:gd name="connsiteY0" fmla="*/ 1734346 h 1734346"/>
              <a:gd name="connsiteX1" fmla="*/ 539115 w 3728466"/>
              <a:gd name="connsiteY1" fmla="*/ 977966 h 1734346"/>
              <a:gd name="connsiteX2" fmla="*/ 1213199 w 3728466"/>
              <a:gd name="connsiteY2" fmla="*/ 810707 h 1734346"/>
              <a:gd name="connsiteX3" fmla="*/ 2358295 w 3728466"/>
              <a:gd name="connsiteY3" fmla="*/ 435327 h 1734346"/>
              <a:gd name="connsiteX4" fmla="*/ 2827306 w 3728466"/>
              <a:gd name="connsiteY4" fmla="*/ 104048 h 1734346"/>
              <a:gd name="connsiteX5" fmla="*/ 3728466 w 3728466"/>
              <a:gd name="connsiteY5" fmla="*/ 20323 h 17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466" h="1734346">
                <a:moveTo>
                  <a:pt x="0" y="1734346"/>
                </a:moveTo>
                <a:cubicBezTo>
                  <a:pt x="85916" y="1428118"/>
                  <a:pt x="260033" y="1130462"/>
                  <a:pt x="539115" y="977966"/>
                </a:cubicBezTo>
                <a:cubicBezTo>
                  <a:pt x="743522" y="866238"/>
                  <a:pt x="982409" y="842330"/>
                  <a:pt x="1213199" y="810707"/>
                </a:cubicBezTo>
                <a:cubicBezTo>
                  <a:pt x="1614869" y="755557"/>
                  <a:pt x="2024444" y="665451"/>
                  <a:pt x="2358295" y="435327"/>
                </a:cubicBezTo>
                <a:cubicBezTo>
                  <a:pt x="2516124" y="326456"/>
                  <a:pt x="2654808" y="187677"/>
                  <a:pt x="2827306" y="104048"/>
                </a:cubicBezTo>
                <a:cubicBezTo>
                  <a:pt x="3102197" y="-29398"/>
                  <a:pt x="3423952" y="-5966"/>
                  <a:pt x="3728466" y="20323"/>
                </a:cubicBezTo>
              </a:path>
            </a:pathLst>
          </a:custGeom>
          <a:noFill/>
          <a:ln w="18821" cap="flat">
            <a:solidFill>
              <a:srgbClr val="53474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2542FD-04F7-4FEF-A80B-68ABD978DA64}"/>
              </a:ext>
            </a:extLst>
          </p:cNvPr>
          <p:cNvSpPr txBox="1"/>
          <p:nvPr/>
        </p:nvSpPr>
        <p:spPr>
          <a:xfrm>
            <a:off x="556891" y="1000884"/>
            <a:ext cx="9734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u="sng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Câu 2</a:t>
            </a:r>
            <a:r>
              <a:rPr lang="vi-VN" sz="3200" b="0" i="0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: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Số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đếm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ở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công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tơ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điện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của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gia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đình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cho</a:t>
            </a:r>
            <a:r>
              <a:rPr lang="en-US" sz="3200" b="0" i="0" dirty="0">
                <a:effectLst/>
                <a:cs typeface="#9Slide03 Arima Madurai Black" panose="00000A00000000000000" pitchFamily="2" charset="-93"/>
              </a:rPr>
              <a:t> </a:t>
            </a:r>
            <a:r>
              <a:rPr lang="en-US" sz="3200" b="0" i="0" dirty="0" err="1">
                <a:effectLst/>
                <a:cs typeface="#9Slide03 Arima Madurai Black" panose="00000A00000000000000" pitchFamily="2" charset="-93"/>
              </a:rPr>
              <a:t>biết</a:t>
            </a:r>
            <a:r>
              <a:rPr lang="vi-VN" sz="3200" b="0" i="0" dirty="0">
                <a:effectLst/>
                <a:cs typeface="#9Slide03 Arima Madurai Black" panose="00000A00000000000000" pitchFamily="2" charset="-93"/>
              </a:rPr>
              <a:t>:</a:t>
            </a:r>
            <a:endParaRPr lang="vi-VN" sz="3200" dirty="0">
              <a:cs typeface="#9Slide03 Arima Madurai Black" panose="00000A00000000000000" pitchFamily="2" charset="-93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12FA-84FA-4A32-A059-D0CF20213C2A}"/>
              </a:ext>
            </a:extLst>
          </p:cNvPr>
          <p:cNvSpPr txBox="1"/>
          <p:nvPr/>
        </p:nvSpPr>
        <p:spPr>
          <a:xfrm>
            <a:off x="1205339" y="2001775"/>
            <a:ext cx="9442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cs typeface="#9Slide03 Arima Madurai" panose="00000500000000000000" pitchFamily="2" charset="0"/>
              </a:rPr>
              <a:t>A. </a:t>
            </a:r>
            <a:r>
              <a:rPr lang="en-US" sz="3200" dirty="0" err="1">
                <a:cs typeface="#9Slide03 Arima Madurai" panose="00000500000000000000" pitchFamily="2" charset="0"/>
              </a:rPr>
              <a:t>Thời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gian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sử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dụng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điện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gia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đình</a:t>
            </a:r>
            <a:r>
              <a:rPr lang="vi-VN" sz="3200" i="0" dirty="0">
                <a:effectLst/>
                <a:cs typeface="#9Slide03 Arima Madurai" panose="00000500000000000000" pitchFamily="2" charset="0"/>
              </a:rPr>
              <a:t>.</a:t>
            </a:r>
            <a:endParaRPr lang="vi-VN" sz="3200" dirty="0">
              <a:cs typeface="#9Slide03 Arima Madurai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0CF405-C0D5-478F-8A90-E28AF7534A9D}"/>
              </a:ext>
            </a:extLst>
          </p:cNvPr>
          <p:cNvSpPr txBox="1"/>
          <p:nvPr/>
        </p:nvSpPr>
        <p:spPr>
          <a:xfrm>
            <a:off x="1205340" y="2928604"/>
            <a:ext cx="9250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i="0" dirty="0">
                <a:effectLst/>
                <a:cs typeface="#9Slide03 Arima Madurai" panose="00000500000000000000" pitchFamily="2" charset="0"/>
              </a:rPr>
              <a:t>B. </a:t>
            </a:r>
            <a:r>
              <a:rPr lang="en-US" sz="3200" dirty="0" err="1">
                <a:cs typeface="#9Slide03 Arima Madurai" panose="00000500000000000000" pitchFamily="2" charset="0"/>
              </a:rPr>
              <a:t>Công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suất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điện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mà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gia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đình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sử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dụng</a:t>
            </a:r>
            <a:r>
              <a:rPr lang="vi-VN" sz="3200" i="0" dirty="0">
                <a:effectLst/>
                <a:cs typeface="#9Slide03 Arima Madurai" panose="00000500000000000000" pitchFamily="2" charset="0"/>
              </a:rPr>
              <a:t>.</a:t>
            </a:r>
            <a:endParaRPr lang="vi-VN" sz="3200" dirty="0">
              <a:cs typeface="#9Slide03 Arima Madurai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B79A4C-E746-4F5F-BBEE-E6A959CF43B0}"/>
              </a:ext>
            </a:extLst>
          </p:cNvPr>
          <p:cNvSpPr txBox="1"/>
          <p:nvPr/>
        </p:nvSpPr>
        <p:spPr>
          <a:xfrm>
            <a:off x="1150079" y="3862513"/>
            <a:ext cx="8548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i="0" dirty="0">
                <a:effectLst/>
                <a:cs typeface="#9Slide03 Arima Madurai" panose="00000500000000000000" pitchFamily="2" charset="0"/>
              </a:rPr>
              <a:t>C. </a:t>
            </a:r>
            <a:r>
              <a:rPr lang="en-US" sz="3200" dirty="0" err="1">
                <a:cs typeface="#9Slide03 Arima Madurai" panose="00000500000000000000" pitchFamily="2" charset="0"/>
              </a:rPr>
              <a:t>Điện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năng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mà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gia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đình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sử</a:t>
            </a:r>
            <a:r>
              <a:rPr lang="en-US" sz="3200" dirty="0"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cs typeface="#9Slide03 Arima Madurai" panose="00000500000000000000" pitchFamily="2" charset="0"/>
              </a:rPr>
              <a:t>dụng</a:t>
            </a:r>
            <a:r>
              <a:rPr lang="vi-VN" sz="3200" i="0" dirty="0">
                <a:effectLst/>
                <a:cs typeface="#9Slide03 Arima Madurai" panose="00000500000000000000" pitchFamily="2" charset="0"/>
              </a:rPr>
              <a:t>.</a:t>
            </a:r>
            <a:endParaRPr lang="vi-VN" sz="3200" dirty="0">
              <a:cs typeface="#9Slide03 Arima Madurai" panose="00000500000000000000" pitchFamily="2" charset="0"/>
            </a:endParaRP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26D2BE19-7595-49EE-A8B0-FFDC15078FDB}"/>
              </a:ext>
            </a:extLst>
          </p:cNvPr>
          <p:cNvSpPr/>
          <p:nvPr/>
        </p:nvSpPr>
        <p:spPr>
          <a:xfrm rot="5400000">
            <a:off x="987509" y="3839843"/>
            <a:ext cx="652818" cy="683999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9166" y="526473"/>
            <a:ext cx="5583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KIỂM TRA BÀI CŨ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545" y="1157415"/>
            <a:ext cx="10557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Bài</a:t>
            </a:r>
            <a:r>
              <a:rPr lang="en-US" sz="2400" b="1" dirty="0"/>
              <a:t> 12.5 (SBT/tr35):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nồi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ghi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220V – 528W</a:t>
            </a:r>
            <a:r>
              <a:rPr lang="en-US" sz="2400" b="1" dirty="0"/>
              <a:t>:</a:t>
            </a:r>
          </a:p>
          <a:p>
            <a:pPr marL="457200" indent="-457200">
              <a:buAutoNum type="alphaLcPeriod"/>
            </a:pPr>
            <a:r>
              <a:rPr lang="en-US" sz="2400" b="1" i="1" dirty="0" err="1"/>
              <a:t>Tính</a:t>
            </a:r>
            <a:r>
              <a:rPr lang="en-US" sz="2400" b="1" i="1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cường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độ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dòng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điện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định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mức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dòng</a:t>
            </a:r>
            <a:r>
              <a:rPr lang="en-US" sz="2400" b="1" i="1" dirty="0"/>
              <a:t> </a:t>
            </a:r>
            <a:r>
              <a:rPr lang="en-US" sz="2400" b="1" i="1" dirty="0" err="1"/>
              <a:t>điện</a:t>
            </a:r>
            <a:r>
              <a:rPr lang="en-US" sz="2400" b="1" i="1" dirty="0"/>
              <a:t> </a:t>
            </a:r>
            <a:r>
              <a:rPr lang="en-US" sz="2400" b="1" i="1" dirty="0" err="1"/>
              <a:t>chạy</a:t>
            </a:r>
            <a:r>
              <a:rPr lang="en-US" sz="2400" b="1" i="1" dirty="0"/>
              <a:t> qua </a:t>
            </a:r>
            <a:r>
              <a:rPr lang="en-US" sz="2400" b="1" i="1" dirty="0" err="1"/>
              <a:t>dây</a:t>
            </a:r>
            <a:r>
              <a:rPr lang="en-US" sz="2400" b="1" i="1" dirty="0"/>
              <a:t> </a:t>
            </a:r>
            <a:r>
              <a:rPr lang="en-US" sz="2400" b="1" i="1" dirty="0" err="1"/>
              <a:t>nung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nồi</a:t>
            </a:r>
            <a:endParaRPr lang="en-US" sz="2400" b="1" i="1" dirty="0"/>
          </a:p>
          <a:p>
            <a:pPr marL="457200" indent="-457200">
              <a:buAutoNum type="alphaLcPeriod"/>
            </a:pPr>
            <a:r>
              <a:rPr lang="en-US" sz="2400" b="1" i="1" dirty="0" err="1"/>
              <a:t>Tính</a:t>
            </a:r>
            <a:r>
              <a:rPr lang="en-US" sz="2400" b="1" i="1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điện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trở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dây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nung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nồi</a:t>
            </a:r>
            <a:r>
              <a:rPr lang="en-US" sz="2400" b="1" i="1" dirty="0"/>
              <a:t> </a:t>
            </a:r>
            <a:r>
              <a:rPr lang="en-US" sz="2400" b="1" i="1" dirty="0" err="1"/>
              <a:t>khi</a:t>
            </a:r>
            <a:r>
              <a:rPr lang="en-US" sz="2400" b="1" i="1" dirty="0"/>
              <a:t> </a:t>
            </a:r>
            <a:r>
              <a:rPr lang="en-US" sz="2400" b="1" i="1" dirty="0" err="1"/>
              <a:t>nồi</a:t>
            </a:r>
            <a:r>
              <a:rPr lang="en-US" sz="2400" b="1" i="1" dirty="0"/>
              <a:t> </a:t>
            </a:r>
            <a:r>
              <a:rPr lang="en-US" sz="2400" b="1" i="1" dirty="0" err="1"/>
              <a:t>đang</a:t>
            </a:r>
            <a:r>
              <a:rPr lang="en-US" sz="2400" b="1" i="1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hoạt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động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bình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thường</a:t>
            </a:r>
            <a:r>
              <a:rPr lang="en-US" sz="2400" b="1" i="1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891" y="2812473"/>
            <a:ext cx="185903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Tóm</a:t>
            </a:r>
            <a:r>
              <a:rPr lang="en-US" sz="2400" b="1" i="1" dirty="0"/>
              <a:t> </a:t>
            </a:r>
            <a:r>
              <a:rPr lang="en-US" sz="2400" b="1" i="1" dirty="0" err="1"/>
              <a:t>tắt</a:t>
            </a:r>
            <a:r>
              <a:rPr lang="en-US" sz="2400" b="1" i="1" dirty="0"/>
              <a:t>:</a:t>
            </a:r>
          </a:p>
          <a:p>
            <a:r>
              <a:rPr lang="en-US" sz="2400" dirty="0" err="1"/>
              <a:t>U</a:t>
            </a:r>
            <a:r>
              <a:rPr lang="en-US" sz="2400" baseline="-25000" dirty="0" err="1"/>
              <a:t>đm</a:t>
            </a:r>
            <a:r>
              <a:rPr lang="en-US" sz="2400" dirty="0"/>
              <a:t> = 220 V</a:t>
            </a:r>
          </a:p>
          <a:p>
            <a:r>
              <a:rPr lang="en-US" sz="3600" dirty="0">
                <a:latin typeface=".VnCommercial ScriptH" panose="020B7200000000000000" pitchFamily="34" charset="0"/>
              </a:rPr>
              <a:t>P</a:t>
            </a:r>
            <a:r>
              <a:rPr lang="en-US" sz="2400" baseline="-25000" dirty="0">
                <a:latin typeface="VNI-Commerce" pitchFamily="2" charset="0"/>
              </a:rPr>
              <a:t> </a:t>
            </a:r>
            <a:r>
              <a:rPr lang="en-US" sz="2400" baseline="-25000" dirty="0" err="1">
                <a:latin typeface="VNI-Commerce" pitchFamily="2" charset="0"/>
              </a:rPr>
              <a:t>đm</a:t>
            </a:r>
            <a:r>
              <a:rPr lang="en-US" sz="2400" dirty="0"/>
              <a:t> = 528 W</a:t>
            </a:r>
          </a:p>
          <a:p>
            <a:endParaRPr lang="en-US" sz="2400" dirty="0"/>
          </a:p>
          <a:p>
            <a:r>
              <a:rPr lang="en-US" sz="2400" dirty="0" err="1"/>
              <a:t>I</a:t>
            </a:r>
            <a:r>
              <a:rPr lang="en-US" sz="2400" baseline="-25000" dirty="0" err="1"/>
              <a:t>đm</a:t>
            </a:r>
            <a:r>
              <a:rPr lang="en-US" sz="2400" dirty="0"/>
              <a:t> = ? (A)</a:t>
            </a:r>
          </a:p>
          <a:p>
            <a:r>
              <a:rPr lang="en-US" sz="2400" dirty="0"/>
              <a:t>R = ? (      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11043"/>
              </p:ext>
            </p:extLst>
          </p:nvPr>
        </p:nvGraphicFramePr>
        <p:xfrm>
          <a:off x="1531446" y="4774591"/>
          <a:ext cx="371636" cy="48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1446" y="4774591"/>
                        <a:ext cx="371636" cy="484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1891" y="4125941"/>
            <a:ext cx="18991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7306" y="2573187"/>
            <a:ext cx="6128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/>
              <a:t>Giải</a:t>
            </a:r>
            <a:endParaRPr lang="en-US" sz="2400" b="1" i="1" dirty="0"/>
          </a:p>
          <a:p>
            <a:pPr marL="342900" indent="-342900">
              <a:buAutoNum type="alphaLcPeriod"/>
            </a:pP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960391"/>
              </p:ext>
            </p:extLst>
          </p:nvPr>
        </p:nvGraphicFramePr>
        <p:xfrm>
          <a:off x="6084888" y="3521075"/>
          <a:ext cx="44831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5" imgW="2425680" imgH="431640" progId="Equation.DSMT4">
                  <p:embed/>
                </p:oleObj>
              </mc:Choice>
              <mc:Fallback>
                <p:oleObj name="Equation" r:id="rId5" imgW="2425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888" y="3521075"/>
                        <a:ext cx="448310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488873" y="4323471"/>
            <a:ext cx="7426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nồi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U = </a:t>
            </a:r>
            <a:r>
              <a:rPr lang="en-US" sz="2400" dirty="0" err="1"/>
              <a:t>U</a:t>
            </a:r>
            <a:r>
              <a:rPr lang="en-US" sz="2400" baseline="-25000" dirty="0" err="1"/>
              <a:t>đm</a:t>
            </a:r>
            <a:r>
              <a:rPr lang="en-US" sz="2400" dirty="0"/>
              <a:t>; </a:t>
            </a:r>
            <a:r>
              <a:rPr lang="en-US" sz="3600" dirty="0">
                <a:latin typeface=".VnCommercial ScriptH" panose="020B7200000000000000" pitchFamily="34" charset="0"/>
              </a:rPr>
              <a:t>P</a:t>
            </a:r>
            <a:r>
              <a:rPr lang="en-US" sz="2400" baseline="-25000" dirty="0">
                <a:latin typeface="VNI-Commerce" pitchFamily="2" charset="0"/>
              </a:rPr>
              <a:t> </a:t>
            </a:r>
            <a:r>
              <a:rPr lang="en-US" sz="2400" dirty="0"/>
              <a:t>= </a:t>
            </a:r>
            <a:r>
              <a:rPr lang="en-US" sz="3600" dirty="0">
                <a:latin typeface=".VnCommercial ScriptH" panose="020B7200000000000000" pitchFamily="34" charset="0"/>
              </a:rPr>
              <a:t>P</a:t>
            </a:r>
            <a:r>
              <a:rPr lang="en-US" sz="2400" baseline="-25000" dirty="0">
                <a:latin typeface="VNI-Commerce" pitchFamily="2" charset="0"/>
              </a:rPr>
              <a:t> </a:t>
            </a:r>
            <a:r>
              <a:rPr lang="en-US" sz="2400" baseline="-25000" dirty="0" err="1">
                <a:latin typeface="VNI-Commerce" pitchFamily="2" charset="0"/>
              </a:rPr>
              <a:t>đm</a:t>
            </a:r>
            <a:endParaRPr lang="en-US" sz="2400" baseline="-25000" dirty="0"/>
          </a:p>
          <a:p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854549"/>
              </p:ext>
            </p:extLst>
          </p:nvPr>
        </p:nvGraphicFramePr>
        <p:xfrm>
          <a:off x="5715584" y="5259300"/>
          <a:ext cx="46974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7" imgW="2260440" imgH="419040" progId="Equation.DSMT4">
                  <p:embed/>
                </p:oleObj>
              </mc:Choice>
              <mc:Fallback>
                <p:oleObj name="Equation" r:id="rId7" imgW="2260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584" y="5259300"/>
                        <a:ext cx="4697413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46606" y="3517192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Commercial ScriptH" panose="020B7200000000000000" pitchFamily="34" charset="0"/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6855" y="3240661"/>
            <a:ext cx="65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Commercial ScriptH" panose="020B7200000000000000" pitchFamily="34" charset="0"/>
              </a:rPr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19450" y="3222576"/>
            <a:ext cx="191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Commercial ScriptH" panose="020B7200000000000000" pitchFamily="34" charset="0"/>
              </a:rPr>
              <a:t>P</a:t>
            </a:r>
            <a:r>
              <a:rPr lang="en-US" sz="2800" baseline="-25000" dirty="0">
                <a:latin typeface="VNI-Commerce" pitchFamily="2" charset="0"/>
              </a:rPr>
              <a:t> </a:t>
            </a:r>
            <a:r>
              <a:rPr lang="en-US" sz="2800" baseline="-25000" dirty="0" err="1">
                <a:latin typeface="VNI-Commerce" pitchFamily="2" charset="0"/>
              </a:rPr>
              <a:t>đm</a:t>
            </a:r>
            <a:endParaRPr lang="en-US" sz="2800" dirty="0">
              <a:latin typeface=".VnCommercial ScriptH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2946" y="5340366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Commercial ScriptH" panose="020B7200000000000000" pitchFamily="34" charset="0"/>
              </a:rPr>
              <a:t>P</a:t>
            </a:r>
            <a:endParaRPr lang="en-US" sz="3600" dirty="0">
              <a:latin typeface="VNI-Commerc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9733" y="5562898"/>
            <a:ext cx="87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Commercial ScriptH" panose="020B7200000000000000" pitchFamily="34" charset="0"/>
              </a:rPr>
              <a:t>P</a:t>
            </a:r>
            <a:r>
              <a:rPr lang="en-US" sz="2400" baseline="-25000" dirty="0">
                <a:latin typeface="VNI-Commerce" pitchFamily="2" charset="0"/>
              </a:rPr>
              <a:t> </a:t>
            </a:r>
            <a:r>
              <a:rPr lang="en-US" sz="2400" baseline="-25000" dirty="0" err="1">
                <a:latin typeface="VNI-Commerce" pitchFamily="2" charset="0"/>
              </a:rPr>
              <a:t>đm</a:t>
            </a:r>
            <a:endParaRPr lang="en-US" sz="2400" dirty="0">
              <a:latin typeface=".VnCommercial Scrip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F9E553-87DF-4314-83D2-368770DA72C1}"/>
              </a:ext>
            </a:extLst>
          </p:cNvPr>
          <p:cNvSpPr/>
          <p:nvPr/>
        </p:nvSpPr>
        <p:spPr>
          <a:xfrm>
            <a:off x="2868792" y="1689361"/>
            <a:ext cx="142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C730B-6971-4F6C-A4BE-092E1C323F07}"/>
              </a:ext>
            </a:extLst>
          </p:cNvPr>
          <p:cNvSpPr/>
          <p:nvPr/>
        </p:nvSpPr>
        <p:spPr>
          <a:xfrm>
            <a:off x="2662335" y="2481540"/>
            <a:ext cx="142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4D4678-10B9-41FA-B436-E8EAA07E72E3}"/>
              </a:ext>
            </a:extLst>
          </p:cNvPr>
          <p:cNvSpPr/>
          <p:nvPr/>
        </p:nvSpPr>
        <p:spPr>
          <a:xfrm rot="19910229">
            <a:off x="2585817" y="3188230"/>
            <a:ext cx="12244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89C602-2618-416A-BD49-A9CC28A06553}"/>
              </a:ext>
            </a:extLst>
          </p:cNvPr>
          <p:cNvSpPr/>
          <p:nvPr/>
        </p:nvSpPr>
        <p:spPr>
          <a:xfrm rot="19295038">
            <a:off x="2812073" y="3782271"/>
            <a:ext cx="12244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2DE"/>
                </a:solidFill>
              </a:rPr>
              <a:t>QUI BLANDITIIS 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0563DD-458E-4DD0-9B20-15C10CD8FF36}"/>
              </a:ext>
            </a:extLst>
          </p:cNvPr>
          <p:cNvSpPr/>
          <p:nvPr/>
        </p:nvSpPr>
        <p:spPr>
          <a:xfrm rot="5400000">
            <a:off x="-2972561" y="3400448"/>
            <a:ext cx="6141658" cy="1734666"/>
          </a:xfrm>
          <a:custGeom>
            <a:avLst/>
            <a:gdLst>
              <a:gd name="connsiteX0" fmla="*/ 151409 w 4617491"/>
              <a:gd name="connsiteY0" fmla="*/ 1304177 h 1304176"/>
              <a:gd name="connsiteX1" fmla="*/ 57 w 4617491"/>
              <a:gd name="connsiteY1" fmla="*/ 953181 h 1304176"/>
              <a:gd name="connsiteX2" fmla="*/ 245516 w 4617491"/>
              <a:gd name="connsiteY2" fmla="*/ 503791 h 1304176"/>
              <a:gd name="connsiteX3" fmla="*/ 1290504 w 4617491"/>
              <a:gd name="connsiteY3" fmla="*/ 444926 h 1304176"/>
              <a:gd name="connsiteX4" fmla="*/ 3915404 w 4617491"/>
              <a:gd name="connsiteY4" fmla="*/ 62022 h 1304176"/>
              <a:gd name="connsiteX5" fmla="*/ 4617491 w 4617491"/>
              <a:gd name="connsiteY5" fmla="*/ 447784 h 1304176"/>
              <a:gd name="connsiteX6" fmla="*/ 4617491 w 4617491"/>
              <a:gd name="connsiteY6" fmla="*/ 1304082 h 1304176"/>
              <a:gd name="connsiteX7" fmla="*/ 151409 w 4617491"/>
              <a:gd name="connsiteY7" fmla="*/ 1304177 h 130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7491" h="1304176">
                <a:moveTo>
                  <a:pt x="151409" y="1304177"/>
                </a:moveTo>
                <a:cubicBezTo>
                  <a:pt x="111785" y="1261790"/>
                  <a:pt x="2819" y="1134156"/>
                  <a:pt x="57" y="953181"/>
                </a:cubicBezTo>
                <a:cubicBezTo>
                  <a:pt x="-3944" y="699149"/>
                  <a:pt x="204273" y="536176"/>
                  <a:pt x="245516" y="503791"/>
                </a:cubicBezTo>
                <a:cubicBezTo>
                  <a:pt x="530599" y="280620"/>
                  <a:pt x="910552" y="403397"/>
                  <a:pt x="1290504" y="444926"/>
                </a:cubicBezTo>
                <a:cubicBezTo>
                  <a:pt x="2518372" y="579229"/>
                  <a:pt x="2934805" y="-223919"/>
                  <a:pt x="3915404" y="62022"/>
                </a:cubicBezTo>
                <a:cubicBezTo>
                  <a:pt x="4099903" y="115838"/>
                  <a:pt x="4348410" y="220994"/>
                  <a:pt x="4617491" y="447784"/>
                </a:cubicBezTo>
                <a:cubicBezTo>
                  <a:pt x="4617491" y="733248"/>
                  <a:pt x="4617491" y="1018713"/>
                  <a:pt x="4617491" y="1304082"/>
                </a:cubicBezTo>
                <a:cubicBezTo>
                  <a:pt x="3128829" y="1304177"/>
                  <a:pt x="1640072" y="1304177"/>
                  <a:pt x="151409" y="1304177"/>
                </a:cubicBezTo>
                <a:close/>
              </a:path>
            </a:pathLst>
          </a:custGeom>
          <a:solidFill>
            <a:srgbClr val="889C8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3A239B-EF66-47D6-87B3-412A83447EF9}"/>
              </a:ext>
            </a:extLst>
          </p:cNvPr>
          <p:cNvGrpSpPr/>
          <p:nvPr/>
        </p:nvGrpSpPr>
        <p:grpSpPr>
          <a:xfrm rot="16200000" flipH="1">
            <a:off x="7853909" y="91148"/>
            <a:ext cx="6685839" cy="2690739"/>
            <a:chOff x="11401" y="4245760"/>
            <a:chExt cx="6685839" cy="269073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E220DCB-3EDA-4EB1-AA2F-C0A424420EB3}"/>
                </a:ext>
              </a:extLst>
            </p:cNvPr>
            <p:cNvSpPr/>
            <p:nvPr/>
          </p:nvSpPr>
          <p:spPr>
            <a:xfrm>
              <a:off x="43509" y="4594078"/>
              <a:ext cx="6653731" cy="2263922"/>
            </a:xfrm>
            <a:custGeom>
              <a:avLst/>
              <a:gdLst>
                <a:gd name="connsiteX0" fmla="*/ 0 w 4339399"/>
                <a:gd name="connsiteY0" fmla="*/ 154514 h 2167718"/>
                <a:gd name="connsiteX1" fmla="*/ 1143667 w 4339399"/>
                <a:gd name="connsiteY1" fmla="*/ 18 h 2167718"/>
                <a:gd name="connsiteX2" fmla="*/ 1894808 w 4339399"/>
                <a:gd name="connsiteY2" fmla="*/ 135654 h 2167718"/>
                <a:gd name="connsiteX3" fmla="*/ 2587085 w 4339399"/>
                <a:gd name="connsiteY3" fmla="*/ 799833 h 2167718"/>
                <a:gd name="connsiteX4" fmla="*/ 2994565 w 4339399"/>
                <a:gd name="connsiteY4" fmla="*/ 1239888 h 2167718"/>
                <a:gd name="connsiteX5" fmla="*/ 3677412 w 4339399"/>
                <a:gd name="connsiteY5" fmla="*/ 1353045 h 2167718"/>
                <a:gd name="connsiteX6" fmla="*/ 4010787 w 4339399"/>
                <a:gd name="connsiteY6" fmla="*/ 1567548 h 2167718"/>
                <a:gd name="connsiteX7" fmla="*/ 4339400 w 4339399"/>
                <a:gd name="connsiteY7" fmla="*/ 2167718 h 2167718"/>
                <a:gd name="connsiteX8" fmla="*/ 9239 w 4339399"/>
                <a:gd name="connsiteY8" fmla="*/ 2167718 h 2167718"/>
                <a:gd name="connsiteX9" fmla="*/ 0 w 4339399"/>
                <a:gd name="connsiteY9" fmla="*/ 154514 h 216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9399" h="2167718">
                  <a:moveTo>
                    <a:pt x="0" y="154514"/>
                  </a:moveTo>
                  <a:cubicBezTo>
                    <a:pt x="371761" y="50977"/>
                    <a:pt x="757809" y="-1125"/>
                    <a:pt x="1143667" y="18"/>
                  </a:cubicBezTo>
                  <a:cubicBezTo>
                    <a:pt x="1400175" y="780"/>
                    <a:pt x="1662589" y="26688"/>
                    <a:pt x="1894808" y="135654"/>
                  </a:cubicBezTo>
                  <a:cubicBezTo>
                    <a:pt x="2187988" y="273195"/>
                    <a:pt x="2406872" y="530751"/>
                    <a:pt x="2587085" y="799833"/>
                  </a:cubicBezTo>
                  <a:cubicBezTo>
                    <a:pt x="2699861" y="968140"/>
                    <a:pt x="2811399" y="1153306"/>
                    <a:pt x="2994565" y="1239888"/>
                  </a:cubicBezTo>
                  <a:cubicBezTo>
                    <a:pt x="3204210" y="1338948"/>
                    <a:pt x="3456146" y="1283703"/>
                    <a:pt x="3677412" y="1353045"/>
                  </a:cubicBezTo>
                  <a:cubicBezTo>
                    <a:pt x="3804761" y="1392955"/>
                    <a:pt x="3916585" y="1473060"/>
                    <a:pt x="4010787" y="1567548"/>
                  </a:cubicBezTo>
                  <a:cubicBezTo>
                    <a:pt x="4173950" y="1731283"/>
                    <a:pt x="4289394" y="1942071"/>
                    <a:pt x="4339400" y="2167718"/>
                  </a:cubicBezTo>
                  <a:lnTo>
                    <a:pt x="9239" y="2167718"/>
                  </a:lnTo>
                  <a:lnTo>
                    <a:pt x="0" y="15451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31863B-1886-4340-8390-BC3BEF496B50}"/>
                </a:ext>
              </a:extLst>
            </p:cNvPr>
            <p:cNvSpPr/>
            <p:nvPr/>
          </p:nvSpPr>
          <p:spPr>
            <a:xfrm>
              <a:off x="11401" y="4245760"/>
              <a:ext cx="6052138" cy="2690739"/>
            </a:xfrm>
            <a:custGeom>
              <a:avLst/>
              <a:gdLst>
                <a:gd name="connsiteX0" fmla="*/ 0 w 4550187"/>
                <a:gd name="connsiteY0" fmla="*/ 276383 h 2022982"/>
                <a:gd name="connsiteX1" fmla="*/ 854774 w 4550187"/>
                <a:gd name="connsiteY1" fmla="*/ 12446 h 2022982"/>
                <a:gd name="connsiteX2" fmla="*/ 1597438 w 4550187"/>
                <a:gd name="connsiteY2" fmla="*/ 99123 h 2022982"/>
                <a:gd name="connsiteX3" fmla="*/ 2211705 w 4550187"/>
                <a:gd name="connsiteY3" fmla="*/ 726916 h 2022982"/>
                <a:gd name="connsiteX4" fmla="*/ 2475167 w 4550187"/>
                <a:gd name="connsiteY4" fmla="*/ 948753 h 2022982"/>
                <a:gd name="connsiteX5" fmla="*/ 3188780 w 4550187"/>
                <a:gd name="connsiteY5" fmla="*/ 824357 h 2022982"/>
                <a:gd name="connsiteX6" fmla="*/ 4072890 w 4550187"/>
                <a:gd name="connsiteY6" fmla="*/ 1043717 h 2022982"/>
                <a:gd name="connsiteX7" fmla="*/ 4550188 w 4550187"/>
                <a:gd name="connsiteY7" fmla="*/ 2022983 h 20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187" h="2022982">
                  <a:moveTo>
                    <a:pt x="0" y="276383"/>
                  </a:moveTo>
                  <a:cubicBezTo>
                    <a:pt x="241173" y="94170"/>
                    <a:pt x="553688" y="39116"/>
                    <a:pt x="854774" y="12446"/>
                  </a:cubicBezTo>
                  <a:cubicBezTo>
                    <a:pt x="1106329" y="-9748"/>
                    <a:pt x="1371410" y="-13558"/>
                    <a:pt x="1597438" y="99123"/>
                  </a:cubicBezTo>
                  <a:cubicBezTo>
                    <a:pt x="1861852" y="230949"/>
                    <a:pt x="2026444" y="496697"/>
                    <a:pt x="2211705" y="726916"/>
                  </a:cubicBezTo>
                  <a:cubicBezTo>
                    <a:pt x="2284571" y="817403"/>
                    <a:pt x="2366677" y="907034"/>
                    <a:pt x="2475167" y="948753"/>
                  </a:cubicBezTo>
                  <a:cubicBezTo>
                    <a:pt x="2705291" y="1037336"/>
                    <a:pt x="2949702" y="885031"/>
                    <a:pt x="3188780" y="824357"/>
                  </a:cubicBezTo>
                  <a:cubicBezTo>
                    <a:pt x="3495294" y="746633"/>
                    <a:pt x="3838194" y="831691"/>
                    <a:pt x="4072890" y="1043717"/>
                  </a:cubicBezTo>
                  <a:cubicBezTo>
                    <a:pt x="4346258" y="1290796"/>
                    <a:pt x="4454366" y="1667129"/>
                    <a:pt x="4550188" y="2022983"/>
                  </a:cubicBezTo>
                </a:path>
              </a:pathLst>
            </a:custGeom>
            <a:noFill/>
            <a:ln w="28575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BEDAD8A-F8A2-4E56-A9F4-D296A2201F35}"/>
              </a:ext>
            </a:extLst>
          </p:cNvPr>
          <p:cNvSpPr/>
          <p:nvPr/>
        </p:nvSpPr>
        <p:spPr>
          <a:xfrm rot="396260" flipH="1">
            <a:off x="9050232" y="5955456"/>
            <a:ext cx="3270901" cy="1633957"/>
          </a:xfrm>
          <a:custGeom>
            <a:avLst/>
            <a:gdLst>
              <a:gd name="connsiteX0" fmla="*/ 0 w 4339399"/>
              <a:gd name="connsiteY0" fmla="*/ 154514 h 2167718"/>
              <a:gd name="connsiteX1" fmla="*/ 1143667 w 4339399"/>
              <a:gd name="connsiteY1" fmla="*/ 18 h 2167718"/>
              <a:gd name="connsiteX2" fmla="*/ 1894808 w 4339399"/>
              <a:gd name="connsiteY2" fmla="*/ 135654 h 2167718"/>
              <a:gd name="connsiteX3" fmla="*/ 2587085 w 4339399"/>
              <a:gd name="connsiteY3" fmla="*/ 799833 h 2167718"/>
              <a:gd name="connsiteX4" fmla="*/ 2994565 w 4339399"/>
              <a:gd name="connsiteY4" fmla="*/ 1239888 h 2167718"/>
              <a:gd name="connsiteX5" fmla="*/ 3677412 w 4339399"/>
              <a:gd name="connsiteY5" fmla="*/ 1353045 h 2167718"/>
              <a:gd name="connsiteX6" fmla="*/ 4010787 w 4339399"/>
              <a:gd name="connsiteY6" fmla="*/ 1567548 h 2167718"/>
              <a:gd name="connsiteX7" fmla="*/ 4339400 w 4339399"/>
              <a:gd name="connsiteY7" fmla="*/ 2167718 h 2167718"/>
              <a:gd name="connsiteX8" fmla="*/ 9239 w 4339399"/>
              <a:gd name="connsiteY8" fmla="*/ 2167718 h 2167718"/>
              <a:gd name="connsiteX9" fmla="*/ 0 w 4339399"/>
              <a:gd name="connsiteY9" fmla="*/ 154514 h 216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399" h="2167718">
                <a:moveTo>
                  <a:pt x="0" y="154514"/>
                </a:moveTo>
                <a:cubicBezTo>
                  <a:pt x="371761" y="50977"/>
                  <a:pt x="757809" y="-1125"/>
                  <a:pt x="1143667" y="18"/>
                </a:cubicBezTo>
                <a:cubicBezTo>
                  <a:pt x="1400175" y="780"/>
                  <a:pt x="1662589" y="26688"/>
                  <a:pt x="1894808" y="135654"/>
                </a:cubicBezTo>
                <a:cubicBezTo>
                  <a:pt x="2187988" y="273195"/>
                  <a:pt x="2406872" y="530751"/>
                  <a:pt x="2587085" y="799833"/>
                </a:cubicBezTo>
                <a:cubicBezTo>
                  <a:pt x="2699861" y="968140"/>
                  <a:pt x="2811399" y="1153306"/>
                  <a:pt x="2994565" y="1239888"/>
                </a:cubicBezTo>
                <a:cubicBezTo>
                  <a:pt x="3204210" y="1338948"/>
                  <a:pt x="3456146" y="1283703"/>
                  <a:pt x="3677412" y="1353045"/>
                </a:cubicBezTo>
                <a:cubicBezTo>
                  <a:pt x="3804761" y="1392955"/>
                  <a:pt x="3916585" y="1473060"/>
                  <a:pt x="4010787" y="1567548"/>
                </a:cubicBezTo>
                <a:cubicBezTo>
                  <a:pt x="4173950" y="1731283"/>
                  <a:pt x="4289394" y="1942071"/>
                  <a:pt x="4339400" y="2167718"/>
                </a:cubicBezTo>
                <a:lnTo>
                  <a:pt x="9239" y="2167718"/>
                </a:lnTo>
                <a:lnTo>
                  <a:pt x="0" y="154514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2A8DCF2-05F5-4108-A19B-FF1D9136D4F8}"/>
              </a:ext>
            </a:extLst>
          </p:cNvPr>
          <p:cNvSpPr/>
          <p:nvPr/>
        </p:nvSpPr>
        <p:spPr>
          <a:xfrm rot="8361450" flipH="1">
            <a:off x="7357535" y="5156121"/>
            <a:ext cx="4987846" cy="2320164"/>
          </a:xfrm>
          <a:custGeom>
            <a:avLst/>
            <a:gdLst>
              <a:gd name="connsiteX0" fmla="*/ 0 w 3728466"/>
              <a:gd name="connsiteY0" fmla="*/ 1734346 h 1734346"/>
              <a:gd name="connsiteX1" fmla="*/ 539115 w 3728466"/>
              <a:gd name="connsiteY1" fmla="*/ 977966 h 1734346"/>
              <a:gd name="connsiteX2" fmla="*/ 1213199 w 3728466"/>
              <a:gd name="connsiteY2" fmla="*/ 810707 h 1734346"/>
              <a:gd name="connsiteX3" fmla="*/ 2358295 w 3728466"/>
              <a:gd name="connsiteY3" fmla="*/ 435327 h 1734346"/>
              <a:gd name="connsiteX4" fmla="*/ 2827306 w 3728466"/>
              <a:gd name="connsiteY4" fmla="*/ 104048 h 1734346"/>
              <a:gd name="connsiteX5" fmla="*/ 3728466 w 3728466"/>
              <a:gd name="connsiteY5" fmla="*/ 20323 h 17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466" h="1734346">
                <a:moveTo>
                  <a:pt x="0" y="1734346"/>
                </a:moveTo>
                <a:cubicBezTo>
                  <a:pt x="85916" y="1428118"/>
                  <a:pt x="260033" y="1130462"/>
                  <a:pt x="539115" y="977966"/>
                </a:cubicBezTo>
                <a:cubicBezTo>
                  <a:pt x="743522" y="866238"/>
                  <a:pt x="982409" y="842330"/>
                  <a:pt x="1213199" y="810707"/>
                </a:cubicBezTo>
                <a:cubicBezTo>
                  <a:pt x="1614869" y="755557"/>
                  <a:pt x="2024444" y="665451"/>
                  <a:pt x="2358295" y="435327"/>
                </a:cubicBezTo>
                <a:cubicBezTo>
                  <a:pt x="2516124" y="326456"/>
                  <a:pt x="2654808" y="187677"/>
                  <a:pt x="2827306" y="104048"/>
                </a:cubicBezTo>
                <a:cubicBezTo>
                  <a:pt x="3102197" y="-29398"/>
                  <a:pt x="3423952" y="-5966"/>
                  <a:pt x="3728466" y="20323"/>
                </a:cubicBezTo>
              </a:path>
            </a:pathLst>
          </a:custGeom>
          <a:noFill/>
          <a:ln w="18821" cap="flat">
            <a:solidFill>
              <a:srgbClr val="53474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3AE143-0DAB-4D08-BE34-FB9ABBF3D09B}"/>
              </a:ext>
            </a:extLst>
          </p:cNvPr>
          <p:cNvSpPr txBox="1"/>
          <p:nvPr/>
        </p:nvSpPr>
        <p:spPr>
          <a:xfrm>
            <a:off x="441887" y="1259702"/>
            <a:ext cx="10240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sng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Câu 3</a:t>
            </a:r>
            <a:r>
              <a:rPr lang="vi-VN" sz="3200" b="0" i="0" dirty="0">
                <a:solidFill>
                  <a:srgbClr val="FF0000"/>
                </a:solidFill>
                <a:effectLst/>
                <a:cs typeface="#9Slide03 Arima Madurai Black" panose="00000A00000000000000" pitchFamily="2" charset="-93"/>
              </a:rPr>
              <a:t>: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Một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nồi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cơm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điện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có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số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ghi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trên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vỏ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là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: 220V – 400W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được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sử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dụng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với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hiệu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điện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thế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220V.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Điện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năng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tiêu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thụ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trong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thời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gian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2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giờ</a:t>
            </a:r>
            <a:r>
              <a:rPr lang="en-US" altLang="zh-CN" sz="3200" b="1" dirty="0"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cs typeface="#9Slide03 Arima Madurai" panose="00000500000000000000" pitchFamily="2" charset="0"/>
              </a:rPr>
              <a:t>là</a:t>
            </a:r>
            <a:endParaRPr lang="en-US" altLang="zh-CN" sz="3200" b="1" dirty="0">
              <a:cs typeface="#9Slide03 Arima Madurai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A1642A-75DB-421B-AF5B-D74842AFE623}"/>
              </a:ext>
            </a:extLst>
          </p:cNvPr>
          <p:cNvSpPr txBox="1"/>
          <p:nvPr/>
        </p:nvSpPr>
        <p:spPr>
          <a:xfrm>
            <a:off x="1445455" y="2809559"/>
            <a:ext cx="6239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cs typeface="#9Slide03 Arima Madurai" panose="00000500000000000000" pitchFamily="2" charset="0"/>
              </a:rPr>
              <a:t>A. </a:t>
            </a:r>
            <a:r>
              <a:rPr lang="en-US" altLang="zh-CN" sz="3200" dirty="0">
                <a:cs typeface="#9Slide03 Arima Madurai" panose="00000500000000000000" pitchFamily="2" charset="0"/>
              </a:rPr>
              <a:t>800 kWh</a:t>
            </a:r>
            <a:r>
              <a:rPr lang="vi-VN" sz="3200" b="0" i="0" dirty="0">
                <a:effectLst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75470D-5D99-4069-93D6-C43FFC92AE82}"/>
              </a:ext>
            </a:extLst>
          </p:cNvPr>
          <p:cNvSpPr txBox="1"/>
          <p:nvPr/>
        </p:nvSpPr>
        <p:spPr>
          <a:xfrm>
            <a:off x="1445455" y="3491575"/>
            <a:ext cx="6239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cs typeface="#9Slide03 Arima Madurai" panose="00000500000000000000" pitchFamily="2" charset="0"/>
              </a:rPr>
              <a:t>B. </a:t>
            </a:r>
            <a:r>
              <a:rPr lang="en-US" sz="3200" dirty="0">
                <a:cs typeface="#9Slide03 Arima Madurai" panose="00000500000000000000" pitchFamily="2" charset="0"/>
              </a:rPr>
              <a:t>0,8</a:t>
            </a:r>
            <a:r>
              <a:rPr lang="en-US" altLang="zh-CN" sz="3200" dirty="0">
                <a:cs typeface="#9Slide03 Arima Madurai" panose="00000500000000000000" pitchFamily="2" charset="0"/>
              </a:rPr>
              <a:t> kWh</a:t>
            </a:r>
            <a:r>
              <a:rPr lang="vi-VN" sz="3200" b="0" i="0" dirty="0">
                <a:effectLst/>
                <a:cs typeface="#9Slide03 Arima Madurai" panose="00000500000000000000" pitchFamily="2" charset="0"/>
              </a:rPr>
              <a:t>.</a:t>
            </a:r>
            <a:endParaRPr lang="vi-VN" sz="3200" dirty="0">
              <a:cs typeface="#9Slide03 Arima Madurai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CF28F3-72B1-414B-BC28-4247CAB12CD1}"/>
              </a:ext>
            </a:extLst>
          </p:cNvPr>
          <p:cNvSpPr txBox="1"/>
          <p:nvPr/>
        </p:nvSpPr>
        <p:spPr>
          <a:xfrm>
            <a:off x="1445455" y="4173591"/>
            <a:ext cx="6239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cs typeface="#9Slide03 Arima Madurai" panose="00000500000000000000" pitchFamily="2" charset="0"/>
              </a:rPr>
              <a:t>C. </a:t>
            </a:r>
            <a:r>
              <a:rPr lang="en-US" altLang="zh-CN" sz="3200" dirty="0">
                <a:cs typeface="#9Slide03 Arima Madurai" panose="00000500000000000000" pitchFamily="2" charset="0"/>
              </a:rPr>
              <a:t>80 kWh</a:t>
            </a:r>
            <a:r>
              <a:rPr lang="vi-VN" sz="3200" b="0" i="0" dirty="0">
                <a:effectLst/>
                <a:cs typeface="#9Slide03 Arima Madurai" panose="00000500000000000000" pitchFamily="2" charset="0"/>
              </a:rPr>
              <a:t>.</a:t>
            </a:r>
            <a:endParaRPr lang="vi-VN" sz="3200" dirty="0">
              <a:cs typeface="#9Slide03 Arima Madurai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2710B-C220-4221-8712-3F1314D49BBB}"/>
              </a:ext>
            </a:extLst>
          </p:cNvPr>
          <p:cNvSpPr txBox="1"/>
          <p:nvPr/>
        </p:nvSpPr>
        <p:spPr>
          <a:xfrm>
            <a:off x="1445455" y="4855607"/>
            <a:ext cx="6239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cs typeface="#9Slide03 Arima Madurai" panose="00000500000000000000" pitchFamily="2" charset="0"/>
              </a:rPr>
              <a:t>D. </a:t>
            </a:r>
            <a:r>
              <a:rPr lang="en-US" altLang="zh-CN" sz="3200" dirty="0">
                <a:cs typeface="#9Slide03 Arima Madurai" panose="00000500000000000000" pitchFamily="2" charset="0"/>
              </a:rPr>
              <a:t>8 kWh</a:t>
            </a:r>
            <a:r>
              <a:rPr lang="vi-VN" sz="3200" b="0" i="0" dirty="0">
                <a:effectLst/>
                <a:cs typeface="#9Slide03 Arima Madurai" panose="00000500000000000000" pitchFamily="2" charset="0"/>
              </a:rPr>
              <a:t>.</a:t>
            </a:r>
            <a:endParaRPr lang="vi-VN" sz="3200" dirty="0">
              <a:cs typeface="#9Slide03 Arima Madurai" panose="00000500000000000000" pitchFamily="2" charset="0"/>
            </a:endParaRPr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A69B7B9D-84ED-46B5-A2AA-72341F4D453A}"/>
              </a:ext>
            </a:extLst>
          </p:cNvPr>
          <p:cNvSpPr/>
          <p:nvPr/>
        </p:nvSpPr>
        <p:spPr>
          <a:xfrm rot="5400000">
            <a:off x="1189382" y="3428517"/>
            <a:ext cx="874432" cy="710890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NV-Ve-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4" y="916133"/>
            <a:ext cx="72390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098964" y="2954481"/>
            <a:ext cx="9247059" cy="32932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Học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thuộc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các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nội</a:t>
            </a:r>
            <a:r>
              <a:rPr lang="en-US" altLang="zh-CN" sz="3200" b="1" dirty="0">
                <a:latin typeface="Times New Roman" pitchFamily="18" charset="0"/>
              </a:rPr>
              <a:t> dung </a:t>
            </a:r>
            <a:r>
              <a:rPr lang="en-US" altLang="zh-CN" sz="3200" b="1" dirty="0" err="1">
                <a:latin typeface="Times New Roman" pitchFamily="18" charset="0"/>
              </a:rPr>
              <a:t>các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kết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luận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vở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ghi</a:t>
            </a:r>
            <a:r>
              <a:rPr lang="en-US" altLang="zh-CN" sz="32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Làm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bài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tập</a:t>
            </a:r>
            <a:r>
              <a:rPr lang="en-US" altLang="zh-CN" sz="3200" b="1" dirty="0">
                <a:latin typeface="Times New Roman" pitchFamily="18" charset="0"/>
              </a:rPr>
              <a:t> 13.1 </a:t>
            </a:r>
            <a:r>
              <a:rPr lang="en-US" altLang="zh-CN" sz="3200" b="1" dirty="0" err="1">
                <a:latin typeface="Times New Roman" pitchFamily="18" charset="0"/>
              </a:rPr>
              <a:t>đến</a:t>
            </a:r>
            <a:r>
              <a:rPr lang="en-US" altLang="zh-CN" sz="3200" b="1" dirty="0">
                <a:latin typeface="Times New Roman" pitchFamily="18" charset="0"/>
              </a:rPr>
              <a:t> 13.10 (SBT)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Ôn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lại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công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thức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tính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công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suất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điện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và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công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dòng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điện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để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tiết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sau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chữa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bài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tập</a:t>
            </a:r>
            <a:r>
              <a:rPr lang="en-US" altLang="zh-CN" sz="32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zh-CN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C4357-C747-41CD-A729-9AF49E832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1225281" y="1699564"/>
            <a:ext cx="618438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82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63240" y="1352084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641938">
            <a:off x="6484414" y="2667525"/>
            <a:ext cx="4454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TIẾT 13 – BÀI 13: ĐIỆN NĂNG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 CÔNG CỦA DÒNG ĐIỆN 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9" y="3095336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78" y="2137243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9" y="1497796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918622" y="2151540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I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18622" y="3776642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II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25998" y="2787116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III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300375" y="3545220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文本框 20"/>
          <p:cNvSpPr txBox="1"/>
          <p:nvPr/>
        </p:nvSpPr>
        <p:spPr>
          <a:xfrm>
            <a:off x="2981502" y="2116913"/>
            <a:ext cx="263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ĐIỆN NĂNG</a:t>
            </a:r>
          </a:p>
        </p:txBody>
      </p:sp>
      <p:sp>
        <p:nvSpPr>
          <p:cNvPr id="31" name="文本框 20"/>
          <p:cNvSpPr txBox="1"/>
          <p:nvPr/>
        </p:nvSpPr>
        <p:spPr>
          <a:xfrm>
            <a:off x="2872717" y="3543154"/>
            <a:ext cx="2949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CÔNG CỦA DÒNG ĐIỆN</a:t>
            </a:r>
          </a:p>
        </p:txBody>
      </p:sp>
      <p:sp>
        <p:nvSpPr>
          <p:cNvPr id="32" name="文本框 20"/>
          <p:cNvSpPr txBox="1"/>
          <p:nvPr/>
        </p:nvSpPr>
        <p:spPr>
          <a:xfrm>
            <a:off x="7514577" y="2820598"/>
            <a:ext cx="263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I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3190" y="3285916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ĐIỆN NĂNG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93040" y="1933742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4916" y="1036741"/>
            <a:ext cx="2621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0249" y="601405"/>
            <a:ext cx="2291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20356" y="2464782"/>
            <a:ext cx="4533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C1: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13.1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93" y="5538062"/>
            <a:ext cx="13985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6" descr="Papyrus"/>
          <p:cNvSpPr txBox="1">
            <a:spLocks noChangeArrowheads="1"/>
          </p:cNvSpPr>
          <p:nvPr/>
        </p:nvSpPr>
        <p:spPr bwMode="auto">
          <a:xfrm>
            <a:off x="7406029" y="4992617"/>
            <a:ext cx="2070100" cy="3984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anose="02020603050405020304" pitchFamily="18" charset="0"/>
              </a:rPr>
              <a:t>Nồi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cơm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điện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17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04" y="3675648"/>
            <a:ext cx="1631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8" descr="Papyrus"/>
          <p:cNvSpPr txBox="1">
            <a:spLocks noChangeArrowheads="1"/>
          </p:cNvSpPr>
          <p:nvPr/>
        </p:nvSpPr>
        <p:spPr bwMode="auto">
          <a:xfrm>
            <a:off x="7524081" y="3138246"/>
            <a:ext cx="1689100" cy="3984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anose="02020603050405020304" pitchFamily="18" charset="0"/>
              </a:rPr>
              <a:t>Máy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khoan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19" name="Picture 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93" y="3560554"/>
            <a:ext cx="15875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4" descr="Papyrus"/>
          <p:cNvSpPr txBox="1">
            <a:spLocks noChangeArrowheads="1"/>
          </p:cNvSpPr>
          <p:nvPr/>
        </p:nvSpPr>
        <p:spPr bwMode="auto">
          <a:xfrm>
            <a:off x="9636833" y="3150701"/>
            <a:ext cx="1971739" cy="40011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anose="02020603050405020304" pitchFamily="18" charset="0"/>
              </a:rPr>
              <a:t>Máy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bơm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nước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21" name="Text Box 93" descr="Papyrus"/>
          <p:cNvSpPr txBox="1">
            <a:spLocks noChangeArrowheads="1"/>
          </p:cNvSpPr>
          <p:nvPr/>
        </p:nvSpPr>
        <p:spPr bwMode="auto">
          <a:xfrm>
            <a:off x="7553612" y="1443123"/>
            <a:ext cx="1549400" cy="3984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anose="02020603050405020304" pitchFamily="18" charset="0"/>
              </a:rPr>
              <a:t>Bàn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là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điện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22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66" y="2125782"/>
            <a:ext cx="1398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5" descr="Papyrus"/>
          <p:cNvSpPr txBox="1">
            <a:spLocks noChangeArrowheads="1"/>
          </p:cNvSpPr>
          <p:nvPr/>
        </p:nvSpPr>
        <p:spPr bwMode="auto">
          <a:xfrm>
            <a:off x="9978100" y="1443122"/>
            <a:ext cx="1282700" cy="3984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anose="02020603050405020304" pitchFamily="18" charset="0"/>
              </a:rPr>
              <a:t>Mỏ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hàn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24" name="Picture 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78" y="1963443"/>
            <a:ext cx="1639888" cy="10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97" descr="Papyrus"/>
          <p:cNvSpPr txBox="1">
            <a:spLocks noChangeArrowheads="1"/>
          </p:cNvSpPr>
          <p:nvPr/>
        </p:nvSpPr>
        <p:spPr bwMode="auto">
          <a:xfrm>
            <a:off x="9874391" y="4976461"/>
            <a:ext cx="1447800" cy="3984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anose="02020603050405020304" pitchFamily="18" charset="0"/>
              </a:rPr>
              <a:t>Quạt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điện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26" name="Picture 9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99" y="5538062"/>
            <a:ext cx="16906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922026" y="2967740"/>
            <a:ext cx="54589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8" name="Text Box 134"/>
          <p:cNvSpPr txBox="1">
            <a:spLocks noChangeArrowheads="1"/>
          </p:cNvSpPr>
          <p:nvPr/>
        </p:nvSpPr>
        <p:spPr bwMode="auto">
          <a:xfrm>
            <a:off x="456449" y="5647062"/>
            <a:ext cx="6003925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dirty="0">
                <a:latin typeface="Times New Roman" panose="02020603050405020304" pitchFamily="18" charset="0"/>
              </a:rPr>
              <a:t>=&gt;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chạy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qua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quay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cơ</a:t>
            </a:r>
            <a:endParaRPr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840694" y="2108357"/>
            <a:ext cx="4712918" cy="2195918"/>
          </a:xfrm>
          <a:prstGeom prst="cloudCallout">
            <a:avLst>
              <a:gd name="adj1" fmla="val -33355"/>
              <a:gd name="adj2" fmla="val 105559"/>
            </a:avLst>
          </a:prstGeom>
          <a:solidFill>
            <a:srgbClr val="EBF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5279094" y="2135566"/>
            <a:ext cx="3642670" cy="2051304"/>
          </a:xfrm>
          <a:prstGeom prst="cloudCallout">
            <a:avLst>
              <a:gd name="adj1" fmla="val 41560"/>
              <a:gd name="adj2" fmla="val 104862"/>
            </a:avLst>
          </a:prstGeom>
          <a:solidFill>
            <a:srgbClr val="FBC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6540138" y="5507273"/>
            <a:ext cx="535882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dirty="0">
                <a:latin typeface="Times New Roman" panose="02020603050405020304" pitchFamily="18" charset="0"/>
              </a:rPr>
              <a:t>=&gt;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Dòng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chạy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qua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nóng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dụng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cụ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hay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thiết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bị</a:t>
            </a:r>
            <a:endParaRPr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190865" y="1171586"/>
            <a:ext cx="4772535" cy="3921113"/>
          </a:xfrm>
          <a:prstGeom prst="wedgeRoundRectCallout">
            <a:avLst/>
          </a:prstGeom>
          <a:noFill/>
          <a:ln w="28575">
            <a:solidFill>
              <a:srgbClr val="E94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6085372" y="2177630"/>
            <a:ext cx="4712918" cy="2195918"/>
          </a:xfrm>
          <a:prstGeom prst="cloudCallout">
            <a:avLst>
              <a:gd name="adj1" fmla="val 19462"/>
              <a:gd name="adj2" fmla="val 102089"/>
            </a:avLst>
          </a:prstGeom>
          <a:solidFill>
            <a:srgbClr val="FBC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845AE0BB-3C06-4DF2-BF70-18399B9778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134788" y="837118"/>
            <a:ext cx="375325" cy="3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5444 0.0696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47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5375 0.362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55964 0.0703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351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54934 0.359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41055 -0.195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-976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3901 0.0939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7734 -0.3333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8333 -0.0520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6" grpId="0" animBg="1"/>
      <p:bldP spid="16" grpId="1" animBg="1"/>
      <p:bldP spid="18" grpId="0" bldLvl="0" animBg="1"/>
      <p:bldP spid="18" grpId="1" animBg="1"/>
      <p:bldP spid="20" grpId="0" bldLvl="0" animBg="1"/>
      <p:bldP spid="20" grpId="1" animBg="1"/>
      <p:bldP spid="21" grpId="0" animBg="1"/>
      <p:bldP spid="23" grpId="0" animBg="1"/>
      <p:bldP spid="25" grpId="0" bldLvl="0" animBg="1"/>
      <p:bldP spid="25" grpId="2" animBg="1"/>
      <p:bldP spid="27" grpId="0"/>
      <p:bldP spid="28" grpId="0" animBg="1"/>
      <p:bldP spid="7" grpId="0" animBg="1"/>
      <p:bldP spid="7" grpId="1" animBg="1"/>
      <p:bldP spid="30" grpId="0" animBg="1"/>
      <p:bldP spid="30" grpId="1" animBg="1"/>
      <p:bldP spid="32" grpId="0" animBg="1"/>
      <p:bldP spid="33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790" y="457741"/>
            <a:ext cx="3310415" cy="256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212" y="953135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869" y="3999270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6820197" y="4353208"/>
            <a:ext cx="4548223" cy="3124176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6406" y="1525349"/>
            <a:ext cx="2621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6406" y="1034814"/>
            <a:ext cx="2291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I. ĐIỆN NĂNG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80ABD31-BC7C-491F-8B32-1180A376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07" y="2386471"/>
            <a:ext cx="10211789" cy="1379101"/>
          </a:xfrm>
          <a:prstGeom prst="roundRect">
            <a:avLst/>
          </a:prstGeom>
          <a:solidFill>
            <a:srgbClr val="97D5E3">
              <a:alpha val="5764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Điện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năng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là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Năng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dòng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altLang="en-US" sz="2500" b="1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Dòng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điện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có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năng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lượng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vì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nó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có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khả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năng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thực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làm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 quay 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động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cơ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),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cũng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có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thể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thay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đổi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nhiệt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năng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làm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nóng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thiết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bị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+mn-lt"/>
              </a:rPr>
              <a:t>điện</a:t>
            </a:r>
            <a:r>
              <a:rPr lang="en-US" altLang="en-US" sz="2500" b="1" dirty="0">
                <a:solidFill>
                  <a:schemeClr val="tx2"/>
                </a:solidFill>
                <a:latin typeface="+mn-lt"/>
              </a:rPr>
              <a:t>)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của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vật</a:t>
            </a:r>
            <a:r>
              <a:rPr lang="en-US" alt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en-US" altLang="en-US" sz="25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685110" y="3887597"/>
            <a:ext cx="4781914" cy="2102582"/>
          </a:xfrm>
          <a:prstGeom prst="cloudCallout">
            <a:avLst>
              <a:gd name="adj1" fmla="val -39602"/>
              <a:gd name="adj2" fmla="val 110061"/>
            </a:avLst>
          </a:prstGeom>
          <a:solidFill>
            <a:srgbClr val="FBC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3300"/>
                </a:solidFill>
              </a:rPr>
              <a:t>Các thiết bị trên sử dụng điện năng chuyển hóa thành các dạng năng lượng nào?</a:t>
            </a: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47E60FD4-1B6F-4A50-8AAF-43CCCB3ED6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358744" y="2168068"/>
            <a:ext cx="375325" cy="3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342248" y="531554"/>
            <a:ext cx="2191122" cy="15208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538" y="4638733"/>
            <a:ext cx="1127858" cy="865707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7549" y="1200532"/>
            <a:ext cx="3791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chuyển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hoá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năng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9172" y="424867"/>
            <a:ext cx="2291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I. ĐIỆN NĂNG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9586" y="1777792"/>
            <a:ext cx="11972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4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C2- C3: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9" name="Table 18"/>
          <p:cNvGraphicFramePr/>
          <p:nvPr>
            <p:extLst>
              <p:ext uri="{D42A27DB-BD31-4B8C-83A1-F6EECF244321}">
                <p14:modId xmlns:p14="http://schemas.microsoft.com/office/powerpoint/2010/main" val="1312150848"/>
              </p:ext>
            </p:extLst>
          </p:nvPr>
        </p:nvGraphicFramePr>
        <p:xfrm>
          <a:off x="1015999" y="2652757"/>
          <a:ext cx="10160000" cy="37803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6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41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b="1" dirty="0" err="1"/>
                        <a:t>Dụng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cụ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điện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b="1" dirty="0" err="1"/>
                        <a:t>Điện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năng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được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biến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đổi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thành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b="1" dirty="0" err="1"/>
                        <a:t>Năng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lượng</a:t>
                      </a:r>
                      <a:r>
                        <a:rPr sz="2000" b="1" dirty="0"/>
                        <a:t> </a:t>
                      </a:r>
                    </a:p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b="1" dirty="0" err="1"/>
                        <a:t>có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ích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b="1" dirty="0" err="1"/>
                        <a:t>Năng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lượng</a:t>
                      </a:r>
                      <a:endParaRPr sz="2000" b="1" dirty="0"/>
                    </a:p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vô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ích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849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dirty="0" err="1"/>
                        <a:t>Bóng đèn dây tóc</a:t>
                      </a:r>
                      <a:endParaRPr lang="en-US" sz="20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sz="2500" dirty="0" err="1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0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5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dirty="0" err="1"/>
                        <a:t>Đèn</a:t>
                      </a:r>
                      <a:r>
                        <a:rPr sz="2000" dirty="0"/>
                        <a:t> LED</a:t>
                      </a:r>
                      <a:endParaRPr lang="en-US" sz="2000" dirty="0"/>
                    </a:p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sz="2500" dirty="0" err="1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5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dirty="0" err="1"/>
                        <a:t>Nồi cơm điện, bàn là</a:t>
                      </a:r>
                      <a:endParaRPr lang="en-US" sz="20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32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sz="2000" dirty="0" err="1"/>
                        <a:t>Quạt điện, máy bơm nước</a:t>
                      </a:r>
                      <a:endParaRPr lang="en-US" sz="20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sz="2500" dirty="0" err="1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sz="2500" dirty="0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 Box 98"/>
          <p:cNvSpPr txBox="1">
            <a:spLocks noChangeArrowheads="1"/>
          </p:cNvSpPr>
          <p:nvPr/>
        </p:nvSpPr>
        <p:spPr bwMode="auto">
          <a:xfrm>
            <a:off x="3024413" y="3407174"/>
            <a:ext cx="3360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sáng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31"/>
          <p:cNvSpPr txBox="1">
            <a:spLocks noChangeArrowheads="1"/>
          </p:cNvSpPr>
          <p:nvPr/>
        </p:nvSpPr>
        <p:spPr bwMode="auto">
          <a:xfrm>
            <a:off x="6681567" y="3400896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sáng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38"/>
          <p:cNvSpPr txBox="1">
            <a:spLocks noChangeArrowheads="1"/>
          </p:cNvSpPr>
          <p:nvPr/>
        </p:nvSpPr>
        <p:spPr bwMode="auto">
          <a:xfrm>
            <a:off x="9120870" y="3471838"/>
            <a:ext cx="1885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98"/>
          <p:cNvSpPr txBox="1">
            <a:spLocks noChangeArrowheads="1"/>
          </p:cNvSpPr>
          <p:nvPr/>
        </p:nvSpPr>
        <p:spPr bwMode="auto">
          <a:xfrm>
            <a:off x="2751992" y="4107560"/>
            <a:ext cx="36501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sáng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133"/>
          <p:cNvSpPr txBox="1">
            <a:spLocks noChangeArrowheads="1"/>
          </p:cNvSpPr>
          <p:nvPr/>
        </p:nvSpPr>
        <p:spPr bwMode="auto">
          <a:xfrm>
            <a:off x="6678849" y="4152486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sáng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37"/>
          <p:cNvSpPr txBox="1">
            <a:spLocks noChangeArrowheads="1"/>
          </p:cNvSpPr>
          <p:nvPr/>
        </p:nvSpPr>
        <p:spPr bwMode="auto">
          <a:xfrm>
            <a:off x="9186547" y="4228595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98"/>
          <p:cNvSpPr txBox="1">
            <a:spLocks noChangeArrowheads="1"/>
          </p:cNvSpPr>
          <p:nvPr/>
        </p:nvSpPr>
        <p:spPr bwMode="auto">
          <a:xfrm>
            <a:off x="3024413" y="4932990"/>
            <a:ext cx="3193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sáng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34"/>
          <p:cNvSpPr txBox="1">
            <a:spLocks noChangeArrowheads="1"/>
          </p:cNvSpPr>
          <p:nvPr/>
        </p:nvSpPr>
        <p:spPr bwMode="auto">
          <a:xfrm>
            <a:off x="6758107" y="5044592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Nhiệt năng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017058" y="4845906"/>
            <a:ext cx="2012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sáng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01"/>
          <p:cNvSpPr txBox="1">
            <a:spLocks noChangeArrowheads="1"/>
          </p:cNvSpPr>
          <p:nvPr/>
        </p:nvSpPr>
        <p:spPr bwMode="auto">
          <a:xfrm>
            <a:off x="3427185" y="5875965"/>
            <a:ext cx="272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</a:rPr>
              <a:t>Cơ năng và nhiệt năng</a:t>
            </a:r>
          </a:p>
        </p:txBody>
      </p:sp>
      <p:sp>
        <p:nvSpPr>
          <p:cNvPr id="33" name="Text Box 136"/>
          <p:cNvSpPr txBox="1">
            <a:spLocks noChangeArrowheads="1"/>
          </p:cNvSpPr>
          <p:nvPr/>
        </p:nvSpPr>
        <p:spPr bwMode="auto">
          <a:xfrm>
            <a:off x="6750963" y="5836228"/>
            <a:ext cx="1843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năng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35"/>
          <p:cNvSpPr txBox="1">
            <a:spLocks noChangeArrowheads="1"/>
          </p:cNvSpPr>
          <p:nvPr/>
        </p:nvSpPr>
        <p:spPr bwMode="auto">
          <a:xfrm>
            <a:off x="9195591" y="5770993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2B0FD4F2-1096-490F-AF9B-F051660A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49" y="785035"/>
            <a:ext cx="2621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984936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5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6238" y="497460"/>
            <a:ext cx="2291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I. ĐIỆN NĂNG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8317" y="1219448"/>
            <a:ext cx="3791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chuyển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hóa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năng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80ABD31-BC7C-491F-8B32-1180A376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14" y="1728542"/>
            <a:ext cx="10562563" cy="1055608"/>
          </a:xfrm>
          <a:prstGeom prst="roundRect">
            <a:avLst/>
          </a:prstGeom>
          <a:solidFill>
            <a:srgbClr val="97D5E3">
              <a:alpha val="5764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2800" dirty="0"/>
              <a:t>- </a:t>
            </a:r>
            <a:r>
              <a:rPr lang="en-US" altLang="zh-CN" sz="2800" dirty="0" err="1"/>
              <a:t>Điện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năng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có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thể</a:t>
            </a:r>
            <a:r>
              <a:rPr lang="en-US" altLang="zh-CN" sz="2800" dirty="0"/>
              <a:t> </a:t>
            </a:r>
            <a:r>
              <a:rPr lang="en-US" altLang="zh-CN" sz="2800" dirty="0" err="1"/>
              <a:t>chuyển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hoá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thành</a:t>
            </a:r>
            <a:r>
              <a:rPr lang="en-US" altLang="zh-CN" sz="2800" dirty="0"/>
              <a:t> </a:t>
            </a:r>
            <a:r>
              <a:rPr lang="en-US" altLang="zh-CN" sz="2800" dirty="0" err="1"/>
              <a:t>các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dạng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năng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lượng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khác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trong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đó</a:t>
            </a:r>
            <a:r>
              <a:rPr lang="en-US" altLang="zh-CN" sz="2800" dirty="0"/>
              <a:t> </a:t>
            </a:r>
            <a:r>
              <a:rPr lang="en-US" altLang="zh-CN" sz="2800" dirty="0" err="1"/>
              <a:t>có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phần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năng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lượng</a:t>
            </a:r>
            <a:r>
              <a:rPr lang="en-US" altLang="zh-CN" sz="2800" dirty="0"/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có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ích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/>
              <a:t>và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phần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năng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lượng</a:t>
            </a:r>
            <a:r>
              <a:rPr lang="en-US" altLang="zh-CN" sz="2800" dirty="0"/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vô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ích</a:t>
            </a:r>
            <a:r>
              <a:rPr lang="en-US" altLang="zh-CN" sz="2800" dirty="0"/>
              <a:t>.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E80ABD31-BC7C-491F-8B32-1180A376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14" y="3098070"/>
            <a:ext cx="9927575" cy="2962513"/>
          </a:xfrm>
          <a:prstGeom prst="roundRect">
            <a:avLst/>
          </a:prstGeom>
          <a:solidFill>
            <a:srgbClr val="97D5E3">
              <a:alpha val="5764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zh-CN" sz="2500" b="1" dirty="0">
                <a:latin typeface="#9Slide04 SFU Belle" panose="00000400000000000000" pitchFamily="2" charset="0"/>
              </a:rPr>
              <a:t>- </a:t>
            </a:r>
            <a:r>
              <a:rPr lang="en-US" altLang="zh-CN" sz="2800" dirty="0" err="1">
                <a:solidFill>
                  <a:srgbClr val="FF0000"/>
                </a:solidFill>
              </a:rPr>
              <a:t>Tỉ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số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/>
              <a:t>phần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năng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lượng</a:t>
            </a:r>
            <a:r>
              <a:rPr lang="en-US" altLang="zh-CN" sz="2800" dirty="0"/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có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ích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/>
              <a:t>được</a:t>
            </a:r>
            <a:r>
              <a:rPr lang="en-US" altLang="zh-CN" sz="2800" dirty="0"/>
              <a:t> </a:t>
            </a:r>
            <a:r>
              <a:rPr lang="en-US" altLang="zh-CN" sz="2800" dirty="0" err="1"/>
              <a:t>chuyển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hoá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từ</a:t>
            </a:r>
            <a:r>
              <a:rPr lang="en-US" altLang="zh-CN" sz="2800" dirty="0"/>
              <a:t> </a:t>
            </a:r>
            <a:r>
              <a:rPr lang="en-US" altLang="zh-CN" sz="2800" dirty="0" err="1"/>
              <a:t>điện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năng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và</a:t>
            </a:r>
            <a:r>
              <a:rPr lang="en-US" altLang="zh-CN" sz="2800" dirty="0"/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toàn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bộ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điện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/>
              <a:t>tiêu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thụ</a:t>
            </a:r>
            <a:r>
              <a:rPr lang="en-US" altLang="zh-CN" sz="2800" dirty="0"/>
              <a:t> </a:t>
            </a:r>
            <a:r>
              <a:rPr lang="en-US" altLang="zh-CN" sz="2800" dirty="0" err="1"/>
              <a:t>gọi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là</a:t>
            </a:r>
            <a:r>
              <a:rPr lang="en-US" altLang="zh-CN" sz="2800" dirty="0"/>
              <a:t> </a:t>
            </a:r>
            <a:r>
              <a:rPr lang="en-US" altLang="zh-CN" sz="2800" b="1" dirty="0" err="1">
                <a:solidFill>
                  <a:srgbClr val="C00000"/>
                </a:solidFill>
              </a:rPr>
              <a:t>hiệu</a:t>
            </a:r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</a:rPr>
              <a:t>suất</a:t>
            </a:r>
            <a:r>
              <a:rPr lang="en-US" altLang="zh-CN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 err="1"/>
              <a:t>sử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dụng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điện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năng</a:t>
            </a:r>
            <a:r>
              <a:rPr lang="en-US" altLang="zh-CN" sz="2800" dirty="0"/>
              <a:t>:</a:t>
            </a:r>
          </a:p>
          <a:p>
            <a:pPr algn="just" eaLnBrk="1" hangingPunct="1"/>
            <a:endParaRPr lang="en-US" altLang="zh-CN" sz="2800" dirty="0"/>
          </a:p>
          <a:p>
            <a:pPr algn="just" eaLnBrk="1" hangingPunct="1"/>
            <a:endParaRPr lang="en-US" altLang="zh-CN" sz="2800" dirty="0"/>
          </a:p>
          <a:p>
            <a:pPr algn="just" eaLnBrk="1" hangingPunct="1"/>
            <a:endParaRPr lang="en-US" altLang="zh-CN" sz="2800" dirty="0"/>
          </a:p>
          <a:p>
            <a:pPr algn="just" eaLnBrk="1" hangingPunct="1"/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1820091" y="4340963"/>
                <a:ext cx="1689463" cy="751647"/>
              </a:xfrm>
              <a:prstGeom prst="rect">
                <a:avLst/>
              </a:prstGeom>
              <a:ln w="28575">
                <a:solidFill>
                  <a:srgbClr val="E94D47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 smtClean="0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vi-VN" i="1" smtClean="0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ó í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à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ầ</m:t>
                              </m:r>
                              <m:r>
                                <a:rPr lang="vi-VN" b="0" i="1" smtClean="0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91" y="4340963"/>
                <a:ext cx="1689463" cy="7516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E94D4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742072" y="4257723"/>
            <a:ext cx="80055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4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A</a:t>
            </a:r>
            <a:r>
              <a:rPr lang="en-US" altLang="zh-CN" sz="2400" baseline="-250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toàn</a:t>
            </a:r>
            <a:r>
              <a:rPr lang="en-US" altLang="zh-CN" sz="2400" dirty="0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 </a:t>
            </a:r>
            <a:r>
              <a:rPr lang="en-US" altLang="zh-CN" sz="2400" baseline="-250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phần</a:t>
            </a:r>
            <a:r>
              <a:rPr lang="en-US" altLang="zh-CN" sz="2400" dirty="0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 = </a:t>
            </a:r>
            <a:r>
              <a:rPr lang="en-US" altLang="zh-CN" sz="24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A</a:t>
            </a:r>
            <a:r>
              <a:rPr lang="en-US" altLang="zh-CN" sz="2400" baseline="-250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 </a:t>
            </a:r>
            <a:r>
              <a:rPr lang="en-US" altLang="zh-CN" sz="2400" baseline="-250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ích</a:t>
            </a:r>
            <a:r>
              <a:rPr lang="en-US" altLang="zh-CN" sz="2400" dirty="0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 + </a:t>
            </a:r>
            <a:r>
              <a:rPr lang="en-US" altLang="zh-CN" sz="24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A</a:t>
            </a:r>
            <a:r>
              <a:rPr lang="en-US" altLang="zh-CN" sz="2400" baseline="-250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vô</a:t>
            </a:r>
            <a:r>
              <a:rPr lang="en-US" altLang="zh-CN" sz="2400" dirty="0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 </a:t>
            </a:r>
            <a:r>
              <a:rPr lang="en-US" altLang="zh-CN" sz="2400" baseline="-25000" dirty="0" err="1">
                <a:solidFill>
                  <a:srgbClr val="002060"/>
                </a:solidFill>
                <a:highlight>
                  <a:srgbClr val="F3EB45"/>
                </a:highlight>
                <a:latin typeface="Times New Roman" panose="02020603050405020304" pitchFamily="18" charset="0"/>
              </a:rPr>
              <a:t>ích</a:t>
            </a:r>
            <a:endParaRPr lang="en-US" altLang="zh-CN" sz="2400" dirty="0">
              <a:solidFill>
                <a:srgbClr val="002060"/>
              </a:solidFill>
              <a:highlight>
                <a:srgbClr val="F3EB45"/>
              </a:highlight>
              <a:latin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820091" y="1029926"/>
            <a:ext cx="5292163" cy="2967474"/>
          </a:xfrm>
          <a:prstGeom prst="cloudCallout">
            <a:avLst>
              <a:gd name="adj1" fmla="val -51816"/>
              <a:gd name="adj2" fmla="val 94703"/>
            </a:avLst>
          </a:prstGeom>
          <a:solidFill>
            <a:srgbClr val="FBC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3300"/>
                </a:solidFill>
              </a:rPr>
              <a:t>Công </a:t>
            </a:r>
            <a:r>
              <a:rPr lang="vi-VN" altLang="en-US" sz="2400" b="1" dirty="0" err="1">
                <a:solidFill>
                  <a:srgbClr val="FF3300"/>
                </a:solidFill>
              </a:rPr>
              <a:t>của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dòng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điện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là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gì</a:t>
            </a:r>
            <a:r>
              <a:rPr lang="vi-VN" altLang="en-US" sz="2400" b="1" dirty="0">
                <a:solidFill>
                  <a:srgbClr val="FF3300"/>
                </a:solidFill>
              </a:rPr>
              <a:t>? </a:t>
            </a:r>
            <a:r>
              <a:rPr lang="vi-VN" altLang="en-US" sz="2400" b="1" dirty="0" err="1">
                <a:solidFill>
                  <a:srgbClr val="FF3300"/>
                </a:solidFill>
              </a:rPr>
              <a:t>Tính</a:t>
            </a:r>
            <a:r>
              <a:rPr lang="vi-VN" altLang="en-US" sz="2400" b="1" dirty="0">
                <a:solidFill>
                  <a:srgbClr val="FF3300"/>
                </a:solidFill>
              </a:rPr>
              <a:t> công </a:t>
            </a:r>
            <a:r>
              <a:rPr lang="vi-VN" altLang="en-US" sz="2400" b="1" dirty="0" err="1">
                <a:solidFill>
                  <a:srgbClr val="FF3300"/>
                </a:solidFill>
              </a:rPr>
              <a:t>của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dòng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điện</a:t>
            </a:r>
            <a:r>
              <a:rPr lang="vi-VN" altLang="en-US" sz="2400" b="1" dirty="0">
                <a:solidFill>
                  <a:srgbClr val="FF3300"/>
                </a:solidFill>
              </a:rPr>
              <a:t> theo CT </a:t>
            </a:r>
            <a:r>
              <a:rPr lang="vi-VN" altLang="en-US" sz="2400" b="1" dirty="0" err="1">
                <a:solidFill>
                  <a:srgbClr val="FF3300"/>
                </a:solidFill>
              </a:rPr>
              <a:t>nào</a:t>
            </a:r>
            <a:r>
              <a:rPr lang="vi-VN" altLang="en-US" sz="2400" b="1" dirty="0">
                <a:solidFill>
                  <a:srgbClr val="FF3300"/>
                </a:solidFill>
              </a:rPr>
              <a:t>? </a:t>
            </a:r>
            <a:r>
              <a:rPr lang="vi-VN" altLang="en-US" sz="2400" b="1" dirty="0" err="1">
                <a:solidFill>
                  <a:srgbClr val="FF3300"/>
                </a:solidFill>
              </a:rPr>
              <a:t>Để</a:t>
            </a:r>
            <a:r>
              <a:rPr lang="vi-VN" altLang="en-US" sz="2400" b="1" dirty="0">
                <a:solidFill>
                  <a:srgbClr val="FF3300"/>
                </a:solidFill>
              </a:rPr>
              <a:t> đo công </a:t>
            </a:r>
            <a:r>
              <a:rPr lang="vi-VN" altLang="en-US" sz="2400" b="1" dirty="0" err="1">
                <a:solidFill>
                  <a:srgbClr val="FF3300"/>
                </a:solidFill>
              </a:rPr>
              <a:t>của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dòng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điện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người</a:t>
            </a:r>
            <a:r>
              <a:rPr lang="vi-VN" altLang="en-US" sz="2400" b="1" dirty="0">
                <a:solidFill>
                  <a:srgbClr val="FF3300"/>
                </a:solidFill>
              </a:rPr>
              <a:t> ta </a:t>
            </a:r>
            <a:r>
              <a:rPr lang="vi-VN" altLang="en-US" sz="2400" b="1" dirty="0" err="1">
                <a:solidFill>
                  <a:srgbClr val="FF3300"/>
                </a:solidFill>
              </a:rPr>
              <a:t>dùng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dụng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cụ</a:t>
            </a:r>
            <a:r>
              <a:rPr lang="vi-VN" altLang="en-US" sz="2400" b="1" dirty="0">
                <a:solidFill>
                  <a:srgbClr val="FF3300"/>
                </a:solidFill>
              </a:rPr>
              <a:t> </a:t>
            </a:r>
            <a:r>
              <a:rPr lang="vi-VN" altLang="en-US" sz="2400" b="1" dirty="0" err="1">
                <a:solidFill>
                  <a:srgbClr val="FF3300"/>
                </a:solidFill>
              </a:rPr>
              <a:t>gì</a:t>
            </a:r>
            <a:r>
              <a:rPr lang="vi-VN" altLang="en-US" sz="2400" b="1" dirty="0">
                <a:solidFill>
                  <a:srgbClr val="FF3300"/>
                </a:solidFill>
              </a:rPr>
              <a:t>?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C4357-C747-41CD-A729-9AF49E832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162768" y="1679826"/>
            <a:ext cx="618438" cy="523220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183937B4-1F1B-4AFC-A90A-0E5E3EFB0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17" y="841387"/>
            <a:ext cx="2621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năng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8297FAC2-C1A3-4C13-A6D5-B45530EA8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1402" r="28020" b="30485"/>
          <a:stretch/>
        </p:blipFill>
        <p:spPr>
          <a:xfrm>
            <a:off x="196238" y="2971542"/>
            <a:ext cx="618438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  <p:bldP spid="22" grpId="0" animBg="1"/>
      <p:bldP spid="5" grpId="0" animBg="1"/>
      <p:bldP spid="25" grpId="0"/>
      <p:bldP spid="6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1909</Words>
  <Application>Microsoft Office PowerPoint</Application>
  <PresentationFormat>Widescreen</PresentationFormat>
  <Paragraphs>232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等线</vt:lpstr>
      <vt:lpstr>#9Slide04 SFU Belle</vt:lpstr>
      <vt:lpstr>.VnCommercial ScriptH</vt:lpstr>
      <vt:lpstr>Arial</vt:lpstr>
      <vt:lpstr>Blackadder ITC</vt:lpstr>
      <vt:lpstr>Cambria Math</vt:lpstr>
      <vt:lpstr>Times New Roman</vt:lpstr>
      <vt:lpstr>Vni 01 LinotypeZapfino one</vt:lpstr>
      <vt:lpstr>VNI-Commerce</vt:lpstr>
      <vt:lpstr>Wingdings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Khanh Nguyễn</cp:lastModifiedBy>
  <cp:revision>176</cp:revision>
  <dcterms:created xsi:type="dcterms:W3CDTF">2017-05-23T12:09:32Z</dcterms:created>
  <dcterms:modified xsi:type="dcterms:W3CDTF">2021-10-16T00:19:59Z</dcterms:modified>
</cp:coreProperties>
</file>