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8" r:id="rId4"/>
    <p:sldId id="258" r:id="rId5"/>
    <p:sldId id="260" r:id="rId6"/>
    <p:sldId id="269" r:id="rId7"/>
    <p:sldId id="261" r:id="rId8"/>
    <p:sldId id="279" r:id="rId9"/>
    <p:sldId id="280" r:id="rId10"/>
    <p:sldId id="263" r:id="rId11"/>
    <p:sldId id="281" r:id="rId12"/>
    <p:sldId id="282" r:id="rId13"/>
    <p:sldId id="266" r:id="rId14"/>
    <p:sldId id="283" r:id="rId15"/>
    <p:sldId id="284" r:id="rId16"/>
    <p:sldId id="285" r:id="rId17"/>
    <p:sldId id="286" r:id="rId18"/>
    <p:sldId id="287" r:id="rId19"/>
    <p:sldId id="288" r:id="rId20"/>
    <p:sldId id="271" r:id="rId21"/>
    <p:sldId id="289" r:id="rId22"/>
    <p:sldId id="273" r:id="rId23"/>
    <p:sldId id="290" r:id="rId24"/>
    <p:sldId id="276"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6" d="100"/>
          <a:sy n="66" d="100"/>
        </p:scale>
        <p:origin x="5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9/6/2023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8654" y="150541"/>
            <a:ext cx="9079165"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52789" y="789092"/>
            <a:ext cx="9775902" cy="5715000"/>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1. </a:t>
            </a:r>
            <a:r>
              <a:rPr lang="vi-VN" sz="2400" b="1">
                <a:latin typeface="Times New Roman" panose="02020603050405020304" pitchFamily="18" charset="0"/>
                <a:cs typeface="Times New Roman" panose="02020603050405020304" pitchFamily="18" charset="0"/>
              </a:rPr>
              <a:t>Quan sát hình</a:t>
            </a:r>
            <a:r>
              <a:rPr lang="en-US" sz="2400" b="1">
                <a:latin typeface="Times New Roman" panose="02020603050405020304" pitchFamily="18" charset="0"/>
                <a:cs typeface="Times New Roman" panose="02020603050405020304" pitchFamily="18" charset="0"/>
              </a:rPr>
              <a:t> dưới đây </a:t>
            </a:r>
            <a:r>
              <a:rPr lang="vi-VN" sz="2400" b="1">
                <a:latin typeface="Times New Roman" panose="02020603050405020304" pitchFamily="18" charset="0"/>
                <a:cs typeface="Times New Roman" panose="02020603050405020304" pitchFamily="18" charset="0"/>
              </a:rPr>
              <a:t>và 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7869" y="965921"/>
            <a:ext cx="11361271" cy="4521507"/>
          </a:xfrm>
          <a:prstGeom prst="rect">
            <a:avLst/>
          </a:prstGeom>
        </p:spPr>
      </p:pic>
      <p:sp>
        <p:nvSpPr>
          <p:cNvPr id="5" name="Rectangle 4"/>
          <p:cNvSpPr/>
          <p:nvPr/>
        </p:nvSpPr>
        <p:spPr>
          <a:xfrm>
            <a:off x="403510" y="5413415"/>
            <a:ext cx="11699377" cy="1384995"/>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2. Vì sao phải sử dụng tỉ lệ khi lập bản vẽ kĩ thuật?</a:t>
            </a:r>
          </a:p>
          <a:p>
            <a:r>
              <a:rPr lang="vi-VN" sz="2800" b="1" dirty="0">
                <a:latin typeface="Times New Roman" panose="02020603050405020304" pitchFamily="18" charset="0"/>
                <a:cs typeface="Times New Roman" panose="02020603050405020304" pitchFamily="18" charset="0"/>
              </a:rPr>
              <a:t>3. So sánh kích thước của bản vẽ và kích thước vật thể nếu bản vẽ sử dụng tỉ lệ 2:1.</a:t>
            </a:r>
          </a:p>
        </p:txBody>
      </p:sp>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1. </a:t>
            </a:r>
            <a:r>
              <a:rPr lang="vi-VN" sz="2400" b="1">
                <a:latin typeface="Times New Roman" panose="02020603050405020304" pitchFamily="18" charset="0"/>
                <a:cs typeface="Times New Roman" panose="02020603050405020304" pitchFamily="18" charset="0"/>
              </a:rPr>
              <a:t>Quan sát hình</a:t>
            </a:r>
            <a:r>
              <a:rPr lang="en-US" sz="2400" b="1">
                <a:latin typeface="Times New Roman" panose="02020603050405020304" pitchFamily="18" charset="0"/>
                <a:cs typeface="Times New Roman" panose="02020603050405020304" pitchFamily="18" charset="0"/>
              </a:rPr>
              <a:t> dưới đây </a:t>
            </a:r>
            <a:r>
              <a:rPr lang="vi-VN" sz="2400" b="1">
                <a:latin typeface="Times New Roman" panose="02020603050405020304" pitchFamily="18" charset="0"/>
                <a:cs typeface="Times New Roman" panose="02020603050405020304" pitchFamily="18" charset="0"/>
              </a:rPr>
              <a:t>và 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7870" y="965921"/>
            <a:ext cx="4254759" cy="4585993"/>
          </a:xfrm>
          <a:prstGeom prst="rect">
            <a:avLst/>
          </a:prstGeom>
        </p:spPr>
      </p:pic>
      <p:sp>
        <p:nvSpPr>
          <p:cNvPr id="5" name="Rectangle 4"/>
          <p:cNvSpPr/>
          <p:nvPr/>
        </p:nvSpPr>
        <p:spPr>
          <a:xfrm>
            <a:off x="351452" y="5551915"/>
            <a:ext cx="1145768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Vì sao phải sử dụng tỉ lệ khi lập bản vẽ kĩ thuật?</a:t>
            </a:r>
          </a:p>
          <a:p>
            <a:r>
              <a:rPr lang="vi-VN" sz="2800" b="1">
                <a:latin typeface="Times New Roman" panose="02020603050405020304" pitchFamily="18" charset="0"/>
                <a:cs typeface="Times New Roman" panose="02020603050405020304" pitchFamily="18" charset="0"/>
              </a:rPr>
              <a:t>3. So sánh kích thước của bản vẽ và kích thước vật thể nếu bản vẽ sử dụng tỉ lệ 2:1.</a:t>
            </a:r>
          </a:p>
        </p:txBody>
      </p:sp>
      <p:sp>
        <p:nvSpPr>
          <p:cNvPr id="8" name="Rectangle 7"/>
          <p:cNvSpPr/>
          <p:nvPr/>
        </p:nvSpPr>
        <p:spPr>
          <a:xfrm>
            <a:off x="4799047" y="965921"/>
            <a:ext cx="7106511" cy="4093428"/>
          </a:xfrm>
          <a:prstGeom prst="rect">
            <a:avLst/>
          </a:prstGeom>
        </p:spPr>
        <p:txBody>
          <a:bodyPr wrap="square">
            <a:spAutoFit/>
          </a:bodyPr>
          <a:lstStyle/>
          <a:p>
            <a:r>
              <a:rPr lang="en-US" sz="2000" b="1">
                <a:solidFill>
                  <a:srgbClr val="FF0000"/>
                </a:solidFill>
                <a:latin typeface="Times New Roman" panose="02020603050405020304" pitchFamily="18" charset="0"/>
                <a:cs typeface="Times New Roman" panose="02020603050405020304" pitchFamily="18" charset="0"/>
              </a:rPr>
              <a:t>1.</a:t>
            </a:r>
            <a:r>
              <a:rPr lang="vi-VN" sz="2000" b="1">
                <a:solidFill>
                  <a:srgbClr val="FF0000"/>
                </a:solidFill>
                <a:latin typeface="Times New Roman" panose="02020603050405020304" pitchFamily="18" charset="0"/>
                <a:cs typeface="Times New Roman" panose="02020603050405020304" pitchFamily="18" charset="0"/>
              </a:rPr>
              <a:t>- Hình b: kích thước trên hình biểu diễn lớn gấp đôi kích thước tương ứng của đai ốc hình a</a:t>
            </a:r>
          </a:p>
          <a:p>
            <a:r>
              <a:rPr lang="vi-VN" sz="2000" b="1">
                <a:solidFill>
                  <a:srgbClr val="FF0000"/>
                </a:solidFill>
                <a:latin typeface="Times New Roman" panose="02020603050405020304" pitchFamily="18" charset="0"/>
                <a:cs typeface="Times New Roman" panose="02020603050405020304" pitchFamily="18" charset="0"/>
              </a:rPr>
              <a:t>- Hình c: kích thước trên hình biểu diễn bằng kích thước tương ứng của đai ốc hình a</a:t>
            </a:r>
          </a:p>
          <a:p>
            <a:r>
              <a:rPr lang="en-US" sz="2000" b="1">
                <a:solidFill>
                  <a:srgbClr val="FF0000"/>
                </a:solidFill>
                <a:latin typeface="Times New Roman" panose="02020603050405020304" pitchFamily="18" charset="0"/>
                <a:cs typeface="Times New Roman" panose="02020603050405020304" pitchFamily="18" charset="0"/>
              </a:rPr>
              <a:t>- </a:t>
            </a:r>
            <a:r>
              <a:rPr lang="vi-VN" sz="2000" b="1">
                <a:solidFill>
                  <a:srgbClr val="FF0000"/>
                </a:solidFill>
                <a:latin typeface="Times New Roman" panose="02020603050405020304" pitchFamily="18" charset="0"/>
                <a:cs typeface="Times New Roman" panose="02020603050405020304" pitchFamily="18" charset="0"/>
              </a:rPr>
              <a:t>Hình d: kích thước trên hình biểu diễn bằng </a:t>
            </a:r>
            <a:r>
              <a:rPr lang="en-US" sz="2000" b="1">
                <a:solidFill>
                  <a:srgbClr val="FF0000"/>
                </a:solidFill>
                <a:latin typeface="Times New Roman" panose="02020603050405020304" pitchFamily="18" charset="0"/>
                <a:cs typeface="Times New Roman" panose="02020603050405020304" pitchFamily="18" charset="0"/>
              </a:rPr>
              <a:t>1/2</a:t>
            </a:r>
            <a:r>
              <a:rPr lang="vi-VN" sz="2000" b="1">
                <a:solidFill>
                  <a:srgbClr val="FF0000"/>
                </a:solidFill>
                <a:latin typeface="Times New Roman" panose="02020603050405020304" pitchFamily="18" charset="0"/>
                <a:cs typeface="Times New Roman" panose="02020603050405020304" pitchFamily="18" charset="0"/>
              </a:rPr>
              <a:t> kích thước tương ứng của đai ốc hình a</a:t>
            </a:r>
            <a:endParaRPr lang="en-US" sz="2000" b="1">
              <a:solidFill>
                <a:srgbClr val="FF0000"/>
              </a:solidFill>
              <a:latin typeface="Times New Roman" panose="02020603050405020304" pitchFamily="18" charset="0"/>
              <a:cs typeface="Times New Roman" panose="02020603050405020304" pitchFamily="18" charset="0"/>
            </a:endParaRPr>
          </a:p>
          <a:p>
            <a:r>
              <a:rPr lang="en-US" sz="2000" b="1">
                <a:solidFill>
                  <a:srgbClr val="FF0000"/>
                </a:solidFill>
                <a:latin typeface="Times New Roman" panose="02020603050405020304" pitchFamily="18" charset="0"/>
                <a:cs typeface="Times New Roman" panose="02020603050405020304" pitchFamily="18" charset="0"/>
              </a:rPr>
              <a:t>2.</a:t>
            </a:r>
          </a:p>
          <a:p>
            <a:r>
              <a:rPr lang="en-US" sz="2000" b="1">
                <a:solidFill>
                  <a:srgbClr val="FF0000"/>
                </a:solidFill>
                <a:latin typeface="Times New Roman" panose="02020603050405020304" pitchFamily="18" charset="0"/>
                <a:cs typeface="Times New Roman" panose="02020603050405020304" pitchFamily="18" charset="0"/>
              </a:rPr>
              <a:t>Phải sử dụng tỉ lệ trên bản vẽ kĩ thuật vì kích thước vật thể thực tế nếu quá lớn hay quá nhỏ sẽ không thể biểu diễn đúng y chang chính xác vào trong bản vẽ.</a:t>
            </a:r>
          </a:p>
          <a:p>
            <a:r>
              <a:rPr lang="en-US" sz="2000" b="1">
                <a:solidFill>
                  <a:srgbClr val="FF0000"/>
                </a:solidFill>
                <a:latin typeface="Times New Roman" panose="02020603050405020304" pitchFamily="18" charset="0"/>
                <a:cs typeface="Times New Roman" panose="02020603050405020304" pitchFamily="18" charset="0"/>
              </a:rPr>
              <a:t>3. Tỉ lệ phóng to 2:1.</a:t>
            </a:r>
          </a:p>
          <a:p>
            <a:r>
              <a:rPr lang="en-US" sz="2000" b="1">
                <a:solidFill>
                  <a:srgbClr val="FF0000"/>
                </a:solidFill>
                <a:latin typeface="Times New Roman" panose="02020603050405020304" pitchFamily="18" charset="0"/>
                <a:cs typeface="Times New Roman" panose="02020603050405020304" pitchFamily="18" charset="0"/>
              </a:rPr>
              <a:t>Kích thước bản vẽ gấp 2 lần kích thước của vật thể.</a:t>
            </a:r>
          </a:p>
          <a:p>
            <a:pPr marL="342900" indent="-342900">
              <a:buFontTx/>
              <a:buChar char="-"/>
            </a:pPr>
            <a:endParaRPr lang="vi-VN" sz="2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59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Tỉ lệ</a:t>
            </a:r>
          </a:p>
          <a:p>
            <a:r>
              <a:rPr lang="en-US" sz="2800">
                <a:latin typeface="Times New Roman" panose="02020603050405020304" pitchFamily="18" charset="0"/>
                <a:cs typeface="Times New Roman" panose="02020603050405020304" pitchFamily="18" charset="0"/>
              </a:rPr>
              <a:t>- Tỉ lệ là tỉ số giữa kích thước dài đo được trên hình biểu diễn của vật thể và kích thước thực tương ứng trên vật thể đó.</a:t>
            </a:r>
          </a:p>
          <a:p>
            <a:r>
              <a:rPr lang="en-US" sz="2800">
                <a:latin typeface="Times New Roman" panose="02020603050405020304" pitchFamily="18" charset="0"/>
                <a:cs typeface="Times New Roman" panose="02020603050405020304" pitchFamily="18" charset="0"/>
              </a:rPr>
              <a:t>- Gồm các tỉ lệ</a:t>
            </a:r>
          </a:p>
          <a:p>
            <a:r>
              <a:rPr lang="en-US" sz="2800">
                <a:latin typeface="Times New Roman" panose="02020603050405020304" pitchFamily="18" charset="0"/>
                <a:cs typeface="Times New Roman" panose="02020603050405020304" pitchFamily="18" charset="0"/>
              </a:rPr>
              <a:t>+ Tỉ lệ thu nhỏ</a:t>
            </a:r>
          </a:p>
          <a:p>
            <a:r>
              <a:rPr lang="en-US" sz="2800">
                <a:latin typeface="Times New Roman" panose="02020603050405020304" pitchFamily="18" charset="0"/>
                <a:cs typeface="Times New Roman" panose="02020603050405020304" pitchFamily="18" charset="0"/>
              </a:rPr>
              <a:t>+ Tỉ lệ nguyên hình</a:t>
            </a:r>
          </a:p>
          <a:p>
            <a:r>
              <a:rPr lang="en-US" sz="2800">
                <a:latin typeface="Times New Roman" panose="02020603050405020304" pitchFamily="18" charset="0"/>
                <a:cs typeface="Times New Roman" panose="02020603050405020304" pitchFamily="18" charset="0"/>
              </a:rPr>
              <a:t>+ Tỉ lệ phóng to.</a:t>
            </a:r>
          </a:p>
        </p:txBody>
      </p:sp>
    </p:spTree>
    <p:extLst>
      <p:ext uri="{BB962C8B-B14F-4D97-AF65-F5344CB8AC3E}">
        <p14:creationId xmlns:p14="http://schemas.microsoft.com/office/powerpoint/2010/main" val="300241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3981440" y="312234"/>
            <a:ext cx="6552821"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Một số loại nét vẽ thường dùng</a:t>
            </a: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8" name="Picture 7"/>
          <p:cNvPicPr>
            <a:picLocks noChangeAspect="1"/>
          </p:cNvPicPr>
          <p:nvPr/>
        </p:nvPicPr>
        <p:blipFill>
          <a:blip r:embed="rId4"/>
          <a:stretch>
            <a:fillRect/>
          </a:stretch>
        </p:blipFill>
        <p:spPr>
          <a:xfrm>
            <a:off x="312895" y="1089032"/>
            <a:ext cx="11496246" cy="5456734"/>
          </a:xfrm>
          <a:prstGeom prst="rect">
            <a:avLst/>
          </a:prstGeom>
        </p:spPr>
      </p:pic>
    </p:spTree>
    <p:extLst>
      <p:ext uri="{BB962C8B-B14F-4D97-AF65-F5344CB8AC3E}">
        <p14:creationId xmlns:p14="http://schemas.microsoft.com/office/powerpoint/2010/main" val="4948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782" y="129370"/>
            <a:ext cx="1183121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tên gọi của các nét vẽ được sử dụng trong Hình 1.4</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24789" y="736462"/>
            <a:ext cx="10369309" cy="5738983"/>
          </a:xfrm>
          <a:prstGeom prst="rect">
            <a:avLst/>
          </a:prstGeom>
        </p:spPr>
      </p:pic>
    </p:spTree>
    <p:extLst>
      <p:ext uri="{BB962C8B-B14F-4D97-AF65-F5344CB8AC3E}">
        <p14:creationId xmlns:p14="http://schemas.microsoft.com/office/powerpoint/2010/main" val="338444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782" y="129370"/>
            <a:ext cx="1183121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tên gọi của các nét vẽ được sử dụng trong Hình 1.4</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60783" y="885752"/>
            <a:ext cx="5228254" cy="5738983"/>
          </a:xfrm>
          <a:prstGeom prst="rect">
            <a:avLst/>
          </a:prstGeom>
        </p:spPr>
      </p:pic>
      <p:sp>
        <p:nvSpPr>
          <p:cNvPr id="8" name="Rectangle 7"/>
          <p:cNvSpPr/>
          <p:nvPr/>
        </p:nvSpPr>
        <p:spPr>
          <a:xfrm>
            <a:off x="5775649" y="986325"/>
            <a:ext cx="5311471" cy="954107"/>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Tên gọi của các nét vẽ được sử dụng trong Hình 1.4:</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4957967" y="1940432"/>
            <a:ext cx="6686637" cy="4217771"/>
          </a:xfrm>
          <a:prstGeom prst="rect">
            <a:avLst/>
          </a:prstGeom>
        </p:spPr>
      </p:pic>
    </p:spTree>
    <p:extLst>
      <p:ext uri="{BB962C8B-B14F-4D97-AF65-F5344CB8AC3E}">
        <p14:creationId xmlns:p14="http://schemas.microsoft.com/office/powerpoint/2010/main" val="306433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III.Nét vẽ</a:t>
            </a:r>
          </a:p>
          <a:p>
            <a:r>
              <a:rPr lang="en-US" sz="2800">
                <a:latin typeface="Times New Roman" panose="02020603050405020304" pitchFamily="18" charset="0"/>
                <a:cs typeface="Times New Roman" panose="02020603050405020304" pitchFamily="18" charset="0"/>
              </a:rPr>
              <a:t>- Các nét vẽ trong bản vẽ kỹ thuật được quy định trong TCVN8-24:2002</a:t>
            </a:r>
          </a:p>
          <a:p>
            <a:r>
              <a:rPr lang="en-US" sz="2800">
                <a:latin typeface="Times New Roman" panose="02020603050405020304" pitchFamily="18" charset="0"/>
                <a:cs typeface="Times New Roman" panose="02020603050405020304" pitchFamily="18" charset="0"/>
              </a:rPr>
              <a:t>- Gồm các nét: Nét liền đậm, nét liền mảnh, nét đứt mảnh, nét gạch dài - chấm - mảnh.</a:t>
            </a:r>
          </a:p>
          <a:p>
            <a:r>
              <a:rPr lang="en-US" sz="2800">
                <a:latin typeface="Times New Roman" panose="02020603050405020304" pitchFamily="18" charset="0"/>
                <a:cs typeface="Times New Roman" panose="02020603050405020304" pitchFamily="18" charset="0"/>
              </a:rPr>
              <a:t>- Nét liền đậm: cạnh thấy, đường bao thấy</a:t>
            </a:r>
          </a:p>
          <a:p>
            <a:r>
              <a:rPr lang="en-US" sz="2800">
                <a:latin typeface="Times New Roman" panose="02020603050405020304" pitchFamily="18" charset="0"/>
                <a:cs typeface="Times New Roman" panose="02020603050405020304" pitchFamily="18" charset="0"/>
              </a:rPr>
              <a:t>- Nét liền mảnh: đường kích thước, đường gióng….</a:t>
            </a:r>
          </a:p>
          <a:p>
            <a:r>
              <a:rPr lang="en-US" sz="2800">
                <a:latin typeface="Times New Roman" panose="02020603050405020304" pitchFamily="18" charset="0"/>
                <a:cs typeface="Times New Roman" panose="02020603050405020304" pitchFamily="18" charset="0"/>
              </a:rPr>
              <a:t>- Nét nứt mảnh: cạnh khuất, đường bao khuất.</a:t>
            </a:r>
          </a:p>
          <a:p>
            <a:r>
              <a:rPr lang="en-US" sz="2800">
                <a:latin typeface="Times New Roman" panose="02020603050405020304" pitchFamily="18" charset="0"/>
                <a:cs typeface="Times New Roman" panose="02020603050405020304" pitchFamily="18" charset="0"/>
              </a:rPr>
              <a:t>- Nét gạch dài - chấm - mảnh: đường tâm, đường trụ đối xứng.</a:t>
            </a:r>
          </a:p>
        </p:txBody>
      </p:sp>
    </p:spTree>
    <p:extLst>
      <p:ext uri="{BB962C8B-B14F-4D97-AF65-F5344CB8AC3E}">
        <p14:creationId xmlns:p14="http://schemas.microsoft.com/office/powerpoint/2010/main" val="167888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6406" y="67377"/>
            <a:ext cx="10855594" cy="1384995"/>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Quan sát Hình 1.5 và thực hiện các yêu cầu sau:</a:t>
            </a:r>
          </a:p>
          <a:p>
            <a:r>
              <a:rPr lang="vi-VN" sz="2800" b="1" dirty="0">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800" b="1" dirty="0">
                <a:latin typeface="Times New Roman" panose="02020603050405020304" pitchFamily="18" charset="0"/>
                <a:cs typeface="Times New Roman" panose="02020603050405020304" pitchFamily="18" charset="0"/>
              </a:rPr>
              <a:t>2. Mô tả vị trí và hướng của các giá trị kích thước</a:t>
            </a:r>
          </a:p>
        </p:txBody>
      </p:sp>
      <p:pic>
        <p:nvPicPr>
          <p:cNvPr id="5" name="Picture 4"/>
          <p:cNvPicPr>
            <a:picLocks noChangeAspect="1"/>
          </p:cNvPicPr>
          <p:nvPr/>
        </p:nvPicPr>
        <p:blipFill>
          <a:blip r:embed="rId2"/>
          <a:stretch>
            <a:fillRect/>
          </a:stretch>
        </p:blipFill>
        <p:spPr>
          <a:xfrm>
            <a:off x="454091" y="1617406"/>
            <a:ext cx="7803502" cy="4895361"/>
          </a:xfrm>
          <a:prstGeom prst="rect">
            <a:avLst/>
          </a:prstGeom>
        </p:spPr>
      </p:pic>
    </p:spTree>
    <p:extLst>
      <p:ext uri="{BB962C8B-B14F-4D97-AF65-F5344CB8AC3E}">
        <p14:creationId xmlns:p14="http://schemas.microsoft.com/office/powerpoint/2010/main" val="249211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90" y="104297"/>
            <a:ext cx="11737910"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 và thực hiện các yêu cầu sau:</a:t>
            </a:r>
          </a:p>
          <a:p>
            <a:r>
              <a:rPr lang="vi-VN" sz="2800" b="1">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800" b="1">
                <a:latin typeface="Times New Roman" panose="02020603050405020304" pitchFamily="18" charset="0"/>
                <a:cs typeface="Times New Roman" panose="02020603050405020304" pitchFamily="18" charset="0"/>
              </a:rPr>
              <a:t>2. Mô tả vị trí và hướng của các giá trị kích thước</a:t>
            </a:r>
          </a:p>
        </p:txBody>
      </p:sp>
      <p:pic>
        <p:nvPicPr>
          <p:cNvPr id="5" name="Picture 4"/>
          <p:cNvPicPr>
            <a:picLocks noChangeAspect="1"/>
          </p:cNvPicPr>
          <p:nvPr/>
        </p:nvPicPr>
        <p:blipFill>
          <a:blip r:embed="rId2"/>
          <a:stretch>
            <a:fillRect/>
          </a:stretch>
        </p:blipFill>
        <p:spPr>
          <a:xfrm>
            <a:off x="454091" y="1617406"/>
            <a:ext cx="4883019" cy="4895361"/>
          </a:xfrm>
          <a:prstGeom prst="rect">
            <a:avLst/>
          </a:prstGeom>
        </p:spPr>
      </p:pic>
      <p:sp>
        <p:nvSpPr>
          <p:cNvPr id="2" name="Rectangle 1"/>
          <p:cNvSpPr/>
          <p:nvPr/>
        </p:nvSpPr>
        <p:spPr>
          <a:xfrm>
            <a:off x="5464628" y="1617406"/>
            <a:ext cx="6478555" cy="489364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400">
                <a:solidFill>
                  <a:srgbClr val="FF0000"/>
                </a:solidFill>
                <a:latin typeface="Times New Roman" panose="02020603050405020304" pitchFamily="18" charset="0"/>
                <a:cs typeface="Times New Roman" panose="02020603050405020304" pitchFamily="18" charset="0"/>
              </a:rPr>
              <a:t>- Đường gióng: là các đường có màu xanh lá cây</a:t>
            </a:r>
          </a:p>
          <a:p>
            <a:r>
              <a:rPr lang="vi-VN" sz="2400">
                <a:solidFill>
                  <a:srgbClr val="FF0000"/>
                </a:solidFill>
                <a:latin typeface="Times New Roman" panose="02020603050405020304" pitchFamily="18" charset="0"/>
                <a:cs typeface="Times New Roman" panose="02020603050405020304" pitchFamily="18" charset="0"/>
              </a:rPr>
              <a:t>- Đường kích thước: là các đường có màu đỏ</a:t>
            </a:r>
          </a:p>
          <a:p>
            <a:r>
              <a:rPr lang="vi-VN" sz="2400">
                <a:solidFill>
                  <a:srgbClr val="FF0000"/>
                </a:solidFill>
                <a:latin typeface="Times New Roman" panose="02020603050405020304" pitchFamily="18" charset="0"/>
                <a:cs typeface="Times New Roman" panose="02020603050405020304" pitchFamily="18" charset="0"/>
              </a:rPr>
              <a:t>- Giá trị kích thước: là các chữ số ghi trên đường kích thước</a:t>
            </a:r>
          </a:p>
          <a:p>
            <a:r>
              <a:rPr lang="vi-VN" sz="2400">
                <a:solidFill>
                  <a:srgbClr val="FF0000"/>
                </a:solidFill>
                <a:latin typeface="Times New Roman" panose="02020603050405020304" pitchFamily="18" charset="0"/>
                <a:cs typeface="Times New Roman" panose="02020603050405020304" pitchFamily="18" charset="0"/>
              </a:rPr>
              <a:t>2. Mô tả vị trí và hướng của các giá trị kích thước</a:t>
            </a:r>
          </a:p>
          <a:p>
            <a:r>
              <a:rPr lang="vi-VN" sz="2400">
                <a:solidFill>
                  <a:srgbClr val="FF0000"/>
                </a:solidFill>
                <a:latin typeface="Times New Roman" panose="02020603050405020304" pitchFamily="18" charset="0"/>
                <a:cs typeface="Times New Roman" panose="02020603050405020304" pitchFamily="18" charset="0"/>
              </a:rPr>
              <a:t>- Với đường kích thước nằm ngang: giá trị kích thước có vị trí nằm trên đường kích thước, hướng từ trái sang phải.</a:t>
            </a:r>
          </a:p>
          <a:p>
            <a:r>
              <a:rPr lang="vi-VN" sz="2400">
                <a:solidFill>
                  <a:srgbClr val="FF0000"/>
                </a:solidFill>
                <a:latin typeface="Times New Roman" panose="02020603050405020304" pitchFamily="18" charset="0"/>
                <a:cs typeface="Times New Roman" panose="02020603050405020304" pitchFamily="18" charset="0"/>
              </a:rPr>
              <a:t>- Với đường kích thước thẳng đứng: giá trị kích thước nằm bên trái đường kích thước, hướng từ dưới lên.</a:t>
            </a:r>
          </a:p>
        </p:txBody>
      </p:sp>
    </p:spTree>
    <p:extLst>
      <p:ext uri="{BB962C8B-B14F-4D97-AF65-F5344CB8AC3E}">
        <p14:creationId xmlns:p14="http://schemas.microsoft.com/office/powerpoint/2010/main" val="360601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IV.Kích thước</a:t>
            </a:r>
          </a:p>
          <a:p>
            <a:r>
              <a:rPr lang="en-US" sz="2800">
                <a:latin typeface="Times New Roman" panose="02020603050405020304" pitchFamily="18" charset="0"/>
                <a:cs typeface="Times New Roman" panose="02020603050405020304" pitchFamily="18" charset="0"/>
              </a:rPr>
              <a:t>- Các quy định về kích thước được trình bày trong TCVN 7583-1:2006</a:t>
            </a:r>
          </a:p>
          <a:p>
            <a:r>
              <a:rPr lang="en-US" sz="2800">
                <a:latin typeface="Times New Roman" panose="02020603050405020304" pitchFamily="18" charset="0"/>
                <a:cs typeface="Times New Roman" panose="02020603050405020304" pitchFamily="18" charset="0"/>
              </a:rPr>
              <a:t>- Các thành phần của kích thước: đường gióng, đường kích thước và chữ số kích thước</a:t>
            </a:r>
          </a:p>
          <a:p>
            <a:r>
              <a:rPr lang="en-US" sz="2800">
                <a:latin typeface="Times New Roman" panose="02020603050405020304" pitchFamily="18" charset="0"/>
                <a:cs typeface="Times New Roman" panose="02020603050405020304" pitchFamily="18" charset="0"/>
              </a:rPr>
              <a:t>- Đường kích thước xác định đối tượng được ghi kích thước, được vẽ bằng nét liền mảnh và thường có vẽ mũi tên ở 2 đầu.</a:t>
            </a:r>
          </a:p>
          <a:p>
            <a:r>
              <a:rPr lang="en-US" sz="2800">
                <a:latin typeface="Times New Roman" panose="02020603050405020304" pitchFamily="18" charset="0"/>
                <a:cs typeface="Times New Roman" panose="02020603050405020304" pitchFamily="18" charset="0"/>
              </a:rPr>
              <a:t>- Đường gióng giới hạn phần được khi kích thước, được vẽ bằng nét liền mảnh và vượt quá đường kích thước từ 2-4 mm.</a:t>
            </a:r>
          </a:p>
          <a:p>
            <a:r>
              <a:rPr lang="en-US" sz="2800">
                <a:latin typeface="Times New Roman" panose="02020603050405020304" pitchFamily="18" charset="0"/>
                <a:cs typeface="Times New Roman" panose="02020603050405020304" pitchFamily="18" charset="0"/>
              </a:rPr>
              <a:t>- Giá trị kích thước chỉ trị số kích thước thực, không phụ thuộc vào tỉ lệ bản vẽ.</a:t>
            </a:r>
          </a:p>
          <a:p>
            <a:r>
              <a:rPr lang="en-US" sz="2800">
                <a:latin typeface="Times New Roman" panose="02020603050405020304" pitchFamily="18" charset="0"/>
                <a:cs typeface="Times New Roman" panose="02020603050405020304" pitchFamily="18" charset="0"/>
              </a:rPr>
              <a:t>- Dùng mm làm đơn vị đo kích thước dài. Dùng độ, phút, giây làm đơn vị góc.</a:t>
            </a:r>
          </a:p>
        </p:txBody>
      </p:sp>
    </p:spTree>
    <p:extLst>
      <p:ext uri="{BB962C8B-B14F-4D97-AF65-F5344CB8AC3E}">
        <p14:creationId xmlns:p14="http://schemas.microsoft.com/office/powerpoint/2010/main" val="60877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280031" y="390293"/>
            <a:ext cx="4911969" cy="5363736"/>
          </a:xfrm>
          <a:prstGeom prst="cloudCallout">
            <a:avLst>
              <a:gd name="adj1" fmla="val -64855"/>
              <a:gd name="adj2" fmla="val 6132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1.1 a, b là hai hình biểu diễn cùng một vật thể, hình a được vẽ theo tiêu chuẩn, hình b vẽ không tiêu chuẩn. Hãy nhận xét về hai hình biểu diễn này.</a:t>
            </a:r>
          </a:p>
        </p:txBody>
      </p:sp>
      <p:pic>
        <p:nvPicPr>
          <p:cNvPr id="3" name="Picture 2"/>
          <p:cNvPicPr>
            <a:picLocks noChangeAspect="1"/>
          </p:cNvPicPr>
          <p:nvPr/>
        </p:nvPicPr>
        <p:blipFill>
          <a:blip r:embed="rId2"/>
          <a:stretch>
            <a:fillRect/>
          </a:stretch>
        </p:blipFill>
        <p:spPr>
          <a:xfrm>
            <a:off x="703383" y="390293"/>
            <a:ext cx="6093069" cy="6116015"/>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Người ta đã sử dụng các tiêu chuẩn nào để vẽ Hình 1.6?</a:t>
            </a:r>
          </a:p>
        </p:txBody>
      </p:sp>
      <p:pic>
        <p:nvPicPr>
          <p:cNvPr id="2" name="Picture 1"/>
          <p:cNvPicPr>
            <a:picLocks noChangeAspect="1"/>
          </p:cNvPicPr>
          <p:nvPr/>
        </p:nvPicPr>
        <p:blipFill>
          <a:blip r:embed="rId3"/>
          <a:stretch>
            <a:fillRect/>
          </a:stretch>
        </p:blipFill>
        <p:spPr>
          <a:xfrm>
            <a:off x="1304237" y="1169550"/>
            <a:ext cx="7643819" cy="3225168"/>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Người ta đã sử dụng các tiêu chuẩn nào để vẽ Hình 1.6?</a:t>
            </a:r>
          </a:p>
        </p:txBody>
      </p:sp>
      <p:pic>
        <p:nvPicPr>
          <p:cNvPr id="2" name="Picture 1"/>
          <p:cNvPicPr>
            <a:picLocks noChangeAspect="1"/>
          </p:cNvPicPr>
          <p:nvPr/>
        </p:nvPicPr>
        <p:blipFill>
          <a:blip r:embed="rId3"/>
          <a:stretch>
            <a:fillRect/>
          </a:stretch>
        </p:blipFill>
        <p:spPr>
          <a:xfrm>
            <a:off x="1304237" y="1169550"/>
            <a:ext cx="7643819" cy="3225168"/>
          </a:xfrm>
          <a:prstGeom prst="rect">
            <a:avLst/>
          </a:prstGeom>
        </p:spPr>
      </p:pic>
      <p:sp>
        <p:nvSpPr>
          <p:cNvPr id="5" name="Rectangle 4"/>
          <p:cNvSpPr/>
          <p:nvPr/>
        </p:nvSpPr>
        <p:spPr>
          <a:xfrm>
            <a:off x="3710474" y="5186561"/>
            <a:ext cx="6096000" cy="954107"/>
          </a:xfrm>
          <a:prstGeom prst="rect">
            <a:avLst/>
          </a:prstGeom>
        </p:spPr>
        <p:txBody>
          <a:bodyPr>
            <a:spAutoFit/>
          </a:bodyPr>
          <a:lstStyle/>
          <a:p>
            <a:r>
              <a:rPr lang="vi-VN" sz="2800">
                <a:solidFill>
                  <a:srgbClr val="0000FF"/>
                </a:solidFill>
                <a:latin typeface="Times New Roman" panose="02020603050405020304" pitchFamily="18" charset="0"/>
                <a:cs typeface="Times New Roman" panose="02020603050405020304" pitchFamily="18" charset="0"/>
              </a:rPr>
              <a:t>Trên Hình 1.6, người ta sử dụng các tiêu chuẩn về: tỉ lệ, nét vẽ, ghi kích thước.</a:t>
            </a:r>
            <a:endParaRPr 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7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Hãy vẽ lại Hình 1.6 với tỉ lệ 1:1 trên giấy A4.</a:t>
            </a:r>
          </a:p>
        </p:txBody>
      </p:sp>
    </p:spTree>
    <p:extLst>
      <p:ext uri="{BB962C8B-B14F-4D97-AF65-F5344CB8AC3E}">
        <p14:creationId xmlns:p14="http://schemas.microsoft.com/office/powerpoint/2010/main" val="26353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Hãy vẽ lại Hình 1.6 với tỉ lệ 1:1 trên giấy A4.</a:t>
            </a:r>
          </a:p>
        </p:txBody>
      </p:sp>
      <p:pic>
        <p:nvPicPr>
          <p:cNvPr id="2" name="Picture 1"/>
          <p:cNvPicPr>
            <a:picLocks noChangeAspect="1"/>
          </p:cNvPicPr>
          <p:nvPr/>
        </p:nvPicPr>
        <p:blipFill>
          <a:blip r:embed="rId3"/>
          <a:stretch>
            <a:fillRect/>
          </a:stretch>
        </p:blipFill>
        <p:spPr>
          <a:xfrm>
            <a:off x="1796216" y="1466925"/>
            <a:ext cx="5304379" cy="3664911"/>
          </a:xfrm>
          <a:prstGeom prst="rect">
            <a:avLst/>
          </a:prstGeom>
        </p:spPr>
      </p:pic>
    </p:spTree>
    <p:extLst>
      <p:ext uri="{BB962C8B-B14F-4D97-AF65-F5344CB8AC3E}">
        <p14:creationId xmlns:p14="http://schemas.microsoft.com/office/powerpoint/2010/main" val="228050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1.Các bài thực hành yêu cầu vẽ trên giấy khổ A4, nhưng em chỉ có tờ giấy vẽ khổ A0. Em hãy chia tờ giấy khổ A0 thành các tờ giấy khổ A4 để vẽ các bài thực hành.</a:t>
            </a:r>
          </a:p>
          <a:p>
            <a:r>
              <a:rPr lang="en-US" sz="2800" b="1">
                <a:latin typeface="Times New Roman" panose="02020603050405020304" pitchFamily="18" charset="0"/>
                <a:cs typeface="Times New Roman" panose="02020603050405020304" pitchFamily="18" charset="0"/>
              </a:rPr>
              <a:t>2. Hãy sưu tầm một bản vẽ kĩ thuật, nêu các thông tin và các tiêu chuẩn mà người thiết kế áp dụng để vẽ bản vẽ đó.</a:t>
            </a:r>
          </a:p>
          <a:p>
            <a:r>
              <a:rPr lang="en-US" sz="2800" b="1">
                <a:latin typeface="Times New Roman" panose="02020603050405020304" pitchFamily="18" charset="0"/>
                <a:cs typeface="Times New Roman" panose="02020603050405020304" pitchFamily="18" charset="0"/>
              </a:rPr>
              <a:t>3. Hãy chia khổ giấy A0 thành các khổ A1, A2, A3, A4 và trình bày khung bảng vẽ, khung tên trên một khổ giấy A4.</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4" name="Rectangle 3"/>
          <p:cNvSpPr/>
          <p:nvPr/>
        </p:nvSpPr>
        <p:spPr>
          <a:xfrm>
            <a:off x="317241" y="584775"/>
            <a:ext cx="11355355" cy="6124754"/>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1.Kích thước khổ A0 là 1 189 x 841, khổ A4 là 297 x 210. Dễ thấy kích thước khổ A0 gấp 4 lần khổ A4, vậy để chia khổ A0 thành các khổ A4 thì làm chỉ cần lần lượt gập đôi tờ giấy 4 lần (gấp đôi lần 1 A0&gt;A1, lần 2 A1&gt;A2, lần 3 A2&gt;A3, lần 4 A3&gt;A4) và cắt, em sẽ được 16 tờ A4 từ 1 tờ A0.</a:t>
            </a:r>
          </a:p>
          <a:p>
            <a:r>
              <a:rPr lang="vi-VN" sz="2800">
                <a:solidFill>
                  <a:srgbClr val="0000FF"/>
                </a:solidFill>
                <a:latin typeface="Times New Roman" panose="02020603050405020304" pitchFamily="18" charset="0"/>
                <a:cs typeface="Times New Roman" panose="02020603050405020304" pitchFamily="18" charset="0"/>
              </a:rPr>
              <a:t>2.HS tự sưu tầm: Bản vẽ nhà, bản vẽ vòng đai….</a:t>
            </a:r>
          </a:p>
          <a:p>
            <a:r>
              <a:rPr lang="vi-VN" sz="2800">
                <a:solidFill>
                  <a:srgbClr val="0000FF"/>
                </a:solidFill>
                <a:latin typeface="Times New Roman" panose="02020603050405020304" pitchFamily="18" charset="0"/>
                <a:cs typeface="Times New Roman" panose="02020603050405020304" pitchFamily="18" charset="0"/>
              </a:rPr>
              <a:t>3. - Em có thể làm theo cách sau để chia khổ giấy A0 thành các khổ A1, A2, A3, A4:</a:t>
            </a:r>
          </a:p>
          <a:p>
            <a:r>
              <a:rPr lang="vi-VN" sz="2800">
                <a:solidFill>
                  <a:srgbClr val="0000FF"/>
                </a:solidFill>
                <a:latin typeface="Times New Roman" panose="02020603050405020304" pitchFamily="18" charset="0"/>
                <a:cs typeface="Times New Roman" panose="02020603050405020304" pitchFamily="18" charset="0"/>
              </a:rPr>
              <a:t>Từ khổ giấy A0 em gập đôi lại và cắt theo đường gập ta được 2 khổ giấy A1.</a:t>
            </a:r>
          </a:p>
          <a:p>
            <a:r>
              <a:rPr lang="vi-VN" sz="2800">
                <a:solidFill>
                  <a:srgbClr val="0000FF"/>
                </a:solidFill>
                <a:latin typeface="Times New Roman" panose="02020603050405020304" pitchFamily="18" charset="0"/>
                <a:cs typeface="Times New Roman" panose="02020603050405020304" pitchFamily="18" charset="0"/>
              </a:rPr>
              <a:t>Từ mỗi khổ giấy A1 em gập đôi lại và cắt theo đường gập ta được 2 khổ giấy A2.</a:t>
            </a:r>
          </a:p>
          <a:p>
            <a:r>
              <a:rPr lang="vi-VN" sz="2800">
                <a:solidFill>
                  <a:srgbClr val="0000FF"/>
                </a:solidFill>
                <a:latin typeface="Times New Roman" panose="02020603050405020304" pitchFamily="18" charset="0"/>
                <a:cs typeface="Times New Roman" panose="02020603050405020304" pitchFamily="18" charset="0"/>
              </a:rPr>
              <a:t>Từ mỗi khổ giấy A2 em gập đôi lại và cắt theo đường gập ta được 2 khổ giấy A3.</a:t>
            </a:r>
          </a:p>
          <a:p>
            <a:r>
              <a:rPr lang="vi-VN" sz="2800">
                <a:solidFill>
                  <a:srgbClr val="0000FF"/>
                </a:solidFill>
                <a:latin typeface="Times New Roman" panose="02020603050405020304" pitchFamily="18" charset="0"/>
                <a:cs typeface="Times New Roman" panose="02020603050405020304" pitchFamily="18" charset="0"/>
              </a:rPr>
              <a:t>Từ mỗi khổ giấy A3 em gập đôi lại và cắt theo đường gập ta được 2 khổ giấy A4.</a:t>
            </a:r>
          </a:p>
        </p:txBody>
      </p:sp>
    </p:spTree>
    <p:extLst>
      <p:ext uri="{BB962C8B-B14F-4D97-AF65-F5344CB8AC3E}">
        <p14:creationId xmlns:p14="http://schemas.microsoft.com/office/powerpoint/2010/main" val="33829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441889" y="390293"/>
            <a:ext cx="5750111" cy="5963854"/>
          </a:xfrm>
          <a:prstGeom prst="cloudCallout">
            <a:avLst>
              <a:gd name="adj1" fmla="val -68100"/>
              <a:gd name="adj2" fmla="val 5053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 Hình 1.1a: thể hiện hình dạng, kích thước các phần của vật thể; thể hiện phần rỗng, đường kính khoét theo một quy tắc.</a:t>
            </a:r>
          </a:p>
          <a:p>
            <a:r>
              <a:rPr lang="en-US" sz="2800" b="1">
                <a:solidFill>
                  <a:srgbClr val="0000FF"/>
                </a:solidFill>
                <a:latin typeface="Times New Roman" panose="02020603050405020304" pitchFamily="18" charset="0"/>
                <a:cs typeface="Times New Roman" panose="02020603050405020304" pitchFamily="18" charset="0"/>
              </a:rPr>
              <a:t>- Hình 1.1b: thể hiện vật thể nhưng không thấy được vị trí khoét, không xác định được kích thước từng phần.</a:t>
            </a:r>
            <a:br>
              <a:rPr lang="en-US" sz="2800" b="1">
                <a:solidFill>
                  <a:srgbClr val="0000FF"/>
                </a:solidFill>
                <a:latin typeface="Times New Roman" panose="02020603050405020304" pitchFamily="18" charset="0"/>
                <a:cs typeface="Times New Roman" panose="02020603050405020304" pitchFamily="18" charset="0"/>
              </a:rPr>
            </a:b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48820" y="604897"/>
            <a:ext cx="6093069" cy="6116015"/>
          </a:xfrm>
          <a:prstGeom prst="rect">
            <a:avLst/>
          </a:prstGeom>
        </p:spPr>
      </p:pic>
    </p:spTree>
    <p:extLst>
      <p:ext uri="{BB962C8B-B14F-4D97-AF65-F5344CB8AC3E}">
        <p14:creationId xmlns:p14="http://schemas.microsoft.com/office/powerpoint/2010/main" val="252488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6135" y="55501"/>
            <a:ext cx="12236332" cy="523220"/>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1. Mỗi trường hợp ở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dưới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đây</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trình bày thông tin gì của sản phẩm?</a:t>
            </a:r>
            <a:endParaRPr lang="en-US" sz="2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449765" y="6284694"/>
            <a:ext cx="11080596" cy="523220"/>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pic>
        <p:nvPicPr>
          <p:cNvPr id="2" name="Picture 1"/>
          <p:cNvPicPr>
            <a:picLocks noChangeAspect="1"/>
          </p:cNvPicPr>
          <p:nvPr/>
        </p:nvPicPr>
        <p:blipFill>
          <a:blip r:embed="rId2"/>
          <a:stretch>
            <a:fillRect/>
          </a:stretch>
        </p:blipFill>
        <p:spPr>
          <a:xfrm>
            <a:off x="1925052" y="578721"/>
            <a:ext cx="5659655" cy="5783578"/>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6698166"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Mỗi trường hợp ở </a:t>
            </a:r>
            <a:r>
              <a:rPr lang="en-US" sz="2800" b="1">
                <a:latin typeface="Times New Roman" panose="02020603050405020304" pitchFamily="18" charset="0"/>
                <a:cs typeface="Times New Roman" panose="02020603050405020304" pitchFamily="18" charset="0"/>
              </a:rPr>
              <a:t>hình dưới đây </a:t>
            </a:r>
            <a:r>
              <a:rPr lang="vi-VN" sz="2800" b="1">
                <a:latin typeface="Times New Roman" panose="02020603050405020304" pitchFamily="18" charset="0"/>
                <a:cs typeface="Times New Roman" panose="02020603050405020304" pitchFamily="18" charset="0"/>
              </a:rPr>
              <a:t>trình bày những thông tin gì của sản phẩm?</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338252" y="5903893"/>
            <a:ext cx="6954646" cy="954107"/>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sp>
        <p:nvSpPr>
          <p:cNvPr id="2" name="Rectangle 1"/>
          <p:cNvSpPr/>
          <p:nvPr/>
        </p:nvSpPr>
        <p:spPr>
          <a:xfrm>
            <a:off x="7292898" y="419702"/>
            <a:ext cx="4516243" cy="6124754"/>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1. - Hình.a trình bày mặt bằng tầng 1 của ngôi nhà gồm có: phòng ngủ, phòng ăn, phòng khách, bếp, nhà vệ sinh cùng với kích thước từng khu vực.</a:t>
            </a:r>
          </a:p>
          <a:p>
            <a:r>
              <a:rPr lang="vi-VN" sz="2800" b="1">
                <a:solidFill>
                  <a:srgbClr val="FF0000"/>
                </a:solidFill>
                <a:latin typeface="Times New Roman" panose="02020603050405020304" pitchFamily="18" charset="0"/>
                <a:cs typeface="Times New Roman" panose="02020603050405020304" pitchFamily="18" charset="0"/>
              </a:rPr>
              <a:t>- Hình b trình bày sơ đồ mạch điện chiếu sáng có 3 bóng đèn, khóa điện, nguồn điện.</a:t>
            </a:r>
          </a:p>
          <a:p>
            <a:r>
              <a:rPr lang="vi-VN" sz="2800" b="1">
                <a:solidFill>
                  <a:srgbClr val="FF0000"/>
                </a:solidFill>
                <a:latin typeface="Times New Roman" panose="02020603050405020304" pitchFamily="18" charset="0"/>
                <a:cs typeface="Times New Roman" panose="02020603050405020304" pitchFamily="18" charset="0"/>
              </a:rPr>
              <a:t>2. Một số lĩnh vực: Xây dựng, kiến trúc, chế tạo linh kiện, các ngành kĩ thuật, cơ khí, điện lực,...</a:t>
            </a:r>
          </a:p>
        </p:txBody>
      </p:sp>
      <p:pic>
        <p:nvPicPr>
          <p:cNvPr id="5" name="Picture 4"/>
          <p:cNvPicPr>
            <a:picLocks noChangeAspect="1"/>
          </p:cNvPicPr>
          <p:nvPr/>
        </p:nvPicPr>
        <p:blipFill>
          <a:blip r:embed="rId2"/>
          <a:stretch>
            <a:fillRect/>
          </a:stretch>
        </p:blipFill>
        <p:spPr>
          <a:xfrm>
            <a:off x="338252" y="1060264"/>
            <a:ext cx="6129925" cy="4657403"/>
          </a:xfrm>
          <a:prstGeom prst="rect">
            <a:avLst/>
          </a:prstGeom>
        </p:spPr>
      </p:pic>
    </p:spTree>
    <p:extLst>
      <p:ext uri="{BB962C8B-B14F-4D97-AF65-F5344CB8AC3E}">
        <p14:creationId xmlns:p14="http://schemas.microsoft.com/office/powerpoint/2010/main" val="1412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60556" y="874470"/>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*Bản vẽ kỹ thuật</a:t>
            </a:r>
          </a:p>
          <a:p>
            <a:r>
              <a:rPr lang="en-US" sz="2800">
                <a:latin typeface="Times New Roman" panose="02020603050405020304" pitchFamily="18" charset="0"/>
                <a:cs typeface="Times New Roman" panose="02020603050405020304" pitchFamily="18" charset="0"/>
              </a:rPr>
              <a:t>- Bản vẽ kỹ thuật là tài liệu kỹ thuật được trình bày dưới dạng hình vẽ, hình dạng, kích thước và yêu cầu kỹ thuật của sản phẩm.</a:t>
            </a:r>
          </a:p>
          <a:p>
            <a:r>
              <a:rPr lang="en-US" sz="2800">
                <a:latin typeface="Times New Roman" panose="02020603050405020304" pitchFamily="18" charset="0"/>
                <a:cs typeface="Times New Roman" panose="02020603050405020304" pitchFamily="18" charset="0"/>
              </a:rPr>
              <a:t>- Bản vẽ kỹ thuật được lập theo các quy định thống nhất, được quy định trong các Tiêu chuẩn Việt Nam(TCVN) về bản vẽ kỹ thuật.</a:t>
            </a:r>
          </a:p>
        </p:txBody>
      </p:sp>
      <p:sp>
        <p:nvSpPr>
          <p:cNvPr id="8" name="Rectangle 7"/>
          <p:cNvSpPr/>
          <p:nvPr/>
        </p:nvSpPr>
        <p:spPr>
          <a:xfrm>
            <a:off x="905068" y="150541"/>
            <a:ext cx="11286931"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 và nêu cách tạo ra các khổ giấy chính từ khổ giấy A0.</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485192" y="925674"/>
            <a:ext cx="10982130" cy="5559101"/>
          </a:xfrm>
          <a:prstGeom prst="rect">
            <a:avLst/>
          </a:prstGeom>
        </p:spPr>
      </p:pic>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 và nêu cách tạo ra các khổ giấy chính từ khổ giấy A0.</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485193" y="925674"/>
            <a:ext cx="5542384" cy="5559101"/>
          </a:xfrm>
          <a:prstGeom prst="rect">
            <a:avLst/>
          </a:prstGeom>
        </p:spPr>
      </p:pic>
      <p:sp>
        <p:nvSpPr>
          <p:cNvPr id="3" name="Rectangle 2"/>
          <p:cNvSpPr/>
          <p:nvPr/>
        </p:nvSpPr>
        <p:spPr>
          <a:xfrm>
            <a:off x="6419460" y="1324576"/>
            <a:ext cx="5318449" cy="440120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Cách tạo ra các khổ giấy chính từ khổ giấy A0:</a:t>
            </a:r>
          </a:p>
          <a:p>
            <a:r>
              <a:rPr lang="vi-VN" sz="2800">
                <a:solidFill>
                  <a:srgbClr val="FF0000"/>
                </a:solidFill>
                <a:latin typeface="Times New Roman" panose="02020603050405020304" pitchFamily="18" charset="0"/>
                <a:cs typeface="Times New Roman" panose="02020603050405020304" pitchFamily="18" charset="0"/>
              </a:rPr>
              <a:t>- Khổ A1: Chia đôi chiều dài khổ giấy A0, ta được khổ giấy A1</a:t>
            </a:r>
          </a:p>
          <a:p>
            <a:r>
              <a:rPr lang="vi-VN" sz="2800">
                <a:solidFill>
                  <a:srgbClr val="FF0000"/>
                </a:solidFill>
                <a:latin typeface="Times New Roman" panose="02020603050405020304" pitchFamily="18" charset="0"/>
                <a:cs typeface="Times New Roman" panose="02020603050405020304" pitchFamily="18" charset="0"/>
              </a:rPr>
              <a:t>- Khổ A2: Chia đôi chiều dài khổ giấy A1, ta được khổ giấy A2</a:t>
            </a:r>
          </a:p>
          <a:p>
            <a:r>
              <a:rPr lang="vi-VN" sz="2800">
                <a:solidFill>
                  <a:srgbClr val="FF0000"/>
                </a:solidFill>
                <a:latin typeface="Times New Roman" panose="02020603050405020304" pitchFamily="18" charset="0"/>
                <a:cs typeface="Times New Roman" panose="02020603050405020304" pitchFamily="18" charset="0"/>
              </a:rPr>
              <a:t>- Khổ A3: Chia đôi chiều dài khổ giấy A2, ta được khổ giấy A3</a:t>
            </a:r>
          </a:p>
          <a:p>
            <a:r>
              <a:rPr lang="vi-VN" sz="2800">
                <a:solidFill>
                  <a:srgbClr val="FF0000"/>
                </a:solidFill>
                <a:latin typeface="Times New Roman" panose="02020603050405020304" pitchFamily="18" charset="0"/>
                <a:cs typeface="Times New Roman" panose="02020603050405020304" pitchFamily="18" charset="0"/>
              </a:rPr>
              <a:t>- Khổ A4: Chia đôi chiều dài khổ giấy A3, ta được khổ giấy A4</a:t>
            </a:r>
          </a:p>
        </p:txBody>
      </p:sp>
    </p:spTree>
    <p:extLst>
      <p:ext uri="{BB962C8B-B14F-4D97-AF65-F5344CB8AC3E}">
        <p14:creationId xmlns:p14="http://schemas.microsoft.com/office/powerpoint/2010/main" val="289578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1.Khổ giấy</a:t>
            </a:r>
          </a:p>
          <a:p>
            <a:r>
              <a:rPr lang="en-US" sz="2800">
                <a:latin typeface="Times New Roman" panose="02020603050405020304" pitchFamily="18" charset="0"/>
                <a:cs typeface="Times New Roman" panose="02020603050405020304" pitchFamily="18" charset="0"/>
              </a:rPr>
              <a:t>- Khổ giấy của các bản vẽ kỹ thuật được quy định trong tiêu chuẩn TCVN 7285:2003</a:t>
            </a:r>
          </a:p>
          <a:p>
            <a:r>
              <a:rPr lang="en-US" sz="2800">
                <a:latin typeface="Times New Roman" panose="02020603050405020304" pitchFamily="18" charset="0"/>
                <a:cs typeface="Times New Roman" panose="02020603050405020304" pitchFamily="18" charset="0"/>
              </a:rPr>
              <a:t>- Khổ giấy dùng để vẽ kỹ thuật bao gồm các khổ giấy từ A0 đến A4</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23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117</TotalTime>
  <Words>1799</Words>
  <Application>Microsoft Office PowerPoint</Application>
  <PresentationFormat>Widescreen</PresentationFormat>
  <Paragraphs>100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Hoanghieu23102020@outlook.com</cp:lastModifiedBy>
  <cp:revision>16</cp:revision>
  <dcterms:created xsi:type="dcterms:W3CDTF">2023-06-21T22:05:51Z</dcterms:created>
  <dcterms:modified xsi:type="dcterms:W3CDTF">2023-09-07T04:41:07Z</dcterms:modified>
</cp:coreProperties>
</file>