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328f7006066c4fcf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9" r:id="rId2"/>
    <p:sldId id="277" r:id="rId3"/>
    <p:sldId id="300" r:id="rId4"/>
    <p:sldId id="280" r:id="rId5"/>
    <p:sldId id="281" r:id="rId6"/>
    <p:sldId id="282" r:id="rId7"/>
    <p:sldId id="287" r:id="rId8"/>
    <p:sldId id="298" r:id="rId9"/>
    <p:sldId id="283" r:id="rId10"/>
    <p:sldId id="284" r:id="rId11"/>
    <p:sldId id="296" r:id="rId12"/>
    <p:sldId id="285" r:id="rId13"/>
    <p:sldId id="288" r:id="rId14"/>
    <p:sldId id="289" r:id="rId15"/>
    <p:sldId id="286" r:id="rId16"/>
    <p:sldId id="291" r:id="rId17"/>
    <p:sldId id="261" r:id="rId18"/>
    <p:sldId id="259" r:id="rId19"/>
    <p:sldId id="273" r:id="rId20"/>
    <p:sldId id="258" r:id="rId21"/>
    <p:sldId id="268" r:id="rId22"/>
    <p:sldId id="269" r:id="rId23"/>
    <p:sldId id="270" r:id="rId24"/>
    <p:sldId id="271" r:id="rId25"/>
    <p:sldId id="272" r:id="rId26"/>
    <p:sldId id="297" r:id="rId27"/>
  </p:sldIdLst>
  <p:sldSz cx="12192000" cy="6858000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D9FF"/>
    <a:srgbClr val="FFFF99"/>
    <a:srgbClr val="2A89AA"/>
    <a:srgbClr val="AF7B3D"/>
    <a:srgbClr val="43ACD1"/>
    <a:srgbClr val="35A8D1"/>
    <a:srgbClr val="E42476"/>
    <a:srgbClr val="F2C6A8"/>
    <a:srgbClr val="2F98BD"/>
    <a:srgbClr val="2E93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4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4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9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2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1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5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0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0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image" Target="../media/image40.gif"/><Relationship Id="rId5" Type="http://schemas.openxmlformats.org/officeDocument/2006/relationships/image" Target="../media/image34.gif"/><Relationship Id="rId10" Type="http://schemas.openxmlformats.org/officeDocument/2006/relationships/image" Target="../media/image39.gif"/><Relationship Id="rId4" Type="http://schemas.openxmlformats.org/officeDocument/2006/relationships/image" Target="../media/image33.png"/><Relationship Id="rId9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oleObject" Target="../embeddings/oleObject6.bin"/><Relationship Id="rId3" Type="http://schemas.openxmlformats.org/officeDocument/2006/relationships/audio" Target="../media/audio1.wav"/><Relationship Id="rId7" Type="http://schemas.openxmlformats.org/officeDocument/2006/relationships/image" Target="../media/image34.gif"/><Relationship Id="rId12" Type="http://schemas.openxmlformats.org/officeDocument/2006/relationships/image" Target="../media/image39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png"/><Relationship Id="rId11" Type="http://schemas.openxmlformats.org/officeDocument/2006/relationships/image" Target="../media/image38.gif"/><Relationship Id="rId5" Type="http://schemas.openxmlformats.org/officeDocument/2006/relationships/image" Target="../media/image40.gif"/><Relationship Id="rId10" Type="http://schemas.openxmlformats.org/officeDocument/2006/relationships/image" Target="../media/image37.gif"/><Relationship Id="rId4" Type="http://schemas.openxmlformats.org/officeDocument/2006/relationships/audio" Target="../media/audio2.wav"/><Relationship Id="rId9" Type="http://schemas.openxmlformats.org/officeDocument/2006/relationships/image" Target="../media/image36.gif"/><Relationship Id="rId14" Type="http://schemas.openxmlformats.org/officeDocument/2006/relationships/image" Target="../media/image41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0" Type="http://schemas.openxmlformats.org/officeDocument/2006/relationships/image" Target="../media/image38.gif"/><Relationship Id="rId4" Type="http://schemas.openxmlformats.org/officeDocument/2006/relationships/image" Target="../media/image40.gif"/><Relationship Id="rId9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3.wav"/><Relationship Id="rId7" Type="http://schemas.openxmlformats.org/officeDocument/2006/relationships/image" Target="../media/image35.gif"/><Relationship Id="rId12" Type="http://schemas.openxmlformats.org/officeDocument/2006/relationships/image" Target="../media/image4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0" Type="http://schemas.openxmlformats.org/officeDocument/2006/relationships/image" Target="../media/image38.gif"/><Relationship Id="rId4" Type="http://schemas.openxmlformats.org/officeDocument/2006/relationships/image" Target="../media/image40.gif"/><Relationship Id="rId9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4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12" Type="http://schemas.openxmlformats.org/officeDocument/2006/relationships/image" Target="../media/image3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gif"/><Relationship Id="rId11" Type="http://schemas.openxmlformats.org/officeDocument/2006/relationships/image" Target="../media/image38.gif"/><Relationship Id="rId5" Type="http://schemas.openxmlformats.org/officeDocument/2006/relationships/audio" Target="../media/audio4.wav"/><Relationship Id="rId10" Type="http://schemas.openxmlformats.org/officeDocument/2006/relationships/image" Target="../media/image36.gif"/><Relationship Id="rId4" Type="http://schemas.openxmlformats.org/officeDocument/2006/relationships/audio" Target="../media/audio1.wav"/><Relationship Id="rId9" Type="http://schemas.openxmlformats.org/officeDocument/2006/relationships/image" Target="../media/image35.gif"/><Relationship Id="rId1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4.gif"/><Relationship Id="rId7" Type="http://schemas.openxmlformats.org/officeDocument/2006/relationships/image" Target="../media/image35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10" Type="http://schemas.openxmlformats.org/officeDocument/2006/relationships/image" Target="../media/image49.gif"/><Relationship Id="rId4" Type="http://schemas.openxmlformats.org/officeDocument/2006/relationships/image" Target="../media/image45.gif"/><Relationship Id="rId9" Type="http://schemas.openxmlformats.org/officeDocument/2006/relationships/image" Target="../media/image4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18.jp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11" Type="http://schemas.openxmlformats.org/officeDocument/2006/relationships/image" Target="../media/image11.jp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4" y="-297"/>
            <a:ext cx="12168671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40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41343" y="1078477"/>
            <a:ext cx="1127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sp>
        <p:nvSpPr>
          <p:cNvPr id="2" name="TextBox 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24536" y="3533840"/>
            <a:ext cx="11462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(O</a:t>
            </a:r>
            <a:r>
              <a:rPr lang="fr-FR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Ozone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2" y="1615205"/>
            <a:ext cx="2960450" cy="1920297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00" y="1615205"/>
            <a:ext cx="3104299" cy="1905127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2" y="4487947"/>
            <a:ext cx="2960450" cy="2161443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00" y="4501455"/>
            <a:ext cx="3104299" cy="2147935"/>
          </a:xfrm>
          <a:prstGeom prst="rect">
            <a:avLst/>
          </a:prstGeom>
        </p:spPr>
      </p:pic>
      <p:sp>
        <p:nvSpPr>
          <p:cNvPr id="10" name="Title 1" descr="OPL20U25GSXzBJYl68kk8uQGfFKzs7yb1M4KJWUiLk6ZEvGF+qCIPSnY57AbBFCvTW@21.2022.STT$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955040" y="90358"/>
            <a:ext cx="11236960" cy="7701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TỬ - ĐƠN CHẤT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 CHẤT</a:t>
            </a:r>
          </a:p>
        </p:txBody>
      </p:sp>
    </p:spTree>
    <p:extLst>
      <p:ext uri="{BB962C8B-B14F-4D97-AF65-F5344CB8AC3E}">
        <p14:creationId xmlns:p14="http://schemas.microsoft.com/office/powerpoint/2010/main" val="29980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47913" y="911324"/>
            <a:ext cx="118870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Carbon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Kim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Than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Carbon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than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than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Than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Carbon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98" y="4019867"/>
            <a:ext cx="3733821" cy="2711415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3" y="4019868"/>
            <a:ext cx="3324960" cy="2715545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156" y="4019867"/>
            <a:ext cx="3674826" cy="2711415"/>
          </a:xfrm>
          <a:prstGeom prst="rect">
            <a:avLst/>
          </a:prstGeom>
        </p:spPr>
      </p:pic>
      <p:sp>
        <p:nvSpPr>
          <p:cNvPr id="8" name="Title 1" descr="OPL20U25GSXzBJYl68kk8uQGfFKzs7yb1M4KJWUiLk6ZEvGF+qCIPSnY57AbBFCvTW@21.2022.STT$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955040" y="90358"/>
            <a:ext cx="11236960" cy="7701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TỬ - ĐƠN CHẤT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 CHẤT</a:t>
            </a:r>
          </a:p>
        </p:txBody>
      </p:sp>
    </p:spTree>
    <p:extLst>
      <p:ext uri="{BB962C8B-B14F-4D97-AF65-F5344CB8AC3E}">
        <p14:creationId xmlns:p14="http://schemas.microsoft.com/office/powerpoint/2010/main" val="303858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82698" y="1212047"/>
            <a:ext cx="4551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 descr="OPL20U25GSXzBJYl68kk8uQGfFKzs7yb1M4KJWUiLk6ZEvGF+qCIPSnY57AbBFCvTW@21.2022.STT$5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482117"/>
              </p:ext>
            </p:extLst>
          </p:nvPr>
        </p:nvGraphicFramePr>
        <p:xfrm>
          <a:off x="935282" y="2124796"/>
          <a:ext cx="9725892" cy="3905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9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1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63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tồn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endParaRPr lang="en-US" sz="28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(ở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đk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3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63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Phi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63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hiếm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Cloud Callout 4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4644286" y="3540740"/>
            <a:ext cx="6568660" cy="2287405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itle 1" descr="OPL20U25GSXzBJYl68kk8uQGfFKzs7yb1M4KJWUiLk6ZEvGF+qCIPSnY57AbBFCvTW@21.2022.STT$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955040" y="90358"/>
            <a:ext cx="11236960" cy="7701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TỬ - ĐƠN CHẤT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 CHẤT</a:t>
            </a:r>
          </a:p>
        </p:txBody>
      </p:sp>
    </p:spTree>
    <p:extLst>
      <p:ext uri="{BB962C8B-B14F-4D97-AF65-F5344CB8AC3E}">
        <p14:creationId xmlns:p14="http://schemas.microsoft.com/office/powerpoint/2010/main" val="73318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 descr="OPL20U25GSXzBJYl68kk8uQGfFKzs7yb1M4KJWUiLk6ZEvGF+qCIPSnY57AbBFCvTW@21.2022.STT$5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979527"/>
              </p:ext>
            </p:extLst>
          </p:nvPr>
        </p:nvGraphicFramePr>
        <p:xfrm>
          <a:off x="572650" y="1392545"/>
          <a:ext cx="10621420" cy="5166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2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6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2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71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tồn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endParaRPr lang="en-US" sz="28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 ở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đk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98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999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Phi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98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hiếm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697352" y="2584126"/>
            <a:ext cx="2372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6891530" y="2584125"/>
            <a:ext cx="3416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Copper, Iron,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Mercury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697352" y="3733431"/>
            <a:ext cx="2093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6891531" y="3733430"/>
            <a:ext cx="4302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Sulfur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Carbon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Bromine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Hydrogen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Nitrogen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sp>
        <p:nvSpPr>
          <p:cNvPr id="9" name="TextBox 8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697352" y="5600442"/>
            <a:ext cx="1550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6891531" y="5617507"/>
            <a:ext cx="3617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Helium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Neon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1" name="Title 1" descr="OPL20U25GSXzBJYl68kk8uQGfFKzs7yb1M4KJWUiLk6ZEvGF+qCIPSnY57AbBFCvTW@21.2022.STT$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955040" y="90358"/>
            <a:ext cx="11236960" cy="7701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TỬ - ĐƠN CHẤT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 CHẤT</a:t>
            </a:r>
          </a:p>
        </p:txBody>
      </p:sp>
    </p:spTree>
    <p:extLst>
      <p:ext uri="{BB962C8B-B14F-4D97-AF65-F5344CB8AC3E}">
        <p14:creationId xmlns:p14="http://schemas.microsoft.com/office/powerpoint/2010/main" val="117892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74486" y="1073974"/>
            <a:ext cx="11683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oxygen,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nitrogen,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74486" y="3265178"/>
            <a:ext cx="2042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74486" y="3739884"/>
            <a:ext cx="1168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 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nitrogen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nitrogen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74486" y="4690632"/>
            <a:ext cx="11768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 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nitrogen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74486" y="5532273"/>
            <a:ext cx="9939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 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nitrogen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là phi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195606" y="33406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4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32113" y="986804"/>
            <a:ext cx="63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12035" y="1480204"/>
            <a:ext cx="11730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 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Connector 6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130450" y="1984115"/>
            <a:ext cx="715617" cy="692498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12035" y="5063011"/>
            <a:ext cx="10707757" cy="159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A. Fe(NO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NO, C, S.			B. Mg, K, S, 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N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Fe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NO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O.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		D.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Cu(NO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Flowchart: Connector 12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5570733" y="5588125"/>
            <a:ext cx="624655" cy="599181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5" y="2690244"/>
            <a:ext cx="2888975" cy="24237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21" y="2690244"/>
            <a:ext cx="2988367" cy="24237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62" y="2690246"/>
            <a:ext cx="2796209" cy="24237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42" y="2690246"/>
            <a:ext cx="2749832" cy="24237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8956" y="2070164"/>
            <a:ext cx="6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30934" y="2078220"/>
            <a:ext cx="6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78233" y="2072798"/>
            <a:ext cx="6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532159" y="2068754"/>
            <a:ext cx="6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</a:t>
            </a:r>
          </a:p>
        </p:txBody>
      </p:sp>
      <p:sp>
        <p:nvSpPr>
          <p:cNvPr id="22" name="TextBox 2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195606" y="33406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00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3" grpId="0" animBg="1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40139" y="984810"/>
            <a:ext cx="1174102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4.			B. 3.			C. 5.			D. 6.</a:t>
            </a:r>
          </a:p>
        </p:txBody>
      </p:sp>
      <p:graphicFrame>
        <p:nvGraphicFramePr>
          <p:cNvPr id="5" name="Object 4" descr="OPL20U25GSXzBJYl68kk8uQGfFKzs7yb1M4KJWUiLk6ZEvGF+qCIPSnY57AbBFCvTW@21.2022.STT$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882480"/>
              </p:ext>
            </p:extLst>
          </p:nvPr>
        </p:nvGraphicFramePr>
        <p:xfrm>
          <a:off x="4963340" y="1062437"/>
          <a:ext cx="5233605" cy="540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Equation" r:id="rId3" imgW="4978080" imgH="431640" progId="Equation.DSMT4">
                  <p:embed/>
                </p:oleObj>
              </mc:Choice>
              <mc:Fallback>
                <p:oleObj name="Equation" r:id="rId3" imgW="4978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63340" y="1062437"/>
                        <a:ext cx="5233605" cy="540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lowchart: Connector 5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5702653" y="2034147"/>
            <a:ext cx="600965" cy="598744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40139" y="2483248"/>
            <a:ext cx="1112519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			B. Oxygen,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Carbon, sulfur, nitrogen,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		D. Carbon,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flo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Flowchart: Connector 7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257012" y="3051788"/>
            <a:ext cx="584300" cy="586165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40139" y="3931742"/>
            <a:ext cx="11926958" cy="159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Calcium, carbon, sulfur, oxygen.		B. Nitrogen, oxygen, carbon, sulfur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sulfur, oxygen.			D.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oxygen, nitrogen, sulfur.</a:t>
            </a:r>
          </a:p>
        </p:txBody>
      </p:sp>
      <p:sp>
        <p:nvSpPr>
          <p:cNvPr id="10" name="Flowchart: Connector 9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6679097" y="4516382"/>
            <a:ext cx="543739" cy="523508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22868" y="5448538"/>
            <a:ext cx="11142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6: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calcium, carbon, sulfur, oxygen, nitrogen,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3			b. 4. 			C. 5.			D. 6</a:t>
            </a:r>
          </a:p>
        </p:txBody>
      </p:sp>
      <p:sp>
        <p:nvSpPr>
          <p:cNvPr id="12" name="Flowchart: Connector 11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5752348" y="6312913"/>
            <a:ext cx="551270" cy="545087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195606" y="33406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705" y="1210841"/>
            <a:ext cx="8398588" cy="524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896706" y="2163818"/>
            <a:ext cx="8398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 descr="OPL20U25GSXzBJYl68kk8uQGfFKzs7yb1M4KJWUiLk6ZEvGF+qCIPSnY57AbBFCvTW@21.2022.STT$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BF795D-FCD2-4145-BD95-8DBFB8A0F2F5}"/>
              </a:ext>
            </a:extLst>
          </p:cNvPr>
          <p:cNvSpPr txBox="1"/>
          <p:nvPr/>
        </p:nvSpPr>
        <p:spPr>
          <a:xfrm>
            <a:off x="4637908" y="23150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  <a:p>
            <a:pPr algn="ctr"/>
            <a:r>
              <a: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youtube.com/trogiang</a:t>
            </a:r>
          </a:p>
        </p:txBody>
      </p:sp>
      <p:sp>
        <p:nvSpPr>
          <p:cNvPr id="7" name="TextBox 6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228436" y="4677"/>
            <a:ext cx="1096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02297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5577719" y="122991"/>
            <a:ext cx="515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202429" y="3465603"/>
            <a:ext cx="518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106473" y="4088738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 descr="OPL20U25GSXzBJYl68kk8uQGfFKzs7yb1M4KJWUiLk6ZEvGF+qCIPSnY57AbBFCvTW@21.2022.STT$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  <p:sp>
        <p:nvSpPr>
          <p:cNvPr id="3" name="Rectangle 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5482928" y="3388658"/>
            <a:ext cx="2261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8523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523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327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273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8023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23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2773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055226" y="1764145"/>
            <a:ext cx="10185429" cy="2198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1224958" y="1986109"/>
            <a:ext cx="9845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6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@21.2022.STT$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264160" y="1230456"/>
            <a:ext cx="11715195" cy="7701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39" y="2235110"/>
            <a:ext cx="2330457" cy="193529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39" y="4170402"/>
            <a:ext cx="2330457" cy="1957016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759589" y="2531529"/>
            <a:ext cx="6800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759589" y="3616404"/>
            <a:ext cx="6687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759588" y="4701279"/>
            <a:ext cx="6800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2FA0E5-77A4-482A-90FC-C49100C83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007"/>
            <a:ext cx="7284720" cy="2487384"/>
          </a:xfrm>
          <a:prstGeom prst="rect">
            <a:avLst/>
          </a:prstGeom>
        </p:spPr>
      </p:pic>
      <p:pic>
        <p:nvPicPr>
          <p:cNvPr id="101" name="Picture 100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62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A.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21" name="Picture 20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331304" y="486844"/>
            <a:ext cx="66613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A. 1.      	B. 2.       	C. 3.    	D. 4.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8" y="4397857"/>
            <a:ext cx="10342946" cy="2818832"/>
          </a:xfrm>
          <a:prstGeom prst="rect">
            <a:avLst/>
          </a:prstGeom>
        </p:spPr>
      </p:pic>
      <p:pic>
        <p:nvPicPr>
          <p:cNvPr id="35" name="Picture 34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2FA0E5-77A4-482A-90FC-C49100C83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007"/>
            <a:ext cx="7660640" cy="2569672"/>
          </a:xfrm>
          <a:prstGeom prst="rect">
            <a:avLst/>
          </a:prstGeom>
        </p:spPr>
      </p:pic>
      <p:pic>
        <p:nvPicPr>
          <p:cNvPr id="101" name="Picture 100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21251" y="1136783"/>
              <a:ext cx="3750825" cy="550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D. 4.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7" name="Rectangle: Rounded Corners 16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556591" y="341721"/>
            <a:ext cx="670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 : Fe,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Na,                     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A. 1.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B. 2.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C. 3.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D. 4.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70251"/>
              </p:ext>
            </p:extLst>
          </p:nvPr>
        </p:nvGraphicFramePr>
        <p:xfrm>
          <a:off x="1146383" y="743088"/>
          <a:ext cx="16510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Equation" r:id="rId13" imgW="1650960" imgH="431640" progId="Equation.DSMT4">
                  <p:embed/>
                </p:oleObj>
              </mc:Choice>
              <mc:Fallback>
                <p:oleObj name="Equation" r:id="rId13" imgW="16509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46383" y="743088"/>
                        <a:ext cx="16510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-1" y="-82823"/>
            <a:ext cx="7670801" cy="3021827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03938" y="1097437"/>
              <a:ext cx="3750825" cy="62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C.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Ozone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599440" y="377047"/>
            <a:ext cx="6797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carbon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C. Ozone.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D. Kim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4" y="4397857"/>
            <a:ext cx="10342946" cy="2818832"/>
          </a:xfrm>
          <a:prstGeom prst="rect">
            <a:avLst/>
          </a:prstGeom>
        </p:spPr>
      </p:pic>
      <p:pic>
        <p:nvPicPr>
          <p:cNvPr id="35" name="Picture 34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2FA0E5-77A4-482A-90FC-C49100C83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82824"/>
            <a:ext cx="7360617" cy="2622823"/>
          </a:xfrm>
          <a:prstGeom prst="rect">
            <a:avLst/>
          </a:prstGeom>
        </p:spPr>
      </p:pic>
      <p:pic>
        <p:nvPicPr>
          <p:cNvPr id="101" name="Picture 100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21251" y="1091723"/>
              <a:ext cx="3750825" cy="62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D.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Carbon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626828" y="238189"/>
            <a:ext cx="62718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Carbon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pic>
        <p:nvPicPr>
          <p:cNvPr id="35" name="Picture 34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2FA0E5-77A4-482A-90FC-C49100C83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007"/>
            <a:ext cx="7254240" cy="2487384"/>
          </a:xfrm>
          <a:prstGeom prst="rect">
            <a:avLst/>
          </a:prstGeom>
        </p:spPr>
      </p:pic>
      <p:pic>
        <p:nvPicPr>
          <p:cNvPr id="101" name="Picture 100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35543" y="1097092"/>
              <a:ext cx="3750825" cy="62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C. Helium.</a:t>
              </a:r>
            </a:p>
          </p:txBody>
        </p:sp>
      </p:grpSp>
      <p:pic>
        <p:nvPicPr>
          <p:cNvPr id="17" name="Picture 16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558" y="468817"/>
            <a:ext cx="66243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Helium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Nitrogen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6" y="5090324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03" y="1791032"/>
            <a:ext cx="2249031" cy="809004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246298" y="496654"/>
            <a:ext cx="8645414" cy="1749594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</a:t>
            </a:r>
            <a:r>
              <a:rPr lang="vi-VN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CÁC BẠN THẬT NHIỀU.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BẠN GIỎI QUÁ ĐI </a:t>
            </a:r>
          </a:p>
        </p:txBody>
      </p:sp>
      <p:pic>
        <p:nvPicPr>
          <p:cNvPr id="25" name="Picture 24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@21.2022.STT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6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8" y="1516285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233783" y="91440"/>
            <a:ext cx="6373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650240" y="1711235"/>
            <a:ext cx="10820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phosphorus.</a:t>
            </a:r>
          </a:p>
        </p:txBody>
      </p:sp>
    </p:spTree>
    <p:extLst>
      <p:ext uri="{BB962C8B-B14F-4D97-AF65-F5344CB8AC3E}">
        <p14:creationId xmlns:p14="http://schemas.microsoft.com/office/powerpoint/2010/main" val="16654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@21.2022.STT$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264160" y="1230456"/>
            <a:ext cx="11715195" cy="7701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TỬ - ĐƠN CHẤT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 CHẤT</a:t>
            </a:r>
          </a:p>
        </p:txBody>
      </p:sp>
      <p:pic>
        <p:nvPicPr>
          <p:cNvPr id="9" name="Picture 8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48" y="2228988"/>
            <a:ext cx="3142445" cy="2562492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93" y="2228988"/>
            <a:ext cx="3206840" cy="2562492"/>
          </a:xfrm>
          <a:prstGeom prst="rect">
            <a:avLst/>
          </a:prstGeom>
        </p:spPr>
      </p:pic>
      <p:sp>
        <p:nvSpPr>
          <p:cNvPr id="11" name="TextBox 10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977505" y="5019816"/>
            <a:ext cx="4979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977506" y="5802150"/>
            <a:ext cx="4211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0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28410" y="1111753"/>
            <a:ext cx="606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28410" y="1778330"/>
            <a:ext cx="3258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28410" y="2424661"/>
            <a:ext cx="294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niệm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 descr="OPL20U25GSXzBJYl68kk8uQGfFKzs7yb1M4KJWUiLk6ZEvGF+qCIPSnY57AbBFCvTW@21.2022.STT$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955040" y="90358"/>
            <a:ext cx="11236960" cy="7701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TỬ - ĐƠN CHẤT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 CHẤT</a:t>
            </a:r>
          </a:p>
        </p:txBody>
      </p:sp>
    </p:spTree>
    <p:extLst>
      <p:ext uri="{BB962C8B-B14F-4D97-AF65-F5344CB8AC3E}">
        <p14:creationId xmlns:p14="http://schemas.microsoft.com/office/powerpoint/2010/main" val="170811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10" y="1137462"/>
            <a:ext cx="7121799" cy="4140014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05633" y="5277476"/>
            <a:ext cx="11122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ight Arrow Callout 1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019126" y="1484406"/>
            <a:ext cx="2691684" cy="3400022"/>
          </a:xfrm>
          <a:prstGeom prst="right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02:00</a:t>
            </a:r>
          </a:p>
        </p:txBody>
      </p:sp>
      <p:sp>
        <p:nvSpPr>
          <p:cNvPr id="7" name="Rounded Rectangle 6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01:59</a:t>
            </a:r>
          </a:p>
        </p:txBody>
      </p:sp>
      <p:sp>
        <p:nvSpPr>
          <p:cNvPr id="8" name="Rounded Rectangle 7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01:58</a:t>
            </a:r>
          </a:p>
        </p:txBody>
      </p:sp>
      <p:sp>
        <p:nvSpPr>
          <p:cNvPr id="9" name="Rounded Rectangle 8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01:57</a:t>
            </a:r>
          </a:p>
        </p:txBody>
      </p:sp>
      <p:sp>
        <p:nvSpPr>
          <p:cNvPr id="10" name="Rounded Rectangle 9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01:56</a:t>
            </a:r>
          </a:p>
        </p:txBody>
      </p:sp>
      <p:sp>
        <p:nvSpPr>
          <p:cNvPr id="11" name="Rounded Rectangle 10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01:55</a:t>
            </a:r>
          </a:p>
        </p:txBody>
      </p:sp>
      <p:sp>
        <p:nvSpPr>
          <p:cNvPr id="12" name="Rounded Rectangle 11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01:50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01:40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01:30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01:20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01:10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01:00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00:50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00:40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00:30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00:20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00:10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00:02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00:01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1001154" y="1137462"/>
            <a:ext cx="990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00:00</a:t>
            </a:r>
          </a:p>
        </p:txBody>
      </p:sp>
      <p:sp>
        <p:nvSpPr>
          <p:cNvPr id="127" name="Oval 126"/>
          <p:cNvSpPr/>
          <p:nvPr/>
        </p:nvSpPr>
        <p:spPr>
          <a:xfrm>
            <a:off x="11229754" y="1684930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  <p:sp>
        <p:nvSpPr>
          <p:cNvPr id="128" name="Title 1" descr="OPL20U25GSXzBJYl68kk8uQGfFKzs7yb1M4KJWUiLk6ZEvGF+qCIPSnY57AbBFCvTW@21.2022.STT$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955040" y="90358"/>
            <a:ext cx="11236960" cy="7701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TỬ - ĐƠN CHẤT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 CHẤT</a:t>
            </a:r>
          </a:p>
        </p:txBody>
      </p:sp>
    </p:spTree>
    <p:extLst>
      <p:ext uri="{BB962C8B-B14F-4D97-AF65-F5344CB8AC3E}">
        <p14:creationId xmlns:p14="http://schemas.microsoft.com/office/powerpoint/2010/main" val="363257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4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6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8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0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9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0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3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6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9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0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3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 descr="OPL20U25GSXzBJYl68kk8uQGfFKzs7yb1M4KJWUiLk6ZEvGF+qCIPSnY57AbBFCvTW@21.2022.STT$5+K4lPs7H94VUqPe2XwIsfPRnrXQE//QTEXxb8/8N4CNc6FpgZahzpTjFhMzSA7T/nHJa11DE8Ng2TP3iAmRczFlmslSuUNOgUeb6yRvs0="/>
          <p:cNvCxnSpPr/>
          <p:nvPr/>
        </p:nvCxnSpPr>
        <p:spPr>
          <a:xfrm>
            <a:off x="5607829" y="992342"/>
            <a:ext cx="38636" cy="45859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519063" y="1084119"/>
            <a:ext cx="4610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6051326" y="1084120"/>
            <a:ext cx="5872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7" y="2216136"/>
            <a:ext cx="2076450" cy="180975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00" y="2216136"/>
            <a:ext cx="1943100" cy="1809750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7" y="4299867"/>
            <a:ext cx="2076450" cy="1847850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326" y="2216136"/>
            <a:ext cx="3001234" cy="1809750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623" y="2216136"/>
            <a:ext cx="2590800" cy="1809750"/>
          </a:xfrm>
          <a:prstGeom prst="rect">
            <a:avLst/>
          </a:prstGeom>
        </p:spPr>
      </p:pic>
      <p:sp>
        <p:nvSpPr>
          <p:cNvPr id="19" name="TextBox 18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906121" y="4322329"/>
            <a:ext cx="2421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6975789" y="4322329"/>
            <a:ext cx="494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2590800" y="4551680"/>
            <a:ext cx="7569200" cy="192063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itle 1" descr="OPL20U25GSXzBJYl68kk8uQGfFKzs7yb1M4KJWUiLk6ZEvGF+qCIPSnY57AbBFCvTW@21.2022.STT$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955040" y="90358"/>
            <a:ext cx="11236960" cy="7701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TỬ - ĐƠN CHẤT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 CHẤT</a:t>
            </a:r>
          </a:p>
        </p:txBody>
      </p:sp>
    </p:spTree>
    <p:extLst>
      <p:ext uri="{BB962C8B-B14F-4D97-AF65-F5344CB8AC3E}">
        <p14:creationId xmlns:p14="http://schemas.microsoft.com/office/powerpoint/2010/main" val="76942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  <p:bldP spid="20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91872" y="1043090"/>
            <a:ext cx="4456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91872" y="1522273"/>
            <a:ext cx="3258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91871" y="2091812"/>
            <a:ext cx="2949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niệm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91873" y="2570995"/>
            <a:ext cx="11293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91874" y="3068120"/>
            <a:ext cx="11293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Carbon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Copper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Cu,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Zinc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Zn,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Hydrogen (H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Nitrogen (N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),…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15" descr="OPL20U25GSXzBJYl68kk8uQGfFKzs7yb1M4KJWUiLk6ZEvGF+qCIPSnY57AbBFCvTW@21.2022.STT$5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3718863" y="4022227"/>
            <a:ext cx="3278747" cy="2475252"/>
            <a:chOff x="2667000" y="533400"/>
            <a:chExt cx="3124200" cy="2209800"/>
          </a:xfrm>
        </p:grpSpPr>
        <p:pic>
          <p:nvPicPr>
            <p:cNvPr id="14" name="Picture 5" descr="HYDR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533400"/>
              <a:ext cx="3124200" cy="167640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34"/>
            <p:cNvSpPr txBox="1">
              <a:spLocks noChangeArrowheads="1"/>
            </p:cNvSpPr>
            <p:nvPr/>
          </p:nvSpPr>
          <p:spPr bwMode="auto">
            <a:xfrm>
              <a:off x="2667000" y="2214562"/>
              <a:ext cx="3124200" cy="528638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/>
                <a:t>Khí Hiđro </a:t>
              </a:r>
            </a:p>
          </p:txBody>
        </p:sp>
      </p:grpSp>
      <p:pic>
        <p:nvPicPr>
          <p:cNvPr id="16" name="Picture 15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627" y="4022227"/>
            <a:ext cx="3616854" cy="2475253"/>
          </a:xfrm>
          <a:prstGeom prst="rect">
            <a:avLst/>
          </a:prstGeom>
        </p:spPr>
      </p:pic>
      <p:pic>
        <p:nvPicPr>
          <p:cNvPr id="17" name="Picture 16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3" y="4007340"/>
            <a:ext cx="2888974" cy="2475252"/>
          </a:xfrm>
          <a:prstGeom prst="rect">
            <a:avLst/>
          </a:prstGeom>
        </p:spPr>
      </p:pic>
      <p:sp>
        <p:nvSpPr>
          <p:cNvPr id="18" name="Title 1" descr="OPL20U25GSXzBJYl68kk8uQGfFKzs7yb1M4KJWUiLk6ZEvGF+qCIPSnY57AbBFCvTW@21.2022.STT$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955040" y="90358"/>
            <a:ext cx="11236960" cy="7701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TỬ - ĐƠN CHẤT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 CHẤT</a:t>
            </a:r>
          </a:p>
        </p:txBody>
      </p:sp>
    </p:spTree>
    <p:extLst>
      <p:ext uri="{BB962C8B-B14F-4D97-AF65-F5344CB8AC3E}">
        <p14:creationId xmlns:p14="http://schemas.microsoft.com/office/powerpoint/2010/main" val="386887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51048" y="1041964"/>
            <a:ext cx="1136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carbon C,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Cu,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Zn,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hydrogen        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nitrogen      ,…  </a:t>
            </a:r>
          </a:p>
        </p:txBody>
      </p:sp>
      <p:graphicFrame>
        <p:nvGraphicFramePr>
          <p:cNvPr id="5" name="Object 4" descr="OPL20U25GSXzBJYl68kk8uQGfFKzs7yb1M4KJWUiLk6ZEvGF+qCIPSnY57AbBFCvTW@21.2022.STT$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362747"/>
              </p:ext>
            </p:extLst>
          </p:nvPr>
        </p:nvGraphicFramePr>
        <p:xfrm>
          <a:off x="7535644" y="1126863"/>
          <a:ext cx="444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Equation" r:id="rId3" imgW="444240" imgH="431640" progId="Equation.DSMT4">
                  <p:embed/>
                </p:oleObj>
              </mc:Choice>
              <mc:Fallback>
                <p:oleObj name="Equation" r:id="rId3" imgW="444240" imgH="4316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5644" y="1126863"/>
                        <a:ext cx="444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@21.2022.STT$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828709"/>
              </p:ext>
            </p:extLst>
          </p:nvPr>
        </p:nvGraphicFramePr>
        <p:xfrm>
          <a:off x="10071762" y="1139190"/>
          <a:ext cx="419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Equation" r:id="rId5" imgW="419040" imgH="431640" progId="Equation.DSMT4">
                  <p:embed/>
                </p:oleObj>
              </mc:Choice>
              <mc:Fallback>
                <p:oleObj name="Equation" r:id="rId5" imgW="419040" imgH="4316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71762" y="1139190"/>
                        <a:ext cx="4191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51227" y="1664147"/>
            <a:ext cx="9713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carbon dioxide         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, ……</a:t>
            </a:r>
          </a:p>
        </p:txBody>
      </p:sp>
      <p:graphicFrame>
        <p:nvGraphicFramePr>
          <p:cNvPr id="8" name="Object 7" descr="OPL20U25GSXzBJYl68kk8uQGfFKzs7yb1M4KJWUiLk6ZEvGF+qCIPSnY57AbBFCvTW@21.2022.STT$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288397"/>
              </p:ext>
            </p:extLst>
          </p:nvPr>
        </p:nvGraphicFramePr>
        <p:xfrm>
          <a:off x="1466634" y="2179837"/>
          <a:ext cx="6223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Equation" r:id="rId7" imgW="622080" imgH="431640" progId="Equation.DSMT4">
                  <p:embed/>
                </p:oleObj>
              </mc:Choice>
              <mc:Fallback>
                <p:oleObj name="Equation" r:id="rId7" imgW="622080" imgH="43164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634" y="2179837"/>
                        <a:ext cx="6223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@21.2022.STT$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05892"/>
              </p:ext>
            </p:extLst>
          </p:nvPr>
        </p:nvGraphicFramePr>
        <p:xfrm>
          <a:off x="4032042" y="2186034"/>
          <a:ext cx="698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Equation" r:id="rId9" imgW="698400" imgH="431640" progId="Equation.DSMT4">
                  <p:embed/>
                </p:oleObj>
              </mc:Choice>
              <mc:Fallback>
                <p:oleObj name="Equation" r:id="rId9" imgW="698400" imgH="4316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042" y="2186034"/>
                        <a:ext cx="698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5" y="2703091"/>
            <a:ext cx="2590800" cy="1809750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80" y="2703091"/>
            <a:ext cx="3295650" cy="180975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39" y="2486198"/>
            <a:ext cx="2398220" cy="2192359"/>
          </a:xfrm>
          <a:prstGeom prst="rect">
            <a:avLst/>
          </a:prstGeom>
        </p:spPr>
      </p:pic>
      <p:grpSp>
        <p:nvGrpSpPr>
          <p:cNvPr id="13" name="Group 118" descr="OPL20U25GSXzBJYl68kk8uQGfFKzs7yb1M4KJWUiLk6ZEvGF+qCIPSnY57AbBFCvTW@21.2022.STT$5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8898993" y="2503585"/>
            <a:ext cx="3124200" cy="2690812"/>
            <a:chOff x="2667000" y="2719581"/>
            <a:chExt cx="3124200" cy="2690619"/>
          </a:xfrm>
        </p:grpSpPr>
        <p:grpSp>
          <p:nvGrpSpPr>
            <p:cNvPr id="14" name="Group 181"/>
            <p:cNvGrpSpPr>
              <a:grpSpLocks/>
            </p:cNvGrpSpPr>
            <p:nvPr/>
          </p:nvGrpSpPr>
          <p:grpSpPr bwMode="auto">
            <a:xfrm rot="-206652">
              <a:off x="2760772" y="2841570"/>
              <a:ext cx="756345" cy="607724"/>
              <a:chOff x="3644" y="410"/>
              <a:chExt cx="693" cy="576"/>
            </a:xfrm>
          </p:grpSpPr>
          <p:sp>
            <p:nvSpPr>
              <p:cNvPr id="40" name="Oval 182"/>
              <p:cNvSpPr>
                <a:spLocks noChangeArrowheads="1"/>
              </p:cNvSpPr>
              <p:nvPr/>
            </p:nvSpPr>
            <p:spPr bwMode="auto">
              <a:xfrm rot="2634536">
                <a:off x="3744" y="576"/>
                <a:ext cx="416" cy="410"/>
              </a:xfrm>
              <a:prstGeom prst="ellipse">
                <a:avLst/>
              </a:prstGeom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vi-VN"/>
              </a:p>
            </p:txBody>
          </p:sp>
          <p:sp>
            <p:nvSpPr>
              <p:cNvPr id="41" name="Oval 183"/>
              <p:cNvSpPr>
                <a:spLocks noChangeArrowheads="1"/>
              </p:cNvSpPr>
              <p:nvPr/>
            </p:nvSpPr>
            <p:spPr bwMode="auto">
              <a:xfrm rot="-3183831">
                <a:off x="3645" y="409"/>
                <a:ext cx="286" cy="28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33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42" name="Oval 184"/>
              <p:cNvSpPr>
                <a:spLocks noChangeArrowheads="1"/>
              </p:cNvSpPr>
              <p:nvPr/>
            </p:nvSpPr>
            <p:spPr bwMode="auto">
              <a:xfrm rot="-3183831">
                <a:off x="4050" y="522"/>
                <a:ext cx="286" cy="28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33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</p:grpSp>
        <p:sp>
          <p:nvSpPr>
            <p:cNvPr id="15" name="Rectangle 56"/>
            <p:cNvSpPr>
              <a:spLocks noChangeArrowheads="1"/>
            </p:cNvSpPr>
            <p:nvPr/>
          </p:nvSpPr>
          <p:spPr bwMode="auto">
            <a:xfrm>
              <a:off x="2667000" y="2743200"/>
              <a:ext cx="3124200" cy="2057400"/>
            </a:xfrm>
            <a:prstGeom prst="rect">
              <a:avLst/>
            </a:prstGeom>
            <a:noFill/>
            <a:ln w="9525">
              <a:solidFill>
                <a:srgbClr val="33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" name="Group 181"/>
            <p:cNvGrpSpPr>
              <a:grpSpLocks/>
            </p:cNvGrpSpPr>
            <p:nvPr/>
          </p:nvGrpSpPr>
          <p:grpSpPr bwMode="auto">
            <a:xfrm rot="-7995470">
              <a:off x="3941976" y="2793892"/>
              <a:ext cx="756345" cy="607724"/>
              <a:chOff x="3644" y="410"/>
              <a:chExt cx="693" cy="576"/>
            </a:xfrm>
          </p:grpSpPr>
          <p:sp>
            <p:nvSpPr>
              <p:cNvPr id="37" name="Oval 182"/>
              <p:cNvSpPr>
                <a:spLocks noChangeArrowheads="1"/>
              </p:cNvSpPr>
              <p:nvPr/>
            </p:nvSpPr>
            <p:spPr bwMode="auto">
              <a:xfrm rot="2634536">
                <a:off x="3744" y="576"/>
                <a:ext cx="416" cy="410"/>
              </a:xfrm>
              <a:prstGeom prst="ellipse">
                <a:avLst/>
              </a:prstGeom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vi-VN"/>
              </a:p>
            </p:txBody>
          </p:sp>
          <p:sp>
            <p:nvSpPr>
              <p:cNvPr id="38" name="Oval 183"/>
              <p:cNvSpPr>
                <a:spLocks noChangeArrowheads="1"/>
              </p:cNvSpPr>
              <p:nvPr/>
            </p:nvSpPr>
            <p:spPr bwMode="auto">
              <a:xfrm rot="-3183831">
                <a:off x="3645" y="409"/>
                <a:ext cx="286" cy="28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33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39" name="Oval 184"/>
              <p:cNvSpPr>
                <a:spLocks noChangeArrowheads="1"/>
              </p:cNvSpPr>
              <p:nvPr/>
            </p:nvSpPr>
            <p:spPr bwMode="auto">
              <a:xfrm rot="-3183831">
                <a:off x="4050" y="522"/>
                <a:ext cx="286" cy="28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33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</p:grpSp>
        <p:grpSp>
          <p:nvGrpSpPr>
            <p:cNvPr id="17" name="Group 181"/>
            <p:cNvGrpSpPr>
              <a:grpSpLocks/>
            </p:cNvGrpSpPr>
            <p:nvPr/>
          </p:nvGrpSpPr>
          <p:grpSpPr bwMode="auto">
            <a:xfrm rot="2429202">
              <a:off x="4907339" y="2993970"/>
              <a:ext cx="756345" cy="607724"/>
              <a:chOff x="3644" y="410"/>
              <a:chExt cx="693" cy="576"/>
            </a:xfrm>
          </p:grpSpPr>
          <p:sp>
            <p:nvSpPr>
              <p:cNvPr id="34" name="Oval 182"/>
              <p:cNvSpPr>
                <a:spLocks noChangeArrowheads="1"/>
              </p:cNvSpPr>
              <p:nvPr/>
            </p:nvSpPr>
            <p:spPr bwMode="auto">
              <a:xfrm rot="2634536">
                <a:off x="3744" y="576"/>
                <a:ext cx="416" cy="410"/>
              </a:xfrm>
              <a:prstGeom prst="ellipse">
                <a:avLst/>
              </a:prstGeom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vi-VN"/>
              </a:p>
            </p:txBody>
          </p:sp>
          <p:sp>
            <p:nvSpPr>
              <p:cNvPr id="35" name="Oval 183"/>
              <p:cNvSpPr>
                <a:spLocks noChangeArrowheads="1"/>
              </p:cNvSpPr>
              <p:nvPr/>
            </p:nvSpPr>
            <p:spPr bwMode="auto">
              <a:xfrm rot="-3183831">
                <a:off x="3645" y="409"/>
                <a:ext cx="286" cy="28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33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36" name="Oval 184"/>
              <p:cNvSpPr>
                <a:spLocks noChangeArrowheads="1"/>
              </p:cNvSpPr>
              <p:nvPr/>
            </p:nvSpPr>
            <p:spPr bwMode="auto">
              <a:xfrm rot="-3183831">
                <a:off x="4050" y="522"/>
                <a:ext cx="286" cy="28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33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</p:grpSp>
        <p:grpSp>
          <p:nvGrpSpPr>
            <p:cNvPr id="18" name="Group 181"/>
            <p:cNvGrpSpPr>
              <a:grpSpLocks/>
            </p:cNvGrpSpPr>
            <p:nvPr/>
          </p:nvGrpSpPr>
          <p:grpSpPr bwMode="auto">
            <a:xfrm rot="-689603">
              <a:off x="3634363" y="4107860"/>
              <a:ext cx="756345" cy="607724"/>
              <a:chOff x="3644" y="410"/>
              <a:chExt cx="693" cy="576"/>
            </a:xfrm>
          </p:grpSpPr>
          <p:sp>
            <p:nvSpPr>
              <p:cNvPr id="31" name="Oval 182"/>
              <p:cNvSpPr>
                <a:spLocks noChangeArrowheads="1"/>
              </p:cNvSpPr>
              <p:nvPr/>
            </p:nvSpPr>
            <p:spPr bwMode="auto">
              <a:xfrm rot="2634536">
                <a:off x="3744" y="576"/>
                <a:ext cx="416" cy="410"/>
              </a:xfrm>
              <a:prstGeom prst="ellipse">
                <a:avLst/>
              </a:prstGeom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vi-VN"/>
              </a:p>
            </p:txBody>
          </p:sp>
          <p:sp>
            <p:nvSpPr>
              <p:cNvPr id="32" name="Oval 183"/>
              <p:cNvSpPr>
                <a:spLocks noChangeArrowheads="1"/>
              </p:cNvSpPr>
              <p:nvPr/>
            </p:nvSpPr>
            <p:spPr bwMode="auto">
              <a:xfrm rot="-3183831">
                <a:off x="3645" y="409"/>
                <a:ext cx="286" cy="28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33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33" name="Oval 184"/>
              <p:cNvSpPr>
                <a:spLocks noChangeArrowheads="1"/>
              </p:cNvSpPr>
              <p:nvPr/>
            </p:nvSpPr>
            <p:spPr bwMode="auto">
              <a:xfrm rot="-3183831">
                <a:off x="4050" y="522"/>
                <a:ext cx="286" cy="28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33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</p:grpSp>
        <p:grpSp>
          <p:nvGrpSpPr>
            <p:cNvPr id="19" name="Group 181"/>
            <p:cNvGrpSpPr>
              <a:grpSpLocks/>
            </p:cNvGrpSpPr>
            <p:nvPr/>
          </p:nvGrpSpPr>
          <p:grpSpPr bwMode="auto">
            <a:xfrm rot="-5683091">
              <a:off x="2622767" y="3755624"/>
              <a:ext cx="756345" cy="607724"/>
              <a:chOff x="3644" y="410"/>
              <a:chExt cx="693" cy="576"/>
            </a:xfrm>
          </p:grpSpPr>
          <p:sp>
            <p:nvSpPr>
              <p:cNvPr id="28" name="Oval 182"/>
              <p:cNvSpPr>
                <a:spLocks noChangeArrowheads="1"/>
              </p:cNvSpPr>
              <p:nvPr/>
            </p:nvSpPr>
            <p:spPr bwMode="auto">
              <a:xfrm rot="2634536">
                <a:off x="3744" y="576"/>
                <a:ext cx="416" cy="410"/>
              </a:xfrm>
              <a:prstGeom prst="ellipse">
                <a:avLst/>
              </a:prstGeom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vi-VN"/>
              </a:p>
            </p:txBody>
          </p:sp>
          <p:sp>
            <p:nvSpPr>
              <p:cNvPr id="29" name="Oval 183"/>
              <p:cNvSpPr>
                <a:spLocks noChangeArrowheads="1"/>
              </p:cNvSpPr>
              <p:nvPr/>
            </p:nvSpPr>
            <p:spPr bwMode="auto">
              <a:xfrm rot="-3183831">
                <a:off x="3645" y="409"/>
                <a:ext cx="286" cy="28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33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30" name="Oval 184"/>
              <p:cNvSpPr>
                <a:spLocks noChangeArrowheads="1"/>
              </p:cNvSpPr>
              <p:nvPr/>
            </p:nvSpPr>
            <p:spPr bwMode="auto">
              <a:xfrm rot="-3183831">
                <a:off x="4050" y="522"/>
                <a:ext cx="286" cy="28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33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</p:grpSp>
        <p:grpSp>
          <p:nvGrpSpPr>
            <p:cNvPr id="20" name="Group 181"/>
            <p:cNvGrpSpPr>
              <a:grpSpLocks/>
            </p:cNvGrpSpPr>
            <p:nvPr/>
          </p:nvGrpSpPr>
          <p:grpSpPr bwMode="auto">
            <a:xfrm rot="-206652">
              <a:off x="4589572" y="3713505"/>
              <a:ext cx="756345" cy="607724"/>
              <a:chOff x="3644" y="410"/>
              <a:chExt cx="693" cy="576"/>
            </a:xfrm>
          </p:grpSpPr>
          <p:sp>
            <p:nvSpPr>
              <p:cNvPr id="25" name="Oval 182"/>
              <p:cNvSpPr>
                <a:spLocks noChangeArrowheads="1"/>
              </p:cNvSpPr>
              <p:nvPr/>
            </p:nvSpPr>
            <p:spPr bwMode="auto">
              <a:xfrm rot="2634536">
                <a:off x="3744" y="576"/>
                <a:ext cx="416" cy="410"/>
              </a:xfrm>
              <a:prstGeom prst="ellipse">
                <a:avLst/>
              </a:prstGeom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vi-VN"/>
              </a:p>
            </p:txBody>
          </p:sp>
          <p:sp>
            <p:nvSpPr>
              <p:cNvPr id="26" name="Oval 183"/>
              <p:cNvSpPr>
                <a:spLocks noChangeArrowheads="1"/>
              </p:cNvSpPr>
              <p:nvPr/>
            </p:nvSpPr>
            <p:spPr bwMode="auto">
              <a:xfrm rot="-3183831">
                <a:off x="3645" y="409"/>
                <a:ext cx="286" cy="28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33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27" name="Oval 184"/>
              <p:cNvSpPr>
                <a:spLocks noChangeArrowheads="1"/>
              </p:cNvSpPr>
              <p:nvPr/>
            </p:nvSpPr>
            <p:spPr bwMode="auto">
              <a:xfrm rot="-3183831">
                <a:off x="4050" y="522"/>
                <a:ext cx="286" cy="28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33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 rot="5400000">
              <a:off x="3124208" y="3886307"/>
              <a:ext cx="228584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89"/>
            <p:cNvSpPr txBox="1">
              <a:spLocks noChangeArrowheads="1"/>
            </p:cNvSpPr>
            <p:nvPr/>
          </p:nvSpPr>
          <p:spPr bwMode="auto">
            <a:xfrm>
              <a:off x="3048000" y="3439180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23" name="TextBox 95"/>
            <p:cNvSpPr txBox="1">
              <a:spLocks noChangeArrowheads="1"/>
            </p:cNvSpPr>
            <p:nvPr/>
          </p:nvSpPr>
          <p:spPr bwMode="auto">
            <a:xfrm>
              <a:off x="3803612" y="3604590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24" name="Text Box 34"/>
            <p:cNvSpPr txBox="1">
              <a:spLocks noChangeArrowheads="1"/>
            </p:cNvSpPr>
            <p:nvPr/>
          </p:nvSpPr>
          <p:spPr bwMode="auto">
            <a:xfrm>
              <a:off x="2667000" y="4881562"/>
              <a:ext cx="3124200" cy="52863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dirty="0" err="1">
                  <a:solidFill>
                    <a:schemeClr val="tx1"/>
                  </a:solidFill>
                </a:rPr>
                <a:t>Nước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cxnSp>
        <p:nvCxnSpPr>
          <p:cNvPr id="44" name="Straight Connector 43"/>
          <p:cNvCxnSpPr>
            <a:stCxn id="32" idx="6"/>
          </p:cNvCxnSpPr>
          <p:nvPr/>
        </p:nvCxnSpPr>
        <p:spPr>
          <a:xfrm flipV="1">
            <a:off x="10062288" y="3754482"/>
            <a:ext cx="141920" cy="1992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loud Callout 44"/>
          <p:cNvSpPr/>
          <p:nvPr/>
        </p:nvSpPr>
        <p:spPr>
          <a:xfrm>
            <a:off x="1174162" y="4734354"/>
            <a:ext cx="8318477" cy="2092450"/>
          </a:xfrm>
          <a:prstGeom prst="cloudCallout">
            <a:avLst>
              <a:gd name="adj1" fmla="val -8871"/>
              <a:gd name="adj2" fmla="val -6819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3552182" y="1080576"/>
            <a:ext cx="535564" cy="52322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4780876" y="1041964"/>
            <a:ext cx="617558" cy="52322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2272019" y="1041964"/>
            <a:ext cx="464479" cy="52322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9" name="Flowchart: Connector 48"/>
          <p:cNvSpPr/>
          <p:nvPr/>
        </p:nvSpPr>
        <p:spPr>
          <a:xfrm>
            <a:off x="7463320" y="1028324"/>
            <a:ext cx="586874" cy="604635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0" name="Flowchart: Connector 49"/>
          <p:cNvSpPr/>
          <p:nvPr/>
        </p:nvSpPr>
        <p:spPr>
          <a:xfrm>
            <a:off x="10050300" y="1080575"/>
            <a:ext cx="545889" cy="552383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1" name="Flowchart: Connector 50"/>
          <p:cNvSpPr/>
          <p:nvPr/>
        </p:nvSpPr>
        <p:spPr>
          <a:xfrm>
            <a:off x="7070006" y="1617980"/>
            <a:ext cx="1046965" cy="523220"/>
          </a:xfrm>
          <a:prstGeom prst="flowChartConnector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2" name="Flowchart: Connector 51"/>
          <p:cNvSpPr/>
          <p:nvPr/>
        </p:nvSpPr>
        <p:spPr>
          <a:xfrm>
            <a:off x="1367321" y="2095034"/>
            <a:ext cx="814725" cy="523220"/>
          </a:xfrm>
          <a:prstGeom prst="flowChartConnector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Flowchart: Connector 52"/>
          <p:cNvSpPr/>
          <p:nvPr/>
        </p:nvSpPr>
        <p:spPr>
          <a:xfrm>
            <a:off x="2273486" y="2104765"/>
            <a:ext cx="849086" cy="523220"/>
          </a:xfrm>
          <a:prstGeom prst="flowChartConnector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4" name="Flowchart: Connector 53"/>
          <p:cNvSpPr/>
          <p:nvPr/>
        </p:nvSpPr>
        <p:spPr>
          <a:xfrm>
            <a:off x="3882670" y="2078533"/>
            <a:ext cx="942462" cy="523220"/>
          </a:xfrm>
          <a:prstGeom prst="flowChartConnector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5" name="Title 1" descr="OPL20U25GSXzBJYl68kk8uQGfFKzs7yb1M4KJWUiLk6ZEvGF+qCIPSnY57AbBFCvTW@21.2022.STT$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955040" y="90358"/>
            <a:ext cx="11236960" cy="7701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TỬ - ĐƠN CHẤT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 CHẤT</a:t>
            </a:r>
          </a:p>
        </p:txBody>
      </p:sp>
    </p:spTree>
    <p:extLst>
      <p:ext uri="{BB962C8B-B14F-4D97-AF65-F5344CB8AC3E}">
        <p14:creationId xmlns:p14="http://schemas.microsoft.com/office/powerpoint/2010/main" val="29953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34109" y="1151209"/>
            <a:ext cx="734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2716696" y="4505739"/>
            <a:ext cx="8295861" cy="2239617"/>
          </a:xfrm>
          <a:prstGeom prst="cloudCallout">
            <a:avLst>
              <a:gd name="adj1" fmla="val -9172"/>
              <a:gd name="adj2" fmla="val -9075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34110" y="1689701"/>
            <a:ext cx="1143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34109" y="2643808"/>
            <a:ext cx="1143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8" name="Cloud Callout 7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2716695" y="4313582"/>
            <a:ext cx="8295861" cy="2544418"/>
          </a:xfrm>
          <a:prstGeom prst="cloudCallout">
            <a:avLst>
              <a:gd name="adj1" fmla="val -9012"/>
              <a:gd name="adj2" fmla="val -7760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Title 1" descr="OPL20U25GSXzBJYl68kk8uQGfFKzs7yb1M4KJWUiLk6ZEvGF+qCIPSnY57AbBFCvTW@21.2022.STT$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955040" y="90358"/>
            <a:ext cx="11236960" cy="7701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TỬ - ĐƠN CHẤT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 CHẤT</a:t>
            </a:r>
          </a:p>
        </p:txBody>
      </p:sp>
    </p:spTree>
    <p:extLst>
      <p:ext uri="{BB962C8B-B14F-4D97-AF65-F5344CB8AC3E}">
        <p14:creationId xmlns:p14="http://schemas.microsoft.com/office/powerpoint/2010/main" val="225444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
</file>

<file path=docProps/app.xml><?xml version="1.0" encoding="utf-8"?>
<Properties xmlns="http://schemas.openxmlformats.org/officeDocument/2006/extended-properties" xmlns:vt="http://schemas.openxmlformats.org/officeDocument/2006/docPropsVTypes">
  <TotalTime>3893</TotalTime>
  <Words>1457</Words>
  <Application>Microsoft Office PowerPoint</Application>
  <PresentationFormat>Widescreen</PresentationFormat>
  <Paragraphs>281</Paragraphs>
  <Slides>26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 Light</vt:lpstr>
      <vt:lpstr>Calibri</vt:lpstr>
      <vt:lpstr>Tahoma</vt:lpstr>
      <vt:lpstr>Arial</vt:lpstr>
      <vt:lpstr>Times New Roman</vt:lpstr>
      <vt:lpstr>Office Theme</vt:lpstr>
      <vt:lpstr>Equation</vt:lpstr>
      <vt:lpstr>PowerPoint Presentation</vt:lpstr>
      <vt:lpstr>CHƯƠNG II: PHÂN TỬ - LIÊN KẾT HOÁ HỌC</vt:lpstr>
      <vt:lpstr>BÀI 5: PHÂN TỬ - ĐƠN CHẤT - HỢP CHẤT</vt:lpstr>
      <vt:lpstr>BÀI 5: PHÂN TỬ - ĐƠN CHẤT - HỢP CHẤT</vt:lpstr>
      <vt:lpstr>BÀI 5: PHÂN TỬ - ĐƠN CHẤT - HỢP CHẤT</vt:lpstr>
      <vt:lpstr>BÀI 5: PHÂN TỬ - ĐƠN CHẤT - HỢP CHẤT</vt:lpstr>
      <vt:lpstr>BÀI 5: PHÂN TỬ - ĐƠN CHẤT - HỢP CHẤT</vt:lpstr>
      <vt:lpstr>BÀI 5: PHÂN TỬ - ĐƠN CHẤT - HỢP CHẤT</vt:lpstr>
      <vt:lpstr>BÀI 5: PHÂN TỬ - ĐƠN CHẤT - HỢP CHẤT</vt:lpstr>
      <vt:lpstr>BÀI 5: PHÂN TỬ - ĐƠN CHẤT - HỢP CHẤT</vt:lpstr>
      <vt:lpstr>BÀI 5: PHÂN TỬ - ĐƠN CHẤT - HỢP CHẤT</vt:lpstr>
      <vt:lpstr>BÀI 5: PHÂN TỬ - ĐƠN CHẤT - HỢP CHẤT</vt:lpstr>
      <vt:lpstr>BÀI 5: PHÂN TỬ - ĐƠN CHẤT - HỢP CHẤT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Hien Pham</cp:lastModifiedBy>
  <cp:revision>162</cp:revision>
  <dcterms:created xsi:type="dcterms:W3CDTF">2019-04-05T07:52:07Z</dcterms:created>
  <dcterms:modified xsi:type="dcterms:W3CDTF">2023-10-11T07:59:56Z</dcterms:modified>
</cp:coreProperties>
</file>