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84" r:id="rId5"/>
    <p:sldId id="286" r:id="rId6"/>
    <p:sldId id="257" r:id="rId7"/>
    <p:sldId id="288" r:id="rId8"/>
    <p:sldId id="271" r:id="rId9"/>
    <p:sldId id="270" r:id="rId10"/>
    <p:sldId id="265" r:id="rId11"/>
    <p:sldId id="266" r:id="rId12"/>
    <p:sldId id="267" r:id="rId13"/>
    <p:sldId id="272" r:id="rId14"/>
    <p:sldId id="260" r:id="rId15"/>
    <p:sldId id="289" r:id="rId16"/>
    <p:sldId id="261" r:id="rId17"/>
    <p:sldId id="269" r:id="rId18"/>
    <p:sldId id="262" r:id="rId19"/>
    <p:sldId id="264" r:id="rId20"/>
    <p:sldId id="290" r:id="rId21"/>
    <p:sldId id="263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  <p:cmAuthor id="1" name="HP" initials="H" lastIdx="2" clrIdx="0"/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C0C"/>
    <a:srgbClr val="F5F7F9"/>
    <a:srgbClr val="FDF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780" y="60"/>
      </p:cViewPr>
      <p:guideLst>
        <p:guide orient="horz" pos="215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44" y="2130425"/>
            <a:ext cx="10363698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88" y="3886200"/>
            <a:ext cx="85348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624" y="274638"/>
            <a:ext cx="274333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9" y="274638"/>
            <a:ext cx="802678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30" y="4406900"/>
            <a:ext cx="103636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30" y="2906713"/>
            <a:ext cx="103636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29" y="1600200"/>
            <a:ext cx="53850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898" y="1600200"/>
            <a:ext cx="53850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9" y="1535113"/>
            <a:ext cx="53871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29" y="2174875"/>
            <a:ext cx="53871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4" y="1535113"/>
            <a:ext cx="53892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4" y="2174875"/>
            <a:ext cx="53892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9" y="273050"/>
            <a:ext cx="401127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2" y="273050"/>
            <a:ext cx="681599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9" y="1435100"/>
            <a:ext cx="401127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32" y="4800600"/>
            <a:ext cx="731555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32" y="612775"/>
            <a:ext cx="731555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32" y="5367338"/>
            <a:ext cx="731555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29" y="274638"/>
            <a:ext cx="109733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9" y="1600200"/>
            <a:ext cx="109733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29" y="6356350"/>
            <a:ext cx="284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408E-8599-4C8E-A221-09B1DC69D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800" y="6356350"/>
            <a:ext cx="3860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020" y="6356350"/>
            <a:ext cx="284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4D71-35C9-4E6C-BE09-ECD77717BD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GIF"/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2240170" y="1885238"/>
            <a:ext cx="2095864" cy="2613314"/>
            <a:chOff x="1630325" y="1027988"/>
            <a:chExt cx="2095864" cy="26133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1630325" y="1027988"/>
              <a:ext cx="2095864" cy="2613314"/>
              <a:chOff x="3295850" y="1908877"/>
              <a:chExt cx="3738030" cy="4660916"/>
            </a:xfrm>
          </p:grpSpPr>
          <p:sp>
            <p:nvSpPr>
              <p:cNvPr id="102" name="圆角矩形 101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88000">
                    <a:srgbClr val="FFAE35">
                      <a:alpha val="100000"/>
                    </a:srgbClr>
                  </a:gs>
                  <a:gs pos="0">
                    <a:srgbClr val="FFC165"/>
                  </a:gs>
                  <a:gs pos="0">
                    <a:srgbClr val="F43308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FF9B09"/>
                    </a:gs>
                    <a:gs pos="100000">
                      <a:srgbClr val="FFDBA7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1854162" y="1647589"/>
              <a:ext cx="10991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CHÀO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105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4014058" y="1885238"/>
            <a:ext cx="2088642" cy="2613314"/>
            <a:chOff x="3099413" y="1027988"/>
            <a:chExt cx="2088642" cy="2613314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099413" y="1027988"/>
              <a:ext cx="2088642" cy="2613314"/>
              <a:chOff x="3295850" y="1895995"/>
              <a:chExt cx="3725149" cy="4660916"/>
            </a:xfrm>
          </p:grpSpPr>
          <p:sp>
            <p:nvSpPr>
              <p:cNvPr id="109" name="圆角矩形 108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BDD1"/>
                  </a:gs>
                  <a:gs pos="26000">
                    <a:srgbClr val="019CCF">
                      <a:alpha val="100000"/>
                    </a:srgbClr>
                  </a:gs>
                  <a:gs pos="84000">
                    <a:srgbClr val="017BCC">
                      <a:alpha val="100000"/>
                    </a:srgbClr>
                  </a:gs>
                  <a:gs pos="100000">
                    <a:srgbClr val="0038C6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0194A3"/>
                    </a:gs>
                    <a:gs pos="100000">
                      <a:srgbClr val="01CFE5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3434693" y="1647113"/>
              <a:ext cx="85026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charset="-122"/>
                </a:rPr>
                <a:t>CÁC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</a:endParaRPr>
            </a:p>
          </p:txBody>
        </p:sp>
      </p:grpSp>
      <p:grpSp>
        <p:nvGrpSpPr>
          <p:cNvPr id="113" name="组合 112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5808963" y="1860804"/>
            <a:ext cx="2088642" cy="2613314"/>
            <a:chOff x="4589518" y="1003554"/>
            <a:chExt cx="2088642" cy="2613314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589518" y="1003554"/>
              <a:ext cx="2088642" cy="2613314"/>
              <a:chOff x="3295850" y="1895995"/>
              <a:chExt cx="3725149" cy="4660916"/>
            </a:xfrm>
          </p:grpSpPr>
          <p:sp>
            <p:nvSpPr>
              <p:cNvPr id="116" name="圆角矩形 115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C8C8C"/>
                  </a:gs>
                  <a:gs pos="55000">
                    <a:srgbClr val="FB1190"/>
                  </a:gs>
                  <a:gs pos="100000">
                    <a:srgbClr val="FB1190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rgbClr val="E35353"/>
                    </a:gs>
                    <a:gs pos="100000">
                      <a:srgbClr val="F1A9A9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4955189" y="1599489"/>
              <a:ext cx="78525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charset="-122"/>
                </a:rPr>
                <a:t>EM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</a:endParaRPr>
            </a:p>
          </p:txBody>
        </p:sp>
      </p:grpSp>
      <p:grpSp>
        <p:nvGrpSpPr>
          <p:cNvPr id="120" name="组合 119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7735537" y="1860804"/>
            <a:ext cx="2088642" cy="2613314"/>
            <a:chOff x="6054605" y="1003554"/>
            <a:chExt cx="2088642" cy="261331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054605" y="1003554"/>
              <a:ext cx="2088642" cy="2613314"/>
              <a:chOff x="3295850" y="1895995"/>
              <a:chExt cx="3725149" cy="4660916"/>
            </a:xfrm>
          </p:grpSpPr>
          <p:sp>
            <p:nvSpPr>
              <p:cNvPr id="123" name="圆角矩形 122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圆角矩形 124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77468A"/>
                  </a:gs>
                  <a:gs pos="100000">
                    <a:srgbClr val="7A25A3">
                      <a:alpha val="100000"/>
                    </a:srgbClr>
                  </a:gs>
                  <a:gs pos="46000">
                    <a:srgbClr val="7D03BC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100000">
                      <a:srgbClr val="8F54A6"/>
                    </a:gs>
                    <a:gs pos="0">
                      <a:srgbClr val="4A2C56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2" name="文本框 121"/>
            <p:cNvSpPr txBox="1"/>
            <p:nvPr/>
          </p:nvSpPr>
          <p:spPr>
            <a:xfrm>
              <a:off x="6406899" y="1508848"/>
              <a:ext cx="81963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charset="-122"/>
                </a:rPr>
                <a:t>LỚP 8</a:t>
              </a:r>
              <a:endPara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</a:endParaRPr>
            </a:p>
          </p:txBody>
        </p:sp>
      </p:grpSp>
      <p:sp>
        <p:nvSpPr>
          <p:cNvPr id="129" name="圆角矩形 128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969770" y="3985260"/>
            <a:ext cx="8378190" cy="504190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  <a:sym typeface="+mn-ea"/>
              </a:rPr>
              <a:t>Tiết 19 – BÀI 6: TÍNH THEO PHƯƠNG TRÌNH HÓA HỌC</a:t>
            </a:r>
            <a:endParaRPr lang="vi-VN" altLang="en-US" sz="2400" b="1" dirty="0">
              <a:solidFill>
                <a:schemeClr val="tx1"/>
              </a:solidFill>
              <a:latin typeface="+mj-lt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5" name="Freeform 5" descr="OPL20U25GSXzBJYl68kk8uQGfFKzs7yb1M4KJWUiLk6ZEvGF+qCIPSnY57AbBFCvTW2023.17.86+K4lPs7H94VUqPe2XwIsfPRnrXQE//QTEXxb8/8N4CNc6FpgZahzpTjFhMzSA7T/nHJa11DE8Ng2TP3iAmRczFlmslSuUNOgUeb6yRvs0="/>
          <p:cNvSpPr/>
          <p:nvPr/>
        </p:nvSpPr>
        <p:spPr bwMode="auto">
          <a:xfrm rot="10800000">
            <a:off x="9919016" y="1960710"/>
            <a:ext cx="239180" cy="2119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B8A74"/>
          </a:solidFill>
          <a:ln w="25400"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6" name="Freeform 5" descr="OPL20U25GSXzBJYl68kk8uQGfFKzs7yb1M4KJWUiLk6ZEvGF+qCIPSnY57AbBFCvTW2023.17.86+K4lPs7H94VUqPe2XwIsfPRnrXQE//QTEXxb8/8N4CNc6FpgZahzpTjFhMzSA7T/nHJa11DE8Ng2TP3iAmRczFlmslSuUNOgUeb6yRvs0="/>
          <p:cNvSpPr/>
          <p:nvPr/>
        </p:nvSpPr>
        <p:spPr bwMode="auto">
          <a:xfrm rot="10800000">
            <a:off x="7748487" y="1907249"/>
            <a:ext cx="210992" cy="18700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7" name="Freeform 5" descr="OPL20U25GSXzBJYl68kk8uQGfFKzs7yb1M4KJWUiLk6ZEvGF+qCIPSnY57AbBFCvTW2023.17.86+K4lPs7H94VUqPe2XwIsfPRnrXQE//QTEXxb8/8N4CNc6FpgZahzpTjFhMzSA7T/nHJa11DE8Ng2TP3iAmRczFlmslSuUNOgUeb6yRvs0="/>
          <p:cNvSpPr/>
          <p:nvPr/>
        </p:nvSpPr>
        <p:spPr bwMode="auto">
          <a:xfrm rot="10800000">
            <a:off x="9419537" y="2789425"/>
            <a:ext cx="118950" cy="1054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EC8C8C"/>
              </a:gs>
              <a:gs pos="100000">
                <a:srgbClr val="E3535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E35353"/>
                </a:gs>
                <a:gs pos="100000">
                  <a:srgbClr val="F1A9A9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8" name="Freeform 5" descr="OPL20U25GSXzBJYl68kk8uQGfFKzs7yb1M4KJWUiLk6ZEvGF+qCIPSnY57AbBFCvTW2023.17.86+K4lPs7H94VUqPe2XwIsfPRnrXQE//QTEXxb8/8N4CNc6FpgZahzpTjFhMzSA7T/nHJa11DE8Ng2TP3iAmRczFlmslSuUNOgUeb6yRvs0="/>
          <p:cNvSpPr/>
          <p:nvPr/>
        </p:nvSpPr>
        <p:spPr bwMode="auto">
          <a:xfrm rot="10800000">
            <a:off x="5595865" y="3426460"/>
            <a:ext cx="198120" cy="18923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7D03BC"/>
              </a:gs>
              <a:gs pos="100000">
                <a:srgbClr val="553363"/>
              </a:gs>
            </a:gsLst>
            <a:lin ang="2700000" scaled="1"/>
            <a:tileRect/>
          </a:gradFill>
          <a:ln w="25400">
            <a:gradFill flip="none" rotWithShape="1">
              <a:gsLst>
                <a:gs pos="100000">
                  <a:srgbClr val="8F54A6"/>
                </a:gs>
                <a:gs pos="0">
                  <a:srgbClr val="4A2C56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9" name="Freeform 5" descr="OPL20U25GSXzBJYl68kk8uQGfFKzs7yb1M4KJWUiLk6ZEvGF+qCIPSnY57AbBFCvTW2023.17.86+K4lPs7H94VUqPe2XwIsfPRnrXQE//QTEXxb8/8N4CNc6FpgZahzpTjFhMzSA7T/nHJa11DE8Ng2TP3iAmRczFlmslSuUNOgUeb6yRvs0="/>
          <p:cNvSpPr/>
          <p:nvPr/>
        </p:nvSpPr>
        <p:spPr bwMode="auto">
          <a:xfrm rot="10800000">
            <a:off x="7556745" y="3411220"/>
            <a:ext cx="181610" cy="17335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FFC165"/>
              </a:gs>
              <a:gs pos="100000">
                <a:srgbClr val="FF9A05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FF9B09"/>
                </a:gs>
                <a:gs pos="100000">
                  <a:srgbClr val="FFDBA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0" name="Freeform 5"/>
          <p:cNvSpPr/>
          <p:nvPr/>
        </p:nvSpPr>
        <p:spPr bwMode="auto">
          <a:xfrm rot="10800000">
            <a:off x="9699421" y="3066523"/>
            <a:ext cx="210992" cy="18700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1" name="Freeform 5"/>
          <p:cNvSpPr/>
          <p:nvPr/>
        </p:nvSpPr>
        <p:spPr bwMode="auto">
          <a:xfrm rot="10800000">
            <a:off x="1662157" y="1803686"/>
            <a:ext cx="213593" cy="18930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7D03BC"/>
              </a:gs>
              <a:gs pos="100000">
                <a:srgbClr val="553363"/>
              </a:gs>
            </a:gsLst>
            <a:lin ang="2700000" scaled="1"/>
            <a:tileRect/>
          </a:gradFill>
          <a:ln w="25400">
            <a:gradFill flip="none" rotWithShape="1">
              <a:gsLst>
                <a:gs pos="100000">
                  <a:srgbClr val="8F54A6"/>
                </a:gs>
                <a:gs pos="0">
                  <a:srgbClr val="4A2C56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2" name="Freeform 5"/>
          <p:cNvSpPr/>
          <p:nvPr/>
        </p:nvSpPr>
        <p:spPr bwMode="auto">
          <a:xfrm rot="10800000">
            <a:off x="3579057" y="2178254"/>
            <a:ext cx="195587" cy="17334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3308"/>
          </a:solidFill>
          <a:ln w="25400">
            <a:solidFill>
              <a:srgbClr val="F43308"/>
            </a:soli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3" name="Freeform 5"/>
          <p:cNvSpPr/>
          <p:nvPr/>
        </p:nvSpPr>
        <p:spPr bwMode="auto">
          <a:xfrm rot="10800000">
            <a:off x="1970058" y="2691169"/>
            <a:ext cx="136710" cy="1211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rgbClr val="01BDD1"/>
              </a:gs>
              <a:gs pos="100000">
                <a:srgbClr val="0194A3"/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rgbClr val="0194A3"/>
                </a:gs>
                <a:gs pos="100000">
                  <a:srgbClr val="01CFE5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4" name="Freeform 5"/>
          <p:cNvSpPr/>
          <p:nvPr/>
        </p:nvSpPr>
        <p:spPr bwMode="auto">
          <a:xfrm rot="10800000">
            <a:off x="1605696" y="3144886"/>
            <a:ext cx="202443" cy="1794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A129A"/>
          </a:solidFill>
          <a:ln w="25400">
            <a:gradFill flip="none" rotWithShape="1">
              <a:gsLst>
                <a:gs pos="0">
                  <a:srgbClr val="E35353"/>
                </a:gs>
                <a:gs pos="100000">
                  <a:srgbClr val="F1A9A9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457960" y="914400"/>
            <a:ext cx="93198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...(1)…0,5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…(2)…0,4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2023.17.8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11070"/>
            <a:ext cx="771525" cy="41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7.86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981445" y="1082055"/>
            <a:ext cx="800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054225" y="1728470"/>
            <a:ext cx="86944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(H) là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&lt; 100% khi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" name="Picture 163" descr="OPL20U25GSXzBJYl68kk8uQGfFKzs7yb1M4KJWUiLk6ZEvGF+qCIPSnY57AbBFCvTW2023.17.8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400" y="609600"/>
            <a:ext cx="1682750" cy="1682750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658620" y="381000"/>
            <a:ext cx="91547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– TÍNH THEO PHƯƠNG TRÌNH HÓA HỌC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 descr="OPL20U25GSXzBJYl68kk8uQGfFKzs7yb1M4KJWUiLk6ZEvGF+qCIPSnY57AbBFCvTW2023.17.86+K4lPs7H94VUqPe2XwIsfPRnrXQE//QTEXxb8/8N4CNc6FpgZahzpTjFhMzSA7T/nHJa11DE8Ng2TP3iAmRczFlmslSuUNOgUeb6yRvs0="/>
          <p:cNvSpPr>
            <a:spLocks noGrp="1"/>
          </p:cNvSpPr>
          <p:nvPr/>
        </p:nvSpPr>
        <p:spPr>
          <a:xfrm>
            <a:off x="6019800" y="3124200"/>
            <a:ext cx="3844925" cy="508000"/>
          </a:xfr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zh-CN" sz="4400" b="1">
                <a:solidFill>
                  <a:srgbClr val="FD5C0C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LUYỆN TẬP</a:t>
            </a:r>
            <a:endParaRPr lang="en-US" altLang="zh-CN" sz="4400" b="1">
              <a:solidFill>
                <a:srgbClr val="FD5C0C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Oval 8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873178" y="2082959"/>
            <a:ext cx="2185035" cy="2105025"/>
          </a:xfrm>
          <a:prstGeom prst="ellipse">
            <a:avLst/>
          </a:prstGeom>
          <a:solidFill>
            <a:srgbClr val="99FE97"/>
          </a:solidFill>
          <a:ln>
            <a:solidFill>
              <a:srgbClr val="1C9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694584" y="1643856"/>
            <a:ext cx="3002756" cy="2983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79400" h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ircle: Hollow 1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600286" y="1523841"/>
            <a:ext cx="3223260" cy="3223260"/>
          </a:xfrm>
          <a:prstGeom prst="donut">
            <a:avLst>
              <a:gd name="adj" fmla="val 7549"/>
            </a:avLst>
          </a:prstGeom>
          <a:gradFill flip="none" rotWithShape="1">
            <a:gsLst>
              <a:gs pos="72000">
                <a:srgbClr val="FDFB94"/>
              </a:gs>
              <a:gs pos="0">
                <a:srgbClr val="FFFF00"/>
              </a:gs>
              <a:gs pos="41000">
                <a:schemeClr val="accent6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  <a:effectLst>
            <a:outerShdw blurRad="3683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Oval 11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788090" y="162867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3535248" y="1627546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202736" y="202295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599176" y="268848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594628" y="341641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232887" y="410422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3546698" y="451002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2763599" y="451613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2083159" y="412454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1702652" y="3459846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1724951" y="2672206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2120236" y="201150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Box 24"/>
          <p:cNvSpPr txBox="1"/>
          <p:nvPr/>
        </p:nvSpPr>
        <p:spPr>
          <a:xfrm>
            <a:off x="2390934" y="2571591"/>
            <a:ext cx="15844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D5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300" b="1">
              <a:solidFill>
                <a:srgbClr val="FD5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971515" y="685800"/>
            <a:ext cx="609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6" name="TextBox 5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400300" y="1524000"/>
            <a:ext cx="82124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0,5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7,84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1bar.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7" name="TextBox 6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590800" y="2971800"/>
            <a:ext cx="719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  <a:r>
              <a:rPr lang="en-US" sz="2800" b="1" dirty="0"/>
              <a:t>	 </a:t>
            </a:r>
            <a:endParaRPr lang="en-US" sz="2800" dirty="0"/>
          </a:p>
        </p:txBody>
      </p:sp>
      <p:sp>
        <p:nvSpPr>
          <p:cNvPr id="8" name="TextBox 7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590800" y="3560445"/>
            <a:ext cx="6246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590800" y="4145280"/>
            <a:ext cx="4383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590800" y="4778375"/>
            <a:ext cx="5450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5C0C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950720" y="1752600"/>
            <a:ext cx="7545705" cy="295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0,5                                   0,5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(7,84 L) &lt;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(12,395 L)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&lt; 100%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 descr="OPL20U25GSXzBJYl68kk8uQGfFKzs7yb1M4KJWUiLk6ZEvGF+qCIPSnY57AbBFCvTW2023.17.86+K4lPs7H94VUqPe2XwIsfPRnrXQE//QTEXxb8/8N4CNc6FpgZahzpTjFhMzSA7T/nHJa11DE8Ng2TP3iAmRczFlmslSuUNOgUeb6yRvs0="/>
          <p:cNvGraphicFramePr>
            <a:graphicFrameLocks noChangeAspect="1"/>
          </p:cNvGraphicFramePr>
          <p:nvPr/>
        </p:nvGraphicFramePr>
        <p:xfrm>
          <a:off x="2667244" y="2667000"/>
          <a:ext cx="4556761" cy="61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1763395" imgH="239395" progId="Equation.DSMT4">
                  <p:embed/>
                </p:oleObj>
              </mc:Choice>
              <mc:Fallback>
                <p:oleObj name="Equation" r:id="rId2" imgW="1763395" imgH="239395" progId="Equation.DSMT4">
                  <p:embed/>
                  <p:pic>
                    <p:nvPicPr>
                      <p:cNvPr id="0" name="Picture 102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244" y="2667000"/>
                        <a:ext cx="4556761" cy="61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OPL20U25GSXzBJYl68kk8uQGfFKzs7yb1M4KJWUiLk6ZEvGF+qCIPSnY57AbBFCvTW2023.17.8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40" y="609600"/>
            <a:ext cx="1894205" cy="189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219200" y="1676400"/>
            <a:ext cx="89585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0,56 gam Fe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819743" y="3352627"/>
            <a:ext cx="40386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1,5 gam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/>
              <a:t>	</a:t>
            </a:r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7" name="TextBox 6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820915" y="3961051"/>
            <a:ext cx="3011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1,27 gam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8" name="TextBox 7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819645" y="4434725"/>
            <a:ext cx="556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12,7 gam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819743" y="5051425"/>
            <a:ext cx="25527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1,55 gam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/>
          </a:p>
        </p:txBody>
      </p:sp>
      <p:sp>
        <p:nvSpPr>
          <p:cNvPr id="10" name="TextBox 9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3886445" y="609421"/>
            <a:ext cx="403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5C0C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2514845" y="685800"/>
            <a:ext cx="74212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+ 2HCl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                0,01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= 100%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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(1,27 gam) </a:t>
            </a:r>
            <a:endParaRPr lang="en-US" dirty="0"/>
          </a:p>
        </p:txBody>
      </p:sp>
      <p:graphicFrame>
        <p:nvGraphicFramePr>
          <p:cNvPr id="6" name="Object 5" descr="OPL20U25GSXzBJYl68kk8uQGfFKzs7yb1M4KJWUiLk6ZEvGF+qCIPSnY57AbBFCvTW2023.17.86+K4lPs7H94VUqPe2XwIsfPRnrXQE//QTEXxb8/8N4CNc6FpgZahzpTjFhMzSA7T/nHJa11DE8Ng2TP3iAmRczFlmslSuUNOgUeb6yRvs0="/>
          <p:cNvGraphicFramePr>
            <a:graphicFrameLocks noChangeAspect="1"/>
          </p:cNvGraphicFramePr>
          <p:nvPr/>
        </p:nvGraphicFramePr>
        <p:xfrm>
          <a:off x="2773289" y="1295672"/>
          <a:ext cx="2986403" cy="80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1449070" imgH="393065" progId="Equation.DSMT4">
                  <p:embed/>
                </p:oleObj>
              </mc:Choice>
              <mc:Fallback>
                <p:oleObj name="Equation" r:id="rId2" imgW="1449070" imgH="393065" progId="Equation.DSMT4">
                  <p:embed/>
                  <p:pic>
                    <p:nvPicPr>
                      <p:cNvPr id="0" name="Picture 205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73289" y="1295672"/>
                        <a:ext cx="2986403" cy="805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7.86+K4lPs7H94VUqPe2XwIsfPRnrXQE//QTEXxb8/8N4CNc6FpgZahzpTjFhMzSA7T/nHJa11DE8Ng2TP3iAmRczFlmslSuUNOgUeb6yRvs0="/>
          <p:cNvGraphicFramePr>
            <a:graphicFrameLocks noChangeAspect="1"/>
          </p:cNvGraphicFramePr>
          <p:nvPr/>
        </p:nvGraphicFramePr>
        <p:xfrm>
          <a:off x="2697090" y="3238500"/>
          <a:ext cx="543153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1886585" imgH="239395" progId="Equation.DSMT4">
                  <p:embed/>
                </p:oleObj>
              </mc:Choice>
              <mc:Fallback>
                <p:oleObj name="Equation" r:id="rId4" imgW="1886585" imgH="239395" progId="Equation.DSMT4">
                  <p:embed/>
                  <p:pic>
                    <p:nvPicPr>
                      <p:cNvPr id="0" name="Picture 20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7090" y="3238500"/>
                        <a:ext cx="543153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OPL20U25GSXzBJYl68kk8uQGfFKzs7yb1M4KJWUiLk6ZEvGF+qCIPSnY57AbBFCvTW2023.17.8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445" y="299085"/>
            <a:ext cx="1802130" cy="180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 descr="OPL20U25GSXzBJYl68kk8uQGfFKzs7yb1M4KJWUiLk6ZEvGF+qCIPSnY57AbBFCvTW2023.17.86+K4lPs7H94VUqPe2XwIsfPRnrXQE//QTEXxb8/8N4CNc6FpgZahzpTjFhMzSA7T/nHJa11DE8Ng2TP3iAmRczFlmslSuUNOgUeb6yRvs0="/>
          <p:cNvSpPr>
            <a:spLocks noGrp="1"/>
          </p:cNvSpPr>
          <p:nvPr/>
        </p:nvSpPr>
        <p:spPr>
          <a:xfrm>
            <a:off x="5988685" y="3114040"/>
            <a:ext cx="4447540" cy="508000"/>
          </a:xfr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zh-CN" sz="4800" b="1">
                <a:solidFill>
                  <a:srgbClr val="FD5C0C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VẬN DỤNG</a:t>
            </a:r>
            <a:endParaRPr lang="en-US" altLang="zh-CN" sz="4800" b="1">
              <a:solidFill>
                <a:srgbClr val="FD5C0C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Oval 8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930963" y="2115344"/>
            <a:ext cx="2185035" cy="2105025"/>
          </a:xfrm>
          <a:prstGeom prst="ellipse">
            <a:avLst/>
          </a:prstGeom>
          <a:solidFill>
            <a:srgbClr val="99FE97"/>
          </a:solidFill>
          <a:ln>
            <a:solidFill>
              <a:srgbClr val="1C9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752369" y="1676241"/>
            <a:ext cx="3002756" cy="2983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79400" h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ircle: Hollow 1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658071" y="1556226"/>
            <a:ext cx="3223260" cy="3223260"/>
          </a:xfrm>
          <a:prstGeom prst="donut">
            <a:avLst>
              <a:gd name="adj" fmla="val 7549"/>
            </a:avLst>
          </a:prstGeom>
          <a:gradFill flip="none" rotWithShape="1">
            <a:gsLst>
              <a:gs pos="78000">
                <a:srgbClr val="FDFB94"/>
              </a:gs>
              <a:gs pos="0">
                <a:srgbClr val="FFC000"/>
              </a:gs>
              <a:gs pos="41000">
                <a:schemeClr val="accent6"/>
              </a:gs>
              <a:gs pos="100000">
                <a:srgbClr val="FD5C0C"/>
              </a:gs>
            </a:gsLst>
            <a:lin ang="16200000" scaled="1"/>
            <a:tileRect/>
          </a:gradFill>
          <a:ln>
            <a:noFill/>
          </a:ln>
          <a:effectLst>
            <a:outerShdw blurRad="3683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Oval 11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845875" y="1661062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3593033" y="1659931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260521" y="205534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656961" y="2720872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652413" y="344879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290672" y="4136612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3604483" y="4542412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2821384" y="454851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2140944" y="415692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1760437" y="3492231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1782736" y="2704591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2178021" y="204389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Box 24"/>
          <p:cNvSpPr txBox="1"/>
          <p:nvPr/>
        </p:nvSpPr>
        <p:spPr>
          <a:xfrm>
            <a:off x="2472459" y="2615406"/>
            <a:ext cx="15844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D5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300" b="1">
              <a:solidFill>
                <a:srgbClr val="FD5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549400" y="1752600"/>
            <a:ext cx="89408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CaCO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16857,2 (L)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1bar.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 descr="OPL20U25GSXzBJYl68kk8uQGfFKzs7yb1M4KJWUiLk6ZEvGF+qCIPSnY57AbBFCvTW2023.17.86+K4lPs7H94VUqPe2XwIsfPRnrXQE//QTEXxb8/8N4CNc6FpgZahzpTjFhMzSA7T/nHJa11DE8Ng2TP3iAmRczFlmslSuUNOgUeb6yRvs0="/>
          <p:cNvGraphicFramePr>
            <a:graphicFrameLocks noGrp="1"/>
          </p:cNvGraphicFramePr>
          <p:nvPr>
            <p:ph idx="1"/>
          </p:nvPr>
        </p:nvGraphicFramePr>
        <p:xfrm>
          <a:off x="2819645" y="2590959"/>
          <a:ext cx="664210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63245" imgH="310515" progId="ChemDraw.Document.6.0">
                  <p:embed/>
                </p:oleObj>
              </mc:Choice>
              <mc:Fallback>
                <p:oleObj name="" r:id="rId2" imgW="563245" imgH="310515" progId="ChemDraw.Document.6.0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9645" y="2590959"/>
                        <a:ext cx="664210" cy="348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7925767" y="1621972"/>
            <a:ext cx="1685449" cy="3994841"/>
            <a:chOff x="8496628" y="435429"/>
            <a:chExt cx="2247265" cy="5326454"/>
          </a:xfrm>
        </p:grpSpPr>
        <p:sp>
          <p:nvSpPr>
            <p:cNvPr id="91" name="Freeform: Shape 90"/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59" name="Straight Connector 58"/>
            <p:cNvCxnSpPr>
              <a:stCxn id="36" idx="4"/>
              <a:endCxn id="23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: Shape 91"/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-1" fmla="*/ 0 w 49664"/>
                <a:gd name="connsiteY0-2" fmla="*/ 3631 h 137775"/>
                <a:gd name="connsiteX1-3" fmla="*/ 42563 w 49664"/>
                <a:gd name="connsiteY1-4" fmla="*/ 26491 h 137775"/>
                <a:gd name="connsiteX2-5" fmla="*/ 45720 w 49664"/>
                <a:gd name="connsiteY2-6" fmla="*/ 126504 h 137775"/>
                <a:gd name="connsiteX3-7" fmla="*/ 2857 w 49664"/>
                <a:gd name="connsiteY3-8" fmla="*/ 129361 h 137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5" name="Graphic 104" descr="Presentation with medi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59823" y="4789980"/>
              <a:ext cx="914400" cy="914400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8535363" y="3896179"/>
              <a:ext cx="2208530" cy="98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TÌM TÒI</a:t>
              </a:r>
              <a:endPara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458748" y="646405"/>
              <a:ext cx="333587" cy="33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Century Gothic" panose="020B0502020202020204" pitchFamily="34" charset="0"/>
                </a:rPr>
                <a:t>4</a:t>
              </a:r>
              <a:endParaRPr lang="en-US" sz="105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4270662" y="1664127"/>
            <a:ext cx="1656471" cy="3891086"/>
            <a:chOff x="2946244" y="414801"/>
            <a:chExt cx="2208628" cy="5188114"/>
          </a:xfrm>
        </p:grpSpPr>
        <p:sp>
          <p:nvSpPr>
            <p:cNvPr id="74" name="Freeform: Shape 73"/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48" name="Straight Connector 47"/>
            <p:cNvCxnSpPr>
              <a:stCxn id="30" idx="4"/>
              <a:endCxn id="19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: Shape 74"/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-1" fmla="*/ 0 w 49664"/>
                <a:gd name="connsiteY0-2" fmla="*/ 3631 h 137775"/>
                <a:gd name="connsiteX1-3" fmla="*/ 42563 w 49664"/>
                <a:gd name="connsiteY1-4" fmla="*/ 26491 h 137775"/>
                <a:gd name="connsiteX2-5" fmla="*/ 45720 w 49664"/>
                <a:gd name="connsiteY2-6" fmla="*/ 126504 h 137775"/>
                <a:gd name="connsiteX3-7" fmla="*/ 2857 w 49664"/>
                <a:gd name="connsiteY3-8" fmla="*/ 129361 h 137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7" name="Graphic 106" descr="Handshak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19063" y="4683714"/>
              <a:ext cx="914400" cy="914400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3085944" y="3462801"/>
              <a:ext cx="2061845" cy="1229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11203" y="665662"/>
              <a:ext cx="333587" cy="33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Century Gothic" panose="020B0502020202020204" pitchFamily="34" charset="0"/>
                </a:rPr>
                <a:t>2</a:t>
              </a:r>
              <a:endParaRPr lang="en-US" sz="105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6114485" y="1565077"/>
            <a:ext cx="1656471" cy="4005433"/>
            <a:chOff x="4864290" y="359569"/>
            <a:chExt cx="2208628" cy="5340577"/>
          </a:xfrm>
        </p:grpSpPr>
        <p:sp>
          <p:nvSpPr>
            <p:cNvPr id="80" name="Freeform: Shape 79"/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53" name="Straight Connector 52"/>
            <p:cNvCxnSpPr>
              <a:stCxn id="32" idx="4"/>
              <a:endCxn id="20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/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-1" fmla="*/ 0 w 49664"/>
                <a:gd name="connsiteY0-2" fmla="*/ 3631 h 137775"/>
                <a:gd name="connsiteX1-3" fmla="*/ 42563 w 49664"/>
                <a:gd name="connsiteY1-4" fmla="*/ 26491 h 137775"/>
                <a:gd name="connsiteX2-5" fmla="*/ 45720 w 49664"/>
                <a:gd name="connsiteY2-6" fmla="*/ 126504 h 137775"/>
                <a:gd name="connsiteX3-7" fmla="*/ 2857 w 49664"/>
                <a:gd name="connsiteY3-8" fmla="*/ 129361 h 137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9" name="Graphic 108" descr="Target Audienc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363" y="4851291"/>
              <a:ext cx="786337" cy="786337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140782" y="3896065"/>
              <a:ext cx="1700505" cy="110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843660" y="593239"/>
              <a:ext cx="333587" cy="33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Century Gothic" panose="020B0502020202020204" pitchFamily="34" charset="0"/>
                </a:rPr>
                <a:t>3</a:t>
              </a:r>
              <a:endParaRPr lang="en-US" sz="105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2414270" y="1537970"/>
            <a:ext cx="1656715" cy="4058920"/>
            <a:chOff x="1229412" y="400287"/>
            <a:chExt cx="2208628" cy="5714698"/>
          </a:xfrm>
        </p:grpSpPr>
        <p:sp>
          <p:nvSpPr>
            <p:cNvPr id="95" name="Oval 94"/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229412" y="3755616"/>
              <a:ext cx="2208628" cy="2261919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76602" y="4173529"/>
              <a:ext cx="1700505" cy="116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960039" y="400287"/>
              <a:ext cx="769257" cy="769257"/>
              <a:chOff x="1742328" y="400287"/>
              <a:chExt cx="769257" cy="769257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42328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917637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44" name="Straight Connector 43"/>
            <p:cNvCxnSpPr>
              <a:stCxn id="28" idx="4"/>
              <a:endCxn id="18" idx="5"/>
            </p:cNvCxnSpPr>
            <p:nvPr/>
          </p:nvCxnSpPr>
          <p:spPr>
            <a:xfrm flipH="1">
              <a:off x="2334298" y="1168909"/>
              <a:ext cx="11005" cy="25864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: Shape 66"/>
            <p:cNvSpPr/>
            <p:nvPr/>
          </p:nvSpPr>
          <p:spPr>
            <a:xfrm>
              <a:off x="2335118" y="381398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-1" fmla="*/ 0 w 49664"/>
                <a:gd name="connsiteY0-2" fmla="*/ 3631 h 137775"/>
                <a:gd name="connsiteX1-3" fmla="*/ 42563 w 49664"/>
                <a:gd name="connsiteY1-4" fmla="*/ 26491 h 137775"/>
                <a:gd name="connsiteX2-5" fmla="*/ 45720 w 49664"/>
                <a:gd name="connsiteY2-6" fmla="*/ 126504 h 137775"/>
                <a:gd name="connsiteX3-7" fmla="*/ 2857 w 49664"/>
                <a:gd name="connsiteY3-8" fmla="*/ 129361 h 137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2316079" y="377284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3" name="Graphic 102" descr="Daily calendar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9219" y="5201766"/>
              <a:ext cx="802298" cy="802298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2212133" y="657804"/>
              <a:ext cx="333587" cy="35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Century Gothic" panose="020B0502020202020204" pitchFamily="34" charset="0"/>
                </a:rPr>
                <a:t>1</a:t>
              </a:r>
              <a:endParaRPr lang="en-US" sz="105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Trapezoid 6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545229" y="1339236"/>
            <a:ext cx="7058081" cy="557621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-1" fmla="*/ 267698 w 9265631"/>
              <a:gd name="connsiteY0-2" fmla="*/ 583836 h 583836"/>
              <a:gd name="connsiteX1-3" fmla="*/ 0 w 9265631"/>
              <a:gd name="connsiteY1-4" fmla="*/ 0 h 583836"/>
              <a:gd name="connsiteX2-5" fmla="*/ 9126929 w 9265631"/>
              <a:gd name="connsiteY2-6" fmla="*/ 0 h 583836"/>
              <a:gd name="connsiteX3-7" fmla="*/ 9265631 w 9265631"/>
              <a:gd name="connsiteY3-8" fmla="*/ 554807 h 583836"/>
              <a:gd name="connsiteX4-9" fmla="*/ 267698 w 9265631"/>
              <a:gd name="connsiteY4-10" fmla="*/ 583836 h 583836"/>
              <a:gd name="connsiteX0-11" fmla="*/ 398326 w 9396259"/>
              <a:gd name="connsiteY0-12" fmla="*/ 743494 h 743494"/>
              <a:gd name="connsiteX1-13" fmla="*/ 0 w 9396259"/>
              <a:gd name="connsiteY1-14" fmla="*/ 0 h 743494"/>
              <a:gd name="connsiteX2-15" fmla="*/ 9257557 w 9396259"/>
              <a:gd name="connsiteY2-16" fmla="*/ 159658 h 743494"/>
              <a:gd name="connsiteX3-17" fmla="*/ 9396259 w 9396259"/>
              <a:gd name="connsiteY3-18" fmla="*/ 714465 h 743494"/>
              <a:gd name="connsiteX4-19" fmla="*/ 398326 w 9396259"/>
              <a:gd name="connsiteY4-20" fmla="*/ 743494 h 743494"/>
              <a:gd name="connsiteX0-21" fmla="*/ 398326 w 9396259"/>
              <a:gd name="connsiteY0-22" fmla="*/ 743494 h 743494"/>
              <a:gd name="connsiteX1-23" fmla="*/ 0 w 9396259"/>
              <a:gd name="connsiteY1-24" fmla="*/ 0 h 743494"/>
              <a:gd name="connsiteX2-25" fmla="*/ 9286586 w 9396259"/>
              <a:gd name="connsiteY2-26" fmla="*/ 116116 h 743494"/>
              <a:gd name="connsiteX3-27" fmla="*/ 9396259 w 9396259"/>
              <a:gd name="connsiteY3-28" fmla="*/ 714465 h 743494"/>
              <a:gd name="connsiteX4-29" fmla="*/ 398326 w 9396259"/>
              <a:gd name="connsiteY4-30" fmla="*/ 743494 h 743494"/>
              <a:gd name="connsiteX0-31" fmla="*/ 398326 w 9410774"/>
              <a:gd name="connsiteY0-32" fmla="*/ 743494 h 743494"/>
              <a:gd name="connsiteX1-33" fmla="*/ 0 w 9410774"/>
              <a:gd name="connsiteY1-34" fmla="*/ 0 h 743494"/>
              <a:gd name="connsiteX2-35" fmla="*/ 9286586 w 9410774"/>
              <a:gd name="connsiteY2-36" fmla="*/ 116116 h 743494"/>
              <a:gd name="connsiteX3-37" fmla="*/ 9410774 w 9410774"/>
              <a:gd name="connsiteY3-38" fmla="*/ 685436 h 743494"/>
              <a:gd name="connsiteX4-39" fmla="*/ 398326 w 9410774"/>
              <a:gd name="connsiteY4-40" fmla="*/ 743494 h 743494"/>
              <a:gd name="connsiteX0-41" fmla="*/ 398326 w 9410774"/>
              <a:gd name="connsiteY0-42" fmla="*/ 743494 h 743494"/>
              <a:gd name="connsiteX1-43" fmla="*/ 0 w 9410774"/>
              <a:gd name="connsiteY1-44" fmla="*/ 0 h 743494"/>
              <a:gd name="connsiteX2-45" fmla="*/ 9141443 w 9410774"/>
              <a:gd name="connsiteY2-46" fmla="*/ 217716 h 743494"/>
              <a:gd name="connsiteX3-47" fmla="*/ 9410774 w 9410774"/>
              <a:gd name="connsiteY3-48" fmla="*/ 685436 h 743494"/>
              <a:gd name="connsiteX4-49" fmla="*/ 398326 w 9410774"/>
              <a:gd name="connsiteY4-50" fmla="*/ 743494 h 743494"/>
              <a:gd name="connsiteX0-51" fmla="*/ 398326 w 9410774"/>
              <a:gd name="connsiteY0-52" fmla="*/ 743494 h 743494"/>
              <a:gd name="connsiteX1-53" fmla="*/ 0 w 9410774"/>
              <a:gd name="connsiteY1-54" fmla="*/ 0 h 743494"/>
              <a:gd name="connsiteX2-55" fmla="*/ 9141443 w 9410774"/>
              <a:gd name="connsiteY2-56" fmla="*/ 145145 h 743494"/>
              <a:gd name="connsiteX3-57" fmla="*/ 9410774 w 9410774"/>
              <a:gd name="connsiteY3-58" fmla="*/ 685436 h 743494"/>
              <a:gd name="connsiteX4-59" fmla="*/ 398326 w 9410774"/>
              <a:gd name="connsiteY4-60" fmla="*/ 743494 h 743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: Rounded Corners 23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200275" y="1078865"/>
            <a:ext cx="7462520" cy="574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: Rounded Corners 24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548890" y="1188085"/>
            <a:ext cx="6793865" cy="398780"/>
          </a:xfrm>
          <a:prstGeom prst="roundRect">
            <a:avLst>
              <a:gd name="adj" fmla="val 50000"/>
            </a:avLst>
          </a:prstGeom>
          <a:solidFill>
            <a:srgbClr val="FBBAE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HOẠT ĐỘNG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890395" y="31172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28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28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accel="28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" descr="OPL20U25GSXzBJYl68kk8uQGfFKzs7yb1M4KJWUiLk6ZEvGF+qCIPSnY57AbBFCvTW2023.17.8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45" y="1371600"/>
            <a:ext cx="5181600" cy="4002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 descr="OPL20U25GSXzBJYl68kk8uQGfFKzs7yb1M4KJWUiLk6ZEvGF+qCIPSnY57AbBFCvTW2023.17.86+K4lPs7H94VUqPe2XwIsfPRnrXQE//QTEXxb8/8N4CNc6FpgZahzpTjFhMzSA7T/nHJa11DE8Ng2TP3iAmRczFlmslSuUNOgUeb6yRvs0="/>
          <p:cNvSpPr>
            <a:spLocks noGrp="1"/>
          </p:cNvSpPr>
          <p:nvPr/>
        </p:nvSpPr>
        <p:spPr>
          <a:xfrm>
            <a:off x="5988613" y="3114199"/>
            <a:ext cx="3187065" cy="508159"/>
          </a:xfr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zh-CN" sz="3600" b="1">
                <a:solidFill>
                  <a:srgbClr val="FD5C0C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  <a:sym typeface="+mn-ea"/>
              </a:rPr>
              <a:t>KHỞI ĐỘNG</a:t>
            </a:r>
            <a:endParaRPr lang="en-US" altLang="zh-CN" sz="3600" b="1">
              <a:solidFill>
                <a:srgbClr val="FD5C0C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Oval 8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787578" y="2235359"/>
            <a:ext cx="2185035" cy="2105025"/>
          </a:xfrm>
          <a:prstGeom prst="ellipse">
            <a:avLst/>
          </a:prstGeom>
          <a:solidFill>
            <a:srgbClr val="99FE97"/>
          </a:solidFill>
          <a:ln>
            <a:solidFill>
              <a:srgbClr val="1C9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608984" y="1796256"/>
            <a:ext cx="3002756" cy="2983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79400" h="1143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ircle: Hollow 1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2514686" y="1676241"/>
            <a:ext cx="3223260" cy="3223260"/>
          </a:xfrm>
          <a:prstGeom prst="donut">
            <a:avLst>
              <a:gd name="adj" fmla="val 7549"/>
            </a:avLst>
          </a:prstGeom>
          <a:gradFill flip="none" rotWithShape="1">
            <a:gsLst>
              <a:gs pos="72000">
                <a:srgbClr val="FFFF00"/>
              </a:gs>
              <a:gs pos="0">
                <a:srgbClr val="FFC000"/>
              </a:gs>
              <a:gs pos="41000">
                <a:schemeClr val="accent6"/>
              </a:gs>
              <a:gs pos="100000">
                <a:srgbClr val="FDFB94"/>
              </a:gs>
            </a:gsLst>
            <a:lin ang="16200000" scaled="1"/>
            <a:tileRect/>
          </a:gradFill>
          <a:ln>
            <a:noFill/>
          </a:ln>
          <a:effectLst>
            <a:outerShdw blurRad="3683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Oval 11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3702490" y="178107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4449648" y="1779946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5117136" y="217535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5513576" y="284088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5509028" y="356881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5147287" y="425662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4461098" y="4662427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3677999" y="466853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2997559" y="4276944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2617052" y="3612246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2639351" y="2824606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3034636" y="2163909"/>
            <a:ext cx="111581" cy="1115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Box 24"/>
          <p:cNvSpPr txBox="1"/>
          <p:nvPr/>
        </p:nvSpPr>
        <p:spPr>
          <a:xfrm>
            <a:off x="3329074" y="2735421"/>
            <a:ext cx="15844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D5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300" b="1">
              <a:solidFill>
                <a:srgbClr val="FD5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OPL20U25GSXzBJYl68kk8uQGfFKzs7yb1M4KJWUiLk6ZEvGF+qCIPSnY57AbBFCvTW2023.17.86+K4lPs7H94VUqPe2XwIsfPRnrXQE//QTEXxb8/8N4CNc6FpgZahzpTjFhMzSA7T/nHJa11DE8Ng2TP3iAmRczFlmslSuUNOgUeb6yRvs0="/>
          <p:cNvGrpSpPr/>
          <p:nvPr/>
        </p:nvGrpSpPr>
        <p:grpSpPr>
          <a:xfrm>
            <a:off x="2511670" y="955040"/>
            <a:ext cx="4265295" cy="4265295"/>
            <a:chOff x="1564" y="1504"/>
            <a:chExt cx="6717" cy="6717"/>
          </a:xfrm>
        </p:grpSpPr>
        <p:pic>
          <p:nvPicPr>
            <p:cNvPr id="10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" y="1504"/>
              <a:ext cx="6717" cy="6717"/>
            </a:xfrm>
            <a:prstGeom prst="rect">
              <a:avLst/>
            </a:prstGeom>
          </p:spPr>
        </p:pic>
        <p:sp>
          <p:nvSpPr>
            <p:cNvPr id="11" name="文本框 7"/>
            <p:cNvSpPr txBox="1"/>
            <p:nvPr/>
          </p:nvSpPr>
          <p:spPr>
            <a:xfrm>
              <a:off x="2454" y="2760"/>
              <a:ext cx="4937" cy="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suất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chú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ý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giờ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hay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…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trăm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?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sao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zh-CN" altLang="en-US" sz="2800" dirty="0">
                <a:solidFill>
                  <a:srgbClr val="9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Picture Placeholder 120" descr="OPL20U25GSXzBJYl68kk8uQGfFKzs7yb1M4KJWUiLk6ZEvGF+qCIPSnY57AbBFCvTW2023.17.8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45" y="4038600"/>
            <a:ext cx="2270760" cy="220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 descr="OPL20U25GSXzBJYl68kk8uQGfFKzs7yb1M4KJWUiLk6ZEvGF+qCIPSnY57AbBFCvTW2023.17.86+K4lPs7H94VUqPe2XwIsfPRnrXQE//QTEXxb8/8N4CNc6FpgZahzpTjFhMzSA7T/nHJa11DE8Ng2TP3iAmRczFlmslSuUNOgUeb6yRvs0="/>
          <p:cNvSpPr/>
          <p:nvPr/>
        </p:nvSpPr>
        <p:spPr>
          <a:xfrm>
            <a:off x="1339850" y="914400"/>
            <a:ext cx="9555480" cy="5362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tin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(7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phút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Chia 4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(5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phút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chéo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lẫn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(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5đ) – (3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phút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4: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3428928" y="304800"/>
            <a:ext cx="54844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GIAO NHIỆM VỤ HỌC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7.86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>
          <a:xfrm>
            <a:off x="1878575" y="3044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543685" y="762000"/>
            <a:ext cx="929830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2KCl + 3O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...(1)…1,5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…(2)…0,2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 descr="OPL20U25GSXzBJYl68kk8uQGfFKzs7yb1M4KJWUiLk6ZEvGF+qCIPSnY57AbBFCvTW2023.17.86+K4lPs7H94VUqPe2XwIsfPRnrXQE//QTEXxb8/8N4CNc6FpgZahzpTjFhMzSA7T/nHJa11DE8Ng2TP3iAmRczFlmslSuUNOgUeb6yRvs0="/>
          <p:cNvGraphicFramePr>
            <a:graphicFrameLocks noGrp="1"/>
          </p:cNvGraphicFramePr>
          <p:nvPr>
            <p:ph idx="1"/>
          </p:nvPr>
        </p:nvGraphicFramePr>
        <p:xfrm>
          <a:off x="3048245" y="2362200"/>
          <a:ext cx="664210" cy="46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63245" imgH="310515" progId="ChemDraw.Document.6.0">
                  <p:embed/>
                </p:oleObj>
              </mc:Choice>
              <mc:Fallback>
                <p:oleObj name="" r:id="rId2" imgW="563245" imgH="310515" progId="ChemDraw.Document.6.0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245" y="2362200"/>
                        <a:ext cx="664210" cy="469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557020" y="838200"/>
            <a:ext cx="924750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2KCl + 3O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...(1)…1,5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…(2)…0,2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graphicFrame>
        <p:nvGraphicFramePr>
          <p:cNvPr id="2" name="Content Placeholder 1" descr="OPL20U25GSXzBJYl68kk8uQGfFKzs7yb1M4KJWUiLk6ZEvGF+qCIPSnY57AbBFCvTW2023.17.86+K4lPs7H94VUqPe2XwIsfPRnrXQE//QTEXxb8/8N4CNc6FpgZahzpTjFhMzSA7T/nHJa11DE8Ng2TP3iAmRczFlmslSuUNOgUeb6yRvs0="/>
          <p:cNvGraphicFramePr>
            <a:graphicFrameLocks noGrp="1"/>
          </p:cNvGraphicFramePr>
          <p:nvPr>
            <p:ph idx="1"/>
          </p:nvPr>
        </p:nvGraphicFramePr>
        <p:xfrm>
          <a:off x="2895845" y="2362359"/>
          <a:ext cx="664210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63245" imgH="310515" progId="ChemDraw.Document.6.0">
                  <p:embed/>
                </p:oleObj>
              </mc:Choice>
              <mc:Fallback>
                <p:oleObj name="" r:id="rId2" imgW="563245" imgH="310515" progId="ChemDraw.Document.6.0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95845" y="2362359"/>
                        <a:ext cx="664210" cy="348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461770" y="762000"/>
            <a:ext cx="952627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...(1)…0,5 mol.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…(2)…0,4 mol.</a:t>
            </a:r>
            <a:endParaRPr lang="en-US" dirty="0"/>
          </a:p>
        </p:txBody>
      </p:sp>
      <p:sp>
        <p:nvSpPr>
          <p:cNvPr id="6" name="Text Box 5" descr="OPL20U25GSXzBJYl68kk8uQGfFKzs7yb1M4KJWUiLk6ZEvGF+qCIPSnY57AbBFCvTW2023.17.86+K4lPs7H94VUqPe2XwIsfPRnrXQE//QTEXxb8/8N4CNc6FpgZahzpTjFhMzSA7T/nHJa11DE8Ng2TP3iAmRczFlmslSuUNOgUeb6yRvs0="/>
          <p:cNvSpPr txBox="1"/>
          <p:nvPr/>
        </p:nvSpPr>
        <p:spPr>
          <a:xfrm>
            <a:off x="11841090" y="50038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2" name="Content Placeholder 1" descr="OPL20U25GSXzBJYl68kk8uQGfFKzs7yb1M4KJWUiLk6ZEvGF+qCIPSnY57AbBFCvTW2023.17.86+K4lPs7H94VUqPe2XwIsfPRnrXQE//QTEXxb8/8N4CNc6FpgZahzpTjFhMzSA7T/nHJa11DE8Ng2TP3iAmRczFlmslSuUNOgUeb6yRvs0="/>
          <p:cNvGraphicFramePr>
            <a:graphicFrameLocks noGrp="1"/>
          </p:cNvGraphicFramePr>
          <p:nvPr>
            <p:ph sz="half" idx="1"/>
          </p:nvPr>
        </p:nvGraphicFramePr>
        <p:xfrm>
          <a:off x="2972045" y="2057559"/>
          <a:ext cx="664210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63245" imgH="310515" progId="ChemDraw.Document.6.0">
                  <p:embed/>
                </p:oleObj>
              </mc:Choice>
              <mc:Fallback>
                <p:oleObj name="" r:id="rId2" imgW="563245" imgH="310515" progId="ChemDraw.Document.6.0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2045" y="2057559"/>
                        <a:ext cx="664210" cy="348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3432</Words>
  <Application>WPS Presentation</Application>
  <PresentationFormat>Widescreen</PresentationFormat>
  <Paragraphs>154</Paragraphs>
  <Slides>20</Slides>
  <Notes>2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Microsoft YaHei</vt:lpstr>
      <vt:lpstr>Century Gothic</vt:lpstr>
      <vt:lpstr>幼圆</vt:lpstr>
      <vt:lpstr>Arial Unicode MS</vt:lpstr>
      <vt:lpstr>Calibri</vt:lpstr>
      <vt:lpstr>Symbol</vt:lpstr>
      <vt:lpstr>Office Theme</vt:lpstr>
      <vt:lpstr>ChemDraw.Document.6.0</vt:lpstr>
      <vt:lpstr>ChemDraw.Document.6.0</vt:lpstr>
      <vt:lpstr>ChemDraw.Document.6.0</vt:lpstr>
      <vt:lpstr>Equation.DSMT4</vt:lpstr>
      <vt:lpstr>Equation.DSMT4</vt:lpstr>
      <vt:lpstr>Equation.DSMT4</vt:lpstr>
      <vt:lpstr>ChemDraw.Document.6.0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-  Đọc thông tin sgk trả lời các câu hỏi trong phiếu học tập sau: (7 phút)</vt:lpstr>
      <vt:lpstr>PowerPoint 演示文稿</vt:lpstr>
      <vt:lpstr>PowerPoint 演示文稿</vt:lpstr>
      <vt:lpstr>PowerPoint 演示文稿</vt:lpstr>
      <vt:lpstr>PowerPoint 演示文稿</vt:lpstr>
      <vt:lpstr>HOÀN THÀNH PHIẾU HỌC TẬP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25</cp:revision>
  <dcterms:created xsi:type="dcterms:W3CDTF">2023-06-24T14:29:00Z</dcterms:created>
  <dcterms:modified xsi:type="dcterms:W3CDTF">2024-01-25T14:47:17Z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8F45B7BA752840FAA3A903544853EAD4</vt:lpwstr>
  </property>
  <property fmtid="{D5CDD505-2E9C-101B-9397-08002B2CF9AE}" pid="3" name="KSOProductBuildVer">
    <vt:lpwstr>1033-12.2.0.13431</vt:lpwstr>
  </property>
</Properties>
</file>