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v" ContentType="video/x-ms-wmv"/>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38" r:id="rId3"/>
    <p:sldId id="420" r:id="rId4"/>
    <p:sldId id="273" r:id="rId5"/>
    <p:sldId id="421" r:id="rId6"/>
    <p:sldId id="413" r:id="rId7"/>
    <p:sldId id="313" r:id="rId8"/>
    <p:sldId id="414" r:id="rId9"/>
    <p:sldId id="415" r:id="rId10"/>
    <p:sldId id="314" r:id="rId11"/>
    <p:sldId id="317" r:id="rId12"/>
    <p:sldId id="419" r:id="rId13"/>
    <p:sldId id="416" r:id="rId14"/>
    <p:sldId id="417" r:id="rId15"/>
    <p:sldId id="418" r:id="rId16"/>
    <p:sldId id="423" r:id="rId17"/>
    <p:sldId id="422" r:id="rId18"/>
    <p:sldId id="424" r:id="rId19"/>
    <p:sldId id="425" r:id="rId20"/>
    <p:sldId id="275" r:id="rId21"/>
    <p:sldId id="33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AA50"/>
    <a:srgbClr val="FBB1BF"/>
    <a:srgbClr val="EDA631"/>
    <a:srgbClr val="F44583"/>
    <a:srgbClr val="F48783"/>
    <a:srgbClr val="ED9931"/>
    <a:srgbClr val="F7637F"/>
    <a:srgbClr val="158493"/>
    <a:srgbClr val="FF3399"/>
    <a:srgbClr val="FB3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84A37-23D9-49E6-BD8E-02AE33620A0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CC24F-3941-472F-AC8D-0D3C3C3E38B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AC7B39F-5C9B-45E3-94DF-FDF92F85350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AC7B39F-5C9B-45E3-94DF-FDF92F85350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6594475"/>
            <a:ext cx="12192000" cy="254000"/>
          </a:xfrm>
          <a:prstGeom prst="rect">
            <a:avLst/>
          </a:prstGeom>
          <a:solidFill>
            <a:srgbClr val="22B1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42689" y="781965"/>
            <a:ext cx="11602860" cy="5735782"/>
          </a:xfrm>
          <a:prstGeom prst="rect">
            <a:avLst/>
          </a:prstGeom>
          <a:solidFill>
            <a:schemeClr val="bg1">
              <a:lumMod val="95000"/>
            </a:schemeClr>
          </a:solidFill>
          <a:ln w="19050">
            <a:solidFill>
              <a:srgbClr val="0AB74A"/>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041365">
            <a:off x="11455400" y="220671"/>
            <a:ext cx="865604" cy="86560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725158">
            <a:off x="-81530" y="3311480"/>
            <a:ext cx="848439" cy="84843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24"/>
          <p:cNvSpPr>
            <a:spLocks noGrp="1" noChangeArrowheads="1"/>
          </p:cNvSpPr>
          <p:nvPr>
            <p:ph type="dt" sz="half" idx="10"/>
          </p:nvPr>
        </p:nvSpPr>
        <p:spPr/>
        <p:txBody>
          <a:bodyPr/>
          <a:lstStyle>
            <a:lvl1pPr>
              <a:defRPr/>
            </a:lvl1pPr>
          </a:lstStyle>
          <a:p>
            <a:pPr algn="l" defTabSz="914400" fontAlgn="base">
              <a:spcBef>
                <a:spcPct val="0"/>
              </a:spcBef>
              <a:spcAft>
                <a:spcPct val="0"/>
              </a:spcAft>
              <a:defRPr/>
            </a:pPr>
            <a:endParaRPr lang="en-US" sz="1200">
              <a:solidFill>
                <a:srgbClr val="FFFFFF"/>
              </a:solidFill>
              <a:effectLst>
                <a:outerShdw blurRad="38100" dist="38100" dir="2700000" algn="tl">
                  <a:srgbClr val="000000"/>
                </a:outerShdw>
              </a:effectLst>
              <a:latin typeface="Arial" panose="020B0604020202020204"/>
            </a:endParaRPr>
          </a:p>
        </p:txBody>
      </p:sp>
      <p:sp>
        <p:nvSpPr>
          <p:cNvPr id="4" name="Rectangle 25"/>
          <p:cNvSpPr>
            <a:spLocks noGrp="1" noChangeArrowheads="1"/>
          </p:cNvSpPr>
          <p:nvPr>
            <p:ph type="ftr" sz="quarter" idx="11"/>
          </p:nvPr>
        </p:nvSpPr>
        <p:spPr/>
        <p:txBody>
          <a:bodyPr/>
          <a:lstStyle>
            <a:lvl1pPr>
              <a:defRPr/>
            </a:lvl1pPr>
          </a:lstStyle>
          <a:p>
            <a:pPr algn="ctr" defTabSz="914400" fontAlgn="base">
              <a:spcBef>
                <a:spcPct val="0"/>
              </a:spcBef>
              <a:spcAft>
                <a:spcPct val="0"/>
              </a:spcAft>
              <a:defRPr/>
            </a:pPr>
            <a:endParaRPr lang="en-US" sz="1200">
              <a:solidFill>
                <a:srgbClr val="FFFFFF"/>
              </a:solidFill>
              <a:effectLst>
                <a:outerShdw blurRad="38100" dist="38100" dir="2700000" algn="tl">
                  <a:srgbClr val="000000"/>
                </a:outerShdw>
              </a:effectLst>
              <a:latin typeface="Arial" panose="020B0604020202020204"/>
            </a:endParaRPr>
          </a:p>
        </p:txBody>
      </p:sp>
      <p:sp>
        <p:nvSpPr>
          <p:cNvPr id="5" name="Rectangle 26"/>
          <p:cNvSpPr>
            <a:spLocks noGrp="1" noChangeArrowheads="1"/>
          </p:cNvSpPr>
          <p:nvPr>
            <p:ph type="sldNum" sz="quarter" idx="12"/>
          </p:nvPr>
        </p:nvSpPr>
        <p:spPr/>
        <p:txBody>
          <a:bodyPr/>
          <a:lstStyle>
            <a:lvl1pPr>
              <a:defRPr/>
            </a:lvl1pPr>
          </a:lstStyle>
          <a:p>
            <a:pPr defTabSz="914400" fontAlgn="base">
              <a:spcBef>
                <a:spcPct val="0"/>
              </a:spcBef>
              <a:spcAft>
                <a:spcPct val="0"/>
              </a:spcAft>
              <a:defRPr/>
            </a:pPr>
            <a:fld id="{8D3FA89B-08DA-4E7B-93E9-E24C204F716B}" type="slidenum">
              <a:rPr lang="en-US" altLang="en-US" sz="1200" smtClean="0">
                <a:solidFill>
                  <a:srgbClr val="FFFFFF"/>
                </a:solidFill>
                <a:effectLst>
                  <a:outerShdw blurRad="38100" dist="38100" dir="2700000" algn="tl">
                    <a:srgbClr val="000000"/>
                  </a:outerShdw>
                </a:effectLst>
                <a:latin typeface="Arial" panose="020B0604020202020204" pitchFamily="34" charset="0"/>
              </a:rPr>
            </a:fld>
            <a:endParaRPr lang="en-US" altLang="en-US" sz="1200">
              <a:solidFill>
                <a:srgbClr val="FFFFFF"/>
              </a:solidFill>
              <a:effectLst>
                <a:outerShdw blurRad="38100" dist="38100" dir="2700000" algn="tl">
                  <a:srgbClr val="000000"/>
                </a:outerShdw>
              </a:effectLst>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Date Placeholder 23"/>
          <p:cNvSpPr>
            <a:spLocks noGrp="1"/>
          </p:cNvSpPr>
          <p:nvPr>
            <p:ph type="dt" sz="half" idx="10"/>
          </p:nvPr>
        </p:nvSpPr>
        <p:spPr/>
        <p:txBody>
          <a:bodyPr/>
          <a:lstStyle>
            <a:lvl1pPr>
              <a:defRPr/>
            </a:lvl1pPr>
          </a:lstStyle>
          <a:p>
            <a:pPr algn="l" defTabSz="914400" fontAlgn="base">
              <a:spcBef>
                <a:spcPct val="0"/>
              </a:spcBef>
              <a:spcAft>
                <a:spcPct val="0"/>
              </a:spcAft>
              <a:defRPr/>
            </a:pPr>
            <a:endParaRPr lang="en-US" sz="1200">
              <a:solidFill>
                <a:srgbClr val="FEFAC9"/>
              </a:solidFill>
              <a:latin typeface=".VnTime" panose="020B7200000000000000" pitchFamily="34" charset="0"/>
            </a:endParaRPr>
          </a:p>
        </p:txBody>
      </p:sp>
      <p:sp>
        <p:nvSpPr>
          <p:cNvPr id="7" name="Footer Placeholder 9"/>
          <p:cNvSpPr>
            <a:spLocks noGrp="1"/>
          </p:cNvSpPr>
          <p:nvPr>
            <p:ph type="ftr" sz="quarter" idx="11"/>
          </p:nvPr>
        </p:nvSpPr>
        <p:spPr/>
        <p:txBody>
          <a:bodyPr/>
          <a:lstStyle>
            <a:lvl1pPr>
              <a:defRPr/>
            </a:lvl1pPr>
          </a:lstStyle>
          <a:p>
            <a:pPr algn="r" defTabSz="914400" fontAlgn="base">
              <a:spcBef>
                <a:spcPct val="0"/>
              </a:spcBef>
              <a:spcAft>
                <a:spcPct val="0"/>
              </a:spcAft>
              <a:defRPr/>
            </a:pPr>
            <a:endParaRPr lang="en-US" sz="1200">
              <a:solidFill>
                <a:srgbClr val="FEFAC9"/>
              </a:solidFill>
              <a:latin typeface=".VnTime" panose="020B7200000000000000" pitchFamily="34" charset="0"/>
            </a:endParaRPr>
          </a:p>
        </p:txBody>
      </p:sp>
      <p:sp>
        <p:nvSpPr>
          <p:cNvPr id="8" name="Slide Number Placeholder 21"/>
          <p:cNvSpPr>
            <a:spLocks noGrp="1"/>
          </p:cNvSpPr>
          <p:nvPr>
            <p:ph type="sldNum" sz="quarter" idx="12"/>
          </p:nvPr>
        </p:nvSpPr>
        <p:spPr/>
        <p:txBody>
          <a:bodyPr/>
          <a:lstStyle>
            <a:lvl1pPr>
              <a:defRPr/>
            </a:lvl1pPr>
          </a:lstStyle>
          <a:p>
            <a:pPr algn="ctr" defTabSz="914400" fontAlgn="base">
              <a:spcBef>
                <a:spcPct val="0"/>
              </a:spcBef>
              <a:spcAft>
                <a:spcPct val="0"/>
              </a:spcAft>
              <a:defRPr/>
            </a:pPr>
            <a:fld id="{EA6668B8-A4A9-46CA-BCA0-3DB84485C485}" type="slidenum">
              <a:rPr lang="en-US" altLang="en-US" sz="1600" smtClean="0">
                <a:solidFill>
                  <a:srgbClr val="FEFAC9"/>
                </a:solidFill>
                <a:latin typeface=".VnTime" panose="020B7200000000000000" pitchFamily="34" charset="0"/>
              </a:rPr>
            </a:fld>
            <a:endParaRPr lang="en-US" altLang="en-US" sz="1600">
              <a:solidFill>
                <a:srgbClr val="FEFAC9"/>
              </a:solidFill>
              <a:latin typeface=".VnTime" panose="020B7200000000000000"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AC7B39F-5C9B-45E3-94DF-FDF92F85350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AC7B39F-5C9B-45E3-94DF-FDF92F85350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AC7B39F-5C9B-45E3-94DF-FDF92F85350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8AC7B39F-5C9B-45E3-94DF-FDF92F85350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C7B39F-5C9B-45E3-94DF-FDF92F85350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B39F-5C9B-45E3-94DF-FDF92F85350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AC7B39F-5C9B-45E3-94DF-FDF92F85350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AC7B39F-5C9B-45E3-94DF-FDF92F85350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6C3EA-E12F-4579-9C17-C79A0C3E435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3.png"/><Relationship Id="rId21" Type="http://schemas.openxmlformats.org/officeDocument/2006/relationships/image" Target="../media/image2.png"/><Relationship Id="rId20" Type="http://schemas.openxmlformats.org/officeDocument/2006/relationships/image" Target="../media/image1.pn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F63A3B-78C7-47BE-AE5E-E10140E04643}" type="slidenum">
              <a:rPr lang="en-US" smtClean="0"/>
            </a:fld>
            <a:endParaRPr lang="en-US" dirty="0"/>
          </a:p>
        </p:txBody>
      </p:sp>
      <p:sp>
        <p:nvSpPr>
          <p:cNvPr id="8" name="Rectangle 7"/>
          <p:cNvSpPr/>
          <p:nvPr userDrawn="1"/>
        </p:nvSpPr>
        <p:spPr>
          <a:xfrm>
            <a:off x="0" y="0"/>
            <a:ext cx="12192000" cy="581891"/>
          </a:xfrm>
          <a:prstGeom prst="rect">
            <a:avLst/>
          </a:prstGeom>
          <a:solidFill>
            <a:srgbClr val="22B1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ahoma" panose="020B0604030504040204" pitchFamily="34" charset="0"/>
                <a:ea typeface="Tahoma" panose="020B0604030504040204" pitchFamily="34" charset="0"/>
                <a:cs typeface="Tahoma" panose="020B0604030504040204" pitchFamily="34" charset="0"/>
              </a:rPr>
              <a:t>Bài</a:t>
            </a:r>
            <a:r>
              <a:rPr lang="en-US" sz="2600" b="1" baseline="0" dirty="0">
                <a:latin typeface="Tahoma" panose="020B0604030504040204" pitchFamily="34" charset="0"/>
                <a:ea typeface="Tahoma" panose="020B0604030504040204" pitchFamily="34" charset="0"/>
                <a:cs typeface="Tahoma" panose="020B0604030504040204" pitchFamily="34" charset="0"/>
              </a:rPr>
              <a:t> 11. OXYGEN – KHÔNG KHÍ</a:t>
            </a:r>
            <a:endParaRPr lang="en-US" sz="2600" b="1" baseline="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userDrawn="1"/>
        </p:nvSpPr>
        <p:spPr>
          <a:xfrm>
            <a:off x="0" y="6594475"/>
            <a:ext cx="12192000" cy="254000"/>
          </a:xfrm>
          <a:prstGeom prst="rect">
            <a:avLst/>
          </a:prstGeom>
          <a:solidFill>
            <a:srgbClr val="22B1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454166">
            <a:off x="10768390" y="-169322"/>
            <a:ext cx="150165" cy="9635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454166">
            <a:off x="11034630" y="-181611"/>
            <a:ext cx="150165" cy="9635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454166">
            <a:off x="11275207" y="-169321"/>
            <a:ext cx="153368" cy="9635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70367" y="845745"/>
            <a:ext cx="11602860" cy="5735782"/>
          </a:xfrm>
          <a:prstGeom prst="rect">
            <a:avLst/>
          </a:prstGeom>
          <a:solidFill>
            <a:schemeClr val="bg1">
              <a:lumMod val="95000"/>
            </a:schemeClr>
          </a:solidFill>
          <a:ln w="19050">
            <a:solidFill>
              <a:srgbClr val="0AB74A"/>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rot="20041365">
            <a:off x="11455400" y="220671"/>
            <a:ext cx="865604" cy="865604"/>
          </a:xfrm>
          <a:prstGeom prst="rect">
            <a:avLst/>
          </a:prstGeom>
        </p:spPr>
      </p:pic>
      <p:pic>
        <p:nvPicPr>
          <p:cNvPr id="15" name="Picture 14"/>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rot="2725158">
            <a:off x="-81530" y="3311480"/>
            <a:ext cx="848439" cy="848439"/>
          </a:xfrm>
          <a:prstGeom prst="rect">
            <a:avLst/>
          </a:prstGeom>
        </p:spPr>
      </p:pic>
      <p:pic>
        <p:nvPicPr>
          <p:cNvPr id="16" name="Picture 2" descr="Human "/>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79036" y="0"/>
            <a:ext cx="663575" cy="6635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jpeg"/><Relationship Id="rId1"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microsoft.com/office/2007/relationships/media" Target="../media/media1.wmv"/><Relationship Id="rId1" Type="http://schemas.openxmlformats.org/officeDocument/2006/relationships/video" Target="../media/media1.wm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9" Type="http://schemas.openxmlformats.org/officeDocument/2006/relationships/image" Target="../media/image30.jpeg"/><Relationship Id="rId8" Type="http://schemas.openxmlformats.org/officeDocument/2006/relationships/image" Target="../media/image29.jpeg"/><Relationship Id="rId7" Type="http://schemas.openxmlformats.org/officeDocument/2006/relationships/image" Target="../media/image28.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0" Type="http://schemas.openxmlformats.org/officeDocument/2006/relationships/slideLayout" Target="../slideLayouts/slideLayout19.xml"/><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2884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2951" y="1288692"/>
            <a:ext cx="8411925" cy="1938992"/>
          </a:xfrm>
          <a:prstGeom prst="rect">
            <a:avLst/>
          </a:prstGeom>
          <a:noFill/>
        </p:spPr>
        <p:txBody>
          <a:bodyPr wrap="square" rtlCol="0">
            <a:spAutoFit/>
          </a:bodyPr>
          <a:lstStyle/>
          <a:p>
            <a:pPr algn="ctr" defTabSz="914400">
              <a:defRPr/>
            </a:pPr>
            <a:r>
              <a:rPr lang="en-US" sz="4000" b="1" dirty="0">
                <a:solidFill>
                  <a:srgbClr val="FF0000"/>
                </a:solidFill>
                <a:latin typeface="Times New Roman" panose="02020603050405020304" pitchFamily="18" charset="0"/>
                <a:cs typeface="Times New Roman" panose="02020603050405020304" pitchFamily="18" charset="0"/>
              </a:rPr>
              <a:t>BÀI 11: </a:t>
            </a:r>
            <a:endParaRPr lang="en-US" sz="4000" b="1" dirty="0">
              <a:solidFill>
                <a:srgbClr val="FF0000"/>
              </a:solidFill>
              <a:latin typeface="Times New Roman" panose="02020603050405020304" pitchFamily="18" charset="0"/>
              <a:cs typeface="Times New Roman" panose="02020603050405020304" pitchFamily="18" charset="0"/>
            </a:endParaRPr>
          </a:p>
          <a:p>
            <a:pPr defTabSz="914400">
              <a:defRPr/>
            </a:pPr>
            <a:r>
              <a:rPr lang="en-US" sz="4000" b="1" dirty="0">
                <a:solidFill>
                  <a:srgbClr val="FF0000"/>
                </a:solidFill>
                <a:latin typeface="Times New Roman" panose="02020603050405020304" pitchFamily="18" charset="0"/>
                <a:cs typeface="Times New Roman" panose="02020603050405020304" pitchFamily="18" charset="0"/>
              </a:rPr>
              <a:t>     OXYGEN. KHÔNG KHÍ</a:t>
            </a:r>
            <a:endParaRPr lang="en-US" sz="4000" b="1" dirty="0">
              <a:solidFill>
                <a:srgbClr val="FF0000"/>
              </a:solidFill>
              <a:latin typeface="Times New Roman" panose="02020603050405020304" pitchFamily="18" charset="0"/>
              <a:cs typeface="Times New Roman" panose="02020603050405020304" pitchFamily="18" charset="0"/>
            </a:endParaRPr>
          </a:p>
          <a:p>
            <a:pPr defTabSz="914400">
              <a:defRPr/>
            </a:pP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3)</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65371" y="1295400"/>
            <a:ext cx="4419600" cy="3960167"/>
          </a:xfrm>
          <a:prstGeom prst="rect">
            <a:avLst/>
          </a:prstGeom>
          <a:ln w="28575">
            <a:solidFill>
              <a:schemeClr val="tx1"/>
            </a:solidFill>
          </a:ln>
        </p:spPr>
      </p:pic>
      <p:sp>
        <p:nvSpPr>
          <p:cNvPr id="8" name="TextBox 7"/>
          <p:cNvSpPr txBox="1"/>
          <p:nvPr/>
        </p:nvSpPr>
        <p:spPr>
          <a:xfrm>
            <a:off x="6400800" y="5255568"/>
            <a:ext cx="3087705" cy="461665"/>
          </a:xfrm>
          <a:prstGeom prst="rect">
            <a:avLst/>
          </a:prstGeom>
          <a:noFill/>
        </p:spPr>
        <p:txBody>
          <a:bodyPr wrap="none" rtlCol="0">
            <a:spAutoFit/>
          </a:bodyPr>
          <a:lstStyle/>
          <a:p>
            <a:pPr defTabSz="914400">
              <a:defRPr/>
            </a:pPr>
            <a:r>
              <a:rPr lang="en-US" sz="2400" b="1" dirty="0" err="1">
                <a:solidFill>
                  <a:srgbClr val="0000FF"/>
                </a:solidFill>
                <a:latin typeface="Times New Roman" panose="02020603050405020304" pitchFamily="18" charset="0"/>
                <a:cs typeface="Times New Roman" panose="02020603050405020304" pitchFamily="18" charset="0"/>
              </a:rPr>
              <a:t>Bệnh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viêm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mũi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ứng</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a:xfrm>
            <a:off x="1562101" y="5586116"/>
            <a:ext cx="84582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err="1">
                <a:solidFill>
                  <a:srgbClr val="0000FF"/>
                </a:solidFill>
                <a:latin typeface="Times New Roman" panose="02020603050405020304" pitchFamily="18" charset="0"/>
                <a:cs typeface="Times New Roman" panose="02020603050405020304" pitchFamily="18" charset="0"/>
              </a:rPr>
              <a:t>Hậu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quả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nhiễm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trường</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2" name="Rectangle 2"/>
          <p:cNvSpPr txBox="1">
            <a:spLocks noChangeArrowheads="1"/>
          </p:cNvSpPr>
          <p:nvPr/>
        </p:nvSpPr>
        <p:spPr>
          <a:xfrm>
            <a:off x="1084295" y="6047781"/>
            <a:ext cx="9105900" cy="9965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bệnh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quan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hô</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hấp</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2050" name="Picture 2" descr="C:\Users\Administrator\Desktop\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71884"/>
            <a:ext cx="3657600" cy="4214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heel(1)">
                                      <p:cBhvr>
                                        <p:cTn id="21" dur="2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CẮT PHÔI BẰNG KHÍ OXY-AXETILEN - WELDTEC"/>
          <p:cNvSpPr>
            <a:spLocks noChangeAspect="1" noChangeArrowheads="1"/>
          </p:cNvSpPr>
          <p:nvPr/>
        </p:nvSpPr>
        <p:spPr bwMode="auto">
          <a:xfrm>
            <a:off x="1679575" y="-144462"/>
            <a:ext cx="244475" cy="244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Rectangle 9"/>
          <p:cNvSpPr/>
          <p:nvPr/>
        </p:nvSpPr>
        <p:spPr>
          <a:xfrm>
            <a:off x="378923" y="897147"/>
            <a:ext cx="5361477" cy="58747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V.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ô </a:t>
            </a:r>
            <a:r>
              <a:rPr lang="en-US" sz="3200" b="1" dirty="0" err="1">
                <a:latin typeface="Tahoma" panose="020B0604030504040204" pitchFamily="34" charset="0"/>
                <a:ea typeface="Tahoma" panose="020B0604030504040204" pitchFamily="34" charset="0"/>
                <a:cs typeface="Tahoma" panose="020B0604030504040204" pitchFamily="34" charset="0"/>
              </a:rPr>
              <a:t>nhiễm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khí</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378923" y="1484624"/>
            <a:ext cx="5361477" cy="572781"/>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2.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Bảo</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vệ</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môi</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trường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khí</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1406480" y="5423762"/>
            <a:ext cx="3876646" cy="771854"/>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Không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xả</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rác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bừa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bãi</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1"/>
          <a:stretch>
            <a:fillRect/>
          </a:stretch>
        </p:blipFill>
        <p:spPr>
          <a:xfrm>
            <a:off x="1801812" y="2225995"/>
            <a:ext cx="3058975" cy="3039110"/>
          </a:xfrm>
          <a:prstGeom prst="rect">
            <a:avLst/>
          </a:prstGeom>
        </p:spPr>
      </p:pic>
      <p:pic>
        <p:nvPicPr>
          <p:cNvPr id="3" name="Picture 2"/>
          <p:cNvPicPr>
            <a:picLocks noChangeAspect="1"/>
          </p:cNvPicPr>
          <p:nvPr/>
        </p:nvPicPr>
        <p:blipFill rotWithShape="1">
          <a:blip r:embed="rId2"/>
          <a:srcRect t="5285"/>
          <a:stretch>
            <a:fillRect/>
          </a:stretch>
        </p:blipFill>
        <p:spPr>
          <a:xfrm>
            <a:off x="7552266" y="2057405"/>
            <a:ext cx="3615721" cy="3150633"/>
          </a:xfrm>
          <a:prstGeom prst="rect">
            <a:avLst/>
          </a:prstGeom>
        </p:spPr>
      </p:pic>
      <p:sp>
        <p:nvSpPr>
          <p:cNvPr id="9" name="Rounded Rectangle 8"/>
          <p:cNvSpPr/>
          <p:nvPr/>
        </p:nvSpPr>
        <p:spPr>
          <a:xfrm>
            <a:off x="7166537" y="5431452"/>
            <a:ext cx="4466662" cy="737987"/>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Đi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phương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tiện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cộng</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CẮT PHÔI BẰNG KHÍ OXY-AXETILEN - WELDTEC"/>
          <p:cNvSpPr>
            <a:spLocks noChangeAspect="1" noChangeArrowheads="1"/>
          </p:cNvSpPr>
          <p:nvPr/>
        </p:nvSpPr>
        <p:spPr bwMode="auto">
          <a:xfrm>
            <a:off x="1679575" y="-144462"/>
            <a:ext cx="244475" cy="244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Rectangle 9"/>
          <p:cNvSpPr/>
          <p:nvPr/>
        </p:nvSpPr>
        <p:spPr>
          <a:xfrm>
            <a:off x="378923" y="897147"/>
            <a:ext cx="5361477" cy="58747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V.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ô </a:t>
            </a:r>
            <a:r>
              <a:rPr lang="en-US" sz="3200" b="1" dirty="0" err="1">
                <a:latin typeface="Tahoma" panose="020B0604030504040204" pitchFamily="34" charset="0"/>
                <a:ea typeface="Tahoma" panose="020B0604030504040204" pitchFamily="34" charset="0"/>
                <a:cs typeface="Tahoma" panose="020B0604030504040204" pitchFamily="34" charset="0"/>
              </a:rPr>
              <a:t>nhiễm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khí</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378923" y="1484624"/>
            <a:ext cx="5361477" cy="572781"/>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2.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Bảo</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vệ</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môi</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trường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khí</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1327805" y="2445499"/>
            <a:ext cx="2990193" cy="1331429"/>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Tìm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nguồn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năng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lượng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sạch</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1"/>
          <a:stretch>
            <a:fillRect/>
          </a:stretch>
        </p:blipFill>
        <p:spPr>
          <a:xfrm>
            <a:off x="4658808" y="2072101"/>
            <a:ext cx="2942438" cy="1990473"/>
          </a:xfrm>
          <a:prstGeom prst="rect">
            <a:avLst/>
          </a:prstGeom>
        </p:spPr>
      </p:pic>
      <p:pic>
        <p:nvPicPr>
          <p:cNvPr id="15" name="Picture 14"/>
          <p:cNvPicPr>
            <a:picLocks noChangeAspect="1"/>
          </p:cNvPicPr>
          <p:nvPr/>
        </p:nvPicPr>
        <p:blipFill rotWithShape="1">
          <a:blip r:embed="rId2"/>
          <a:srcRect t="6664"/>
          <a:stretch>
            <a:fillRect/>
          </a:stretch>
        </p:blipFill>
        <p:spPr>
          <a:xfrm>
            <a:off x="8424729" y="1172855"/>
            <a:ext cx="3038933" cy="1990473"/>
          </a:xfrm>
          <a:prstGeom prst="rect">
            <a:avLst/>
          </a:prstGeom>
        </p:spPr>
      </p:pic>
      <p:pic>
        <p:nvPicPr>
          <p:cNvPr id="16" name="Picture 15"/>
          <p:cNvPicPr>
            <a:picLocks noChangeAspect="1"/>
          </p:cNvPicPr>
          <p:nvPr/>
        </p:nvPicPr>
        <p:blipFill>
          <a:blip r:embed="rId3"/>
          <a:stretch>
            <a:fillRect/>
          </a:stretch>
        </p:blipFill>
        <p:spPr>
          <a:xfrm>
            <a:off x="955272" y="4165023"/>
            <a:ext cx="3096978" cy="1939099"/>
          </a:xfrm>
          <a:prstGeom prst="rect">
            <a:avLst/>
          </a:prstGeom>
        </p:spPr>
      </p:pic>
      <p:pic>
        <p:nvPicPr>
          <p:cNvPr id="17" name="Picture 16"/>
          <p:cNvPicPr>
            <a:picLocks noChangeAspect="1"/>
          </p:cNvPicPr>
          <p:nvPr/>
        </p:nvPicPr>
        <p:blipFill>
          <a:blip r:embed="rId4"/>
          <a:stretch>
            <a:fillRect/>
          </a:stretch>
        </p:blipFill>
        <p:spPr>
          <a:xfrm>
            <a:off x="5501453" y="4425412"/>
            <a:ext cx="2410783" cy="172463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946" y="3776928"/>
            <a:ext cx="2383716" cy="2373122"/>
          </a:xfrm>
          <a:prstGeom prst="rect">
            <a:avLst/>
          </a:prstGeom>
        </p:spPr>
      </p:pic>
      <p:sp>
        <p:nvSpPr>
          <p:cNvPr id="19" name="TextBox 18"/>
          <p:cNvSpPr txBox="1"/>
          <p:nvPr/>
        </p:nvSpPr>
        <p:spPr>
          <a:xfrm>
            <a:off x="4665721" y="3963747"/>
            <a:ext cx="3036713" cy="461665"/>
          </a:xfrm>
          <a:prstGeom prst="rect">
            <a:avLst/>
          </a:prstGeom>
          <a:noFill/>
        </p:spPr>
        <p:txBody>
          <a:bodyPr wrap="square" rtlCol="0">
            <a:spAutoFit/>
          </a:bodyPr>
          <a:lstStyle/>
          <a:p>
            <a:r>
              <a:rPr lang="en-US" sz="2400" dirty="0" err="1">
                <a:latin typeface="Tahoma" panose="020B0604030504040204" pitchFamily="34" charset="0"/>
                <a:ea typeface="Tahoma" panose="020B0604030504040204" pitchFamily="34" charset="0"/>
                <a:cs typeface="Tahoma" panose="020B0604030504040204" pitchFamily="34" charset="0"/>
              </a:rPr>
              <a:t>Năng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mặt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trời</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8753447" y="3196950"/>
            <a:ext cx="3036713" cy="461665"/>
          </a:xfrm>
          <a:prstGeom prst="rect">
            <a:avLst/>
          </a:prstGeom>
          <a:noFill/>
        </p:spPr>
        <p:txBody>
          <a:bodyPr wrap="square" rtlCol="0">
            <a:spAutoFit/>
          </a:bodyPr>
          <a:lstStyle/>
          <a:p>
            <a:r>
              <a:rPr lang="en-US" sz="2400" dirty="0" err="1">
                <a:latin typeface="Tahoma" panose="020B0604030504040204" pitchFamily="34" charset="0"/>
                <a:ea typeface="Tahoma" panose="020B0604030504040204" pitchFamily="34" charset="0"/>
                <a:cs typeface="Tahoma" panose="020B0604030504040204" pitchFamily="34" charset="0"/>
              </a:rPr>
              <a:t>Năng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gió</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955272" y="6150050"/>
            <a:ext cx="3270219" cy="461665"/>
          </a:xfrm>
          <a:prstGeom prst="rect">
            <a:avLst/>
          </a:prstGeom>
          <a:noFill/>
        </p:spPr>
        <p:txBody>
          <a:bodyPr wrap="square" rtlCol="0">
            <a:spAutoFit/>
          </a:bodyPr>
          <a:lstStyle/>
          <a:p>
            <a:r>
              <a:rPr lang="en-US" sz="2400" dirty="0" err="1">
                <a:latin typeface="Tahoma" panose="020B0604030504040204" pitchFamily="34" charset="0"/>
                <a:ea typeface="Tahoma" panose="020B0604030504040204" pitchFamily="34" charset="0"/>
                <a:cs typeface="Tahoma" panose="020B0604030504040204" pitchFamily="34" charset="0"/>
              </a:rPr>
              <a:t>Năng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sóng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biển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154510" y="6104122"/>
            <a:ext cx="3270219" cy="461665"/>
          </a:xfrm>
          <a:prstGeom prst="rect">
            <a:avLst/>
          </a:prstGeom>
          <a:noFill/>
        </p:spPr>
        <p:txBody>
          <a:bodyPr wrap="square" rtlCol="0">
            <a:spAutoFit/>
          </a:bodyPr>
          <a:lstStyle/>
          <a:p>
            <a:r>
              <a:rPr lang="en-US" sz="2400" dirty="0" err="1">
                <a:latin typeface="Tahoma" panose="020B0604030504040204" pitchFamily="34" charset="0"/>
                <a:ea typeface="Tahoma" panose="020B0604030504040204" pitchFamily="34" charset="0"/>
                <a:cs typeface="Tahoma" panose="020B0604030504040204" pitchFamily="34" charset="0"/>
              </a:rPr>
              <a:t>Năng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địa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nhiệt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753447" y="6104242"/>
            <a:ext cx="3270219" cy="461665"/>
          </a:xfrm>
          <a:prstGeom prst="rect">
            <a:avLst/>
          </a:prstGeom>
          <a:noFill/>
        </p:spPr>
        <p:txBody>
          <a:bodyPr wrap="square" rtlCol="0">
            <a:spAutoFit/>
          </a:bodyPr>
          <a:lstStyle/>
          <a:p>
            <a:r>
              <a:rPr lang="en-US" sz="2400" dirty="0" err="1">
                <a:latin typeface="Tahoma" panose="020B0604030504040204" pitchFamily="34" charset="0"/>
                <a:ea typeface="Tahoma" panose="020B0604030504040204" pitchFamily="34" charset="0"/>
                <a:cs typeface="Tahoma" panose="020B0604030504040204" pitchFamily="34" charset="0"/>
              </a:rPr>
              <a:t>Năng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sinh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khối</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CẮT PHÔI BẰNG KHÍ OXY-AXETILEN - WELDTEC"/>
          <p:cNvSpPr>
            <a:spLocks noChangeAspect="1" noChangeArrowheads="1"/>
          </p:cNvSpPr>
          <p:nvPr/>
        </p:nvSpPr>
        <p:spPr bwMode="auto">
          <a:xfrm>
            <a:off x="1679575" y="-144462"/>
            <a:ext cx="244475" cy="244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Rectangle 9"/>
          <p:cNvSpPr/>
          <p:nvPr/>
        </p:nvSpPr>
        <p:spPr>
          <a:xfrm>
            <a:off x="378923" y="897147"/>
            <a:ext cx="5361477" cy="58747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V.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ô </a:t>
            </a:r>
            <a:r>
              <a:rPr lang="en-US" sz="3200" b="1" dirty="0" err="1">
                <a:latin typeface="Tahoma" panose="020B0604030504040204" pitchFamily="34" charset="0"/>
                <a:ea typeface="Tahoma" panose="020B0604030504040204" pitchFamily="34" charset="0"/>
                <a:cs typeface="Tahoma" panose="020B0604030504040204" pitchFamily="34" charset="0"/>
              </a:rPr>
              <a:t>nhiễm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khí</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378923" y="1484624"/>
            <a:ext cx="5361477" cy="572781"/>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2.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Bảo</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vệ</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môi</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trường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khí</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957579" y="2310013"/>
            <a:ext cx="3876646" cy="1509581"/>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Quy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định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nghiêm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ngặt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về</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xửu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lí</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chất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độc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hại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khí</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thải</a:t>
            </a:r>
            <a:r>
              <a:rPr lang="en-US" sz="2800" dirty="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1"/>
          <a:stretch>
            <a:fillRect/>
          </a:stretch>
        </p:blipFill>
        <p:spPr>
          <a:xfrm>
            <a:off x="3033210" y="3945467"/>
            <a:ext cx="4144231" cy="2551026"/>
          </a:xfrm>
          <a:prstGeom prst="rect">
            <a:avLst/>
          </a:prstGeom>
        </p:spPr>
      </p:pic>
      <p:pic>
        <p:nvPicPr>
          <p:cNvPr id="3" name="Picture 2"/>
          <p:cNvPicPr>
            <a:picLocks noChangeAspect="1"/>
          </p:cNvPicPr>
          <p:nvPr/>
        </p:nvPicPr>
        <p:blipFill>
          <a:blip r:embed="rId2"/>
          <a:stretch>
            <a:fillRect/>
          </a:stretch>
        </p:blipFill>
        <p:spPr>
          <a:xfrm>
            <a:off x="7784868" y="3819594"/>
            <a:ext cx="3810532" cy="26768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791" y="986357"/>
            <a:ext cx="4223809" cy="25992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CẮT PHÔI BẰNG KHÍ OXY-AXETILEN - WELDTEC"/>
          <p:cNvSpPr>
            <a:spLocks noChangeAspect="1" noChangeArrowheads="1"/>
          </p:cNvSpPr>
          <p:nvPr/>
        </p:nvSpPr>
        <p:spPr bwMode="auto">
          <a:xfrm>
            <a:off x="1679575" y="-144462"/>
            <a:ext cx="244475" cy="244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Rectangle 9"/>
          <p:cNvSpPr/>
          <p:nvPr/>
        </p:nvSpPr>
        <p:spPr>
          <a:xfrm>
            <a:off x="378923" y="897147"/>
            <a:ext cx="5361477" cy="58747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V.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ô </a:t>
            </a:r>
            <a:r>
              <a:rPr lang="en-US" sz="3200" b="1" dirty="0" err="1">
                <a:latin typeface="Tahoma" panose="020B0604030504040204" pitchFamily="34" charset="0"/>
                <a:ea typeface="Tahoma" panose="020B0604030504040204" pitchFamily="34" charset="0"/>
                <a:cs typeface="Tahoma" panose="020B0604030504040204" pitchFamily="34" charset="0"/>
              </a:rPr>
              <a:t>nhiễm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khí</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378923" y="1484624"/>
            <a:ext cx="5361477" cy="572781"/>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2.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Bảo</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vệ</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môi</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trường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khí</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1121338" y="3309079"/>
            <a:ext cx="3876646" cy="1509581"/>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Sử</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dụng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nguồn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năng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lượng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hợp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lí</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tiết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kiệm</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1"/>
          <a:stretch>
            <a:fillRect/>
          </a:stretch>
        </p:blipFill>
        <p:spPr>
          <a:xfrm>
            <a:off x="6096000" y="1190885"/>
            <a:ext cx="5672667" cy="5199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906" y="822501"/>
            <a:ext cx="5361477" cy="58747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V.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ô </a:t>
            </a:r>
            <a:r>
              <a:rPr lang="en-US" sz="3200" b="1" dirty="0" err="1">
                <a:latin typeface="Tahoma" panose="020B0604030504040204" pitchFamily="34" charset="0"/>
                <a:ea typeface="Tahoma" panose="020B0604030504040204" pitchFamily="34" charset="0"/>
                <a:cs typeface="Tahoma" panose="020B0604030504040204" pitchFamily="34" charset="0"/>
              </a:rPr>
              <a:t>nhiễm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khí</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33485" y="1502229"/>
            <a:ext cx="11166544" cy="4401205"/>
          </a:xfrm>
          <a:prstGeom prst="rect">
            <a:avLst/>
          </a:prstGeom>
          <a:noFill/>
        </p:spPr>
        <p:txBody>
          <a:bodyPr wrap="square" rtlCol="0">
            <a:spAutoFit/>
          </a:bodyPr>
          <a:lstStyle/>
          <a:p>
            <a:pPr marL="342900" indent="-342900">
              <a:buAutoNum type="arabicPeriod"/>
            </a:pPr>
            <a:r>
              <a:rPr lang="vi-VN" sz="2800" b="1" dirty="0">
                <a:latin typeface="Times New Roman" panose="02020603050405020304" pitchFamily="18" charset="0"/>
                <a:cs typeface="Times New Roman" panose="02020603050405020304" pitchFamily="18" charset="0"/>
              </a:rPr>
              <a:t>Nguyên nhân và hậu quả gây ô nhiễm không khí</a:t>
            </a:r>
            <a:endParaRPr lang="vi-VN"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Nguyên nhân gây ô nhiễm không khí: xả rác bừa bãi, đốt rừng(cháy rừng), khí thải từ phương tiện giao thông, khí thải từ nhà máy hoạt động sản xuất.</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Tác hại của ô nhiễm không khí: gây bệnh về hô hấp, gây mưa acid, giảm chất lượng đất, chất lượng nước.</a:t>
            </a:r>
            <a:endParaRPr lang="vi-VN"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2. Bảo vệ môi trường không khí</a:t>
            </a:r>
            <a:endParaRPr lang="vi-VN"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và bảo vệ cây xanh.</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Không xả rác bừa bãi.</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Sử dụng năng lượng tiết kiệm, hợp lí.</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Tìm nguồn năng lượng sạch.</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416" y="858416"/>
            <a:ext cx="9363461" cy="800219"/>
          </a:xfrm>
          <a:prstGeom prst="rect">
            <a:avLst/>
          </a:prstGeom>
          <a:noFill/>
        </p:spPr>
        <p:txBody>
          <a:bodyPr wrap="none" rtlCol="0">
            <a:spAutoFit/>
          </a:bodyPr>
          <a:lstStyle/>
          <a:p>
            <a:r>
              <a:rPr lang="vi-VN" sz="2800" b="1" dirty="0">
                <a:latin typeface="Times New Roman" panose="02020603050405020304" pitchFamily="18" charset="0"/>
                <a:cs typeface="Times New Roman" panose="02020603050405020304" pitchFamily="18" charset="0"/>
              </a:rPr>
              <a:t>Câu 1: </a:t>
            </a:r>
            <a:r>
              <a:rPr lang="vi-VN" sz="2800" dirty="0">
                <a:latin typeface="Times New Roman" panose="02020603050405020304" pitchFamily="18" charset="0"/>
                <a:cs typeface="Times New Roman" panose="02020603050405020304" pitchFamily="18" charset="0"/>
              </a:rPr>
              <a:t>Chọn đánh dấu (x) vào câu đúng, câu sai trong bảng sau:</a:t>
            </a:r>
            <a:endParaRPr lang="vi-VN" sz="2800" dirty="0">
              <a:latin typeface="Times New Roman" panose="02020603050405020304" pitchFamily="18" charset="0"/>
              <a:cs typeface="Times New Roman" panose="02020603050405020304" pitchFamily="18" charset="0"/>
            </a:endParaRPr>
          </a:p>
          <a:p>
            <a:endParaRPr lang="en-US" dirty="0"/>
          </a:p>
        </p:txBody>
      </p:sp>
      <p:graphicFrame>
        <p:nvGraphicFramePr>
          <p:cNvPr id="4" name="Table 3"/>
          <p:cNvGraphicFramePr>
            <a:graphicFrameLocks noGrp="1"/>
          </p:cNvGraphicFramePr>
          <p:nvPr/>
        </p:nvGraphicFramePr>
        <p:xfrm>
          <a:off x="858417" y="1539551"/>
          <a:ext cx="10356980" cy="4484914"/>
        </p:xfrm>
        <a:graphic>
          <a:graphicData uri="http://schemas.openxmlformats.org/drawingml/2006/table">
            <a:tbl>
              <a:tblPr firstRow="1" bandRow="1">
                <a:tableStyleId>{0505E3EF-67EA-436B-97B2-0124C06EBD24}</a:tableStyleId>
              </a:tblPr>
              <a:tblGrid>
                <a:gridCol w="5779254"/>
                <a:gridCol w="2432848"/>
                <a:gridCol w="2144878"/>
              </a:tblGrid>
              <a:tr h="640702">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800" dirty="0">
                          <a:latin typeface="Times New Roman" panose="02020603050405020304" pitchFamily="18" charset="0"/>
                          <a:cs typeface="Times New Roman" panose="02020603050405020304" pitchFamily="18" charset="0"/>
                        </a:rPr>
                        <a:t>Đúng</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vi-VN" sz="2800" dirty="0">
                          <a:latin typeface="Times New Roman" panose="02020603050405020304" pitchFamily="18" charset="0"/>
                          <a:cs typeface="Times New Roman" panose="02020603050405020304" pitchFamily="18" charset="0"/>
                        </a:rPr>
                        <a:t>Sai</a:t>
                      </a:r>
                      <a:endParaRPr lang="en-US" sz="2800" dirty="0">
                        <a:latin typeface="Times New Roman" panose="02020603050405020304" pitchFamily="18" charset="0"/>
                        <a:cs typeface="Times New Roman" panose="02020603050405020304" pitchFamily="18" charset="0"/>
                      </a:endParaRPr>
                    </a:p>
                  </a:txBody>
                  <a:tcPr/>
                </a:tc>
              </a:tr>
              <a:tr h="640702">
                <a:tc>
                  <a:txBody>
                    <a:bodyPr/>
                    <a:lstStyle/>
                    <a:p>
                      <a:r>
                        <a:rPr lang="vi-VN" sz="2400" dirty="0">
                          <a:latin typeface="Times New Roman" panose="02020603050405020304" pitchFamily="18" charset="0"/>
                          <a:cs typeface="Times New Roman" panose="02020603050405020304" pitchFamily="18" charset="0"/>
                        </a:rPr>
                        <a:t>a. Oxygen tan được trong nước.</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a:p>
                  </a:txBody>
                  <a:tcPr/>
                </a:tc>
              </a:tr>
              <a:tr h="640702">
                <a:tc>
                  <a:txBody>
                    <a:bodyPr/>
                    <a:lstStyle/>
                    <a:p>
                      <a:r>
                        <a:rPr lang="vi-VN" sz="2400" dirty="0">
                          <a:latin typeface="Times New Roman" panose="02020603050405020304" pitchFamily="18" charset="0"/>
                          <a:cs typeface="Times New Roman" panose="02020603050405020304" pitchFamily="18" charset="0"/>
                        </a:rPr>
                        <a:t>b. Oxygen sinh ra trong quá trình cây hô hấp.</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r>
              <a:tr h="640702">
                <a:tc>
                  <a:txBody>
                    <a:bodyPr/>
                    <a:lstStyle/>
                    <a:p>
                      <a:r>
                        <a:rPr lang="vi-VN" sz="2400" dirty="0">
                          <a:latin typeface="Times New Roman" panose="02020603050405020304" pitchFamily="18" charset="0"/>
                          <a:cs typeface="Times New Roman" panose="02020603050405020304" pitchFamily="18" charset="0"/>
                        </a:rPr>
                        <a:t>c. Nến, than, xăng, dầu chảy trong oxygen.</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r>
              <a:tr h="640702">
                <a:tc>
                  <a:txBody>
                    <a:bodyPr/>
                    <a:lstStyle/>
                    <a:p>
                      <a:r>
                        <a:rPr lang="vi-VN" sz="2400" dirty="0">
                          <a:latin typeface="Times New Roman" panose="02020603050405020304" pitchFamily="18" charset="0"/>
                          <a:cs typeface="Times New Roman" panose="02020603050405020304" pitchFamily="18" charset="0"/>
                        </a:rPr>
                        <a:t>d. Đám cháy lớn sẽ tắt nếu không có oxygen.</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a:p>
                  </a:txBody>
                  <a:tcPr/>
                </a:tc>
                <a:tc>
                  <a:txBody>
                    <a:bodyPr/>
                    <a:lstStyle/>
                    <a:p>
                      <a:endParaRPr lang="en-US"/>
                    </a:p>
                  </a:txBody>
                  <a:tcPr/>
                </a:tc>
              </a:tr>
              <a:tr h="640702">
                <a:tc>
                  <a:txBody>
                    <a:bodyPr/>
                    <a:lstStyle/>
                    <a:p>
                      <a:r>
                        <a:rPr lang="vi-VN" sz="2400" dirty="0">
                          <a:latin typeface="Times New Roman" panose="02020603050405020304" pitchFamily="18" charset="0"/>
                          <a:cs typeface="Times New Roman" panose="02020603050405020304" pitchFamily="18" charset="0"/>
                        </a:rPr>
                        <a:t>e. Oxygen là chất khí không màu.</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a:p>
                  </a:txBody>
                  <a:tcPr/>
                </a:tc>
                <a:tc>
                  <a:txBody>
                    <a:bodyPr/>
                    <a:lstStyle/>
                    <a:p>
                      <a:endParaRPr lang="en-US" dirty="0"/>
                    </a:p>
                  </a:txBody>
                  <a:tcPr/>
                </a:tc>
              </a:tr>
              <a:tr h="640702">
                <a:tc>
                  <a:txBody>
                    <a:bodyPr/>
                    <a:lstStyle/>
                    <a:p>
                      <a:r>
                        <a:rPr lang="vi-VN" sz="2400" dirty="0">
                          <a:latin typeface="Times New Roman" panose="02020603050405020304" pitchFamily="18" charset="0"/>
                          <a:cs typeface="Times New Roman" panose="02020603050405020304" pitchFamily="18" charset="0"/>
                        </a:rPr>
                        <a:t>f. Ở nhiệt độ phòng, oxygen tồn tại ở thể khí.</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7688424" y="2153157"/>
            <a:ext cx="389850"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x</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039776" y="2827175"/>
            <a:ext cx="364202"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714072" y="3429000"/>
            <a:ext cx="364202"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778192" y="4229895"/>
            <a:ext cx="364202"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752544" y="4753115"/>
            <a:ext cx="389850"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x</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797428" y="5434250"/>
            <a:ext cx="364202"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33" y="1166326"/>
            <a:ext cx="11056775"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Câu 2:</a:t>
            </a:r>
            <a:r>
              <a:rPr lang="vi-VN" sz="3200" dirty="0">
                <a:latin typeface="Times New Roman" panose="02020603050405020304" pitchFamily="18" charset="0"/>
                <a:cs typeface="Times New Roman" panose="02020603050405020304" pitchFamily="18" charset="0"/>
              </a:rPr>
              <a:t> Một bạn nói “ Carbon dioxide không phải là khí độc nhưng có nhiều trong không khí thì không khí cũng bị ô nhiễm, có hại cho sức khỏe”. Ý kiến của bạn đó đúng không?</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89652" y="3429000"/>
            <a:ext cx="10282335" cy="2246769"/>
          </a:xfrm>
          <a:prstGeom prst="rect">
            <a:avLst/>
          </a:prstGeom>
          <a:noFill/>
        </p:spPr>
        <p:txBody>
          <a:bodyPr wrap="square" rtlCol="0">
            <a:spAutoFit/>
          </a:bodyPr>
          <a:lstStyle/>
          <a:p>
            <a:r>
              <a:rPr lang="vi-VN" sz="2800" i="1" dirty="0">
                <a:solidFill>
                  <a:srgbClr val="FF0000"/>
                </a:solidFill>
                <a:latin typeface="Times New Roman" panose="02020603050405020304" pitchFamily="18" charset="0"/>
                <a:cs typeface="Times New Roman" panose="02020603050405020304" pitchFamily="18" charset="0"/>
              </a:rPr>
              <a:t>Ý kiến của bạn đó là đúng. Do không khí nếu có lẫn nhiều khí CO2, sẽ góp thêm làm giảm nồng độ của oxygen trong không khí. Mặt khác, khí CO2 không duy trì sự cháy, sự sống, gây hiệu ứng nhà kính, làm Trái Đất nóng lên. Nồng độ CO2 tăng cao thì không tốt, lúc này không khí cũng bị ô nhiễm, có hại cho sức khỏe.</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077" y="961053"/>
            <a:ext cx="10982131"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Câu 3: </a:t>
            </a:r>
            <a:r>
              <a:rPr lang="vi-VN" sz="3200" dirty="0">
                <a:latin typeface="Times New Roman" panose="02020603050405020304" pitchFamily="18" charset="0"/>
                <a:cs typeface="Times New Roman" panose="02020603050405020304" pitchFamily="18" charset="0"/>
              </a:rPr>
              <a:t>Hoàn thành bảng sau về vai trò của các khí có trong không khí:</a:t>
            </a:r>
            <a:endParaRPr lang="en-US" sz="32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1045029" y="2038272"/>
          <a:ext cx="10095722" cy="3742513"/>
        </p:xfrm>
        <a:graphic>
          <a:graphicData uri="http://schemas.openxmlformats.org/drawingml/2006/table">
            <a:tbl>
              <a:tblPr firstRow="1" bandRow="1">
                <a:tableStyleId>{5C22544A-7EE6-4342-B048-85BDC9FD1C3A}</a:tableStyleId>
              </a:tblPr>
              <a:tblGrid>
                <a:gridCol w="3862873"/>
                <a:gridCol w="6232849"/>
              </a:tblGrid>
              <a:tr h="602527">
                <a:tc>
                  <a:txBody>
                    <a:bodyPr/>
                    <a:lstStyle/>
                    <a:p>
                      <a:pPr algn="ctr"/>
                      <a:r>
                        <a:rPr lang="vi-VN" sz="3200" dirty="0">
                          <a:latin typeface="Times New Roman" panose="02020603050405020304" pitchFamily="18" charset="0"/>
                          <a:cs typeface="Times New Roman" panose="02020603050405020304" pitchFamily="18" charset="0"/>
                        </a:rPr>
                        <a:t>Khí</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vi-VN" sz="3200" dirty="0">
                          <a:latin typeface="Times New Roman" panose="02020603050405020304" pitchFamily="18" charset="0"/>
                          <a:cs typeface="Times New Roman" panose="02020603050405020304" pitchFamily="18" charset="0"/>
                        </a:rPr>
                        <a:t>Vai trò</a:t>
                      </a:r>
                      <a:endParaRPr lang="en-US" sz="3200" dirty="0">
                        <a:latin typeface="Times New Roman" panose="02020603050405020304" pitchFamily="18" charset="0"/>
                        <a:cs typeface="Times New Roman" panose="02020603050405020304" pitchFamily="18" charset="0"/>
                      </a:endParaRPr>
                    </a:p>
                  </a:txBody>
                  <a:tcPr/>
                </a:tc>
              </a:tr>
              <a:tr h="1046662">
                <a:tc>
                  <a:txBody>
                    <a:bodyPr/>
                    <a:lstStyle/>
                    <a:p>
                      <a:pPr algn="ctr"/>
                      <a:r>
                        <a:rPr lang="vi-VN" sz="3200" dirty="0">
                          <a:latin typeface="Times New Roman" panose="02020603050405020304" pitchFamily="18" charset="0"/>
                          <a:cs typeface="Times New Roman" panose="02020603050405020304" pitchFamily="18" charset="0"/>
                        </a:rPr>
                        <a:t>Oxygen</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r>
              <a:tr h="1046662">
                <a:tc>
                  <a:txBody>
                    <a:bodyPr/>
                    <a:lstStyle/>
                    <a:p>
                      <a:pPr algn="ctr"/>
                      <a:r>
                        <a:rPr lang="vi-VN" sz="3200" dirty="0">
                          <a:latin typeface="Times New Roman" panose="02020603050405020304" pitchFamily="18" charset="0"/>
                          <a:cs typeface="Times New Roman" panose="02020603050405020304" pitchFamily="18" charset="0"/>
                        </a:rPr>
                        <a:t>Nitrogen</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r>
              <a:tr h="1046662">
                <a:tc>
                  <a:txBody>
                    <a:bodyPr/>
                    <a:lstStyle/>
                    <a:p>
                      <a:pPr algn="ctr"/>
                      <a:r>
                        <a:rPr lang="vi-VN" sz="3200" dirty="0">
                          <a:latin typeface="Times New Roman" panose="02020603050405020304" pitchFamily="18" charset="0"/>
                          <a:cs typeface="Times New Roman" panose="02020603050405020304" pitchFamily="18" charset="0"/>
                        </a:rPr>
                        <a:t>Carbon dioxide</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r>
            </a:tbl>
          </a:graphicData>
        </a:graphic>
      </p:graphicFrame>
      <p:sp>
        <p:nvSpPr>
          <p:cNvPr id="4" name="TextBox 3"/>
          <p:cNvSpPr txBox="1"/>
          <p:nvPr/>
        </p:nvSpPr>
        <p:spPr>
          <a:xfrm>
            <a:off x="5691673" y="2696547"/>
            <a:ext cx="4779450"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Cần cho sự hô hấp, sự cháy.</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673012" y="3736892"/>
            <a:ext cx="5635691"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Nguồn cung cấp đạm tự nhiên cho cây trồng.</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610497" y="4884959"/>
            <a:ext cx="4860626"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Cần cho sự quang hợp cây xanh.</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16638"/>
            <a:ext cx="8839200" cy="1143000"/>
          </a:xfrm>
        </p:spPr>
        <p:txBody>
          <a:bodyPr>
            <a:noAutofit/>
          </a:bodyPr>
          <a:lstStyle/>
          <a:p>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lập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kế</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hoạch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việc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em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môi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trường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khí</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2160588"/>
            <a:ext cx="8305800" cy="431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15015" y="1220236"/>
            <a:ext cx="8216814" cy="742511"/>
          </a:xfrm>
          <a:prstGeom prst="rect">
            <a:avLst/>
          </a:prstGeom>
          <a:noFill/>
        </p:spPr>
        <p:txBody>
          <a:bodyPr wrap="square" rtlCol="0">
            <a:spAutoFit/>
          </a:bodyPr>
          <a:lstStyle/>
          <a:p>
            <a:pPr>
              <a:lnSpc>
                <a:spcPct val="150000"/>
              </a:lnSpc>
            </a:pPr>
            <a:r>
              <a:rPr lang="vi-VN" sz="3200" b="1" dirty="0">
                <a:latin typeface="Times New Roman" panose="02020603050405020304" pitchFamily="18" charset="0"/>
                <a:ea typeface="Tahoma" panose="020B0604030504040204" pitchFamily="34" charset="0"/>
                <a:cs typeface="Times New Roman" panose="02020603050405020304" pitchFamily="18" charset="0"/>
              </a:rPr>
              <a:t>Nêu thành phần của không khí? </a:t>
            </a:r>
            <a:endParaRPr lang="en-US" sz="32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6" name="Picture 2" descr="Hiện tượng tự quay của Trái Đất – Wikipedia tiếng Việ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832297" y="1037860"/>
            <a:ext cx="1175479" cy="11754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
          <a:stretch>
            <a:fillRect/>
          </a:stretch>
        </p:blipFill>
        <p:spPr>
          <a:xfrm>
            <a:off x="2762250" y="2301021"/>
            <a:ext cx="5393248" cy="3516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83" name="Text Box 15"/>
          <p:cNvSpPr txBox="1">
            <a:spLocks noChangeArrowheads="1"/>
          </p:cNvSpPr>
          <p:nvPr/>
        </p:nvSpPr>
        <p:spPr bwMode="auto">
          <a:xfrm>
            <a:off x="1468017" y="1819471"/>
            <a:ext cx="8229600" cy="206210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defTabSz="914400" eaLnBrk="0" fontAlgn="base" hangingPunct="0">
              <a:spcBef>
                <a:spcPct val="50000"/>
              </a:spcBef>
              <a:spcAft>
                <a:spcPct val="0"/>
              </a:spcAft>
              <a:buClrTx/>
              <a:buNone/>
              <a:defRPr/>
            </a:pPr>
            <a:endParaRPr lang="vi-VN" altLang="en-US" b="1" dirty="0">
              <a:solidFill>
                <a:srgbClr val="463416"/>
              </a:solidFill>
              <a:latin typeface="Times New Roman" panose="02020603050405020304" pitchFamily="18" charset="0"/>
            </a:endParaRPr>
          </a:p>
          <a:p>
            <a:pPr defTabSz="914400" eaLnBrk="0" fontAlgn="base" hangingPunct="0">
              <a:spcBef>
                <a:spcPct val="50000"/>
              </a:spcBef>
              <a:spcAft>
                <a:spcPct val="0"/>
              </a:spcAft>
              <a:buClrTx/>
              <a:buNone/>
              <a:defRPr/>
            </a:pPr>
            <a:endParaRPr lang="vi-VN" altLang="en-US" b="1" dirty="0">
              <a:solidFill>
                <a:srgbClr val="463416"/>
              </a:solidFill>
              <a:latin typeface="Times New Roman" panose="02020603050405020304" pitchFamily="18" charset="0"/>
            </a:endParaRPr>
          </a:p>
          <a:p>
            <a:pPr defTabSz="914400" eaLnBrk="0" fontAlgn="base" hangingPunct="0">
              <a:spcBef>
                <a:spcPct val="50000"/>
              </a:spcBef>
              <a:spcAft>
                <a:spcPct val="0"/>
              </a:spcAft>
              <a:buClrTx/>
              <a:buNone/>
              <a:defRPr/>
            </a:pPr>
            <a:endParaRPr lang="en-US" altLang="en-US" b="1" dirty="0">
              <a:solidFill>
                <a:srgbClr val="463416"/>
              </a:solidFill>
              <a:latin typeface="Times New Roman" panose="02020603050405020304" pitchFamily="18" charset="0"/>
            </a:endParaRPr>
          </a:p>
        </p:txBody>
      </p:sp>
      <p:sp>
        <p:nvSpPr>
          <p:cNvPr id="2" name="TextBox 1"/>
          <p:cNvSpPr txBox="1"/>
          <p:nvPr/>
        </p:nvSpPr>
        <p:spPr>
          <a:xfrm>
            <a:off x="4313853" y="1003864"/>
            <a:ext cx="3427541" cy="584775"/>
          </a:xfrm>
          <a:prstGeom prst="rect">
            <a:avLst/>
          </a:prstGeom>
          <a:noFill/>
        </p:spPr>
        <p:txBody>
          <a:bodyPr wrap="none" rtlCol="0">
            <a:spAutoFit/>
          </a:bodyPr>
          <a:lstStyle/>
          <a:p>
            <a:r>
              <a:rPr lang="vi-VN" sz="3200" b="1" dirty="0">
                <a:solidFill>
                  <a:srgbClr val="002060"/>
                </a:solidFill>
                <a:latin typeface="Times New Roman" panose="02020603050405020304" pitchFamily="18" charset="0"/>
                <a:cs typeface="Times New Roman" panose="02020603050405020304" pitchFamily="18" charset="0"/>
              </a:rPr>
              <a:t>Hướng dẫn về nhà</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78767" y="1942581"/>
            <a:ext cx="10027297" cy="181588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Học bài theo nội dung đã học.</a:t>
            </a:r>
            <a:endParaRPr kumimoji="0" lang="vi-VN"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Hãy</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lập</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kế</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hoạch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mà</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thể</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để</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bảo</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vệ</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môi</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trường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không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khí.</a:t>
            </a:r>
            <a:endParaRPr kumimoji="0" lang="vi-VN"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lang="vi-VN" sz="2800" b="1" dirty="0">
                <a:latin typeface="Times New Roman" panose="02020603050405020304" pitchFamily="18" charset="0"/>
                <a:cs typeface="Times New Roman" panose="02020603050405020304" pitchFamily="18" charset="0"/>
              </a:rPr>
              <a:t>- Đọc trước bài 12.</a:t>
            </a:r>
            <a:endParaRPr kumimoji="0" lang="en-US" sz="2800" b="0" i="0" u="none" strike="noStrike" kern="1200" cap="none" spc="0" normalizeH="0" baseline="0" noProof="0" dirty="0">
              <a:ln>
                <a:noFill/>
              </a:ln>
              <a:effectLst/>
              <a:uLnTx/>
              <a:uFillTx/>
              <a:latin typeface="Trebuchet MS" panose="020B060302020202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186383"/>
                                        </p:tgtEl>
                                        <p:attrNameLst>
                                          <p:attrName>style.visibility</p:attrName>
                                        </p:attrNameLst>
                                      </p:cBhvr>
                                      <p:to>
                                        <p:strVal val="visible"/>
                                      </p:to>
                                    </p:set>
                                    <p:animEffect transition="in" filter="fade">
                                      <p:cBhvr>
                                        <p:cTn id="7" dur="500"/>
                                        <p:tgtEl>
                                          <p:spTgt spid="186383"/>
                                        </p:tgtEl>
                                      </p:cBhvr>
                                    </p:animEffect>
                                    <p:anim calcmode="lin" valueType="num">
                                      <p:cBhvr>
                                        <p:cTn id="8" dur="500" fill="hold"/>
                                        <p:tgtEl>
                                          <p:spTgt spid="186383"/>
                                        </p:tgtEl>
                                        <p:attrNameLst>
                                          <p:attrName>ppt_x</p:attrName>
                                        </p:attrNameLst>
                                      </p:cBhvr>
                                      <p:tavLst>
                                        <p:tav tm="0">
                                          <p:val>
                                            <p:strVal val="#ppt_x-.1"/>
                                          </p:val>
                                        </p:tav>
                                        <p:tav tm="100000">
                                          <p:val>
                                            <p:strVal val="#ppt_x"/>
                                          </p:val>
                                        </p:tav>
                                      </p:tavLst>
                                    </p:anim>
                                    <p:anim calcmode="lin" valueType="num">
                                      <p:cBhvr>
                                        <p:cTn id="9" dur="500" fill="hold"/>
                                        <p:tgtEl>
                                          <p:spTgt spid="186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ai trò cua khong khí.wmv">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0" y="811762"/>
            <a:ext cx="12192001" cy="6046237"/>
          </a:xfrm>
          <a:prstGeom prst="rect">
            <a:avLst/>
          </a:prstGeom>
        </p:spPr>
      </p:pic>
      <p:sp>
        <p:nvSpPr>
          <p:cNvPr id="5" name="TextBox 4"/>
          <p:cNvSpPr txBox="1"/>
          <p:nvPr/>
        </p:nvSpPr>
        <p:spPr>
          <a:xfrm>
            <a:off x="1524000" y="88613"/>
            <a:ext cx="8305800" cy="584775"/>
          </a:xfrm>
          <a:prstGeom prst="rect">
            <a:avLst/>
          </a:prstGeom>
          <a:solidFill>
            <a:schemeClr val="bg1"/>
          </a:solid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924" y="897147"/>
            <a:ext cx="5480010" cy="728453"/>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IV. </a:t>
            </a:r>
            <a:r>
              <a:rPr lang="en-US" sz="3200" b="1" dirty="0" err="1">
                <a:latin typeface="Tahoma" panose="020B0604030504040204" pitchFamily="34" charset="0"/>
                <a:ea typeface="Tahoma" panose="020B0604030504040204" pitchFamily="34" charset="0"/>
                <a:cs typeface="Tahoma" panose="020B0604030504040204" pitchFamily="34" charset="0"/>
              </a:rPr>
              <a:t>Vai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trò</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khí</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882434" y="1625600"/>
            <a:ext cx="10695993" cy="5254900"/>
          </a:xfrm>
          <a:prstGeom prst="rect">
            <a:avLst/>
          </a:prstGeom>
          <a:noFill/>
        </p:spPr>
        <p:txBody>
          <a:bodyPr wrap="square" rtlCol="0">
            <a:spAutoFit/>
          </a:bodyPr>
          <a:lstStyle/>
          <a:p>
            <a:pPr>
              <a:lnSpc>
                <a:spcPct val="150000"/>
              </a:lnSpc>
            </a:pPr>
            <a:r>
              <a:rPr lang="vi-VN" sz="2400" dirty="0">
                <a:latin typeface="Times New Roman" panose="02020603050405020304" pitchFamily="18" charset="0"/>
                <a:ea typeface="Tahoma" panose="020B0604030504040204" pitchFamily="34" charset="0"/>
                <a:cs typeface="Times New Roman" panose="02020603050405020304" pitchFamily="18" charset="0"/>
              </a:rPr>
              <a:t>- </a:t>
            </a:r>
            <a:r>
              <a:rPr lang="vi-VN" sz="2800" dirty="0">
                <a:latin typeface="Times New Roman" panose="02020603050405020304" pitchFamily="18" charset="0"/>
                <a:ea typeface="Tahoma" panose="020B0604030504040204" pitchFamily="34" charset="0"/>
                <a:cs typeface="Times New Roman" panose="02020603050405020304" pitchFamily="18" charset="0"/>
              </a:rPr>
              <a:t>Không khí giúp điều hòa khí hậu, bảo vệ Trái Đất khỏi các tác động từ vũ trụ.</a:t>
            </a:r>
            <a:endParaRPr lang="vi-VN" sz="28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800" dirty="0">
                <a:latin typeface="Times New Roman" panose="02020603050405020304" pitchFamily="18" charset="0"/>
                <a:ea typeface="Tahoma" panose="020B0604030504040204" pitchFamily="34" charset="0"/>
                <a:cs typeface="Times New Roman" panose="02020603050405020304" pitchFamily="18" charset="0"/>
              </a:rPr>
              <a:t>+ Oxygen cần cho sự hô hấp, sự cháy.</a:t>
            </a:r>
            <a:endParaRPr lang="vi-VN" sz="28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800" dirty="0">
                <a:latin typeface="Times New Roman" panose="02020603050405020304" pitchFamily="18" charset="0"/>
                <a:ea typeface="Tahoma" panose="020B0604030504040204" pitchFamily="34" charset="0"/>
                <a:cs typeface="Times New Roman" panose="02020603050405020304" pitchFamily="18" charset="0"/>
              </a:rPr>
              <a:t>+ Carbon dioxide là nguyên liệu cho quá trình quang hợp của cây xanh.</a:t>
            </a:r>
            <a:endParaRPr lang="vi-VN" sz="28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800" dirty="0">
                <a:latin typeface="Times New Roman" panose="02020603050405020304" pitchFamily="18" charset="0"/>
                <a:ea typeface="Tahoma" panose="020B0604030504040204" pitchFamily="34" charset="0"/>
                <a:cs typeface="Times New Roman" panose="02020603050405020304" pitchFamily="18" charset="0"/>
              </a:rPr>
              <a:t>+ Cung cấp chất chứa nitrogen cần thiết cho cây trồng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dạng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phân</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bón</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tự</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nhiên</a:t>
            </a:r>
            <a:r>
              <a:rPr lang="en-US" sz="2800" dirty="0">
                <a:latin typeface="Times New Roman" panose="02020603050405020304" pitchFamily="18" charset="0"/>
                <a:ea typeface="Tahoma" panose="020B0604030504040204" pitchFamily="34" charset="0"/>
                <a:cs typeface="Times New Roman" panose="02020603050405020304" pitchFamily="18" charset="0"/>
              </a:rPr>
              <a:t>).</a:t>
            </a:r>
            <a:endParaRPr lang="vi-VN" sz="28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800" dirty="0">
                <a:latin typeface="Times New Roman" panose="02020603050405020304" pitchFamily="18" charset="0"/>
                <a:ea typeface="Tahoma" panose="020B0604030504040204" pitchFamily="34" charset="0"/>
                <a:cs typeface="Times New Roman" panose="02020603050405020304" pitchFamily="18" charset="0"/>
              </a:rPr>
              <a:t>+ Hơi nước hình thành các hiện tượng tự nhiên (mây, mưa...).</a:t>
            </a:r>
            <a:endParaRPr lang="vi-VN" sz="28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CẮT PHÔI BẰNG KHÍ OXY-AXETILEN - WELDTEC"/>
          <p:cNvSpPr>
            <a:spLocks noChangeAspect="1" noChangeArrowheads="1"/>
          </p:cNvSpPr>
          <p:nvPr/>
        </p:nvSpPr>
        <p:spPr bwMode="auto">
          <a:xfrm>
            <a:off x="1679575" y="-144462"/>
            <a:ext cx="244475" cy="244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Rectangle 9"/>
          <p:cNvSpPr/>
          <p:nvPr/>
        </p:nvSpPr>
        <p:spPr>
          <a:xfrm>
            <a:off x="378923" y="897147"/>
            <a:ext cx="5361477" cy="58747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V.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ô </a:t>
            </a:r>
            <a:r>
              <a:rPr lang="en-US" sz="3200" b="1" dirty="0" err="1">
                <a:latin typeface="Tahoma" panose="020B0604030504040204" pitchFamily="34" charset="0"/>
                <a:ea typeface="Tahoma" panose="020B0604030504040204" pitchFamily="34" charset="0"/>
                <a:cs typeface="Tahoma" panose="020B0604030504040204" pitchFamily="34" charset="0"/>
              </a:rPr>
              <a:t>nhiễm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khí</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378923" y="1484624"/>
            <a:ext cx="8321562" cy="598176"/>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Nguyên</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hậu</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ô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nhiễm</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khí</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887540" y="3443771"/>
            <a:ext cx="2394366" cy="608526"/>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Nguyên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nhân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7" name="Right Arrow 6"/>
          <p:cNvSpPr/>
          <p:nvPr/>
        </p:nvSpPr>
        <p:spPr>
          <a:xfrm rot="19841410">
            <a:off x="3319035" y="2867528"/>
            <a:ext cx="1288514" cy="463270"/>
          </a:xfrm>
          <a:prstGeom prst="rightArrow">
            <a:avLst/>
          </a:prstGeom>
          <a:solidFill>
            <a:srgbClr val="EDA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527978">
            <a:off x="3277828" y="4126573"/>
            <a:ext cx="1280861" cy="415066"/>
          </a:xfrm>
          <a:prstGeom prst="rightArrow">
            <a:avLst/>
          </a:prstGeom>
          <a:solidFill>
            <a:srgbClr val="EDA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550096" y="2201042"/>
            <a:ext cx="2487107" cy="409201"/>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Từ</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nhiên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4669234" y="4477743"/>
            <a:ext cx="2473213" cy="412696"/>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Từ</a:t>
            </a:r>
            <a:r>
              <a:rPr lang="en-US" sz="2800" dirty="0">
                <a:latin typeface="Tahoma" panose="020B0604030504040204" pitchFamily="34" charset="0"/>
                <a:ea typeface="Tahoma" panose="020B0604030504040204" pitchFamily="34" charset="0"/>
                <a:cs typeface="Tahoma" panose="020B0604030504040204" pitchFamily="34" charset="0"/>
              </a:rPr>
              <a:t> con </a:t>
            </a:r>
            <a:r>
              <a:rPr lang="en-US" sz="2800" dirty="0" err="1">
                <a:latin typeface="Tahoma" panose="020B0604030504040204" pitchFamily="34" charset="0"/>
                <a:ea typeface="Tahoma" panose="020B0604030504040204" pitchFamily="34" charset="0"/>
                <a:cs typeface="Tahoma" panose="020B0604030504040204" pitchFamily="34" charset="0"/>
              </a:rPr>
              <a:t>người</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23034" y="2708310"/>
            <a:ext cx="2528386" cy="1570261"/>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423" y="2733906"/>
            <a:ext cx="2857500" cy="16002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269" y="4985212"/>
            <a:ext cx="2182178" cy="155049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2628" y="4904081"/>
            <a:ext cx="2828925" cy="1609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0" name="Picture 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3575" y="1164503"/>
            <a:ext cx="2667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1"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177926"/>
            <a:ext cx="2895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77925"/>
            <a:ext cx="2743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5" y="3346451"/>
            <a:ext cx="2667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5"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576" y="3317875"/>
            <a:ext cx="30067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6" name="Picture 46"/>
          <p:cNvPicPr>
            <a:picLocks noGrp="1" noChangeAspect="1" noChangeArrowheads="1"/>
          </p:cNvPicPr>
          <p:nvPr>
            <p:ph/>
          </p:nvPr>
        </p:nvPicPr>
        <p:blipFill>
          <a:blip r:embed="rId6">
            <a:extLst>
              <a:ext uri="{28A0092B-C50C-407E-A947-70E740481C1C}">
                <a14:useLocalDpi xmlns:a14="http://schemas.microsoft.com/office/drawing/2010/main" val="0"/>
              </a:ext>
            </a:extLst>
          </a:blip>
          <a:stretch>
            <a:fillRect/>
          </a:stretch>
        </p:blipFill>
        <p:spPr>
          <a:xfrm>
            <a:off x="3657600" y="1333500"/>
            <a:ext cx="4876800" cy="3657600"/>
          </a:xfrm>
          <a:noFill/>
        </p:spPr>
      </p:pic>
      <p:sp>
        <p:nvSpPr>
          <p:cNvPr id="102448" name="Text Box 48"/>
          <p:cNvSpPr txBox="1">
            <a:spLocks noChangeArrowheads="1"/>
          </p:cNvSpPr>
          <p:nvPr/>
        </p:nvSpPr>
        <p:spPr bwMode="auto">
          <a:xfrm>
            <a:off x="1607127" y="5500715"/>
            <a:ext cx="9060873" cy="954107"/>
          </a:xfrm>
          <a:prstGeom prst="rect">
            <a:avLst/>
          </a:prstGeom>
          <a:solidFill>
            <a:schemeClr val="bg1"/>
          </a:solidFill>
          <a:ln w="38100" algn="ctr">
            <a:solidFill>
              <a:schemeClr val="bg1"/>
            </a:solidFill>
            <a:miter lim="800000"/>
          </a:ln>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defTabSz="914400" eaLnBrk="0" fontAlgn="base" hangingPunct="0">
              <a:spcBef>
                <a:spcPct val="20000"/>
              </a:spcBef>
              <a:spcAft>
                <a:spcPct val="0"/>
              </a:spcAft>
              <a:buClr>
                <a:srgbClr val="E3E3FF"/>
              </a:buClr>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máy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lò</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cháy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rừng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núi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lửa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phun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trào</a:t>
            </a:r>
            <a:r>
              <a:rPr lang="en-US" altLang="en-US" sz="2800" b="1"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
        <p:nvSpPr>
          <p:cNvPr id="102449" name="Text Box 49"/>
          <p:cNvSpPr txBox="1">
            <a:spLocks noChangeArrowheads="1"/>
          </p:cNvSpPr>
          <p:nvPr/>
        </p:nvSpPr>
        <p:spPr bwMode="auto">
          <a:xfrm>
            <a:off x="2057400" y="371475"/>
            <a:ext cx="8382000" cy="584200"/>
          </a:xfrm>
          <a:prstGeom prst="rect">
            <a:avLst/>
          </a:prstGeom>
          <a:noFill/>
          <a:ln w="38100" algn="ctr">
            <a:solidFill>
              <a:srgbClr val="FFFF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defTabSz="914400" eaLnBrk="0" fontAlgn="base" hangingPunct="0">
              <a:spcBef>
                <a:spcPct val="20000"/>
              </a:spcBef>
              <a:spcAft>
                <a:spcPct val="0"/>
              </a:spcAft>
              <a:buClr>
                <a:srgbClr val="E3E3FF"/>
              </a:buClr>
              <a:defRPr/>
            </a:pPr>
            <a:r>
              <a:rPr lang="en-US" altLang="en-US" sz="3200" b="1" dirty="0">
                <a:latin typeface="Times New Roman" panose="02020603050405020304" pitchFamily="18" charset="0"/>
                <a:cs typeface="Times New Roman" panose="02020603050405020304" pitchFamily="18" charset="0"/>
              </a:rPr>
              <a:t>V. SỰ Ô NHIỄM KHÔNG KHÍ.</a:t>
            </a: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02449"/>
                                        </p:tgtEl>
                                      </p:cBhvr>
                                    </p:animEffect>
                                    <p:set>
                                      <p:cBhvr>
                                        <p:cTn id="7" dur="1" fill="hold">
                                          <p:stCondLst>
                                            <p:cond delay="1999"/>
                                          </p:stCondLst>
                                        </p:cTn>
                                        <p:tgtEl>
                                          <p:spTgt spid="1024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0"/>
                                        </p:tgtEl>
                                        <p:attrNameLst>
                                          <p:attrName>style.visibility</p:attrName>
                                        </p:attrNameLst>
                                      </p:cBhvr>
                                      <p:to>
                                        <p:strVal val="visible"/>
                                      </p:to>
                                    </p:set>
                                    <p:anim calcmode="lin" valueType="num">
                                      <p:cBhvr>
                                        <p:cTn id="12" dur="500" fill="hold"/>
                                        <p:tgtEl>
                                          <p:spTgt spid="102420"/>
                                        </p:tgtEl>
                                        <p:attrNameLst>
                                          <p:attrName>ppt_w</p:attrName>
                                        </p:attrNameLst>
                                      </p:cBhvr>
                                      <p:tavLst>
                                        <p:tav tm="0">
                                          <p:val>
                                            <p:fltVal val="0"/>
                                          </p:val>
                                        </p:tav>
                                        <p:tav tm="100000">
                                          <p:val>
                                            <p:strVal val="#ppt_w"/>
                                          </p:val>
                                        </p:tav>
                                      </p:tavLst>
                                    </p:anim>
                                    <p:anim calcmode="lin" valueType="num">
                                      <p:cBhvr>
                                        <p:cTn id="13" dur="500" fill="hold"/>
                                        <p:tgtEl>
                                          <p:spTgt spid="102420"/>
                                        </p:tgtEl>
                                        <p:attrNameLst>
                                          <p:attrName>ppt_h</p:attrName>
                                        </p:attrNameLst>
                                      </p:cBhvr>
                                      <p:tavLst>
                                        <p:tav tm="0">
                                          <p:val>
                                            <p:fltVal val="0"/>
                                          </p:val>
                                        </p:tav>
                                        <p:tav tm="100000">
                                          <p:val>
                                            <p:strVal val="#ppt_h"/>
                                          </p:val>
                                        </p:tav>
                                      </p:tavLst>
                                    </p:anim>
                                    <p:animEffect transition="in" filter="fade">
                                      <p:cBhvr>
                                        <p:cTn id="14" dur="500"/>
                                        <p:tgtEl>
                                          <p:spTgt spid="102420"/>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2423"/>
                                        </p:tgtEl>
                                        <p:attrNameLst>
                                          <p:attrName>style.visibility</p:attrName>
                                        </p:attrNameLst>
                                      </p:cBhvr>
                                      <p:to>
                                        <p:strVal val="visible"/>
                                      </p:to>
                                    </p:set>
                                    <p:anim calcmode="lin" valueType="num">
                                      <p:cBhvr>
                                        <p:cTn id="18" dur="500" fill="hold"/>
                                        <p:tgtEl>
                                          <p:spTgt spid="102423"/>
                                        </p:tgtEl>
                                        <p:attrNameLst>
                                          <p:attrName>ppt_w</p:attrName>
                                        </p:attrNameLst>
                                      </p:cBhvr>
                                      <p:tavLst>
                                        <p:tav tm="0">
                                          <p:val>
                                            <p:fltVal val="0"/>
                                          </p:val>
                                        </p:tav>
                                        <p:tav tm="100000">
                                          <p:val>
                                            <p:strVal val="#ppt_w"/>
                                          </p:val>
                                        </p:tav>
                                      </p:tavLst>
                                    </p:anim>
                                    <p:anim calcmode="lin" valueType="num">
                                      <p:cBhvr>
                                        <p:cTn id="19" dur="500" fill="hold"/>
                                        <p:tgtEl>
                                          <p:spTgt spid="102423"/>
                                        </p:tgtEl>
                                        <p:attrNameLst>
                                          <p:attrName>ppt_h</p:attrName>
                                        </p:attrNameLst>
                                      </p:cBhvr>
                                      <p:tavLst>
                                        <p:tav tm="0">
                                          <p:val>
                                            <p:fltVal val="0"/>
                                          </p:val>
                                        </p:tav>
                                        <p:tav tm="100000">
                                          <p:val>
                                            <p:strVal val="#ppt_h"/>
                                          </p:val>
                                        </p:tav>
                                      </p:tavLst>
                                    </p:anim>
                                    <p:animEffect transition="in" filter="fade">
                                      <p:cBhvr>
                                        <p:cTn id="20" dur="500"/>
                                        <p:tgtEl>
                                          <p:spTgt spid="102423"/>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02421"/>
                                        </p:tgtEl>
                                        <p:attrNameLst>
                                          <p:attrName>style.visibility</p:attrName>
                                        </p:attrNameLst>
                                      </p:cBhvr>
                                      <p:to>
                                        <p:strVal val="visible"/>
                                      </p:to>
                                    </p:set>
                                    <p:anim calcmode="lin" valueType="num">
                                      <p:cBhvr>
                                        <p:cTn id="24" dur="500" fill="hold"/>
                                        <p:tgtEl>
                                          <p:spTgt spid="102421"/>
                                        </p:tgtEl>
                                        <p:attrNameLst>
                                          <p:attrName>ppt_w</p:attrName>
                                        </p:attrNameLst>
                                      </p:cBhvr>
                                      <p:tavLst>
                                        <p:tav tm="0">
                                          <p:val>
                                            <p:fltVal val="0"/>
                                          </p:val>
                                        </p:tav>
                                        <p:tav tm="100000">
                                          <p:val>
                                            <p:strVal val="#ppt_w"/>
                                          </p:val>
                                        </p:tav>
                                      </p:tavLst>
                                    </p:anim>
                                    <p:anim calcmode="lin" valueType="num">
                                      <p:cBhvr>
                                        <p:cTn id="25" dur="500" fill="hold"/>
                                        <p:tgtEl>
                                          <p:spTgt spid="102421"/>
                                        </p:tgtEl>
                                        <p:attrNameLst>
                                          <p:attrName>ppt_h</p:attrName>
                                        </p:attrNameLst>
                                      </p:cBhvr>
                                      <p:tavLst>
                                        <p:tav tm="0">
                                          <p:val>
                                            <p:fltVal val="0"/>
                                          </p:val>
                                        </p:tav>
                                        <p:tav tm="100000">
                                          <p:val>
                                            <p:strVal val="#ppt_h"/>
                                          </p:val>
                                        </p:tav>
                                      </p:tavLst>
                                    </p:anim>
                                    <p:animEffect transition="in" filter="fade">
                                      <p:cBhvr>
                                        <p:cTn id="26" dur="500"/>
                                        <p:tgtEl>
                                          <p:spTgt spid="10242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02424"/>
                                        </p:tgtEl>
                                        <p:attrNameLst>
                                          <p:attrName>style.visibility</p:attrName>
                                        </p:attrNameLst>
                                      </p:cBhvr>
                                      <p:to>
                                        <p:strVal val="visible"/>
                                      </p:to>
                                    </p:set>
                                    <p:anim calcmode="lin" valueType="num">
                                      <p:cBhvr>
                                        <p:cTn id="30" dur="500" fill="hold"/>
                                        <p:tgtEl>
                                          <p:spTgt spid="102424"/>
                                        </p:tgtEl>
                                        <p:attrNameLst>
                                          <p:attrName>ppt_w</p:attrName>
                                        </p:attrNameLst>
                                      </p:cBhvr>
                                      <p:tavLst>
                                        <p:tav tm="0">
                                          <p:val>
                                            <p:fltVal val="0"/>
                                          </p:val>
                                        </p:tav>
                                        <p:tav tm="100000">
                                          <p:val>
                                            <p:strVal val="#ppt_w"/>
                                          </p:val>
                                        </p:tav>
                                      </p:tavLst>
                                    </p:anim>
                                    <p:anim calcmode="lin" valueType="num">
                                      <p:cBhvr>
                                        <p:cTn id="31" dur="500" fill="hold"/>
                                        <p:tgtEl>
                                          <p:spTgt spid="102424"/>
                                        </p:tgtEl>
                                        <p:attrNameLst>
                                          <p:attrName>ppt_h</p:attrName>
                                        </p:attrNameLst>
                                      </p:cBhvr>
                                      <p:tavLst>
                                        <p:tav tm="0">
                                          <p:val>
                                            <p:fltVal val="0"/>
                                          </p:val>
                                        </p:tav>
                                        <p:tav tm="100000">
                                          <p:val>
                                            <p:strVal val="#ppt_h"/>
                                          </p:val>
                                        </p:tav>
                                      </p:tavLst>
                                    </p:anim>
                                    <p:animEffect transition="in" filter="fade">
                                      <p:cBhvr>
                                        <p:cTn id="32" dur="500"/>
                                        <p:tgtEl>
                                          <p:spTgt spid="102424"/>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02425"/>
                                        </p:tgtEl>
                                        <p:attrNameLst>
                                          <p:attrName>style.visibility</p:attrName>
                                        </p:attrNameLst>
                                      </p:cBhvr>
                                      <p:to>
                                        <p:strVal val="visible"/>
                                      </p:to>
                                    </p:set>
                                    <p:anim calcmode="lin" valueType="num">
                                      <p:cBhvr>
                                        <p:cTn id="36" dur="500" fill="hold"/>
                                        <p:tgtEl>
                                          <p:spTgt spid="102425"/>
                                        </p:tgtEl>
                                        <p:attrNameLst>
                                          <p:attrName>ppt_w</p:attrName>
                                        </p:attrNameLst>
                                      </p:cBhvr>
                                      <p:tavLst>
                                        <p:tav tm="0">
                                          <p:val>
                                            <p:fltVal val="0"/>
                                          </p:val>
                                        </p:tav>
                                        <p:tav tm="100000">
                                          <p:val>
                                            <p:strVal val="#ppt_w"/>
                                          </p:val>
                                        </p:tav>
                                      </p:tavLst>
                                    </p:anim>
                                    <p:anim calcmode="lin" valueType="num">
                                      <p:cBhvr>
                                        <p:cTn id="37" dur="500" fill="hold"/>
                                        <p:tgtEl>
                                          <p:spTgt spid="102425"/>
                                        </p:tgtEl>
                                        <p:attrNameLst>
                                          <p:attrName>ppt_h</p:attrName>
                                        </p:attrNameLst>
                                      </p:cBhvr>
                                      <p:tavLst>
                                        <p:tav tm="0">
                                          <p:val>
                                            <p:fltVal val="0"/>
                                          </p:val>
                                        </p:tav>
                                        <p:tav tm="100000">
                                          <p:val>
                                            <p:strVal val="#ppt_h"/>
                                          </p:val>
                                        </p:tav>
                                      </p:tavLst>
                                    </p:anim>
                                    <p:animEffect transition="in" filter="fade">
                                      <p:cBhvr>
                                        <p:cTn id="38" dur="500"/>
                                        <p:tgtEl>
                                          <p:spTgt spid="102425"/>
                                        </p:tgtEl>
                                      </p:cBhvr>
                                    </p:animEffect>
                                  </p:childTnLst>
                                </p:cTn>
                              </p:par>
                            </p:childTnLst>
                          </p:cTn>
                        </p:par>
                        <p:par>
                          <p:cTn id="39" fill="hold">
                            <p:stCondLst>
                              <p:cond delay="2500"/>
                            </p:stCondLst>
                            <p:childTnLst>
                              <p:par>
                                <p:cTn id="40" presetID="17" presetClass="entr" presetSubtype="10" fill="hold" nodeType="afterEffect">
                                  <p:stCondLst>
                                    <p:cond delay="0"/>
                                  </p:stCondLst>
                                  <p:childTnLst>
                                    <p:set>
                                      <p:cBhvr>
                                        <p:cTn id="41" dur="1" fill="hold">
                                          <p:stCondLst>
                                            <p:cond delay="0"/>
                                          </p:stCondLst>
                                        </p:cTn>
                                        <p:tgtEl>
                                          <p:spTgt spid="102446"/>
                                        </p:tgtEl>
                                        <p:attrNameLst>
                                          <p:attrName>style.visibility</p:attrName>
                                        </p:attrNameLst>
                                      </p:cBhvr>
                                      <p:to>
                                        <p:strVal val="visible"/>
                                      </p:to>
                                    </p:set>
                                    <p:anim calcmode="lin" valueType="num">
                                      <p:cBhvr>
                                        <p:cTn id="42" dur="500" fill="hold"/>
                                        <p:tgtEl>
                                          <p:spTgt spid="102446"/>
                                        </p:tgtEl>
                                        <p:attrNameLst>
                                          <p:attrName>ppt_w</p:attrName>
                                        </p:attrNameLst>
                                      </p:cBhvr>
                                      <p:tavLst>
                                        <p:tav tm="0">
                                          <p:val>
                                            <p:fltVal val="0"/>
                                          </p:val>
                                        </p:tav>
                                        <p:tav tm="100000">
                                          <p:val>
                                            <p:strVal val="#ppt_w"/>
                                          </p:val>
                                        </p:tav>
                                      </p:tavLst>
                                    </p:anim>
                                    <p:anim calcmode="lin" valueType="num">
                                      <p:cBhvr>
                                        <p:cTn id="43" dur="500" fill="hold"/>
                                        <p:tgtEl>
                                          <p:spTgt spid="102446"/>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2448"/>
                                        </p:tgtEl>
                                        <p:attrNameLst>
                                          <p:attrName>style.visibility</p:attrName>
                                        </p:attrNameLst>
                                      </p:cBhvr>
                                      <p:to>
                                        <p:strVal val="visible"/>
                                      </p:to>
                                    </p:set>
                                    <p:animEffect transition="in" filter="blinds(horizontal)">
                                      <p:cBhvr>
                                        <p:cTn id="48" dur="500"/>
                                        <p:tgtEl>
                                          <p:spTgt spid="102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8" grpId="0" animBg="1"/>
      <p:bldP spid="1024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923" y="897147"/>
            <a:ext cx="5361477" cy="58747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V.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ô </a:t>
            </a:r>
            <a:r>
              <a:rPr lang="en-US" sz="3200" b="1" dirty="0" err="1">
                <a:latin typeface="Tahoma" panose="020B0604030504040204" pitchFamily="34" charset="0"/>
                <a:ea typeface="Tahoma" panose="020B0604030504040204" pitchFamily="34" charset="0"/>
                <a:cs typeface="Tahoma" panose="020B0604030504040204" pitchFamily="34" charset="0"/>
              </a:rPr>
              <a:t>nhiễm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khí</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Rounded Rectangle 4"/>
          <p:cNvSpPr/>
          <p:nvPr/>
        </p:nvSpPr>
        <p:spPr>
          <a:xfrm>
            <a:off x="378923" y="1484624"/>
            <a:ext cx="8321562" cy="598176"/>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Nguyên</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hậu</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ô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nhiễm</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khí</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1"/>
          <a:stretch>
            <a:fillRect/>
          </a:stretch>
        </p:blipFill>
        <p:spPr>
          <a:xfrm>
            <a:off x="1010542" y="2503005"/>
            <a:ext cx="5282522" cy="3084993"/>
          </a:xfrm>
          <a:prstGeom prst="rect">
            <a:avLst/>
          </a:prstGeom>
        </p:spPr>
      </p:pic>
      <p:pic>
        <p:nvPicPr>
          <p:cNvPr id="7" name="Picture 6"/>
          <p:cNvPicPr>
            <a:picLocks noChangeAspect="1"/>
          </p:cNvPicPr>
          <p:nvPr/>
        </p:nvPicPr>
        <p:blipFill>
          <a:blip r:embed="rId2"/>
          <a:stretch>
            <a:fillRect/>
          </a:stretch>
        </p:blipFill>
        <p:spPr>
          <a:xfrm>
            <a:off x="7389215" y="2270869"/>
            <a:ext cx="3678998" cy="3317129"/>
          </a:xfrm>
          <a:prstGeom prst="rect">
            <a:avLst/>
          </a:prstGeom>
        </p:spPr>
      </p:pic>
      <p:sp>
        <p:nvSpPr>
          <p:cNvPr id="8" name="TextBox 7"/>
          <p:cNvSpPr txBox="1"/>
          <p:nvPr/>
        </p:nvSpPr>
        <p:spPr>
          <a:xfrm>
            <a:off x="1033389" y="5825068"/>
            <a:ext cx="4729858"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Gây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nhiều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bệnh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nguy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hiểm</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8149855" y="5825068"/>
            <a:ext cx="2918357"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Gây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ra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mưa</a:t>
            </a:r>
            <a:r>
              <a:rPr lang="en-US" sz="2800" dirty="0">
                <a:latin typeface="Tahoma" panose="020B0604030504040204" pitchFamily="34" charset="0"/>
                <a:ea typeface="Tahoma" panose="020B0604030504040204" pitchFamily="34" charset="0"/>
                <a:cs typeface="Tahoma" panose="020B0604030504040204" pitchFamily="34" charset="0"/>
              </a:rPr>
              <a:t> acid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923" y="897147"/>
            <a:ext cx="5361477" cy="58747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V.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ô </a:t>
            </a:r>
            <a:r>
              <a:rPr lang="en-US" sz="3200" b="1" dirty="0" err="1">
                <a:latin typeface="Tahoma" panose="020B0604030504040204" pitchFamily="34" charset="0"/>
                <a:ea typeface="Tahoma" panose="020B0604030504040204" pitchFamily="34" charset="0"/>
                <a:cs typeface="Tahoma" panose="020B0604030504040204" pitchFamily="34" charset="0"/>
              </a:rPr>
              <a:t>nhiễm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không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khí</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Rounded Rectangle 4"/>
          <p:cNvSpPr/>
          <p:nvPr/>
        </p:nvSpPr>
        <p:spPr>
          <a:xfrm>
            <a:off x="378923" y="1484624"/>
            <a:ext cx="8321562" cy="598176"/>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Nguyên</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hậu</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ô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nhiễm</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khí</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033389" y="5609624"/>
            <a:ext cx="4729858" cy="954107"/>
          </a:xfrm>
          <a:prstGeom prst="rect">
            <a:avLst/>
          </a:prstGeom>
          <a:noFill/>
        </p:spPr>
        <p:txBody>
          <a:bodyPr wrap="square" rtlCol="0">
            <a:spAutoFit/>
          </a:bodyPr>
          <a:lstStyle/>
          <a:p>
            <a:pPr algn="ctr"/>
            <a:r>
              <a:rPr lang="en-US" sz="2800" dirty="0" err="1">
                <a:latin typeface="Tahoma" panose="020B0604030504040204" pitchFamily="34" charset="0"/>
                <a:ea typeface="Tahoma" panose="020B0604030504040204" pitchFamily="34" charset="0"/>
                <a:cs typeface="Tahoma" panose="020B0604030504040204" pitchFamily="34" charset="0"/>
              </a:rPr>
              <a:t>Băng</a:t>
            </a:r>
            <a:r>
              <a:rPr lang="en-US" sz="2800" dirty="0">
                <a:latin typeface="Tahoma" panose="020B0604030504040204" pitchFamily="34" charset="0"/>
                <a:ea typeface="Tahoma" panose="020B0604030504040204" pitchFamily="34" charset="0"/>
                <a:cs typeface="Tahoma" panose="020B0604030504040204" pitchFamily="34" charset="0"/>
              </a:rPr>
              <a:t> tan </a:t>
            </a:r>
            <a:r>
              <a:rPr lang="en-US" sz="2800" dirty="0" err="1">
                <a:latin typeface="Tahoma" panose="020B0604030504040204" pitchFamily="34" charset="0"/>
                <a:ea typeface="Tahoma" panose="020B0604030504040204" pitchFamily="34" charset="0"/>
                <a:cs typeface="Tahoma" panose="020B0604030504040204" pitchFamily="34" charset="0"/>
              </a:rPr>
              <a:t>khiến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mực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nước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biển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dâng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lên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271944" y="5825067"/>
            <a:ext cx="3565587"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Suy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giảm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tầng</a:t>
            </a:r>
            <a:r>
              <a:rPr lang="en-US" sz="2800" dirty="0">
                <a:latin typeface="Tahoma" panose="020B0604030504040204" pitchFamily="34" charset="0"/>
                <a:ea typeface="Tahoma" panose="020B0604030504040204" pitchFamily="34" charset="0"/>
                <a:cs typeface="Tahoma" panose="020B0604030504040204" pitchFamily="34" charset="0"/>
              </a:rPr>
              <a:t> ozone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1"/>
          <a:stretch>
            <a:fillRect/>
          </a:stretch>
        </p:blipFill>
        <p:spPr>
          <a:xfrm>
            <a:off x="1118163" y="2474572"/>
            <a:ext cx="4560310" cy="3045695"/>
          </a:xfrm>
          <a:prstGeom prst="rect">
            <a:avLst/>
          </a:prstGeom>
        </p:spPr>
      </p:pic>
      <p:pic>
        <p:nvPicPr>
          <p:cNvPr id="3" name="Picture 2"/>
          <p:cNvPicPr>
            <a:picLocks noChangeAspect="1"/>
          </p:cNvPicPr>
          <p:nvPr/>
        </p:nvPicPr>
        <p:blipFill>
          <a:blip r:embed="rId2"/>
          <a:stretch>
            <a:fillRect/>
          </a:stretch>
        </p:blipFill>
        <p:spPr>
          <a:xfrm>
            <a:off x="6394035" y="2474572"/>
            <a:ext cx="5321407" cy="3045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60"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38664" y="738188"/>
            <a:ext cx="2852737"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6" y="738188"/>
            <a:ext cx="220662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2" name="Picture 6"/>
          <p:cNvPicPr>
            <a:picLocks noChangeAspect="1" noChangeArrowheads="1"/>
          </p:cNvPicPr>
          <p:nvPr/>
        </p:nvPicPr>
        <p:blipFill>
          <a:blip r:embed="rId3">
            <a:extLst>
              <a:ext uri="{28A0092B-C50C-407E-A947-70E740481C1C}">
                <a14:useLocalDpi xmlns:a14="http://schemas.microsoft.com/office/drawing/2010/main" val="0"/>
              </a:ext>
            </a:extLst>
          </a:blip>
          <a:srcRect t="8009" b="8009"/>
          <a:stretch>
            <a:fillRect/>
          </a:stretch>
        </p:blipFill>
        <p:spPr bwMode="auto">
          <a:xfrm>
            <a:off x="7710489" y="738188"/>
            <a:ext cx="25177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451" y="2595564"/>
            <a:ext cx="237966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551" y="2590801"/>
            <a:ext cx="239871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1139" y="2590800"/>
            <a:ext cx="2397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67" name="Text Box 11"/>
          <p:cNvSpPr txBox="1">
            <a:spLocks noChangeArrowheads="1"/>
          </p:cNvSpPr>
          <p:nvPr/>
        </p:nvSpPr>
        <p:spPr bwMode="auto">
          <a:xfrm>
            <a:off x="2019300" y="117476"/>
            <a:ext cx="8153400" cy="523875"/>
          </a:xfrm>
          <a:prstGeom prst="rect">
            <a:avLst/>
          </a:prstGeom>
          <a:solidFill>
            <a:schemeClr val="accent1"/>
          </a:solidFill>
          <a:ln w="9525" algn="ctr">
            <a:solidFill>
              <a:srgbClr val="FF0000"/>
            </a:solidFill>
            <a:miter lim="800000"/>
          </a:ln>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defTabSz="914400" eaLnBrk="0" fontAlgn="base" hangingPunct="0">
              <a:spcBef>
                <a:spcPct val="50000"/>
              </a:spcBef>
              <a:spcAft>
                <a:spcPct val="0"/>
              </a:spcAft>
              <a:defRPr/>
            </a:pPr>
            <a:r>
              <a:rPr lang="en-US" altLang="en-US" sz="2800" b="1">
                <a:solidFill>
                  <a:prstClr val="white"/>
                </a:solidFill>
                <a:latin typeface="Times New Roman" panose="02020603050405020304" pitchFamily="18" charset="0"/>
              </a:rPr>
              <a:t>- Tác hại của ô nhiễm môi trường không khí: </a:t>
            </a:r>
            <a:endParaRPr lang="en-US" altLang="en-US" sz="2800" b="1">
              <a:solidFill>
                <a:prstClr val="white"/>
              </a:solidFill>
              <a:latin typeface="Times New Roman" panose="02020603050405020304" pitchFamily="18" charset="0"/>
            </a:endParaRPr>
          </a:p>
        </p:txBody>
      </p:sp>
      <p:pic>
        <p:nvPicPr>
          <p:cNvPr id="301068" name="Picture 12" descr="images[48]"/>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tretch>
            <a:fillRect/>
          </a:stretch>
        </p:blipFill>
        <p:spPr>
          <a:xfrm>
            <a:off x="3452813" y="3444081"/>
            <a:ext cx="1095375" cy="838200"/>
          </a:xfrm>
          <a:noFill/>
        </p:spPr>
      </p:pic>
      <p:pic>
        <p:nvPicPr>
          <p:cNvPr id="301073" name="Picture 17"/>
          <p:cNvPicPr>
            <a:picLocks noGrp="1" noChangeAspect="1" noChangeArrowheads="1"/>
          </p:cNvPicPr>
          <p:nvPr>
            <p:ph sz="quarter" idx="2"/>
          </p:nvPr>
        </p:nvPicPr>
        <p:blipFill>
          <a:blip r:embed="rId8" cstate="print">
            <a:extLst>
              <a:ext uri="{28A0092B-C50C-407E-A947-70E740481C1C}">
                <a14:useLocalDpi xmlns:a14="http://schemas.microsoft.com/office/drawing/2010/main" val="0"/>
              </a:ext>
            </a:extLst>
          </a:blip>
          <a:srcRect/>
          <a:stretch>
            <a:fillRect/>
          </a:stretch>
        </p:blipFill>
        <p:spPr>
          <a:xfrm>
            <a:off x="2139951" y="4530726"/>
            <a:ext cx="2251075" cy="1825625"/>
          </a:xfrm>
          <a:noFill/>
        </p:spPr>
      </p:pic>
      <p:sp>
        <p:nvSpPr>
          <p:cNvPr id="301077" name="Text Box 21"/>
          <p:cNvSpPr txBox="1">
            <a:spLocks noChangeArrowheads="1"/>
          </p:cNvSpPr>
          <p:nvPr/>
        </p:nvSpPr>
        <p:spPr bwMode="auto">
          <a:xfrm>
            <a:off x="2093914" y="2133601"/>
            <a:ext cx="8345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defTabSz="914400" eaLnBrk="0" fontAlgn="base" hangingPunct="0">
              <a:spcBef>
                <a:spcPct val="20000"/>
              </a:spcBef>
              <a:spcAft>
                <a:spcPct val="0"/>
              </a:spcAft>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khoẻ</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thực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301078" name="Text Box 22"/>
          <p:cNvSpPr txBox="1">
            <a:spLocks noChangeArrowheads="1"/>
          </p:cNvSpPr>
          <p:nvPr/>
        </p:nvSpPr>
        <p:spPr bwMode="auto">
          <a:xfrm>
            <a:off x="3265487" y="4218781"/>
            <a:ext cx="5903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defTabSz="914400" eaLnBrk="0" fontAlgn="base" hangingPunct="0">
              <a:spcBef>
                <a:spcPct val="20000"/>
              </a:spcBef>
              <a:spcAft>
                <a:spcPct val="0"/>
              </a:spcAft>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dựng</a:t>
            </a:r>
            <a:r>
              <a:rPr lang="en-US" altLang="en-US" sz="2400" b="1"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301079" name="Line 23"/>
          <p:cNvSpPr>
            <a:spLocks noChangeShapeType="1"/>
          </p:cNvSpPr>
          <p:nvPr/>
        </p:nvSpPr>
        <p:spPr bwMode="auto">
          <a:xfrm>
            <a:off x="4419600" y="5416550"/>
            <a:ext cx="1143000" cy="0"/>
          </a:xfrm>
          <a:prstGeom prst="line">
            <a:avLst/>
          </a:prstGeom>
          <a:noFill/>
          <a:ln w="38100">
            <a:solidFill>
              <a:srgbClr val="080808"/>
            </a:solidFill>
            <a:rou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prstClr val="white"/>
              </a:solidFill>
              <a:latin typeface=".VnTime" panose="020B7200000000000000" pitchFamily="34" charset="0"/>
            </a:endParaRPr>
          </a:p>
        </p:txBody>
      </p:sp>
      <p:sp>
        <p:nvSpPr>
          <p:cNvPr id="301080" name="Text Box 24"/>
          <p:cNvSpPr txBox="1">
            <a:spLocks noChangeArrowheads="1"/>
          </p:cNvSpPr>
          <p:nvPr/>
        </p:nvSpPr>
        <p:spPr bwMode="auto">
          <a:xfrm>
            <a:off x="3105151" y="6396038"/>
            <a:ext cx="598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defTabSz="914400" eaLnBrk="0" fontAlgn="base" hangingPunct="0">
              <a:spcBef>
                <a:spcPct val="20000"/>
              </a:spcBef>
              <a:spcAft>
                <a:spcPct val="0"/>
              </a:spcAft>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Ảnh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hậu</a:t>
            </a:r>
            <a:r>
              <a:rPr lang="en-US" altLang="en-US" sz="2400" b="1"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pic>
        <p:nvPicPr>
          <p:cNvPr id="256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801" y="4624388"/>
            <a:ext cx="2454275"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1067"/>
                                        </p:tgtEl>
                                        <p:attrNameLst>
                                          <p:attrName>style.visibility</p:attrName>
                                        </p:attrNameLst>
                                      </p:cBhvr>
                                      <p:to>
                                        <p:strVal val="visible"/>
                                      </p:to>
                                    </p:set>
                                    <p:animEffect transition="in" filter="box(in)">
                                      <p:cBhvr>
                                        <p:cTn id="7" dur="500"/>
                                        <p:tgtEl>
                                          <p:spTgt spid="30106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1061"/>
                                        </p:tgtEl>
                                        <p:attrNameLst>
                                          <p:attrName>style.visibility</p:attrName>
                                        </p:attrNameLst>
                                      </p:cBhvr>
                                      <p:to>
                                        <p:strVal val="visible"/>
                                      </p:to>
                                    </p:set>
                                    <p:anim calcmode="lin" valueType="num">
                                      <p:cBhvr>
                                        <p:cTn id="12" dur="500" fill="hold"/>
                                        <p:tgtEl>
                                          <p:spTgt spid="301061"/>
                                        </p:tgtEl>
                                        <p:attrNameLst>
                                          <p:attrName>ppt_w</p:attrName>
                                        </p:attrNameLst>
                                      </p:cBhvr>
                                      <p:tavLst>
                                        <p:tav tm="0">
                                          <p:val>
                                            <p:fltVal val="0"/>
                                          </p:val>
                                        </p:tav>
                                        <p:tav tm="100000">
                                          <p:val>
                                            <p:strVal val="#ppt_w"/>
                                          </p:val>
                                        </p:tav>
                                      </p:tavLst>
                                    </p:anim>
                                    <p:anim calcmode="lin" valueType="num">
                                      <p:cBhvr>
                                        <p:cTn id="13" dur="500" fill="hold"/>
                                        <p:tgtEl>
                                          <p:spTgt spid="301061"/>
                                        </p:tgtEl>
                                        <p:attrNameLst>
                                          <p:attrName>ppt_h</p:attrName>
                                        </p:attrNameLst>
                                      </p:cBhvr>
                                      <p:tavLst>
                                        <p:tav tm="0">
                                          <p:val>
                                            <p:fltVal val="0"/>
                                          </p:val>
                                        </p:tav>
                                        <p:tav tm="100000">
                                          <p:val>
                                            <p:strVal val="#ppt_h"/>
                                          </p:val>
                                        </p:tav>
                                      </p:tavLst>
                                    </p:anim>
                                    <p:animEffect transition="in" filter="fade">
                                      <p:cBhvr>
                                        <p:cTn id="14" dur="500"/>
                                        <p:tgtEl>
                                          <p:spTgt spid="301061"/>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01060"/>
                                        </p:tgtEl>
                                        <p:attrNameLst>
                                          <p:attrName>style.visibility</p:attrName>
                                        </p:attrNameLst>
                                      </p:cBhvr>
                                      <p:to>
                                        <p:strVal val="visible"/>
                                      </p:to>
                                    </p:set>
                                    <p:anim calcmode="lin" valueType="num">
                                      <p:cBhvr>
                                        <p:cTn id="18" dur="500" fill="hold"/>
                                        <p:tgtEl>
                                          <p:spTgt spid="301060"/>
                                        </p:tgtEl>
                                        <p:attrNameLst>
                                          <p:attrName>ppt_w</p:attrName>
                                        </p:attrNameLst>
                                      </p:cBhvr>
                                      <p:tavLst>
                                        <p:tav tm="0">
                                          <p:val>
                                            <p:fltVal val="0"/>
                                          </p:val>
                                        </p:tav>
                                        <p:tav tm="100000">
                                          <p:val>
                                            <p:strVal val="#ppt_w"/>
                                          </p:val>
                                        </p:tav>
                                      </p:tavLst>
                                    </p:anim>
                                    <p:anim calcmode="lin" valueType="num">
                                      <p:cBhvr>
                                        <p:cTn id="19" dur="500" fill="hold"/>
                                        <p:tgtEl>
                                          <p:spTgt spid="301060"/>
                                        </p:tgtEl>
                                        <p:attrNameLst>
                                          <p:attrName>ppt_h</p:attrName>
                                        </p:attrNameLst>
                                      </p:cBhvr>
                                      <p:tavLst>
                                        <p:tav tm="0">
                                          <p:val>
                                            <p:fltVal val="0"/>
                                          </p:val>
                                        </p:tav>
                                        <p:tav tm="100000">
                                          <p:val>
                                            <p:strVal val="#ppt_h"/>
                                          </p:val>
                                        </p:tav>
                                      </p:tavLst>
                                    </p:anim>
                                    <p:animEffect transition="in" filter="fade">
                                      <p:cBhvr>
                                        <p:cTn id="20" dur="500"/>
                                        <p:tgtEl>
                                          <p:spTgt spid="301060"/>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01062"/>
                                        </p:tgtEl>
                                        <p:attrNameLst>
                                          <p:attrName>style.visibility</p:attrName>
                                        </p:attrNameLst>
                                      </p:cBhvr>
                                      <p:to>
                                        <p:strVal val="visible"/>
                                      </p:to>
                                    </p:set>
                                    <p:anim calcmode="lin" valueType="num">
                                      <p:cBhvr>
                                        <p:cTn id="24" dur="500" fill="hold"/>
                                        <p:tgtEl>
                                          <p:spTgt spid="301062"/>
                                        </p:tgtEl>
                                        <p:attrNameLst>
                                          <p:attrName>ppt_w</p:attrName>
                                        </p:attrNameLst>
                                      </p:cBhvr>
                                      <p:tavLst>
                                        <p:tav tm="0">
                                          <p:val>
                                            <p:fltVal val="0"/>
                                          </p:val>
                                        </p:tav>
                                        <p:tav tm="100000">
                                          <p:val>
                                            <p:strVal val="#ppt_w"/>
                                          </p:val>
                                        </p:tav>
                                      </p:tavLst>
                                    </p:anim>
                                    <p:anim calcmode="lin" valueType="num">
                                      <p:cBhvr>
                                        <p:cTn id="25" dur="500" fill="hold"/>
                                        <p:tgtEl>
                                          <p:spTgt spid="301062"/>
                                        </p:tgtEl>
                                        <p:attrNameLst>
                                          <p:attrName>ppt_h</p:attrName>
                                        </p:attrNameLst>
                                      </p:cBhvr>
                                      <p:tavLst>
                                        <p:tav tm="0">
                                          <p:val>
                                            <p:fltVal val="0"/>
                                          </p:val>
                                        </p:tav>
                                        <p:tav tm="100000">
                                          <p:val>
                                            <p:strVal val="#ppt_h"/>
                                          </p:val>
                                        </p:tav>
                                      </p:tavLst>
                                    </p:anim>
                                    <p:animEffect transition="in" filter="fade">
                                      <p:cBhvr>
                                        <p:cTn id="26" dur="500"/>
                                        <p:tgtEl>
                                          <p:spTgt spid="30106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01064"/>
                                        </p:tgtEl>
                                        <p:attrNameLst>
                                          <p:attrName>style.visibility</p:attrName>
                                        </p:attrNameLst>
                                      </p:cBhvr>
                                      <p:to>
                                        <p:strVal val="visible"/>
                                      </p:to>
                                    </p:set>
                                    <p:anim calcmode="lin" valueType="num">
                                      <p:cBhvr>
                                        <p:cTn id="30" dur="500" fill="hold"/>
                                        <p:tgtEl>
                                          <p:spTgt spid="301064"/>
                                        </p:tgtEl>
                                        <p:attrNameLst>
                                          <p:attrName>ppt_w</p:attrName>
                                        </p:attrNameLst>
                                      </p:cBhvr>
                                      <p:tavLst>
                                        <p:tav tm="0">
                                          <p:val>
                                            <p:fltVal val="0"/>
                                          </p:val>
                                        </p:tav>
                                        <p:tav tm="100000">
                                          <p:val>
                                            <p:strVal val="#ppt_w"/>
                                          </p:val>
                                        </p:tav>
                                      </p:tavLst>
                                    </p:anim>
                                    <p:anim calcmode="lin" valueType="num">
                                      <p:cBhvr>
                                        <p:cTn id="31" dur="500" fill="hold"/>
                                        <p:tgtEl>
                                          <p:spTgt spid="301064"/>
                                        </p:tgtEl>
                                        <p:attrNameLst>
                                          <p:attrName>ppt_h</p:attrName>
                                        </p:attrNameLst>
                                      </p:cBhvr>
                                      <p:tavLst>
                                        <p:tav tm="0">
                                          <p:val>
                                            <p:fltVal val="0"/>
                                          </p:val>
                                        </p:tav>
                                        <p:tav tm="100000">
                                          <p:val>
                                            <p:strVal val="#ppt_h"/>
                                          </p:val>
                                        </p:tav>
                                      </p:tavLst>
                                    </p:anim>
                                    <p:animEffect transition="in" filter="fade">
                                      <p:cBhvr>
                                        <p:cTn id="32" dur="500"/>
                                        <p:tgtEl>
                                          <p:spTgt spid="301064"/>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301063"/>
                                        </p:tgtEl>
                                        <p:attrNameLst>
                                          <p:attrName>style.visibility</p:attrName>
                                        </p:attrNameLst>
                                      </p:cBhvr>
                                      <p:to>
                                        <p:strVal val="visible"/>
                                      </p:to>
                                    </p:set>
                                    <p:anim calcmode="lin" valueType="num">
                                      <p:cBhvr>
                                        <p:cTn id="36" dur="500" fill="hold"/>
                                        <p:tgtEl>
                                          <p:spTgt spid="301063"/>
                                        </p:tgtEl>
                                        <p:attrNameLst>
                                          <p:attrName>ppt_w</p:attrName>
                                        </p:attrNameLst>
                                      </p:cBhvr>
                                      <p:tavLst>
                                        <p:tav tm="0">
                                          <p:val>
                                            <p:fltVal val="0"/>
                                          </p:val>
                                        </p:tav>
                                        <p:tav tm="100000">
                                          <p:val>
                                            <p:strVal val="#ppt_w"/>
                                          </p:val>
                                        </p:tav>
                                      </p:tavLst>
                                    </p:anim>
                                    <p:anim calcmode="lin" valueType="num">
                                      <p:cBhvr>
                                        <p:cTn id="37" dur="500" fill="hold"/>
                                        <p:tgtEl>
                                          <p:spTgt spid="301063"/>
                                        </p:tgtEl>
                                        <p:attrNameLst>
                                          <p:attrName>ppt_h</p:attrName>
                                        </p:attrNameLst>
                                      </p:cBhvr>
                                      <p:tavLst>
                                        <p:tav tm="0">
                                          <p:val>
                                            <p:fltVal val="0"/>
                                          </p:val>
                                        </p:tav>
                                        <p:tav tm="100000">
                                          <p:val>
                                            <p:strVal val="#ppt_h"/>
                                          </p:val>
                                        </p:tav>
                                      </p:tavLst>
                                    </p:anim>
                                    <p:animEffect transition="in" filter="fade">
                                      <p:cBhvr>
                                        <p:cTn id="38" dur="500"/>
                                        <p:tgtEl>
                                          <p:spTgt spid="301063"/>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301065"/>
                                        </p:tgtEl>
                                        <p:attrNameLst>
                                          <p:attrName>style.visibility</p:attrName>
                                        </p:attrNameLst>
                                      </p:cBhvr>
                                      <p:to>
                                        <p:strVal val="visible"/>
                                      </p:to>
                                    </p:set>
                                    <p:anim calcmode="lin" valueType="num">
                                      <p:cBhvr>
                                        <p:cTn id="42" dur="500" fill="hold"/>
                                        <p:tgtEl>
                                          <p:spTgt spid="301065"/>
                                        </p:tgtEl>
                                        <p:attrNameLst>
                                          <p:attrName>ppt_w</p:attrName>
                                        </p:attrNameLst>
                                      </p:cBhvr>
                                      <p:tavLst>
                                        <p:tav tm="0">
                                          <p:val>
                                            <p:fltVal val="0"/>
                                          </p:val>
                                        </p:tav>
                                        <p:tav tm="100000">
                                          <p:val>
                                            <p:strVal val="#ppt_w"/>
                                          </p:val>
                                        </p:tav>
                                      </p:tavLst>
                                    </p:anim>
                                    <p:anim calcmode="lin" valueType="num">
                                      <p:cBhvr>
                                        <p:cTn id="43" dur="500" fill="hold"/>
                                        <p:tgtEl>
                                          <p:spTgt spid="301065"/>
                                        </p:tgtEl>
                                        <p:attrNameLst>
                                          <p:attrName>ppt_h</p:attrName>
                                        </p:attrNameLst>
                                      </p:cBhvr>
                                      <p:tavLst>
                                        <p:tav tm="0">
                                          <p:val>
                                            <p:fltVal val="0"/>
                                          </p:val>
                                        </p:tav>
                                        <p:tav tm="100000">
                                          <p:val>
                                            <p:strVal val="#ppt_h"/>
                                          </p:val>
                                        </p:tav>
                                      </p:tavLst>
                                    </p:anim>
                                    <p:animEffect transition="in" filter="fade">
                                      <p:cBhvr>
                                        <p:cTn id="44" dur="500"/>
                                        <p:tgtEl>
                                          <p:spTgt spid="30106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01077"/>
                                        </p:tgtEl>
                                        <p:attrNameLst>
                                          <p:attrName>style.visibility</p:attrName>
                                        </p:attrNameLst>
                                      </p:cBhvr>
                                      <p:to>
                                        <p:strVal val="visible"/>
                                      </p:to>
                                    </p:set>
                                    <p:animEffect transition="in" filter="blinds(horizontal)">
                                      <p:cBhvr>
                                        <p:cTn id="49" dur="500"/>
                                        <p:tgtEl>
                                          <p:spTgt spid="30107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01078"/>
                                        </p:tgtEl>
                                        <p:attrNameLst>
                                          <p:attrName>style.visibility</p:attrName>
                                        </p:attrNameLst>
                                      </p:cBhvr>
                                      <p:to>
                                        <p:strVal val="visible"/>
                                      </p:to>
                                    </p:set>
                                    <p:animEffect transition="in" filter="circle(in)">
                                      <p:cBhvr>
                                        <p:cTn id="54" dur="2000"/>
                                        <p:tgtEl>
                                          <p:spTgt spid="30107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301080"/>
                                        </p:tgtEl>
                                        <p:attrNameLst>
                                          <p:attrName>style.visibility</p:attrName>
                                        </p:attrNameLst>
                                      </p:cBhvr>
                                      <p:to>
                                        <p:strVal val="visible"/>
                                      </p:to>
                                    </p:set>
                                    <p:animEffect transition="in" filter="circle(in)">
                                      <p:cBhvr>
                                        <p:cTn id="59" dur="2000"/>
                                        <p:tgtEl>
                                          <p:spTgt spid="30108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1079"/>
                                        </p:tgtEl>
                                        <p:attrNameLst>
                                          <p:attrName>style.visibility</p:attrName>
                                        </p:attrNameLst>
                                      </p:cBhvr>
                                      <p:to>
                                        <p:strVal val="visible"/>
                                      </p:to>
                                    </p:set>
                                    <p:animEffect transition="in" filter="barn(inVertical)">
                                      <p:cBhvr>
                                        <p:cTn id="64" dur="500"/>
                                        <p:tgtEl>
                                          <p:spTgt spid="301079"/>
                                        </p:tgtEl>
                                      </p:cBhvr>
                                    </p:animEffect>
                                  </p:childTnLst>
                                </p:cTn>
                              </p:par>
                            </p:childTnLst>
                          </p:cTn>
                        </p:par>
                        <p:par>
                          <p:cTn id="65" fill="hold">
                            <p:stCondLst>
                              <p:cond delay="500"/>
                            </p:stCondLst>
                            <p:childTnLst>
                              <p:par>
                                <p:cTn id="66" presetID="3" presetClass="entr" presetSubtype="10" fill="hold" nodeType="afterEffect">
                                  <p:stCondLst>
                                    <p:cond delay="0"/>
                                  </p:stCondLst>
                                  <p:childTnLst>
                                    <p:set>
                                      <p:cBhvr>
                                        <p:cTn id="67" dur="1" fill="hold">
                                          <p:stCondLst>
                                            <p:cond delay="0"/>
                                          </p:stCondLst>
                                        </p:cTn>
                                        <p:tgtEl>
                                          <p:spTgt spid="301073"/>
                                        </p:tgtEl>
                                        <p:attrNameLst>
                                          <p:attrName>style.visibility</p:attrName>
                                        </p:attrNameLst>
                                      </p:cBhvr>
                                      <p:to>
                                        <p:strVal val="visible"/>
                                      </p:to>
                                    </p:set>
                                    <p:animEffect transition="in" filter="blinds(horizontal)">
                                      <p:cBhvr>
                                        <p:cTn id="68" dur="500"/>
                                        <p:tgtEl>
                                          <p:spTgt spid="30107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25615"/>
                                        </p:tgtEl>
                                        <p:attrNameLst>
                                          <p:attrName>style.visibility</p:attrName>
                                        </p:attrNameLst>
                                      </p:cBhvr>
                                      <p:to>
                                        <p:strVal val="visible"/>
                                      </p:to>
                                    </p:set>
                                    <p:animEffect transition="in" filter="barn(inVertical)">
                                      <p:cBhvr>
                                        <p:cTn id="73" dur="500"/>
                                        <p:tgtEl>
                                          <p:spTgt spid="25615"/>
                                        </p:tgtEl>
                                      </p:cBhvr>
                                    </p:animEffect>
                                  </p:childTnLst>
                                </p:cTn>
                              </p:par>
                            </p:childTnLst>
                          </p:cTn>
                        </p:par>
                        <p:par>
                          <p:cTn id="74" fill="hold">
                            <p:stCondLst>
                              <p:cond delay="500"/>
                            </p:stCondLst>
                            <p:childTnLst>
                              <p:par>
                                <p:cTn id="75" presetID="3" presetClass="entr" presetSubtype="10" fill="hold" nodeType="afterEffect">
                                  <p:stCondLst>
                                    <p:cond delay="0"/>
                                  </p:stCondLst>
                                  <p:childTnLst>
                                    <p:set>
                                      <p:cBhvr>
                                        <p:cTn id="76" dur="1" fill="hold">
                                          <p:stCondLst>
                                            <p:cond delay="0"/>
                                          </p:stCondLst>
                                        </p:cTn>
                                        <p:tgtEl>
                                          <p:spTgt spid="301068"/>
                                        </p:tgtEl>
                                        <p:attrNameLst>
                                          <p:attrName>style.visibility</p:attrName>
                                        </p:attrNameLst>
                                      </p:cBhvr>
                                      <p:to>
                                        <p:strVal val="visible"/>
                                      </p:to>
                                    </p:set>
                                    <p:animEffect transition="in" filter="blinds(horizontal)">
                                      <p:cBhvr>
                                        <p:cTn id="77" dur="500"/>
                                        <p:tgtEl>
                                          <p:spTgt spid="301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7" grpId="0" animBg="1"/>
      <p:bldP spid="301077" grpId="0"/>
      <p:bldP spid="301078" grpId="0"/>
      <p:bldP spid="30108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3398</Words>
  <Application>WPS Presentation</Application>
  <PresentationFormat>Widescreen</PresentationFormat>
  <Paragraphs>172</Paragraphs>
  <Slides>20</Slides>
  <Notes>0</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SimSun</vt:lpstr>
      <vt:lpstr>Wingdings</vt:lpstr>
      <vt:lpstr>Tahoma</vt:lpstr>
      <vt:lpstr>Wingdings 3</vt:lpstr>
      <vt:lpstr>Arial</vt:lpstr>
      <vt:lpstr>.VnTime</vt:lpstr>
      <vt:lpstr>Times New Roman</vt:lpstr>
      <vt:lpstr>Segoe Print</vt:lpstr>
      <vt:lpstr>Trebuchet MS</vt:lpstr>
      <vt:lpstr>Microsoft YaHei</vt:lpstr>
      <vt:lpstr>Arial Unicode MS</vt:lpstr>
      <vt:lpstr>Calibri</vt:lpstr>
      <vt:lpstr>Trebuchet MS</vt:lpstr>
      <vt:lpstr>Facet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Hãy lập kế hoạch các công việc mà em có thể làm để bảo vệ môi trường không khí</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Phương thuý Đinh</cp:lastModifiedBy>
  <cp:revision>420</cp:revision>
  <dcterms:created xsi:type="dcterms:W3CDTF">2022-08-04T05:40:00Z</dcterms:created>
  <dcterms:modified xsi:type="dcterms:W3CDTF">2024-01-25T04:43:52Z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9FF2237839084072A7E7C72D625888FA_12</vt:lpwstr>
  </property>
  <property fmtid="{D5CDD505-2E9C-101B-9397-08002B2CF9AE}" pid="3" name="KSOProductBuildVer">
    <vt:lpwstr>1033-12.2.0.13431</vt:lpwstr>
  </property>
</Properties>
</file>