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202E-0253-4A64-8027-9D6BC71101D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E03-4DCB-4EE3-ABD7-CE15CC248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9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202E-0253-4A64-8027-9D6BC71101D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E03-4DCB-4EE3-ABD7-CE15CC248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1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202E-0253-4A64-8027-9D6BC71101D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E03-4DCB-4EE3-ABD7-CE15CC248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202E-0253-4A64-8027-9D6BC71101D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E03-4DCB-4EE3-ABD7-CE15CC248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8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202E-0253-4A64-8027-9D6BC71101D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E03-4DCB-4EE3-ABD7-CE15CC248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202E-0253-4A64-8027-9D6BC71101D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E03-4DCB-4EE3-ABD7-CE15CC248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9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202E-0253-4A64-8027-9D6BC71101D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E03-4DCB-4EE3-ABD7-CE15CC248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3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202E-0253-4A64-8027-9D6BC71101D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E03-4DCB-4EE3-ABD7-CE15CC248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202E-0253-4A64-8027-9D6BC71101D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E03-4DCB-4EE3-ABD7-CE15CC248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9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202E-0253-4A64-8027-9D6BC71101D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E03-4DCB-4EE3-ABD7-CE15CC248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202E-0253-4A64-8027-9D6BC71101D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E03-4DCB-4EE3-ABD7-CE15CC248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4202E-0253-4A64-8027-9D6BC71101D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5FE03-4DCB-4EE3-ABD7-CE15CC248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4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5911" y="382037"/>
            <a:ext cx="11054685" cy="6718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TIẾT 5. BÀI 5. XÃ HỘI NGUYÊN THỦY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446" y="1415372"/>
            <a:ext cx="11054685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180340" algn="l"/>
              </a:tabLst>
            </a:pPr>
            <a:r>
              <a:rPr lang="it-IT" sz="2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Mục tiêu bài học</a:t>
            </a:r>
            <a:endParaRPr lang="en-US" sz="2400" u="sng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giai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AU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thủy</a:t>
            </a:r>
            <a:endParaRPr lang="en-US" sz="2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it-IT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Miêu tả đời sống vật chất, tinh thần của người nguyên thủy (thế giới và Việt Nam)</a:t>
            </a:r>
            <a:endParaRPr lang="en-US" sz="2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it-IT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 bày vai trò của lao động đối với sự phát triển của người nguyên thủy</a:t>
            </a:r>
            <a:endParaRPr lang="en-US" sz="2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6" y="4148919"/>
            <a:ext cx="3286569" cy="2156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32" y="4268336"/>
            <a:ext cx="3368723" cy="2005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361" y="4268336"/>
            <a:ext cx="3152632" cy="19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67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 nhận thấy kĩ thuật chế tác công cụ Bắc Sơn có điểm gì tiến bộ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7" y="246577"/>
            <a:ext cx="8374930" cy="440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8543827" y="1828800"/>
            <a:ext cx="3648173" cy="3846136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68586" y="2526384"/>
            <a:ext cx="2432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latin typeface="+mj-lt"/>
              </a:rPr>
              <a:t>Em nhận thấy kĩ thuật chế tác công cụ Bắc Sơn có điểm gì tiến bộ hơn so với Núi Đọ?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271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721F0B-6721-EB40-BA5A-04E64C419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07" y="72240"/>
            <a:ext cx="6521525" cy="6630218"/>
          </a:xfrm>
          <a:prstGeom prst="rect">
            <a:avLst/>
          </a:prstGeom>
        </p:spPr>
      </p:pic>
      <p:pic>
        <p:nvPicPr>
          <p:cNvPr id="2050" name="Picture 2" descr="Đời sống tinh thần | SGK Lịch sử lớ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034" y="72240"/>
            <a:ext cx="4688264" cy="31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6768445" y="3148553"/>
            <a:ext cx="4213781" cy="3054284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42460" y="3660032"/>
            <a:ext cx="28657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>
                <a:latin typeface="+mj-lt"/>
              </a:rPr>
              <a:t>Khai thác kênh hình và thông tin ở mục 2, hãy cho biết những nét chính về đời sống vật chất, tinh thần của người nguyên thủy trên</a:t>
            </a:r>
            <a:r>
              <a:rPr lang="vi-VN" b="1" i="1" dirty="0"/>
              <a:t> </a:t>
            </a:r>
            <a:r>
              <a:rPr lang="vi-VN" sz="2000" b="1" i="1" dirty="0">
                <a:latin typeface="+mj-lt"/>
              </a:rPr>
              <a:t>đất nước Việt Nam</a:t>
            </a:r>
            <a:r>
              <a:rPr lang="en-US" sz="2000" b="1" i="1" dirty="0">
                <a:latin typeface="+mj-lt"/>
              </a:rPr>
              <a:t>?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49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797903"/>
              </p:ext>
            </p:extLst>
          </p:nvPr>
        </p:nvGraphicFramePr>
        <p:xfrm>
          <a:off x="254524" y="1432876"/>
          <a:ext cx="11359298" cy="5241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4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A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A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A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 Sống chủ yếu trong các hang động, mái đá hoặc các túp lều lợp bằng cỏ khô hay lá cây.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 Nguồn thức ăn bao gồm cả những sản phẩm săn bắn, hái lượm và tự trồng trọt, chăn nuôi.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sừng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’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mũi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mũi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,...</a:t>
                      </a:r>
                    </a:p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gốm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chuỗi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vách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hang,...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chôn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6017" y="619999"/>
            <a:ext cx="11875451" cy="671473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2.Đời </a:t>
            </a:r>
            <a:r>
              <a:rPr lang="en-US" sz="2800" b="1" dirty="0" err="1">
                <a:solidFill>
                  <a:srgbClr val="002060"/>
                </a:solidFill>
              </a:rPr>
              <a:t>sống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chất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Người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nguyên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thuỷ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nước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Việt</a:t>
            </a:r>
            <a:r>
              <a:rPr lang="en-US" sz="2800" b="1" dirty="0">
                <a:solidFill>
                  <a:srgbClr val="002060"/>
                </a:solidFill>
              </a:rPr>
              <a:t> Nam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F875C-943E-394A-8D74-05546F31E527}"/>
              </a:ext>
            </a:extLst>
          </p:cNvPr>
          <p:cNvSpPr/>
          <p:nvPr/>
        </p:nvSpPr>
        <p:spPr>
          <a:xfrm>
            <a:off x="3423666" y="96779"/>
            <a:ext cx="5344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XÃ HỘI NGUYÊN THUỶ</a:t>
            </a:r>
          </a:p>
        </p:txBody>
      </p:sp>
    </p:spTree>
    <p:extLst>
      <p:ext uri="{BB962C8B-B14F-4D97-AF65-F5344CB8AC3E}">
        <p14:creationId xmlns:p14="http://schemas.microsoft.com/office/powerpoint/2010/main" val="375831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7342" y="395785"/>
            <a:ext cx="9391936" cy="682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74788" y="2582434"/>
          <a:ext cx="11192680" cy="409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008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STT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</a:rPr>
                        <a:t>Mục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C00000"/>
                          </a:solidFill>
                        </a:rPr>
                        <a:t>tiêu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C00000"/>
                          </a:solidFill>
                        </a:rPr>
                        <a:t>bài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C00000"/>
                          </a:solidFill>
                        </a:rPr>
                        <a:t>học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21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>
                          <a:tab pos="180340" algn="l"/>
                        </a:tabLst>
                      </a:pPr>
                      <a:r>
                        <a:rPr lang="en-AU" sz="2400" i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Chỉ ra 3 giai đoạn tổ chức xã hội người nguyên thủy</a:t>
                      </a:r>
                      <a:endParaRPr lang="en-US" sz="240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76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Miêu tả đời sống vật chất, tinh thần của người nguyên thủy (thế giới và Việt Nam)</a:t>
                      </a:r>
                      <a:endParaRPr lang="en-US" sz="2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76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Trình bày vai trò của lao động đối với sự phát triển của người nguyên thủy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494" t="47694" r="24075"/>
          <a:stretch/>
        </p:blipFill>
        <p:spPr>
          <a:xfrm>
            <a:off x="9874250" y="2657774"/>
            <a:ext cx="768350" cy="752175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630" b="50056"/>
          <a:stretch/>
        </p:blipFill>
        <p:spPr>
          <a:xfrm>
            <a:off x="8796362" y="2657774"/>
            <a:ext cx="742949" cy="736672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8931" b="50056"/>
          <a:stretch/>
        </p:blipFill>
        <p:spPr>
          <a:xfrm>
            <a:off x="10956878" y="2668460"/>
            <a:ext cx="758190" cy="741490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2171" y="1291771"/>
            <a:ext cx="11076439" cy="1062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6000"/>
              </a:lnSpc>
            </a:pPr>
            <a:r>
              <a:rPr lang="en-US" sz="2600" i="1" dirty="0" err="1">
                <a:solidFill>
                  <a:srgbClr val="C00000"/>
                </a:solidFill>
              </a:rPr>
              <a:t>Hãy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dùng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biểu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tượng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sau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để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thể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hiện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mức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độ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đạt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được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mục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tiêu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bài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học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của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bạn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trong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buổi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học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ngày</a:t>
            </a:r>
            <a:r>
              <a:rPr lang="en-US" sz="2600" i="1" dirty="0">
                <a:solidFill>
                  <a:srgbClr val="C00000"/>
                </a:solidFill>
              </a:rPr>
              <a:t> </a:t>
            </a:r>
            <a:r>
              <a:rPr lang="en-US" sz="2600" i="1" dirty="0" err="1">
                <a:solidFill>
                  <a:srgbClr val="C00000"/>
                </a:solidFill>
              </a:rPr>
              <a:t>hôm</a:t>
            </a:r>
            <a:r>
              <a:rPr lang="en-US" sz="2600" i="1" dirty="0">
                <a:solidFill>
                  <a:srgbClr val="C00000"/>
                </a:solidFill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364439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276" y="1511574"/>
            <a:ext cx="773827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80340" algn="l"/>
              </a:tabLst>
            </a:pPr>
            <a:r>
              <a:rPr lang="it-I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hãy: Nói liên tục  trong 1 phút về một trong một trong ba chủ đề sau đây: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it-IT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 chức xã hội người tối cổ, người tinh khôn,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it-IT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Đời sống vật chất của người tối cổ, Người tinh khôn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it-IT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Đời sống tinh thần của người tối cổ, Người tinh khôn.</a:t>
            </a:r>
            <a:endParaRPr lang="en-US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9857" y="382137"/>
            <a:ext cx="3589362" cy="682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</a:p>
        </p:txBody>
      </p:sp>
      <p:pic>
        <p:nvPicPr>
          <p:cNvPr id="8196" name="Picture 4" descr="Đồng hồ bấm giờ màn hình LC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564" y="3908157"/>
            <a:ext cx="2302329" cy="23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343" y="588368"/>
            <a:ext cx="2542550" cy="28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3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036" y="1206163"/>
            <a:ext cx="10822673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dirty="0" err="1"/>
              <a:t>Em</a:t>
            </a:r>
            <a:r>
              <a:rPr lang="en-AU" sz="2800" dirty="0"/>
              <a:t> </a:t>
            </a:r>
            <a:r>
              <a:rPr lang="en-AU" sz="2800" dirty="0" err="1"/>
              <a:t>hãy</a:t>
            </a:r>
            <a:r>
              <a:rPr lang="en-AU" sz="2800" dirty="0"/>
              <a:t> </a:t>
            </a:r>
            <a:r>
              <a:rPr lang="en-AU" sz="2800" dirty="0" err="1"/>
              <a:t>chế</a:t>
            </a:r>
            <a:r>
              <a:rPr lang="en-AU" sz="2800" dirty="0"/>
              <a:t> </a:t>
            </a:r>
            <a:r>
              <a:rPr lang="en-AU" sz="2800" dirty="0" err="1"/>
              <a:t>tạo</a:t>
            </a:r>
            <a:r>
              <a:rPr lang="en-AU" sz="2800" dirty="0"/>
              <a:t> </a:t>
            </a:r>
            <a:r>
              <a:rPr lang="en-AU" sz="2800" dirty="0" err="1"/>
              <a:t>các</a:t>
            </a:r>
            <a:r>
              <a:rPr lang="en-AU" sz="2800" dirty="0"/>
              <a:t> </a:t>
            </a:r>
            <a:r>
              <a:rPr lang="en-AU" sz="2800" dirty="0" err="1"/>
              <a:t>công</a:t>
            </a:r>
            <a:r>
              <a:rPr lang="en-AU" sz="2800" dirty="0"/>
              <a:t> </a:t>
            </a:r>
            <a:r>
              <a:rPr lang="en-AU" sz="2800" dirty="0" err="1"/>
              <a:t>cụ</a:t>
            </a:r>
            <a:r>
              <a:rPr lang="en-AU" sz="2800" dirty="0"/>
              <a:t> </a:t>
            </a:r>
            <a:r>
              <a:rPr lang="en-AU" sz="2800" dirty="0" err="1"/>
              <a:t>lao</a:t>
            </a:r>
            <a:r>
              <a:rPr lang="en-AU" sz="2800" dirty="0"/>
              <a:t> </a:t>
            </a:r>
            <a:r>
              <a:rPr lang="en-AU" sz="2800" dirty="0" err="1"/>
              <a:t>động</a:t>
            </a:r>
            <a:r>
              <a:rPr lang="en-AU" sz="2800" dirty="0"/>
              <a:t> </a:t>
            </a:r>
            <a:r>
              <a:rPr lang="en-AU" sz="2800" dirty="0" err="1"/>
              <a:t>của</a:t>
            </a:r>
            <a:r>
              <a:rPr lang="en-AU" sz="2800" dirty="0"/>
              <a:t> </a:t>
            </a:r>
            <a:r>
              <a:rPr lang="en-AU" sz="2800" dirty="0" err="1"/>
              <a:t>người</a:t>
            </a:r>
            <a:r>
              <a:rPr lang="en-AU" sz="2800" dirty="0"/>
              <a:t> </a:t>
            </a:r>
            <a:r>
              <a:rPr lang="en-AU" sz="2800" dirty="0" err="1"/>
              <a:t>nguyên</a:t>
            </a:r>
            <a:r>
              <a:rPr lang="en-AU" sz="2800" dirty="0"/>
              <a:t> </a:t>
            </a:r>
            <a:r>
              <a:rPr lang="en-AU" sz="2800" dirty="0" err="1"/>
              <a:t>thủy</a:t>
            </a:r>
            <a:r>
              <a:rPr lang="en-AU" sz="2800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 err="1"/>
              <a:t>Loại</a:t>
            </a:r>
            <a:r>
              <a:rPr lang="en-AU" sz="2800" dirty="0"/>
              <a:t> </a:t>
            </a:r>
            <a:r>
              <a:rPr lang="en-AU" sz="2800" dirty="0" err="1"/>
              <a:t>công</a:t>
            </a:r>
            <a:r>
              <a:rPr lang="en-AU" sz="2800" dirty="0"/>
              <a:t> </a:t>
            </a:r>
            <a:r>
              <a:rPr lang="en-AU" sz="2800" dirty="0" err="1"/>
              <a:t>cụ</a:t>
            </a:r>
            <a:r>
              <a:rPr lang="en-AU" sz="2800" dirty="0"/>
              <a:t>: </a:t>
            </a:r>
            <a:r>
              <a:rPr lang="en-AU" sz="2800" dirty="0" err="1"/>
              <a:t>Cung</a:t>
            </a:r>
            <a:r>
              <a:rPr lang="en-AU" sz="2800" dirty="0"/>
              <a:t> </a:t>
            </a:r>
            <a:r>
              <a:rPr lang="en-AU" sz="2800" dirty="0" err="1"/>
              <a:t>tên</a:t>
            </a:r>
            <a:r>
              <a:rPr lang="en-AU" sz="2800" dirty="0"/>
              <a:t>, </a:t>
            </a:r>
            <a:r>
              <a:rPr lang="en-AU" sz="2800" dirty="0" err="1"/>
              <a:t>mũi</a:t>
            </a:r>
            <a:r>
              <a:rPr lang="en-AU" sz="2800" dirty="0"/>
              <a:t> </a:t>
            </a:r>
            <a:r>
              <a:rPr lang="en-AU" sz="2800" dirty="0" err="1"/>
              <a:t>giáo</a:t>
            </a:r>
            <a:r>
              <a:rPr lang="en-AU" sz="2800" dirty="0"/>
              <a:t>, </a:t>
            </a:r>
            <a:r>
              <a:rPr lang="en-AU" sz="2800" dirty="0" err="1"/>
              <a:t>rìu</a:t>
            </a:r>
            <a:r>
              <a:rPr lang="en-AU" sz="2800" dirty="0"/>
              <a:t> </a:t>
            </a:r>
            <a:r>
              <a:rPr lang="en-AU" sz="2800" dirty="0" err="1"/>
              <a:t>đá</a:t>
            </a:r>
            <a:r>
              <a:rPr lang="en-AU" sz="2800" dirty="0"/>
              <a:t>,….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: </a:t>
            </a:r>
            <a:r>
              <a:rPr lang="en-US" sz="2800" dirty="0" err="1"/>
              <a:t>xốp</a:t>
            </a:r>
            <a:r>
              <a:rPr lang="en-US" sz="2800" dirty="0"/>
              <a:t>, </a:t>
            </a:r>
            <a:r>
              <a:rPr lang="en-US" sz="2800" dirty="0" err="1"/>
              <a:t>nhựa</a:t>
            </a:r>
            <a:r>
              <a:rPr lang="en-US" sz="2800" dirty="0"/>
              <a:t>, </a:t>
            </a:r>
            <a:r>
              <a:rPr lang="en-US" sz="2800" dirty="0" err="1"/>
              <a:t>gạch</a:t>
            </a:r>
            <a:r>
              <a:rPr lang="en-US" sz="2800" dirty="0"/>
              <a:t>, </a:t>
            </a:r>
            <a:r>
              <a:rPr lang="en-US" sz="2800" dirty="0" err="1"/>
              <a:t>đá</a:t>
            </a:r>
            <a:r>
              <a:rPr lang="en-US" sz="2800" dirty="0"/>
              <a:t>,…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mô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chế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nó</a:t>
            </a:r>
            <a:r>
              <a:rPr lang="en-US" sz="2800" dirty="0"/>
              <a:t>? Theo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cụ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Buổi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, </a:t>
            </a:r>
            <a:r>
              <a:rPr lang="en-US" sz="2800" dirty="0" err="1"/>
              <a:t>mang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trưng</a:t>
            </a:r>
            <a:r>
              <a:rPr lang="en-US" sz="2800" dirty="0"/>
              <a:t> </a:t>
            </a:r>
            <a:r>
              <a:rPr lang="en-US" sz="2800" dirty="0" err="1"/>
              <a:t>bày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023815" y="327546"/>
            <a:ext cx="4847229" cy="682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32" y="4474623"/>
            <a:ext cx="4276299" cy="21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80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1701" y="867105"/>
            <a:ext cx="526803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suy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ngẫm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218" name="Picture 2" descr="https://chuaadida.com/Images/News/bizmac_full_14452015_074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67" y="267913"/>
            <a:ext cx="2543033" cy="154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2470" y="1814078"/>
            <a:ext cx="1074988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rìu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khôn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rìu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2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xốp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rìu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gọt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đẽo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xốp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tưởng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khôn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rìu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đá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họ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AU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61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0DAFC7-8C69-014A-81A9-3AE489411795}"/>
              </a:ext>
            </a:extLst>
          </p:cNvPr>
          <p:cNvSpPr/>
          <p:nvPr/>
        </p:nvSpPr>
        <p:spPr>
          <a:xfrm>
            <a:off x="2905165" y="112991"/>
            <a:ext cx="6655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5. </a:t>
            </a:r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XÃ HỘI NGUYÊN THUỶ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D1C04D-45BA-1D4C-83D1-F9868EFC8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02" y="1357247"/>
            <a:ext cx="8355569" cy="48192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F55C16-56F2-FB4E-A0C1-9942F7957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04" y="636211"/>
            <a:ext cx="8355569" cy="46301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10304C-1EDD-EA4B-A8BA-A55A9928D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79" y="1731568"/>
            <a:ext cx="8476292" cy="50395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C00891-1088-E24D-8D7E-B73F75F77B2B}"/>
              </a:ext>
            </a:extLst>
          </p:cNvPr>
          <p:cNvSpPr txBox="1"/>
          <p:nvPr/>
        </p:nvSpPr>
        <p:spPr>
          <a:xfrm>
            <a:off x="1509146" y="-842434"/>
            <a:ext cx="1007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bức tranh sau em có nhận xét gì về đời sống người nguyên thuỷ?</a:t>
            </a:r>
          </a:p>
        </p:txBody>
      </p:sp>
      <p:sp>
        <p:nvSpPr>
          <p:cNvPr id="17" name="Cloud Callout 16">
            <a:extLst>
              <a:ext uri="{FF2B5EF4-FFF2-40B4-BE49-F238E27FC236}">
                <a16:creationId xmlns:a16="http://schemas.microsoft.com/office/drawing/2014/main" id="{92D05C5C-260D-0340-B123-DCE6E1BD1F8D}"/>
              </a:ext>
            </a:extLst>
          </p:cNvPr>
          <p:cNvSpPr/>
          <p:nvPr/>
        </p:nvSpPr>
        <p:spPr>
          <a:xfrm>
            <a:off x="9066166" y="1115901"/>
            <a:ext cx="2986497" cy="3305045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bức tranh sau em có nhận xét gì về đời sống người nguyên thuỷ?</a:t>
            </a:r>
          </a:p>
          <a:p>
            <a:pPr algn="ctr"/>
            <a:endParaRPr lang="en-VN" dirty="0"/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C9C3EC6C-C8B1-0440-94D1-5B39E1B90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975" y="5084937"/>
            <a:ext cx="1103284" cy="109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132115" y="1553699"/>
            <a:ext cx="10375820" cy="5079326"/>
            <a:chOff x="1161143" y="1219871"/>
            <a:chExt cx="10375820" cy="5079326"/>
          </a:xfrm>
        </p:grpSpPr>
        <p:sp>
          <p:nvSpPr>
            <p:cNvPr id="5" name="Rounded Rectangle 4"/>
            <p:cNvSpPr/>
            <p:nvPr/>
          </p:nvSpPr>
          <p:spPr>
            <a:xfrm>
              <a:off x="1161143" y="1255484"/>
              <a:ext cx="2873827" cy="7112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371771" y="1219871"/>
              <a:ext cx="3728278" cy="7112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61143" y="2598055"/>
              <a:ext cx="2873827" cy="7112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161144" y="3889826"/>
              <a:ext cx="2873827" cy="2409371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300" dirty="0">
                <a:solidFill>
                  <a:srgbClr val="00206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912140" y="3889826"/>
              <a:ext cx="2873827" cy="2409371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300" dirty="0">
                <a:solidFill>
                  <a:srgbClr val="00206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663136" y="3889826"/>
              <a:ext cx="2873827" cy="2409371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300" dirty="0">
                <a:solidFill>
                  <a:srgbClr val="00206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27824" y="2598389"/>
              <a:ext cx="2242457" cy="7112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820110" y="2598055"/>
              <a:ext cx="2242457" cy="7112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5" idx="3"/>
            </p:cNvCxnSpPr>
            <p:nvPr/>
          </p:nvCxnSpPr>
          <p:spPr>
            <a:xfrm flipV="1">
              <a:off x="4034970" y="1600871"/>
              <a:ext cx="2314082" cy="1021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7" idx="3"/>
              <a:endCxn id="12" idx="1"/>
            </p:cNvCxnSpPr>
            <p:nvPr/>
          </p:nvCxnSpPr>
          <p:spPr>
            <a:xfrm>
              <a:off x="4034970" y="2953655"/>
              <a:ext cx="1192854" cy="3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3" idx="1"/>
            </p:cNvCxnSpPr>
            <p:nvPr/>
          </p:nvCxnSpPr>
          <p:spPr>
            <a:xfrm>
              <a:off x="7470281" y="2935510"/>
              <a:ext cx="1349829" cy="1814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6" idx="2"/>
              <a:endCxn id="12" idx="0"/>
            </p:cNvCxnSpPr>
            <p:nvPr/>
          </p:nvCxnSpPr>
          <p:spPr>
            <a:xfrm flipH="1">
              <a:off x="6349053" y="1931071"/>
              <a:ext cx="1886857" cy="6673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2"/>
              <a:endCxn id="13" idx="0"/>
            </p:cNvCxnSpPr>
            <p:nvPr/>
          </p:nvCxnSpPr>
          <p:spPr>
            <a:xfrm>
              <a:off x="8235910" y="1931071"/>
              <a:ext cx="1705429" cy="6669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7" idx="0"/>
            </p:cNvCxnSpPr>
            <p:nvPr/>
          </p:nvCxnSpPr>
          <p:spPr>
            <a:xfrm>
              <a:off x="2598057" y="1952337"/>
              <a:ext cx="0" cy="6457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8" idx="0"/>
            </p:cNvCxnSpPr>
            <p:nvPr/>
          </p:nvCxnSpPr>
          <p:spPr>
            <a:xfrm>
              <a:off x="2598056" y="3309255"/>
              <a:ext cx="2" cy="5805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2" idx="2"/>
              <a:endCxn id="10" idx="0"/>
            </p:cNvCxnSpPr>
            <p:nvPr/>
          </p:nvCxnSpPr>
          <p:spPr>
            <a:xfrm>
              <a:off x="6349053" y="3309589"/>
              <a:ext cx="1" cy="5802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100046" y="3309255"/>
              <a:ext cx="1" cy="5802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1203298" y="521258"/>
            <a:ext cx="10233452" cy="8301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4030FF"/>
                </a:solidFill>
              </a:rPr>
              <a:t>Hoàn</a:t>
            </a:r>
            <a:r>
              <a:rPr lang="en-US" sz="2800" b="1" i="1" dirty="0">
                <a:solidFill>
                  <a:srgbClr val="4030FF"/>
                </a:solidFill>
              </a:rPr>
              <a:t> </a:t>
            </a:r>
            <a:r>
              <a:rPr lang="en-US" sz="2800" b="1" i="1" dirty="0" err="1">
                <a:solidFill>
                  <a:srgbClr val="4030FF"/>
                </a:solidFill>
              </a:rPr>
              <a:t>thành</a:t>
            </a:r>
            <a:r>
              <a:rPr lang="en-US" sz="2800" b="1" i="1" dirty="0">
                <a:solidFill>
                  <a:srgbClr val="4030FF"/>
                </a:solidFill>
              </a:rPr>
              <a:t> </a:t>
            </a:r>
            <a:r>
              <a:rPr lang="en-US" sz="2800" b="1" i="1" dirty="0" err="1">
                <a:solidFill>
                  <a:srgbClr val="4030FF"/>
                </a:solidFill>
              </a:rPr>
              <a:t>sơ</a:t>
            </a:r>
            <a:r>
              <a:rPr lang="en-US" sz="2800" b="1" i="1" dirty="0">
                <a:solidFill>
                  <a:srgbClr val="4030FF"/>
                </a:solidFill>
              </a:rPr>
              <a:t> </a:t>
            </a:r>
            <a:r>
              <a:rPr lang="en-US" sz="2800" b="1" i="1" dirty="0" err="1">
                <a:solidFill>
                  <a:srgbClr val="4030FF"/>
                </a:solidFill>
              </a:rPr>
              <a:t>đồ</a:t>
            </a:r>
            <a:r>
              <a:rPr lang="en-US" sz="2800" b="1" i="1" dirty="0">
                <a:solidFill>
                  <a:srgbClr val="4030FF"/>
                </a:solidFill>
              </a:rPr>
              <a:t> </a:t>
            </a:r>
            <a:r>
              <a:rPr lang="en-US" sz="2800" b="1" i="1" dirty="0" err="1">
                <a:solidFill>
                  <a:srgbClr val="4030FF"/>
                </a:solidFill>
              </a:rPr>
              <a:t>mô</a:t>
            </a:r>
            <a:r>
              <a:rPr lang="en-US" sz="2800" b="1" i="1" dirty="0">
                <a:solidFill>
                  <a:srgbClr val="4030FF"/>
                </a:solidFill>
              </a:rPr>
              <a:t> </a:t>
            </a:r>
            <a:r>
              <a:rPr lang="en-US" sz="2800" b="1" i="1" dirty="0" err="1">
                <a:solidFill>
                  <a:srgbClr val="4030FF"/>
                </a:solidFill>
              </a:rPr>
              <a:t>phỏng</a:t>
            </a:r>
            <a:r>
              <a:rPr lang="en-US" sz="2800" b="1" i="1" dirty="0">
                <a:solidFill>
                  <a:srgbClr val="4030FF"/>
                </a:solidFill>
              </a:rPr>
              <a:t> </a:t>
            </a:r>
            <a:r>
              <a:rPr lang="en-US" sz="2800" b="1" i="1" dirty="0" err="1">
                <a:solidFill>
                  <a:srgbClr val="4030FF"/>
                </a:solidFill>
              </a:rPr>
              <a:t>tổ</a:t>
            </a:r>
            <a:r>
              <a:rPr lang="en-US" sz="2800" b="1" i="1" dirty="0">
                <a:solidFill>
                  <a:srgbClr val="4030FF"/>
                </a:solidFill>
              </a:rPr>
              <a:t> </a:t>
            </a:r>
            <a:r>
              <a:rPr lang="en-US" sz="2800" b="1" i="1" dirty="0" err="1">
                <a:solidFill>
                  <a:srgbClr val="4030FF"/>
                </a:solidFill>
              </a:rPr>
              <a:t>chức</a:t>
            </a:r>
            <a:r>
              <a:rPr lang="en-US" sz="2800" b="1" i="1" dirty="0">
                <a:solidFill>
                  <a:srgbClr val="4030FF"/>
                </a:solidFill>
              </a:rPr>
              <a:t> </a:t>
            </a:r>
            <a:r>
              <a:rPr lang="en-US" sz="2800" b="1" i="1" dirty="0" err="1">
                <a:solidFill>
                  <a:srgbClr val="4030FF"/>
                </a:solidFill>
              </a:rPr>
              <a:t>xã</a:t>
            </a:r>
            <a:r>
              <a:rPr lang="en-US" sz="2800" b="1" i="1" dirty="0">
                <a:solidFill>
                  <a:srgbClr val="4030FF"/>
                </a:solidFill>
              </a:rPr>
              <a:t> </a:t>
            </a:r>
            <a:r>
              <a:rPr lang="en-US" sz="2800" b="1" i="1" dirty="0" err="1">
                <a:solidFill>
                  <a:srgbClr val="4030FF"/>
                </a:solidFill>
              </a:rPr>
              <a:t>hội</a:t>
            </a:r>
            <a:r>
              <a:rPr lang="en-US" sz="2800" b="1" i="1" dirty="0">
                <a:solidFill>
                  <a:srgbClr val="4030FF"/>
                </a:solidFill>
              </a:rPr>
              <a:t> </a:t>
            </a:r>
            <a:r>
              <a:rPr lang="en-US" sz="2800" b="1" i="1" dirty="0" err="1">
                <a:solidFill>
                  <a:srgbClr val="4030FF"/>
                </a:solidFill>
              </a:rPr>
              <a:t>của</a:t>
            </a:r>
            <a:r>
              <a:rPr lang="en-US" sz="2800" b="1" i="1" dirty="0">
                <a:solidFill>
                  <a:srgbClr val="4030FF"/>
                </a:solidFill>
              </a:rPr>
              <a:t> </a:t>
            </a:r>
            <a:r>
              <a:rPr lang="en-US" sz="2800" b="1" i="1" dirty="0" err="1">
                <a:solidFill>
                  <a:srgbClr val="4030FF"/>
                </a:solidFill>
              </a:rPr>
              <a:t>người</a:t>
            </a:r>
            <a:r>
              <a:rPr lang="en-US" sz="2800" b="1" i="1" dirty="0">
                <a:solidFill>
                  <a:srgbClr val="4030FF"/>
                </a:solidFill>
              </a:rPr>
              <a:t> </a:t>
            </a:r>
            <a:r>
              <a:rPr lang="en-US" sz="2800" b="1" i="1" dirty="0" err="1">
                <a:solidFill>
                  <a:srgbClr val="4030FF"/>
                </a:solidFill>
              </a:rPr>
              <a:t>nguyên</a:t>
            </a:r>
            <a:r>
              <a:rPr lang="en-US" sz="2800" b="1" i="1" dirty="0">
                <a:solidFill>
                  <a:srgbClr val="4030FF"/>
                </a:solidFill>
              </a:rPr>
              <a:t> </a:t>
            </a:r>
            <a:r>
              <a:rPr lang="en-US" sz="2800" b="1" i="1" dirty="0" err="1">
                <a:solidFill>
                  <a:srgbClr val="4030FF"/>
                </a:solidFill>
              </a:rPr>
              <a:t>thuỷ</a:t>
            </a:r>
            <a:endParaRPr lang="en-US" sz="2800" b="1" i="1" dirty="0">
              <a:solidFill>
                <a:srgbClr val="4030FF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2518459-FB65-AA43-86F3-9A4B99E6A6A5}"/>
              </a:ext>
            </a:extLst>
          </p:cNvPr>
          <p:cNvSpPr/>
          <p:nvPr/>
        </p:nvSpPr>
        <p:spPr>
          <a:xfrm>
            <a:off x="1132114" y="1579099"/>
            <a:ext cx="2873827" cy="7112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Người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tối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cổ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64CE7FD-7C71-BA46-B84D-6B84A59E1616}"/>
              </a:ext>
            </a:extLst>
          </p:cNvPr>
          <p:cNvSpPr/>
          <p:nvPr/>
        </p:nvSpPr>
        <p:spPr>
          <a:xfrm>
            <a:off x="6365461" y="1553365"/>
            <a:ext cx="3728278" cy="7112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Người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tinh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khôn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BDD7E8C-AD41-2640-9B72-F6A8FDA3EA18}"/>
              </a:ext>
            </a:extLst>
          </p:cNvPr>
          <p:cNvSpPr/>
          <p:nvPr/>
        </p:nvSpPr>
        <p:spPr>
          <a:xfrm>
            <a:off x="1125803" y="2917536"/>
            <a:ext cx="2873827" cy="7112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</a:rPr>
              <a:t>Bầy</a:t>
            </a:r>
            <a:r>
              <a:rPr lang="en-US" sz="2300" b="1" dirty="0">
                <a:solidFill>
                  <a:srgbClr val="002060"/>
                </a:solidFill>
              </a:rPr>
              <a:t> </a:t>
            </a:r>
            <a:r>
              <a:rPr lang="en-US" sz="2300" b="1" dirty="0" err="1">
                <a:solidFill>
                  <a:srgbClr val="002060"/>
                </a:solidFill>
              </a:rPr>
              <a:t>người</a:t>
            </a:r>
            <a:r>
              <a:rPr lang="en-US" sz="23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300" b="1" dirty="0" err="1">
                <a:solidFill>
                  <a:srgbClr val="002060"/>
                </a:solidFill>
              </a:rPr>
              <a:t>nguyên</a:t>
            </a:r>
            <a:r>
              <a:rPr lang="en-US" sz="2300" b="1" dirty="0">
                <a:solidFill>
                  <a:srgbClr val="002060"/>
                </a:solidFill>
              </a:rPr>
              <a:t> </a:t>
            </a:r>
            <a:r>
              <a:rPr lang="en-US" sz="2300" b="1" dirty="0" err="1">
                <a:solidFill>
                  <a:srgbClr val="002060"/>
                </a:solidFill>
              </a:rPr>
              <a:t>thủy</a:t>
            </a:r>
            <a:endParaRPr lang="en-US" sz="23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8DBF71F-CC55-B347-A1E5-3EAC48299266}"/>
              </a:ext>
            </a:extLst>
          </p:cNvPr>
          <p:cNvSpPr/>
          <p:nvPr/>
        </p:nvSpPr>
        <p:spPr>
          <a:xfrm>
            <a:off x="1143474" y="4218505"/>
            <a:ext cx="2873827" cy="240937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1"/>
                </a:solidFill>
              </a:rPr>
              <a:t>Gồm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vài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gia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đình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lớn</a:t>
            </a:r>
            <a:endParaRPr lang="en-US" sz="2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1"/>
                </a:solidFill>
              </a:rPr>
              <a:t>Có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sự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phân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công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lao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động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giữa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nam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và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nữ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9DD78F0-6E51-F641-93E6-08B867B7370C}"/>
              </a:ext>
            </a:extLst>
          </p:cNvPr>
          <p:cNvSpPr/>
          <p:nvPr/>
        </p:nvSpPr>
        <p:spPr>
          <a:xfrm>
            <a:off x="5198796" y="2858388"/>
            <a:ext cx="2265174" cy="83016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</a:rPr>
              <a:t>Thị</a:t>
            </a:r>
            <a:r>
              <a:rPr lang="en-US" sz="2300" b="1" dirty="0">
                <a:solidFill>
                  <a:srgbClr val="002060"/>
                </a:solidFill>
              </a:rPr>
              <a:t> </a:t>
            </a:r>
            <a:r>
              <a:rPr lang="en-US" sz="2300" b="1" dirty="0" err="1">
                <a:solidFill>
                  <a:srgbClr val="002060"/>
                </a:solidFill>
              </a:rPr>
              <a:t>tộc</a:t>
            </a:r>
            <a:endParaRPr lang="en-US" sz="2300" b="1" dirty="0">
              <a:solidFill>
                <a:srgbClr val="002060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7F2D0B6-5AC4-1242-AF2E-0D358FB69F18}"/>
              </a:ext>
            </a:extLst>
          </p:cNvPr>
          <p:cNvSpPr/>
          <p:nvPr/>
        </p:nvSpPr>
        <p:spPr>
          <a:xfrm>
            <a:off x="8817428" y="2937324"/>
            <a:ext cx="2242457" cy="7112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</a:rPr>
              <a:t>Bộ</a:t>
            </a:r>
            <a:r>
              <a:rPr lang="en-US" sz="2300" b="1" dirty="0">
                <a:solidFill>
                  <a:srgbClr val="002060"/>
                </a:solidFill>
              </a:rPr>
              <a:t> </a:t>
            </a:r>
            <a:r>
              <a:rPr lang="en-US" sz="2300" b="1" dirty="0" err="1">
                <a:solidFill>
                  <a:srgbClr val="002060"/>
                </a:solidFill>
              </a:rPr>
              <a:t>lạc</a:t>
            </a:r>
            <a:endParaRPr lang="en-US" sz="2300" b="1" dirty="0">
              <a:solidFill>
                <a:srgbClr val="002060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9EA3231-0D4F-4D42-8D58-5F2AAA22B0FD}"/>
              </a:ext>
            </a:extLst>
          </p:cNvPr>
          <p:cNvSpPr/>
          <p:nvPr/>
        </p:nvSpPr>
        <p:spPr>
          <a:xfrm>
            <a:off x="4905828" y="4229106"/>
            <a:ext cx="2873827" cy="240937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1"/>
                </a:solidFill>
              </a:rPr>
              <a:t>Vài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chục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gia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đình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có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quan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hệ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huyết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thống</a:t>
            </a:r>
            <a:endParaRPr lang="en-US" sz="2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1"/>
                </a:solidFill>
              </a:rPr>
              <a:t>Đứng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đầu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là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Tộc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trưởng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816E5BD-17A8-F848-9C7D-D43239E356F5}"/>
              </a:ext>
            </a:extLst>
          </p:cNvPr>
          <p:cNvSpPr/>
          <p:nvPr/>
        </p:nvSpPr>
        <p:spPr>
          <a:xfrm>
            <a:off x="8656824" y="4237850"/>
            <a:ext cx="2873827" cy="240937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1"/>
                </a:solidFill>
              </a:rPr>
              <a:t>Nhiều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thị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tộc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cư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trú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trên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cùng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một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địa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bàn</a:t>
            </a:r>
            <a:endParaRPr lang="en-US" sz="2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1"/>
                </a:solidFill>
              </a:rPr>
              <a:t>Đứng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đầu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là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một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tù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trưởng</a:t>
            </a:r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5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31" grpId="0" animBg="1"/>
      <p:bldP spid="33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ơn giản đẹp">
            <a:extLst>
              <a:ext uri="{FF2B5EF4-FFF2-40B4-BE49-F238E27FC236}">
                <a16:creationId xmlns:a16="http://schemas.microsoft.com/office/drawing/2014/main" id="{2201BBCC-EB35-C64E-928C-8ACC14AD6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5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9DEF7B-68AB-D94F-8C0A-53FDB2410094}"/>
              </a:ext>
            </a:extLst>
          </p:cNvPr>
          <p:cNvSpPr/>
          <p:nvPr/>
        </p:nvSpPr>
        <p:spPr>
          <a:xfrm>
            <a:off x="3057565" y="0"/>
            <a:ext cx="6655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5. </a:t>
            </a:r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XÃ HỘI NGUYÊN THUỶ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6044A8-0A70-A843-82BF-1A2E94FEF696}"/>
              </a:ext>
            </a:extLst>
          </p:cNvPr>
          <p:cNvSpPr/>
          <p:nvPr/>
        </p:nvSpPr>
        <p:spPr>
          <a:xfrm>
            <a:off x="2118360" y="623232"/>
            <a:ext cx="853440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CÁC GIAI ĐOẠN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PHÁT</a:t>
            </a:r>
            <a:r>
              <a:rPr lang="en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TRIỂN CỦA XÃ HỘI NGUYÊN THUỶ </a:t>
            </a:r>
            <a:endParaRPr lang="en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198DD175-2B3F-DB4C-897F-C70BF174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492" y="6659824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loud Callout 18">
            <a:extLst>
              <a:ext uri="{FF2B5EF4-FFF2-40B4-BE49-F238E27FC236}">
                <a16:creationId xmlns:a16="http://schemas.microsoft.com/office/drawing/2014/main" id="{FF7BE46C-A246-4848-881B-143A6D655E6A}"/>
              </a:ext>
            </a:extLst>
          </p:cNvPr>
          <p:cNvSpPr/>
          <p:nvPr/>
        </p:nvSpPr>
        <p:spPr>
          <a:xfrm>
            <a:off x="7112098" y="1564037"/>
            <a:ext cx="5310639" cy="2568693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4000"/>
              </a:lnSpc>
            </a:pP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algn="ctr">
              <a:lnSpc>
                <a:spcPct val="114000"/>
              </a:lnSpc>
            </a:pP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7BA840DA-3F17-F24C-8458-E3E4F800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317880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E4792B-8C70-D24C-831B-1B0B96BC2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40" y="1319920"/>
            <a:ext cx="6854019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6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721F0B-6721-EB40-BA5A-04E64C419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87" y="458310"/>
            <a:ext cx="6960236" cy="62168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FE22C1-6D7A-F94D-8297-D726AF04ED91}"/>
              </a:ext>
            </a:extLst>
          </p:cNvPr>
          <p:cNvSpPr/>
          <p:nvPr/>
        </p:nvSpPr>
        <p:spPr>
          <a:xfrm>
            <a:off x="2905165" y="112991"/>
            <a:ext cx="6655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5. </a:t>
            </a:r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XÃ HỘI NGUYÊN THUỶ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AC60CB-EAB1-E148-94A9-341939E86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653" y="558583"/>
            <a:ext cx="5050718" cy="21588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00794" y="2205329"/>
            <a:ext cx="4870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GB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A7FB78-EE54-5F44-9813-F4383AB08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582" y="2717455"/>
            <a:ext cx="5050719" cy="19764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3EFE24-3BD5-D24F-BC39-1CC4BF29D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229" y="4693921"/>
            <a:ext cx="4957142" cy="20904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90399" y="4212573"/>
            <a:ext cx="4257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GB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9439" y="6384254"/>
            <a:ext cx="4273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xuông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A4A00827-3D0C-AC4D-AD2E-EF46B0965BB4}"/>
              </a:ext>
            </a:extLst>
          </p:cNvPr>
          <p:cNvSpPr/>
          <p:nvPr/>
        </p:nvSpPr>
        <p:spPr>
          <a:xfrm>
            <a:off x="6908051" y="349067"/>
            <a:ext cx="4768923" cy="2516996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cho biết đời sống vật 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người nguyên thuỷ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12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578507"/>
              </p:ext>
            </p:extLst>
          </p:nvPr>
        </p:nvGraphicFramePr>
        <p:xfrm>
          <a:off x="1014874" y="2335798"/>
          <a:ext cx="10162252" cy="3878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6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0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42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AU" sz="24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AU" sz="2400" b="1" i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i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AU" sz="2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AU" sz="2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endParaRPr lang="en-US" sz="24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AU" sz="2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AU" sz="2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</a:t>
                      </a:r>
                      <a:endParaRPr lang="en-US" sz="24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4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A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A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A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ghè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đẽo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sơ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săn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bắt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lượm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lửa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sắc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nhọn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hơn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gốm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dệt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vải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trồng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trọt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chăn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nuôi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dựng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lều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cành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cây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xương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thú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ở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14874" y="1680705"/>
            <a:ext cx="10162252" cy="655093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Đời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Người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nguyên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thuỷ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F875C-943E-394A-8D74-05546F31E527}"/>
              </a:ext>
            </a:extLst>
          </p:cNvPr>
          <p:cNvSpPr/>
          <p:nvPr/>
        </p:nvSpPr>
        <p:spPr>
          <a:xfrm>
            <a:off x="2768007" y="275941"/>
            <a:ext cx="6655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5. </a:t>
            </a:r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XÃ HỘI NGUYÊN THUỶ</a:t>
            </a:r>
          </a:p>
        </p:txBody>
      </p:sp>
    </p:spTree>
    <p:extLst>
      <p:ext uri="{BB962C8B-B14F-4D97-AF65-F5344CB8AC3E}">
        <p14:creationId xmlns:p14="http://schemas.microsoft.com/office/powerpoint/2010/main" val="236255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53380"/>
              </p:ext>
            </p:extLst>
          </p:nvPr>
        </p:nvGraphicFramePr>
        <p:xfrm>
          <a:off x="955848" y="2816387"/>
          <a:ext cx="10280303" cy="3072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9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0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0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AU" sz="24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AU" sz="2400" b="1" i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i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AU" sz="2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AU" sz="2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endParaRPr lang="en-US" sz="24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AU" sz="2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AU" sz="2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</a:t>
                      </a:r>
                      <a:endParaRPr lang="en-US" sz="24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6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A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A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A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trang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sức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vẽ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vách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sức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tế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hơn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tục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chôn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55848" y="2136438"/>
            <a:ext cx="10280303" cy="655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Đời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Người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nguyên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thuỷ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F1C4EC-5E83-7949-8D7A-FBC9910928BF}"/>
              </a:ext>
            </a:extLst>
          </p:cNvPr>
          <p:cNvSpPr/>
          <p:nvPr/>
        </p:nvSpPr>
        <p:spPr>
          <a:xfrm>
            <a:off x="3560826" y="112991"/>
            <a:ext cx="5344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XÃ HỘI NGUYÊN THUỶ</a:t>
            </a:r>
          </a:p>
        </p:txBody>
      </p:sp>
    </p:spTree>
    <p:extLst>
      <p:ext uri="{BB962C8B-B14F-4D97-AF65-F5344CB8AC3E}">
        <p14:creationId xmlns:p14="http://schemas.microsoft.com/office/powerpoint/2010/main" val="395109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9DEF7B-68AB-D94F-8C0A-53FDB2410094}"/>
              </a:ext>
            </a:extLst>
          </p:cNvPr>
          <p:cNvSpPr/>
          <p:nvPr/>
        </p:nvSpPr>
        <p:spPr>
          <a:xfrm>
            <a:off x="3713226" y="0"/>
            <a:ext cx="5344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XÃ HỘI NGUYÊN THUỶ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001B67-2B94-844B-8F88-142F74A80013}"/>
              </a:ext>
            </a:extLst>
          </p:cNvPr>
          <p:cNvSpPr/>
          <p:nvPr/>
        </p:nvSpPr>
        <p:spPr>
          <a:xfrm>
            <a:off x="503583" y="430510"/>
            <a:ext cx="1129059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ĐỜI SỐNG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VẬT CHẤT VÀ TINH THẦN </a:t>
            </a: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NGƯỜI NGUYÊN THỦY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TRÊN ĐẤT NƯỚC VIỆT NAM</a:t>
            </a:r>
            <a:endParaRPr lang="en-VN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6D5DDD-62E8-314A-8E23-7C73BDED83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3" y="815872"/>
            <a:ext cx="6487094" cy="6042128"/>
          </a:xfrm>
          <a:prstGeom prst="rect">
            <a:avLst/>
          </a:prstGeom>
        </p:spPr>
      </p:pic>
      <p:sp>
        <p:nvSpPr>
          <p:cNvPr id="11" name="Cloud Callout 10">
            <a:extLst>
              <a:ext uri="{FF2B5EF4-FFF2-40B4-BE49-F238E27FC236}">
                <a16:creationId xmlns:a16="http://schemas.microsoft.com/office/drawing/2014/main" id="{C8AC818B-3B5D-584B-9A2D-4A943AE0D8E2}"/>
              </a:ext>
            </a:extLst>
          </p:cNvPr>
          <p:cNvSpPr/>
          <p:nvPr/>
        </p:nvSpPr>
        <p:spPr>
          <a:xfrm>
            <a:off x="7507075" y="1413692"/>
            <a:ext cx="4133914" cy="4591084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Hãy chỉ trên bản đồ các dấu tích của con người từ thời đại đồ đá (đồ đá cũ và đồ đá mới) đến thời đại đồ 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ồ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ở Việt Nam.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786C9B5B-17AC-FC49-8835-29FC1A63D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96" y="5663570"/>
            <a:ext cx="1103284" cy="10915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29AB24-028C-5545-B4B9-6A06CB301963}"/>
              </a:ext>
            </a:extLst>
          </p:cNvPr>
          <p:cNvSpPr/>
          <p:nvPr/>
        </p:nvSpPr>
        <p:spPr>
          <a:xfrm>
            <a:off x="4390743" y="1202346"/>
            <a:ext cx="3192651" cy="712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chỉ đồ đá cũ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AFF123-DB61-A749-9665-0752F1E10E7C}"/>
              </a:ext>
            </a:extLst>
          </p:cNvPr>
          <p:cNvSpPr/>
          <p:nvPr/>
        </p:nvSpPr>
        <p:spPr>
          <a:xfrm>
            <a:off x="4390742" y="2279478"/>
            <a:ext cx="3192651" cy="712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chỉ đồ đá mới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2755E5-D76F-FC4B-B895-C943457C5356}"/>
              </a:ext>
            </a:extLst>
          </p:cNvPr>
          <p:cNvSpPr/>
          <p:nvPr/>
        </p:nvSpPr>
        <p:spPr>
          <a:xfrm>
            <a:off x="4390742" y="3503844"/>
            <a:ext cx="3192651" cy="712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chỉ đồ đồng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AD39FD-61FE-494A-90DB-3F6B37D42127}"/>
              </a:ext>
            </a:extLst>
          </p:cNvPr>
          <p:cNvSpPr/>
          <p:nvPr/>
        </p:nvSpPr>
        <p:spPr>
          <a:xfrm>
            <a:off x="7246509" y="1202346"/>
            <a:ext cx="4520341" cy="712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Thẩm Khuyên, Thẩm Hai; Sơn Vi, Núi Đọ , An Khê, Xuân Lộc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74E2B1-7F4C-D140-A79B-22E98E33CE15}"/>
              </a:ext>
            </a:extLst>
          </p:cNvPr>
          <p:cNvSpPr/>
          <p:nvPr/>
        </p:nvSpPr>
        <p:spPr>
          <a:xfrm>
            <a:off x="7246509" y="2279478"/>
            <a:ext cx="4520341" cy="712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Bắc Sơn, Hạ Long, Hoà Bình, Quỳnh Văn, Bầu Tró, Lung Leng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8F6902-1542-8F49-B4F3-18E4B3470337}"/>
              </a:ext>
            </a:extLst>
          </p:cNvPr>
          <p:cNvSpPr/>
          <p:nvPr/>
        </p:nvSpPr>
        <p:spPr>
          <a:xfrm>
            <a:off x="7246509" y="3503844"/>
            <a:ext cx="4520341" cy="712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Phùng Nguyên, Gò Mun, Đồng Đậu, Hoa Lộc, Giồng Lớn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3ACA7ECF-388C-FD44-8B3D-9FE183EF9D6E}"/>
              </a:ext>
            </a:extLst>
          </p:cNvPr>
          <p:cNvSpPr/>
          <p:nvPr/>
        </p:nvSpPr>
        <p:spPr>
          <a:xfrm>
            <a:off x="4522477" y="1365201"/>
            <a:ext cx="417722" cy="3675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E70EF865-8DCD-FD49-AF08-ABE02E94F4D9}"/>
              </a:ext>
            </a:extLst>
          </p:cNvPr>
          <p:cNvSpPr/>
          <p:nvPr/>
        </p:nvSpPr>
        <p:spPr>
          <a:xfrm>
            <a:off x="4455641" y="2426712"/>
            <a:ext cx="417722" cy="36759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3F4FAD5-AEA2-0344-95F6-24BCD84C5311}"/>
              </a:ext>
            </a:extLst>
          </p:cNvPr>
          <p:cNvSpPr/>
          <p:nvPr/>
        </p:nvSpPr>
        <p:spPr>
          <a:xfrm>
            <a:off x="4522477" y="3709234"/>
            <a:ext cx="350886" cy="33835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id="{954E4BCC-04B0-FC41-A1D5-2F1A4F2E7E20}"/>
              </a:ext>
            </a:extLst>
          </p:cNvPr>
          <p:cNvSpPr/>
          <p:nvPr/>
        </p:nvSpPr>
        <p:spPr>
          <a:xfrm>
            <a:off x="7518730" y="1202346"/>
            <a:ext cx="4133914" cy="4591084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Qua đó em có nhận xét gì về sự phân bố các dấu tích thời nguyên thuỷ trên đất nước ta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9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9DEF7B-68AB-D94F-8C0A-53FDB2410094}"/>
              </a:ext>
            </a:extLst>
          </p:cNvPr>
          <p:cNvSpPr/>
          <p:nvPr/>
        </p:nvSpPr>
        <p:spPr>
          <a:xfrm>
            <a:off x="3713226" y="0"/>
            <a:ext cx="5344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XÃ HỘI NGUYÊN THUỶ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001B67-2B94-844B-8F88-142F74A80013}"/>
              </a:ext>
            </a:extLst>
          </p:cNvPr>
          <p:cNvSpPr/>
          <p:nvPr/>
        </p:nvSpPr>
        <p:spPr>
          <a:xfrm>
            <a:off x="543339" y="427519"/>
            <a:ext cx="1097280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ĐỜI SỐNG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VẬT CHẤT VÀ TINH THẦN</a:t>
            </a: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 NGƯỜI NGUYÊN THỦY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TRÊN ĐẤT NƯỚC VIỆT NAM</a:t>
            </a:r>
            <a:endParaRPr lang="en-VN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6D5DDD-62E8-314A-8E23-7C73BDED83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3" y="794108"/>
            <a:ext cx="5371262" cy="6063892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786C9B5B-17AC-FC49-8835-29FC1A63D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96" y="5663570"/>
            <a:ext cx="1103284" cy="1091565"/>
          </a:xfrm>
          <a:prstGeom prst="rect">
            <a:avLst/>
          </a:prstGeom>
        </p:spPr>
      </p:pic>
      <p:sp>
        <p:nvSpPr>
          <p:cNvPr id="21" name="Triangle 20">
            <a:extLst>
              <a:ext uri="{FF2B5EF4-FFF2-40B4-BE49-F238E27FC236}">
                <a16:creationId xmlns:a16="http://schemas.microsoft.com/office/drawing/2014/main" id="{3ACA7ECF-388C-FD44-8B3D-9FE183EF9D6E}"/>
              </a:ext>
            </a:extLst>
          </p:cNvPr>
          <p:cNvSpPr/>
          <p:nvPr/>
        </p:nvSpPr>
        <p:spPr>
          <a:xfrm>
            <a:off x="2197768" y="815872"/>
            <a:ext cx="320843" cy="385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9DABB26-C2CC-4D4E-B8A5-1E5E510DB3CF}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2518611" y="1201234"/>
            <a:ext cx="4729576" cy="45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FF5B717-EA79-BB42-B254-EA8A3926C19A}"/>
              </a:ext>
            </a:extLst>
          </p:cNvPr>
          <p:cNvSpPr/>
          <p:nvPr/>
        </p:nvSpPr>
        <p:spPr>
          <a:xfrm>
            <a:off x="7248187" y="2452718"/>
            <a:ext cx="3352800" cy="1091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Núi Đọ (Thanh Hoá) Phát hiện công cụ bằng đá ghè đẽo thô sơ (khoảng 400000 năm trước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4624369F-20C8-6547-B802-6383D326085F}"/>
              </a:ext>
            </a:extLst>
          </p:cNvPr>
          <p:cNvSpPr/>
          <p:nvPr/>
        </p:nvSpPr>
        <p:spPr>
          <a:xfrm>
            <a:off x="1876925" y="1563717"/>
            <a:ext cx="320843" cy="385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495E36A7-DAB8-664E-B1BB-833100FFB19A}"/>
              </a:ext>
            </a:extLst>
          </p:cNvPr>
          <p:cNvSpPr/>
          <p:nvPr/>
        </p:nvSpPr>
        <p:spPr>
          <a:xfrm>
            <a:off x="3163664" y="3825497"/>
            <a:ext cx="320843" cy="385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F58C64DA-A9CF-3041-8E50-94A485D2A5D9}"/>
              </a:ext>
            </a:extLst>
          </p:cNvPr>
          <p:cNvSpPr/>
          <p:nvPr/>
        </p:nvSpPr>
        <p:spPr>
          <a:xfrm>
            <a:off x="2518611" y="4964487"/>
            <a:ext cx="320843" cy="385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8E5025-4753-764C-A431-302BB65B576C}"/>
              </a:ext>
            </a:extLst>
          </p:cNvPr>
          <p:cNvSpPr/>
          <p:nvPr/>
        </p:nvSpPr>
        <p:spPr>
          <a:xfrm>
            <a:off x="7248187" y="813649"/>
            <a:ext cx="3352800" cy="1474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Thẩm Khuyên, Thẩm Hai (Lạng Sơn) Phát hiện răng hoá thạch người tối cổ (khoảng 400000 năm trước)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3D9B840-07D2-8B4C-8EFC-F63B14862F3B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2197768" y="1949079"/>
            <a:ext cx="4982822" cy="987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D05A936-FEDE-234A-A898-3EED7CD8B28B}"/>
              </a:ext>
            </a:extLst>
          </p:cNvPr>
          <p:cNvSpPr/>
          <p:nvPr/>
        </p:nvSpPr>
        <p:spPr>
          <a:xfrm>
            <a:off x="7180590" y="3665076"/>
            <a:ext cx="3352800" cy="1091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Khê (Gia Lai) Phát hiện công cụ đá ghè đẽo thô sơ (khoảng 800000 năm trước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99E3C1-CEE0-434E-BE53-91ABC7D158FA}"/>
              </a:ext>
            </a:extLst>
          </p:cNvPr>
          <p:cNvSpPr/>
          <p:nvPr/>
        </p:nvSpPr>
        <p:spPr>
          <a:xfrm>
            <a:off x="7180590" y="4952786"/>
            <a:ext cx="3352800" cy="1091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Xuân Lộc(Đồng Nai) phát hiện công cụ đá ghè đẽo thô sơ (Khoảng 40000-&gt;30000 năm trước)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5BCE582-8C37-0747-887B-0037654787E0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3277674" y="4131452"/>
            <a:ext cx="3902916" cy="79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181809F-1CE2-1E45-A847-BDE75583029F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931941" y="5357675"/>
            <a:ext cx="4248649" cy="140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5ADF24E4-2710-2D48-8829-3FE29BEA9239}"/>
              </a:ext>
            </a:extLst>
          </p:cNvPr>
          <p:cNvSpPr/>
          <p:nvPr/>
        </p:nvSpPr>
        <p:spPr>
          <a:xfrm>
            <a:off x="10940715" y="930442"/>
            <a:ext cx="835075" cy="51139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6294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2" grpId="0" animBg="1"/>
      <p:bldP spid="3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1230</Words>
  <Application>Microsoft Office PowerPoint</Application>
  <PresentationFormat>Widescreen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Trần</dc:creator>
  <cp:lastModifiedBy>Vũ Ngọc Trung</cp:lastModifiedBy>
  <cp:revision>12</cp:revision>
  <dcterms:created xsi:type="dcterms:W3CDTF">2021-08-14T12:47:56Z</dcterms:created>
  <dcterms:modified xsi:type="dcterms:W3CDTF">2021-10-12T21:58:39Z</dcterms:modified>
</cp:coreProperties>
</file>