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5" r:id="rId6"/>
    <p:sldId id="262" r:id="rId7"/>
    <p:sldId id="263" r:id="rId8"/>
    <p:sldId id="264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1E31-7DA5-4B19-BCF2-BE225952A768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D0F27-321A-4FB1-877F-3753D9826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9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1E31-7DA5-4B19-BCF2-BE225952A768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D0F27-321A-4FB1-877F-3753D9826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39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1E31-7DA5-4B19-BCF2-BE225952A768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D0F27-321A-4FB1-877F-3753D9826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869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1E31-7DA5-4B19-BCF2-BE225952A768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D0F27-321A-4FB1-877F-3753D9826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907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1E31-7DA5-4B19-BCF2-BE225952A768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D0F27-321A-4FB1-877F-3753D9826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702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1E31-7DA5-4B19-BCF2-BE225952A768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D0F27-321A-4FB1-877F-3753D9826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304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1E31-7DA5-4B19-BCF2-BE225952A768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D0F27-321A-4FB1-877F-3753D9826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93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1E31-7DA5-4B19-BCF2-BE225952A768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D0F27-321A-4FB1-877F-3753D9826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692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1E31-7DA5-4B19-BCF2-BE225952A768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D0F27-321A-4FB1-877F-3753D9826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47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1E31-7DA5-4B19-BCF2-BE225952A768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D0F27-321A-4FB1-877F-3753D9826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043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1E31-7DA5-4B19-BCF2-BE225952A768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D0F27-321A-4FB1-877F-3753D9826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774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41E31-7DA5-4B19-BCF2-BE225952A768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D0F27-321A-4FB1-877F-3753D9826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820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ORwh0k3V7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1804" y="305846"/>
            <a:ext cx="10709564" cy="5890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BÀI </a:t>
            </a:r>
            <a:r>
              <a:rPr lang="en-US" sz="2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 SỰU CHUYỂN BIẾN VÀ PHÂN HOÁ CỦA XÃ HỘI NGUYÊN THUỶ (TIẾP)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8282" y="1412064"/>
            <a:ext cx="6153963" cy="387798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tabLst>
                <a:tab pos="180340" algn="l"/>
              </a:tabLst>
            </a:pPr>
            <a:r>
              <a:rPr lang="it-IT" sz="2400" b="1" u="sng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Mục tiêu bài học</a:t>
            </a:r>
            <a:endParaRPr lang="en-US" sz="2400" u="sng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/>
              <a:t>-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thuỷ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rã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thuỷ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Nam.</a:t>
            </a:r>
          </a:p>
        </p:txBody>
      </p:sp>
      <p:pic>
        <p:nvPicPr>
          <p:cNvPr id="2050" name="Picture 2" descr="Công cụ đồ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0985" y="1192119"/>
            <a:ext cx="3750383" cy="2719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ile:Bronze ploughshares and axe heads - Cổ Loa Citadel.jpg - Wikiped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0985" y="4151088"/>
            <a:ext cx="3750383" cy="2454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9173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4955" y="75701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Cho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xem</a:t>
            </a:r>
            <a:r>
              <a:rPr lang="en-US" dirty="0"/>
              <a:t> Video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vi-VN" i="1" dirty="0"/>
              <a:t>Trong vòng 1 phút em hãy viết tiếp câu nói sau: “Nếu không có kim loại thì…”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55817"/>
            <a:ext cx="10515600" cy="3721146"/>
          </a:xfrm>
        </p:spPr>
        <p:txBody>
          <a:bodyPr/>
          <a:lstStyle/>
          <a:p>
            <a:r>
              <a:rPr lang="vi-VN" i="1" u="sng" dirty="0">
                <a:hlinkClick r:id="rId2"/>
              </a:rPr>
              <a:t>https://www.youtube.com/watch?v=PORwh0k3V7o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157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182169-4579-8E47-9BC0-1DD821264D5B}"/>
              </a:ext>
            </a:extLst>
          </p:cNvPr>
          <p:cNvSpPr/>
          <p:nvPr/>
        </p:nvSpPr>
        <p:spPr>
          <a:xfrm>
            <a:off x="1053549" y="234236"/>
            <a:ext cx="9462051" cy="981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2</a:t>
            </a:r>
            <a:r>
              <a:rPr lang="vi-VN" sz="24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. SỰ TAN RÃ CỦA XÃ HỘI NGUYÊN THUỶ Ở VIỆT NAM</a:t>
            </a:r>
            <a:endParaRPr lang="en-VN" sz="2400" dirty="0">
              <a:latin typeface="+mj-lt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800" b="1" dirty="0">
                <a:solidFill>
                  <a:srgbClr val="311FC8"/>
                </a:solidFill>
                <a:latin typeface="+mj-lt"/>
                <a:ea typeface="Times New Roman" panose="02020603050405020304" pitchFamily="18" charset="0"/>
              </a:rPr>
              <a:t>a</a:t>
            </a:r>
            <a:r>
              <a:rPr lang="vi-VN" sz="2800" b="1" dirty="0">
                <a:solidFill>
                  <a:srgbClr val="311FC8"/>
                </a:solidFill>
                <a:latin typeface="+mj-lt"/>
                <a:ea typeface="Times New Roman" panose="02020603050405020304" pitchFamily="18" charset="0"/>
              </a:rPr>
              <a:t>. Sự xuất hiện kim loại</a:t>
            </a:r>
            <a:endParaRPr lang="en-VN" sz="2800" dirty="0">
              <a:solidFill>
                <a:srgbClr val="311FC8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256E55-8DC4-FE4E-BBC2-FE76D52646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69"/>
          <a:stretch/>
        </p:blipFill>
        <p:spPr>
          <a:xfrm>
            <a:off x="-1" y="1125951"/>
            <a:ext cx="7096539" cy="5732050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A5F72FD-B611-2845-B621-BA4F3F5E4F45}"/>
              </a:ext>
            </a:extLst>
          </p:cNvPr>
          <p:cNvGraphicFramePr>
            <a:graphicFrameLocks noGrp="1"/>
          </p:cNvGraphicFramePr>
          <p:nvPr/>
        </p:nvGraphicFramePr>
        <p:xfrm>
          <a:off x="6540904" y="2597721"/>
          <a:ext cx="5306539" cy="4260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7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3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5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7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200" b="1" dirty="0" err="1">
                          <a:solidFill>
                            <a:srgbClr val="002060"/>
                          </a:solidFill>
                        </a:rPr>
                        <a:t>Văn</a:t>
                      </a:r>
                      <a:r>
                        <a:rPr lang="en-US" sz="22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200" b="1" baseline="0" dirty="0" err="1">
                          <a:solidFill>
                            <a:srgbClr val="002060"/>
                          </a:solidFill>
                        </a:rPr>
                        <a:t>hóa</a:t>
                      </a:r>
                      <a:endParaRPr lang="en-US" sz="22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200" b="1" dirty="0" err="1">
                          <a:solidFill>
                            <a:srgbClr val="002060"/>
                          </a:solidFill>
                        </a:rPr>
                        <a:t>Niên</a:t>
                      </a:r>
                      <a:r>
                        <a:rPr lang="en-US" sz="22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200" b="1" baseline="0" dirty="0" err="1">
                          <a:solidFill>
                            <a:srgbClr val="002060"/>
                          </a:solidFill>
                        </a:rPr>
                        <a:t>đại</a:t>
                      </a:r>
                      <a:endParaRPr lang="en-US" sz="22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200" b="1" dirty="0" err="1">
                          <a:solidFill>
                            <a:srgbClr val="002060"/>
                          </a:solidFill>
                        </a:rPr>
                        <a:t>Côn</a:t>
                      </a:r>
                      <a:r>
                        <a:rPr lang="en-US" sz="2200" b="1" baseline="0" dirty="0" err="1">
                          <a:solidFill>
                            <a:srgbClr val="002060"/>
                          </a:solidFill>
                        </a:rPr>
                        <a:t>g</a:t>
                      </a:r>
                      <a:r>
                        <a:rPr lang="en-US" sz="22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200" b="1" baseline="0" dirty="0" err="1">
                          <a:solidFill>
                            <a:srgbClr val="002060"/>
                          </a:solidFill>
                        </a:rPr>
                        <a:t>cụ</a:t>
                      </a:r>
                      <a:r>
                        <a:rPr lang="en-US" sz="22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200" b="1" baseline="0" dirty="0" err="1">
                          <a:solidFill>
                            <a:srgbClr val="002060"/>
                          </a:solidFill>
                        </a:rPr>
                        <a:t>tìm</a:t>
                      </a:r>
                      <a:r>
                        <a:rPr lang="en-US" sz="22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200" b="1" baseline="0" dirty="0" err="1">
                          <a:solidFill>
                            <a:srgbClr val="002060"/>
                          </a:solidFill>
                        </a:rPr>
                        <a:t>thấy</a:t>
                      </a:r>
                      <a:endParaRPr lang="en-US" sz="22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73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200" dirty="0" err="1"/>
                        <a:t>Phùng</a:t>
                      </a:r>
                      <a:r>
                        <a:rPr lang="en-US" sz="2200" baseline="0" dirty="0"/>
                        <a:t> </a:t>
                      </a:r>
                      <a:r>
                        <a:rPr lang="en-US" sz="2200" baseline="0" dirty="0" err="1"/>
                        <a:t>Nguyên</a:t>
                      </a:r>
                      <a:endParaRPr lang="en-US" sz="2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73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200" dirty="0" err="1"/>
                        <a:t>Đồng</a:t>
                      </a:r>
                      <a:r>
                        <a:rPr lang="en-US" sz="2200" baseline="0" dirty="0"/>
                        <a:t> </a:t>
                      </a:r>
                      <a:r>
                        <a:rPr lang="en-US" sz="2200" baseline="0" dirty="0" err="1"/>
                        <a:t>Đậu</a:t>
                      </a:r>
                      <a:endParaRPr lang="en-US" sz="2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73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200" dirty="0" err="1"/>
                        <a:t>Gò</a:t>
                      </a:r>
                      <a:r>
                        <a:rPr lang="en-US" sz="2200" baseline="0" dirty="0"/>
                        <a:t> </a:t>
                      </a:r>
                      <a:r>
                        <a:rPr lang="en-US" sz="2200" baseline="0" dirty="0" err="1"/>
                        <a:t>Mun</a:t>
                      </a:r>
                      <a:endParaRPr lang="en-US" sz="2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2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73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200" dirty="0" err="1"/>
                        <a:t>Tiền</a:t>
                      </a:r>
                      <a:r>
                        <a:rPr lang="en-US" sz="2200" baseline="0" dirty="0"/>
                        <a:t> Sa </a:t>
                      </a:r>
                      <a:r>
                        <a:rPr lang="en-US" sz="2200" baseline="0" dirty="0" err="1"/>
                        <a:t>Huỳnh</a:t>
                      </a:r>
                      <a:endParaRPr lang="en-US" sz="2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200" dirty="0" err="1"/>
                        <a:t>Đồng</a:t>
                      </a:r>
                      <a:r>
                        <a:rPr lang="en-US" sz="2200" baseline="0" dirty="0"/>
                        <a:t> </a:t>
                      </a:r>
                      <a:r>
                        <a:rPr lang="en-US" sz="2200" baseline="0" dirty="0" err="1"/>
                        <a:t>Nai</a:t>
                      </a:r>
                      <a:endParaRPr lang="en-US" sz="2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5DFB631-A21C-3E46-B64E-884460F5E20B}"/>
              </a:ext>
            </a:extLst>
          </p:cNvPr>
          <p:cNvSpPr txBox="1"/>
          <p:nvPr/>
        </p:nvSpPr>
        <p:spPr>
          <a:xfrm>
            <a:off x="6539102" y="1215924"/>
            <a:ext cx="53065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/>
              <a:t>Hãy</a:t>
            </a:r>
            <a:r>
              <a:rPr lang="en-US" sz="2400" i="1" dirty="0"/>
              <a:t> </a:t>
            </a:r>
            <a:r>
              <a:rPr lang="en-US" sz="2400" i="1" dirty="0" err="1"/>
              <a:t>dựa</a:t>
            </a:r>
            <a:r>
              <a:rPr lang="en-US" sz="2400" i="1" dirty="0"/>
              <a:t> </a:t>
            </a:r>
            <a:r>
              <a:rPr lang="en-US" sz="2400" i="1" dirty="0" err="1"/>
              <a:t>vào</a:t>
            </a:r>
            <a:r>
              <a:rPr lang="en-US" sz="2400" i="1" dirty="0"/>
              <a:t> </a:t>
            </a:r>
            <a:r>
              <a:rPr lang="en-US" sz="2400" i="1" dirty="0" err="1"/>
              <a:t>các</a:t>
            </a:r>
            <a:r>
              <a:rPr lang="en-US" sz="2400" i="1" dirty="0"/>
              <a:t> </a:t>
            </a:r>
            <a:r>
              <a:rPr lang="en-US" sz="2400" i="1" dirty="0" err="1"/>
              <a:t>thông</a:t>
            </a:r>
            <a:r>
              <a:rPr lang="en-US" sz="2400" i="1" dirty="0"/>
              <a:t> tin </a:t>
            </a:r>
            <a:r>
              <a:rPr lang="en-US" sz="2400" i="1" dirty="0" err="1"/>
              <a:t>được</a:t>
            </a:r>
            <a:r>
              <a:rPr lang="en-US" sz="2400" i="1" dirty="0"/>
              <a:t> </a:t>
            </a:r>
            <a:r>
              <a:rPr lang="en-US" sz="2400" i="1" dirty="0" err="1"/>
              <a:t>cung</a:t>
            </a:r>
            <a:r>
              <a:rPr lang="en-US" sz="2400" i="1" dirty="0"/>
              <a:t> </a:t>
            </a:r>
            <a:r>
              <a:rPr lang="en-US" sz="2400" i="1" dirty="0" err="1"/>
              <a:t>cấp</a:t>
            </a:r>
            <a:r>
              <a:rPr lang="en-US" sz="2400" i="1" dirty="0"/>
              <a:t> ở </a:t>
            </a:r>
            <a:r>
              <a:rPr lang="en-US" sz="2400" i="1" dirty="0" err="1"/>
              <a:t>bên</a:t>
            </a:r>
            <a:r>
              <a:rPr lang="en-US" sz="2400" i="1" dirty="0"/>
              <a:t> </a:t>
            </a:r>
            <a:r>
              <a:rPr lang="en-US" sz="2400" i="1" dirty="0" err="1"/>
              <a:t>trái</a:t>
            </a:r>
            <a:r>
              <a:rPr lang="en-US" sz="2400" i="1" dirty="0"/>
              <a:t>, </a:t>
            </a:r>
            <a:r>
              <a:rPr lang="en-US" sz="2400" i="1" dirty="0" err="1"/>
              <a:t>em</a:t>
            </a:r>
            <a:r>
              <a:rPr lang="en-US" sz="2400" i="1" dirty="0"/>
              <a:t> </a:t>
            </a:r>
            <a:r>
              <a:rPr lang="en-US" sz="2400" i="1" dirty="0" err="1"/>
              <a:t>hãy</a:t>
            </a:r>
            <a:r>
              <a:rPr lang="en-US" sz="2400" i="1" dirty="0"/>
              <a:t> </a:t>
            </a:r>
            <a:r>
              <a:rPr lang="en-US" sz="2400" i="1" dirty="0" err="1"/>
              <a:t>hoàn</a:t>
            </a:r>
            <a:r>
              <a:rPr lang="en-US" sz="2400" i="1" dirty="0"/>
              <a:t> </a:t>
            </a:r>
            <a:r>
              <a:rPr lang="en-US" sz="2400" i="1" dirty="0" err="1"/>
              <a:t>thiện</a:t>
            </a:r>
            <a:r>
              <a:rPr lang="en-US" sz="2400" i="1" dirty="0"/>
              <a:t> </a:t>
            </a:r>
            <a:r>
              <a:rPr lang="en-US" sz="2400" i="1" dirty="0" err="1"/>
              <a:t>bảng</a:t>
            </a:r>
            <a:r>
              <a:rPr lang="en-US" sz="2400" i="1" dirty="0"/>
              <a:t> </a:t>
            </a:r>
            <a:r>
              <a:rPr lang="en-US" sz="2400" i="1" dirty="0" err="1"/>
              <a:t>sau</a:t>
            </a:r>
            <a:r>
              <a:rPr lang="en-US" sz="2400" i="1" dirty="0"/>
              <a:t> </a:t>
            </a:r>
            <a:r>
              <a:rPr lang="en-US" sz="2400" i="1" dirty="0" err="1"/>
              <a:t>vào</a:t>
            </a:r>
            <a:r>
              <a:rPr lang="en-US" sz="2400" i="1" dirty="0"/>
              <a:t> </a:t>
            </a:r>
            <a:r>
              <a:rPr lang="en-US" sz="2400" i="1" dirty="0" err="1"/>
              <a:t>vở</a:t>
            </a:r>
            <a:r>
              <a:rPr lang="en-US" sz="2400" i="1" dirty="0"/>
              <a:t> </a:t>
            </a:r>
            <a:r>
              <a:rPr lang="en-US" sz="2400" i="1" dirty="0" err="1"/>
              <a:t>ghi</a:t>
            </a:r>
            <a:r>
              <a:rPr lang="en-US" sz="2400" i="1" dirty="0"/>
              <a:t>:</a:t>
            </a:r>
          </a:p>
        </p:txBody>
      </p:sp>
      <p:sp>
        <p:nvSpPr>
          <p:cNvPr id="2" name="Cloud Callout 1"/>
          <p:cNvSpPr/>
          <p:nvPr/>
        </p:nvSpPr>
        <p:spPr>
          <a:xfrm>
            <a:off x="6291072" y="471920"/>
            <a:ext cx="4462272" cy="2688336"/>
          </a:xfrm>
          <a:prstGeom prst="cloudCallout">
            <a:avLst/>
          </a:prstGeom>
          <a:solidFill>
            <a:schemeClr val="bg1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031736" y="1014984"/>
            <a:ext cx="2825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856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 animBg="1"/>
      <p:bldP spid="2" grpId="1" animBg="1"/>
      <p:bldP spid="8" grpId="0"/>
      <p:bldP spid="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D1C1E54-A02F-1745-9225-FA31A66C8A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406261"/>
              </p:ext>
            </p:extLst>
          </p:nvPr>
        </p:nvGraphicFramePr>
        <p:xfrm>
          <a:off x="1486211" y="1431234"/>
          <a:ext cx="9738380" cy="49092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39531">
                  <a:extLst>
                    <a:ext uri="{9D8B030D-6E8A-4147-A177-3AD203B41FA5}">
                      <a16:colId xmlns:a16="http://schemas.microsoft.com/office/drawing/2014/main" val="3611692267"/>
                    </a:ext>
                  </a:extLst>
                </a:gridCol>
                <a:gridCol w="1574452">
                  <a:extLst>
                    <a:ext uri="{9D8B030D-6E8A-4147-A177-3AD203B41FA5}">
                      <a16:colId xmlns:a16="http://schemas.microsoft.com/office/drawing/2014/main" val="1048860917"/>
                    </a:ext>
                  </a:extLst>
                </a:gridCol>
                <a:gridCol w="5924397">
                  <a:extLst>
                    <a:ext uri="{9D8B030D-6E8A-4147-A177-3AD203B41FA5}">
                      <a16:colId xmlns:a16="http://schemas.microsoft.com/office/drawing/2014/main" val="4258105058"/>
                    </a:ext>
                  </a:extLst>
                </a:gridCol>
              </a:tblGrid>
              <a:tr h="519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VN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Nền văn hóa</a:t>
                      </a:r>
                      <a:endParaRPr lang="en-VN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VN" sz="24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Niên đại</a:t>
                      </a:r>
                      <a:endParaRPr lang="en-VN" sz="2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VN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 cụ tìm thấy</a:t>
                      </a:r>
                      <a:endParaRPr lang="en-VN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3223464997"/>
                  </a:ext>
                </a:extLst>
              </a:tr>
              <a:tr h="9674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Phùng nguyên</a:t>
                      </a:r>
                      <a:endParaRPr lang="en-VN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VN" sz="2400" dirty="0">
                          <a:solidFill>
                            <a:srgbClr val="311FC8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 TCN</a:t>
                      </a:r>
                      <a:endParaRPr lang="en-VN" sz="2400" dirty="0">
                        <a:solidFill>
                          <a:srgbClr val="311FC8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 mẩu gỉ đồng, màu đồng thau nhỏ, mảnh vòng hay đoạn dây chì</a:t>
                      </a:r>
                      <a:endParaRPr lang="en-VN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396662255"/>
                  </a:ext>
                </a:extLst>
              </a:tr>
              <a:tr h="9674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 Đậu</a:t>
                      </a:r>
                      <a:endParaRPr lang="en-VN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1500 TCN</a:t>
                      </a:r>
                      <a:endParaRPr lang="en-VN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 vật bằng đồng khá phổ biến gồm: đục, dùi, cần dao, mũi tên, lưỡi câu...</a:t>
                      </a:r>
                      <a:endParaRPr lang="en-VN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221840645"/>
                  </a:ext>
                </a:extLst>
              </a:tr>
              <a:tr h="9674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Gò Mun</a:t>
                      </a:r>
                      <a:endParaRPr lang="en-VN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 TCN</a:t>
                      </a:r>
                      <a:endParaRPr lang="en-VN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vũ khí (mũi lên, dao, giáo..), lưỡi câu, dùi, rìu (đặc biệt rìu lưỡi xéo), đục</a:t>
                      </a:r>
                      <a:endParaRPr lang="en-VN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655312887"/>
                  </a:ext>
                </a:extLst>
              </a:tr>
              <a:tr h="5198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vi-VN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 Huỳnh</a:t>
                      </a:r>
                      <a:endParaRPr lang="en-VN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r>
                        <a:rPr lang="en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TCN</a:t>
                      </a:r>
                      <a:endParaRPr lang="en-VN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 cụ đồng: 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</a:t>
                      </a:r>
                      <a:r>
                        <a:rPr lang="vi-VN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ục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, 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ao, lưỡi câu</a:t>
                      </a:r>
                      <a:endParaRPr lang="en-VN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3789017048"/>
                  </a:ext>
                </a:extLst>
              </a:tr>
              <a:tr h="9674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vi-VN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 Nai</a:t>
                      </a:r>
                      <a:endParaRPr lang="en-VN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r>
                        <a:rPr lang="en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TCN</a:t>
                      </a:r>
                      <a:endParaRPr lang="en-VN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 cụ đồng: 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</a:t>
                      </a:r>
                      <a:r>
                        <a:rPr lang="vi-VN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ục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lao có ngạnh, mũi tên,  lưỡi câu</a:t>
                      </a:r>
                      <a:endParaRPr lang="en-VN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3354663287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C6A55D46-0EDD-42B4-97D2-E8E6EBAFB770}"/>
              </a:ext>
            </a:extLst>
          </p:cNvPr>
          <p:cNvSpPr/>
          <p:nvPr/>
        </p:nvSpPr>
        <p:spPr>
          <a:xfrm>
            <a:off x="1053549" y="234236"/>
            <a:ext cx="9462051" cy="981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2</a:t>
            </a:r>
            <a:r>
              <a:rPr lang="vi-VN" sz="24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. SỰ TAN RÃ CỦA XÃ HỘI NGUYÊN THUỶ Ở VIỆT NAM</a:t>
            </a:r>
            <a:endParaRPr lang="en-VN" sz="2400" dirty="0">
              <a:latin typeface="+mj-lt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800" b="1" dirty="0">
                <a:solidFill>
                  <a:srgbClr val="311FC8"/>
                </a:solidFill>
                <a:latin typeface="+mj-lt"/>
                <a:ea typeface="Times New Roman" panose="02020603050405020304" pitchFamily="18" charset="0"/>
              </a:rPr>
              <a:t>a</a:t>
            </a:r>
            <a:r>
              <a:rPr lang="vi-VN" sz="2800" b="1" dirty="0">
                <a:solidFill>
                  <a:srgbClr val="311FC8"/>
                </a:solidFill>
                <a:latin typeface="+mj-lt"/>
                <a:ea typeface="Times New Roman" panose="02020603050405020304" pitchFamily="18" charset="0"/>
              </a:rPr>
              <a:t>. Sự xuất hiện kim loại</a:t>
            </a:r>
            <a:endParaRPr lang="en-VN" sz="2800" dirty="0">
              <a:solidFill>
                <a:srgbClr val="311FC8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718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" y="365125"/>
            <a:ext cx="12054840" cy="1325563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en-US" sz="2400" b="1" dirty="0">
                <a:solidFill>
                  <a:srgbClr val="FF0000"/>
                </a:solidFill>
                <a:ea typeface="Times New Roman" panose="02020603050405020304" pitchFamily="18" charset="0"/>
              </a:rPr>
              <a:t>2</a:t>
            </a:r>
            <a:r>
              <a:rPr lang="vi-VN" sz="2400" b="1" dirty="0">
                <a:solidFill>
                  <a:srgbClr val="FF0000"/>
                </a:solidFill>
                <a:ea typeface="Times New Roman" panose="02020603050405020304" pitchFamily="18" charset="0"/>
              </a:rPr>
              <a:t>. SỰ TAN RÃ CỦA XÃ HỘI NGUYÊN THUỶ Ở VIỆT NAM</a:t>
            </a:r>
            <a:br>
              <a:rPr lang="en-VN" sz="2400" dirty="0">
                <a:ea typeface="Times New Roman" panose="02020603050405020304" pitchFamily="18" charset="0"/>
              </a:rPr>
            </a:br>
            <a:r>
              <a:rPr lang="en-US" sz="2400" b="1" dirty="0">
                <a:solidFill>
                  <a:srgbClr val="311FC8"/>
                </a:solidFill>
                <a:ea typeface="Times New Roman" panose="02020603050405020304" pitchFamily="18" charset="0"/>
              </a:rPr>
              <a:t>a</a:t>
            </a:r>
            <a:r>
              <a:rPr lang="vi-VN" sz="2400" b="1" dirty="0">
                <a:solidFill>
                  <a:srgbClr val="311FC8"/>
                </a:solidFill>
                <a:ea typeface="Times New Roman" panose="02020603050405020304" pitchFamily="18" charset="0"/>
              </a:rPr>
              <a:t>. Sự xuất hiện kim loại</a:t>
            </a:r>
            <a:endParaRPr lang="en-VN" sz="2400" dirty="0">
              <a:solidFill>
                <a:srgbClr val="311FC8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4" name="Horizontal Scroll 3"/>
          <p:cNvSpPr/>
          <p:nvPr/>
        </p:nvSpPr>
        <p:spPr>
          <a:xfrm>
            <a:off x="1479804" y="1690688"/>
            <a:ext cx="8878824" cy="4151376"/>
          </a:xfrm>
          <a:prstGeom prst="horizontalScroll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7524" y="2796880"/>
            <a:ext cx="77541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Thời</a:t>
            </a:r>
            <a:r>
              <a:rPr 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gian</a:t>
            </a:r>
            <a:r>
              <a:rPr 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xuất</a:t>
            </a:r>
            <a:r>
              <a:rPr 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hiện</a:t>
            </a:r>
            <a:r>
              <a:rPr 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3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khoảng</a:t>
            </a:r>
            <a:r>
              <a:rPr 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4000 </a:t>
            </a:r>
            <a:r>
              <a:rPr lang="en-US" sz="3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năm</a:t>
            </a:r>
            <a:r>
              <a:rPr 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trước</a:t>
            </a:r>
            <a:r>
              <a:rPr 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3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Địa</a:t>
            </a:r>
            <a:r>
              <a:rPr 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điểm</a:t>
            </a:r>
            <a:r>
              <a:rPr 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3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Địa</a:t>
            </a:r>
            <a:r>
              <a:rPr 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bàn</a:t>
            </a:r>
            <a:r>
              <a:rPr 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trên</a:t>
            </a:r>
            <a:r>
              <a:rPr 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khắp</a:t>
            </a:r>
            <a:r>
              <a:rPr 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cả</a:t>
            </a:r>
            <a:r>
              <a:rPr 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en-US" sz="3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883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28D8BEA-BF7B-E247-B69E-F941DD3C48BF}"/>
              </a:ext>
            </a:extLst>
          </p:cNvPr>
          <p:cNvSpPr/>
          <p:nvPr/>
        </p:nvSpPr>
        <p:spPr>
          <a:xfrm>
            <a:off x="1053549" y="234236"/>
            <a:ext cx="9462051" cy="972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2</a:t>
            </a:r>
            <a:r>
              <a:rPr lang="vi-VN" sz="24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. SỰ TAN RÃ CỦA XÃ HỘI NGUYÊN THUỶ Ở VIỆT NAM</a:t>
            </a:r>
            <a:endParaRPr lang="en-VN" sz="2400" dirty="0">
              <a:latin typeface="+mj-lt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800" b="1" dirty="0">
                <a:solidFill>
                  <a:srgbClr val="311FC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vi-VN" sz="2800" b="1" dirty="0">
                <a:solidFill>
                  <a:srgbClr val="311FC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Sự phân hoá và tan rã của xã hội nguyên thuỷ ở Việt Nam</a:t>
            </a:r>
            <a:endParaRPr lang="en-VN" sz="2400" dirty="0">
              <a:solidFill>
                <a:srgbClr val="311FC8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335D2E0-1DFD-D741-AA19-33BB3E7FC48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605" y="1441342"/>
            <a:ext cx="5642147" cy="4308529"/>
          </a:xfrm>
          <a:prstGeom prst="rect">
            <a:avLst/>
          </a:prstGeom>
        </p:spPr>
      </p:pic>
      <p:sp>
        <p:nvSpPr>
          <p:cNvPr id="7" name="Cloud Callout 6">
            <a:extLst>
              <a:ext uri="{FF2B5EF4-FFF2-40B4-BE49-F238E27FC236}">
                <a16:creationId xmlns:a16="http://schemas.microsoft.com/office/drawing/2014/main" id="{C2FBFD0E-8BDB-0C4F-8D0E-55CD08E22AAE}"/>
              </a:ext>
            </a:extLst>
          </p:cNvPr>
          <p:cNvSpPr/>
          <p:nvPr/>
        </p:nvSpPr>
        <p:spPr>
          <a:xfrm>
            <a:off x="6834752" y="1092630"/>
            <a:ext cx="5162811" cy="3674774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 sát hình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bên  k</a:t>
            </a:r>
            <a:r>
              <a:rPr lang="en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ể tên một số công cụ, vũ khí được tìm thấy thuộc văn hóa Gò mun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8" name="Picture 2" descr="Hình ảnh Học Thảo Luận Viết Bài Tập Về Nhà Làm Bài Toán, Bé, Phiên, Dễ  Thương miễn phí tải tập tin PNG PSDComment và Vector">
            <a:extLst>
              <a:ext uri="{FF2B5EF4-FFF2-40B4-BE49-F238E27FC236}">
                <a16:creationId xmlns:a16="http://schemas.microsoft.com/office/drawing/2014/main" id="{D13B2115-3E7E-684D-AD01-38237F265C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5251" y="4860395"/>
            <a:ext cx="1561811" cy="1338928"/>
          </a:xfrm>
          <a:prstGeom prst="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</p:pic>
      <p:sp>
        <p:nvSpPr>
          <p:cNvPr id="2" name="Rectangle 1"/>
          <p:cNvSpPr/>
          <p:nvPr/>
        </p:nvSpPr>
        <p:spPr>
          <a:xfrm>
            <a:off x="7315200" y="2022076"/>
            <a:ext cx="39227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Sự xuất hiện đồ kim khí trên lãnh thổ Việt Nam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04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7C48CC09-7277-B444-90E5-3EC15B0BD9A0}"/>
              </a:ext>
            </a:extLst>
          </p:cNvPr>
          <p:cNvSpPr/>
          <p:nvPr/>
        </p:nvSpPr>
        <p:spPr>
          <a:xfrm>
            <a:off x="433952" y="1658317"/>
            <a:ext cx="1673817" cy="226275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Công cụ kim loại xuất hiện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83B763B6-BA7E-264C-BDA8-4BBD38B7B174}"/>
              </a:ext>
            </a:extLst>
          </p:cNvPr>
          <p:cNvSpPr/>
          <p:nvPr/>
        </p:nvSpPr>
        <p:spPr>
          <a:xfrm>
            <a:off x="2712204" y="1689311"/>
            <a:ext cx="1844301" cy="226275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Nghề nông phát triển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E9B8BB6-CDDA-1C41-8925-0238746D8AB4}"/>
              </a:ext>
            </a:extLst>
          </p:cNvPr>
          <p:cNvSpPr/>
          <p:nvPr/>
        </p:nvSpPr>
        <p:spPr>
          <a:xfrm>
            <a:off x="5160941" y="1689311"/>
            <a:ext cx="1844302" cy="226275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người định cư lâu dài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3ADC25EB-C76C-5F4E-A4EF-3371ED002930}"/>
              </a:ext>
            </a:extLst>
          </p:cNvPr>
          <p:cNvSpPr/>
          <p:nvPr/>
        </p:nvSpPr>
        <p:spPr>
          <a:xfrm>
            <a:off x="7609679" y="1689311"/>
            <a:ext cx="1844302" cy="226275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Phân hoá giàu nghèo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65C28B42-C659-E94F-9204-F3D4443C7915}"/>
              </a:ext>
            </a:extLst>
          </p:cNvPr>
          <p:cNvSpPr/>
          <p:nvPr/>
        </p:nvSpPr>
        <p:spPr>
          <a:xfrm>
            <a:off x="9913746" y="1658317"/>
            <a:ext cx="1844302" cy="2262753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Xã hội nguyên thuỷ tan rã</a:t>
            </a:r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AA4D0CB0-347A-EB4F-A198-85008A164FC1}"/>
              </a:ext>
            </a:extLst>
          </p:cNvPr>
          <p:cNvSpPr/>
          <p:nvPr/>
        </p:nvSpPr>
        <p:spPr>
          <a:xfrm>
            <a:off x="2107769" y="2789693"/>
            <a:ext cx="604435" cy="18598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10" name="Right Arrow 9">
            <a:extLst>
              <a:ext uri="{FF2B5EF4-FFF2-40B4-BE49-F238E27FC236}">
                <a16:creationId xmlns:a16="http://schemas.microsoft.com/office/drawing/2014/main" id="{95A8B2D8-FEEF-A545-875D-E26F0CE1A0E6}"/>
              </a:ext>
            </a:extLst>
          </p:cNvPr>
          <p:cNvSpPr/>
          <p:nvPr/>
        </p:nvSpPr>
        <p:spPr>
          <a:xfrm>
            <a:off x="4556505" y="2789693"/>
            <a:ext cx="604435" cy="18598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11" name="Right Arrow 10">
            <a:extLst>
              <a:ext uri="{FF2B5EF4-FFF2-40B4-BE49-F238E27FC236}">
                <a16:creationId xmlns:a16="http://schemas.microsoft.com/office/drawing/2014/main" id="{9844483A-7881-D24C-92BC-13580752B112}"/>
              </a:ext>
            </a:extLst>
          </p:cNvPr>
          <p:cNvSpPr/>
          <p:nvPr/>
        </p:nvSpPr>
        <p:spPr>
          <a:xfrm>
            <a:off x="7005243" y="2789693"/>
            <a:ext cx="604435" cy="18598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12" name="Right Arrow 11">
            <a:extLst>
              <a:ext uri="{FF2B5EF4-FFF2-40B4-BE49-F238E27FC236}">
                <a16:creationId xmlns:a16="http://schemas.microsoft.com/office/drawing/2014/main" id="{FD7CFA35-8BC5-DA43-8DF7-06D790FE06F0}"/>
              </a:ext>
            </a:extLst>
          </p:cNvPr>
          <p:cNvSpPr/>
          <p:nvPr/>
        </p:nvSpPr>
        <p:spPr>
          <a:xfrm>
            <a:off x="9335133" y="2789693"/>
            <a:ext cx="604435" cy="18598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16E6102-CDF6-EA48-87AC-5BC3D1201015}"/>
              </a:ext>
            </a:extLst>
          </p:cNvPr>
          <p:cNvSpPr/>
          <p:nvPr/>
        </p:nvSpPr>
        <p:spPr>
          <a:xfrm>
            <a:off x="1053549" y="234236"/>
            <a:ext cx="9462051" cy="972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2</a:t>
            </a:r>
            <a:r>
              <a:rPr lang="vi-VN" sz="24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. SỰ TAN RÃ CỦA XÃ HỘI NGUYÊN THUỶ Ở VIỆT NAM</a:t>
            </a:r>
            <a:endParaRPr lang="en-VN" sz="2400" dirty="0">
              <a:latin typeface="+mj-lt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800" b="1" dirty="0">
                <a:solidFill>
                  <a:srgbClr val="311FC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vi-VN" sz="2800" b="1" dirty="0">
                <a:solidFill>
                  <a:srgbClr val="311FC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Sự phân hoá và tan rã của xã hội nguyên thuỷ ở Việt Nam</a:t>
            </a:r>
            <a:endParaRPr lang="en-VN" sz="2400" dirty="0">
              <a:solidFill>
                <a:srgbClr val="311FC8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900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16E6102-CDF6-EA48-87AC-5BC3D1201015}"/>
              </a:ext>
            </a:extLst>
          </p:cNvPr>
          <p:cNvSpPr/>
          <p:nvPr/>
        </p:nvSpPr>
        <p:spPr>
          <a:xfrm>
            <a:off x="1053549" y="234236"/>
            <a:ext cx="9462051" cy="972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2</a:t>
            </a:r>
            <a:r>
              <a:rPr lang="vi-VN" sz="24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. SỰ TAN RÃ CỦA XÃ HỘI NGUYÊN THUỶ Ở VIỆT NAM</a:t>
            </a:r>
            <a:endParaRPr lang="en-VN" sz="2400" dirty="0">
              <a:latin typeface="+mj-lt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800" b="1" dirty="0">
                <a:solidFill>
                  <a:srgbClr val="311FC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vi-VN" sz="2800" b="1" dirty="0">
                <a:solidFill>
                  <a:srgbClr val="311FC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Sự phân hoá và tan rã của xã hội nguyên thuỷ ở Việt Nam</a:t>
            </a:r>
            <a:endParaRPr lang="en-VN" sz="2400" dirty="0">
              <a:solidFill>
                <a:srgbClr val="311FC8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Horizontal Scroll 1"/>
          <p:cNvSpPr/>
          <p:nvPr/>
        </p:nvSpPr>
        <p:spPr>
          <a:xfrm>
            <a:off x="1472184" y="1577009"/>
            <a:ext cx="8814816" cy="4678018"/>
          </a:xfrm>
          <a:prstGeom prst="horizontalScroll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378765" y="2511613"/>
            <a:ext cx="718718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trú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nghèo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18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023816" y="327546"/>
            <a:ext cx="3589362" cy="682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LUYỆN TẬP</a:t>
            </a:r>
          </a:p>
        </p:txBody>
      </p:sp>
      <p:sp>
        <p:nvSpPr>
          <p:cNvPr id="6" name="Text Box 12">
            <a:extLst>
              <a:ext uri="{FF2B5EF4-FFF2-40B4-BE49-F238E27FC236}">
                <a16:creationId xmlns:a16="http://schemas.microsoft.com/office/drawing/2014/main" id="{E0F5BDCB-B78C-C94C-8B24-C79E2BFA8711}"/>
              </a:ext>
            </a:extLst>
          </p:cNvPr>
          <p:cNvSpPr txBox="1">
            <a:spLocks/>
          </p:cNvSpPr>
          <p:nvPr/>
        </p:nvSpPr>
        <p:spPr>
          <a:xfrm>
            <a:off x="8595360" y="437583"/>
            <a:ext cx="3418449" cy="17132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2292350" algn="l"/>
              </a:tabLst>
            </a:pPr>
            <a:r>
              <a:rPr lang="en-AU" sz="20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en-AU" sz="2000" b="1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AU" sz="20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2000" b="1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khóa</a:t>
            </a:r>
            <a:r>
              <a:rPr lang="en-AU" sz="20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AU" sz="2000" b="1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en-AU" sz="20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2000" b="1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thiếu</a:t>
            </a:r>
            <a:r>
              <a:rPr lang="en-AU" sz="20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2000" b="1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chữ</a:t>
            </a:r>
            <a:r>
              <a:rPr lang="en-AU" sz="20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2000" b="1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cái</a:t>
            </a:r>
            <a:r>
              <a:rPr lang="en-AU" sz="20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sz="2000" b="1" i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...ư...i      c...y      ...ô...g</a:t>
            </a:r>
            <a:endParaRPr lang="en-US" sz="20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sz="2000" b="1" i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p...-...       h...</a:t>
            </a:r>
            <a:endParaRPr lang="en-US" sz="20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sz="2000" b="1" i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...-...    ...h....a</a:t>
            </a:r>
            <a:endParaRPr lang="en-US" sz="20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045" y="1676121"/>
            <a:ext cx="6415315" cy="410508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2715314" y="5985729"/>
            <a:ext cx="26723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dirty="0" err="1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đoán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sai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Plaque 8"/>
          <p:cNvSpPr/>
          <p:nvPr/>
        </p:nvSpPr>
        <p:spPr>
          <a:xfrm>
            <a:off x="407963" y="478302"/>
            <a:ext cx="2180492" cy="1631852"/>
          </a:xfrm>
          <a:prstGeom prst="plaqu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Đoán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chữ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cứu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người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242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634</Words>
  <Application>Microsoft Office PowerPoint</Application>
  <PresentationFormat>Widescreen</PresentationFormat>
  <Paragraphs>67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Tahoma</vt:lpstr>
      <vt:lpstr>Times New Roman</vt:lpstr>
      <vt:lpstr>Office Theme</vt:lpstr>
      <vt:lpstr>PowerPoint Presentation</vt:lpstr>
      <vt:lpstr>Cho học sinh xem Video và Trong vòng 1 phút em hãy viết tiếp câu nói sau: “Nếu không có kim loại thì…” </vt:lpstr>
      <vt:lpstr>PowerPoint Presentation</vt:lpstr>
      <vt:lpstr>PowerPoint Presentation</vt:lpstr>
      <vt:lpstr>2. SỰ TAN RÃ CỦA XÃ HỘI NGUYÊN THUỶ Ở VIỆT NAM a. Sự xuất hiện kim loại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Lan Trần</dc:creator>
  <cp:lastModifiedBy>Vũ Ngọc Trung</cp:lastModifiedBy>
  <cp:revision>12</cp:revision>
  <dcterms:created xsi:type="dcterms:W3CDTF">2021-08-15T14:26:28Z</dcterms:created>
  <dcterms:modified xsi:type="dcterms:W3CDTF">2021-10-26T10:03:08Z</dcterms:modified>
</cp:coreProperties>
</file>