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dp" ContentType="image/vnd.ms-photo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2.xml" ContentType="application/vnd.openxmlformats-officedocument.presentationml.notesSlide+xml"/>
  <Override PartName="/ppt/tags/tag4.xml" ContentType="application/vnd.openxmlformats-officedocument.presentationml.tag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20"/>
  </p:notesMasterIdLst>
  <p:sldIdLst>
    <p:sldId id="358" r:id="rId2"/>
    <p:sldId id="256" r:id="rId3"/>
    <p:sldId id="399" r:id="rId4"/>
    <p:sldId id="357" r:id="rId5"/>
    <p:sldId id="262" r:id="rId6"/>
    <p:sldId id="372" r:id="rId7"/>
    <p:sldId id="389" r:id="rId8"/>
    <p:sldId id="391" r:id="rId9"/>
    <p:sldId id="268" r:id="rId10"/>
    <p:sldId id="390" r:id="rId11"/>
    <p:sldId id="392" r:id="rId12"/>
    <p:sldId id="393" r:id="rId13"/>
    <p:sldId id="394" r:id="rId14"/>
    <p:sldId id="395" r:id="rId15"/>
    <p:sldId id="396" r:id="rId16"/>
    <p:sldId id="397" r:id="rId17"/>
    <p:sldId id="398" r:id="rId18"/>
    <p:sldId id="322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3300"/>
    <a:srgbClr val="EE6D3A"/>
    <a:srgbClr val="62ECEC"/>
    <a:srgbClr val="AFF80C"/>
    <a:srgbClr val="E6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00" autoAdjust="0"/>
    <p:restoredTop sz="95674" autoAdjust="0"/>
  </p:normalViewPr>
  <p:slideViewPr>
    <p:cSldViewPr snapToGrid="0">
      <p:cViewPr varScale="1">
        <p:scale>
          <a:sx n="69" d="100"/>
          <a:sy n="69" d="100"/>
        </p:scale>
        <p:origin x="60" y="3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23.wmf"/><Relationship Id="rId1" Type="http://schemas.openxmlformats.org/officeDocument/2006/relationships/image" Target="../media/image22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image" Target="../media/image25.wmf"/><Relationship Id="rId1" Type="http://schemas.openxmlformats.org/officeDocument/2006/relationships/image" Target="../media/image24.wmf"/><Relationship Id="rId4" Type="http://schemas.openxmlformats.org/officeDocument/2006/relationships/image" Target="../media/image27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4" Type="http://schemas.openxmlformats.org/officeDocument/2006/relationships/image" Target="../media/image12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Relationship Id="rId4" Type="http://schemas.openxmlformats.org/officeDocument/2006/relationships/image" Target="../media/image18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218E3B-D6AC-450F-8AFB-B7E5F616EC0A}" type="datetimeFigureOut">
              <a:rPr lang="en-US" smtClean="0"/>
              <a:t>5/30/2023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E25041-0832-49BD-BF86-C8B042A6C2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3927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E25041-0832-49BD-BF86-C8B042A6C2D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0096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3E25041-0832-49BD-BF86-C8B042A6C2D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13773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Bước</a:t>
            </a:r>
            <a:r>
              <a:rPr lang="en-US" baseline="0"/>
              <a:t> 1. Bỏ dấu GTTĐ </a:t>
            </a:r>
          </a:p>
          <a:p>
            <a:r>
              <a:rPr lang="en-US" baseline="0"/>
              <a:t>Bước 2. Giải pt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E25041-0832-49BD-BF86-C8B042A6C2D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64882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>
            <a:extLst>
              <a:ext uri="{FF2B5EF4-FFF2-40B4-BE49-F238E27FC236}">
                <a16:creationId xmlns:a16="http://schemas.microsoft.com/office/drawing/2014/main" id="{86EA3672-B46A-4320-AA26-F2CA983120BB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Notes Placeholder 2">
            <a:extLst>
              <a:ext uri="{FF2B5EF4-FFF2-40B4-BE49-F238E27FC236}">
                <a16:creationId xmlns:a16="http://schemas.microsoft.com/office/drawing/2014/main" id="{A4990D4F-3159-4915-AB58-5078D18177D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77EAE05-24DB-47FE-9A18-D9467D9B867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B6281583-773D-42B6-B9E9-2F1C28546C7E}" type="slidenum">
              <a:rPr lang="en-US" altLang="en-US">
                <a:latin typeface="Calibri" panose="020F0502020204030204" pitchFamily="34" charset="0"/>
              </a:rPr>
              <a:pPr eaLnBrk="1" hangingPunct="1"/>
              <a:t>9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3048000" y="3124200"/>
            <a:ext cx="82296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048000" y="5003322"/>
            <a:ext cx="82296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10733828" y="1110597"/>
            <a:ext cx="2286000" cy="508000"/>
          </a:xfrm>
        </p:spPr>
        <p:txBody>
          <a:bodyPr/>
          <a:lstStyle/>
          <a:p>
            <a:fld id="{E52408A7-D690-41B6-BC9B-ECC20E5E4BF7}" type="datetimeFigureOut">
              <a:rPr lang="en-US" smtClean="0"/>
              <a:t>5/30/2023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10045959" y="4117661"/>
            <a:ext cx="3657600" cy="512064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508000" y="0"/>
            <a:ext cx="8128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368448" y="0"/>
            <a:ext cx="139552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1320800" y="0"/>
            <a:ext cx="242496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521760" y="0"/>
            <a:ext cx="30704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4179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12192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1138816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2302187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422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1215180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625600" y="0"/>
            <a:ext cx="1016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812800" y="3429000"/>
            <a:ext cx="17272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746176" y="4866752"/>
            <a:ext cx="855232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454773" y="5500632"/>
            <a:ext cx="18288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2218944" y="5788152"/>
            <a:ext cx="36576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2540000" y="4495800"/>
            <a:ext cx="48768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767392" y="4928702"/>
            <a:ext cx="812800" cy="517524"/>
          </a:xfrm>
        </p:spPr>
        <p:txBody>
          <a:bodyPr/>
          <a:lstStyle/>
          <a:p>
            <a:fld id="{25236BEE-7DBB-41E8-A7C9-35769BF471E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408A7-D690-41B6-BC9B-ECC20E5E4BF7}" type="datetimeFigureOut">
              <a:rPr lang="en-US" smtClean="0"/>
              <a:t>5/30/2023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36BEE-7DBB-41E8-A7C9-35769BF471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0"/>
            <a:ext cx="22352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408A7-D690-41B6-BC9B-ECC20E5E4BF7}" type="datetimeFigureOut">
              <a:rPr lang="en-US" smtClean="0"/>
              <a:t>5/30/2023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36BEE-7DBB-41E8-A7C9-35769BF471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99568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52408A7-D690-41B6-BC9B-ECC20E5E4BF7}" type="datetimeFigureOut">
              <a:rPr lang="en-US" smtClean="0"/>
              <a:t>5/30/2023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5236BEE-7DBB-41E8-A7C9-35769BF471EE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0" y="2895600"/>
            <a:ext cx="82296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8000" y="5010150"/>
            <a:ext cx="82296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10732008" y="1106932"/>
            <a:ext cx="2286000" cy="508000"/>
          </a:xfrm>
        </p:spPr>
        <p:txBody>
          <a:bodyPr/>
          <a:lstStyle/>
          <a:p>
            <a:fld id="{E52408A7-D690-41B6-BC9B-ECC20E5E4BF7}" type="datetimeFigureOut">
              <a:rPr lang="en-US" smtClean="0"/>
              <a:t>5/30/2023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10046208" y="4114800"/>
            <a:ext cx="3657600" cy="512064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508000" y="0"/>
            <a:ext cx="8128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68448" y="0"/>
            <a:ext cx="139552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1320800" y="0"/>
            <a:ext cx="242496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521760" y="0"/>
            <a:ext cx="30704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4179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12192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138816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2302187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422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625600" y="0"/>
            <a:ext cx="1016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812800" y="3429000"/>
            <a:ext cx="17272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766272" y="4866752"/>
            <a:ext cx="855232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454773" y="5500632"/>
            <a:ext cx="18288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2218944" y="5791200"/>
            <a:ext cx="36576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2505387" y="4479888"/>
            <a:ext cx="48768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12130592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787488" y="4928702"/>
            <a:ext cx="812800" cy="517524"/>
          </a:xfrm>
        </p:spPr>
        <p:txBody>
          <a:bodyPr/>
          <a:lstStyle/>
          <a:p>
            <a:fld id="{25236BEE-7DBB-41E8-A7C9-35769BF471E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408A7-D690-41B6-BC9B-ECC20E5E4BF7}" type="datetimeFigureOut">
              <a:rPr lang="en-US" smtClean="0"/>
              <a:t>5/30/2023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36BEE-7DBB-41E8-A7C9-35769BF471E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48768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5693664" y="1600200"/>
            <a:ext cx="48768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0584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408A7-D690-41B6-BC9B-ECC20E5E4BF7}" type="datetimeFigureOut">
              <a:rPr lang="en-US" smtClean="0"/>
              <a:t>5/30/2023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36BEE-7DBB-41E8-A7C9-35769BF471EE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362200"/>
            <a:ext cx="48768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5829300" y="2362200"/>
            <a:ext cx="48768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609600" y="1569720"/>
            <a:ext cx="48768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5791200" y="1569720"/>
            <a:ext cx="48768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52408A7-D690-41B6-BC9B-ECC20E5E4BF7}" type="datetimeFigureOut">
              <a:rPr lang="en-US" smtClean="0"/>
              <a:t>5/30/2023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5236BEE-7DBB-41E8-A7C9-35769BF471E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408A7-D690-41B6-BC9B-ECC20E5E4BF7}" type="datetimeFigureOut">
              <a:rPr lang="en-US" smtClean="0"/>
              <a:t>5/30/2023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36BEE-7DBB-41E8-A7C9-35769BF471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5547360" y="3124200"/>
            <a:ext cx="6309360" cy="6096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083040" y="274320"/>
            <a:ext cx="2036064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83312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256395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406400" y="274320"/>
            <a:ext cx="75184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52408A7-D690-41B6-BC9B-ECC20E5E4BF7}" type="datetimeFigureOut">
              <a:rPr lang="en-US" smtClean="0"/>
              <a:t>5/30/2023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5236BEE-7DBB-41E8-A7C9-35769BF471EE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5518404" y="3124200"/>
            <a:ext cx="6309360" cy="6096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2296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021064" y="264795"/>
            <a:ext cx="2032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83312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256395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52408A7-D690-41B6-BC9B-ECC20E5E4BF7}" type="datetimeFigureOut">
              <a:rPr lang="en-US" smtClean="0"/>
              <a:t>5/30/2023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5236BEE-7DBB-41E8-A7C9-35769BF471EE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74638"/>
            <a:ext cx="99568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99568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10454640" y="1017843"/>
            <a:ext cx="2011680" cy="512064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E52408A7-D690-41B6-BC9B-ECC20E5E4BF7}" type="datetimeFigureOut">
              <a:rPr lang="en-US" smtClean="0"/>
              <a:t>5/30/2023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9853648" y="3676280"/>
            <a:ext cx="3200400" cy="48768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016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0838688" y="5734050"/>
            <a:ext cx="8128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25236BEE-7DBB-41E8-A7C9-35769BF471E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7" Type="http://schemas.openxmlformats.org/officeDocument/2006/relationships/image" Target="../media/image3.wmf"/><Relationship Id="rId2" Type="http://schemas.openxmlformats.org/officeDocument/2006/relationships/tags" Target="../tags/tag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2.w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5" Type="http://schemas.openxmlformats.org/officeDocument/2006/relationships/slide" Target="slide18.xml"/><Relationship Id="rId4" Type="http://schemas.openxmlformats.org/officeDocument/2006/relationships/image" Target="../media/image14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3" Type="http://schemas.openxmlformats.org/officeDocument/2006/relationships/oleObject" Target="../embeddings/oleObject14.bin"/><Relationship Id="rId7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6.wmf"/><Relationship Id="rId5" Type="http://schemas.openxmlformats.org/officeDocument/2006/relationships/oleObject" Target="../embeddings/oleObject15.bin"/><Relationship Id="rId10" Type="http://schemas.openxmlformats.org/officeDocument/2006/relationships/image" Target="../media/image18.wmf"/><Relationship Id="rId4" Type="http://schemas.openxmlformats.org/officeDocument/2006/relationships/image" Target="../media/image15.wmf"/><Relationship Id="rId9" Type="http://schemas.openxmlformats.org/officeDocument/2006/relationships/oleObject" Target="../embeddings/oleObject17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3" Type="http://schemas.openxmlformats.org/officeDocument/2006/relationships/oleObject" Target="../embeddings/oleObject18.bin"/><Relationship Id="rId7" Type="http://schemas.openxmlformats.org/officeDocument/2006/relationships/oleObject" Target="../embeddings/oleObject2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20.wmf"/><Relationship Id="rId5" Type="http://schemas.openxmlformats.org/officeDocument/2006/relationships/oleObject" Target="../embeddings/oleObject19.bin"/><Relationship Id="rId4" Type="http://schemas.openxmlformats.org/officeDocument/2006/relationships/image" Target="../media/image19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23.wmf"/><Relationship Id="rId5" Type="http://schemas.openxmlformats.org/officeDocument/2006/relationships/oleObject" Target="../embeddings/oleObject22.bin"/><Relationship Id="rId4" Type="http://schemas.openxmlformats.org/officeDocument/2006/relationships/image" Target="../media/image22.w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wmf"/><Relationship Id="rId3" Type="http://schemas.openxmlformats.org/officeDocument/2006/relationships/oleObject" Target="../embeddings/oleObject23.bin"/><Relationship Id="rId7" Type="http://schemas.openxmlformats.org/officeDocument/2006/relationships/oleObject" Target="../embeddings/oleObject2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25.wmf"/><Relationship Id="rId5" Type="http://schemas.openxmlformats.org/officeDocument/2006/relationships/oleObject" Target="../embeddings/oleObject24.bin"/><Relationship Id="rId10" Type="http://schemas.openxmlformats.org/officeDocument/2006/relationships/image" Target="../media/image27.wmf"/><Relationship Id="rId4" Type="http://schemas.openxmlformats.org/officeDocument/2006/relationships/image" Target="../media/image24.wmf"/><Relationship Id="rId9" Type="http://schemas.openxmlformats.org/officeDocument/2006/relationships/oleObject" Target="../embeddings/oleObject26.bin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png"/><Relationship Id="rId5" Type="http://schemas.openxmlformats.org/officeDocument/2006/relationships/image" Target="../media/image4.wmf"/><Relationship Id="rId4" Type="http://schemas.openxmlformats.org/officeDocument/2006/relationships/oleObject" Target="../embeddings/oleObject3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slideLayout" Target="../slideLayouts/slideLayout7.xml"/><Relationship Id="rId7" Type="http://schemas.openxmlformats.org/officeDocument/2006/relationships/oleObject" Target="../embeddings/oleObject5.bin"/><Relationship Id="rId2" Type="http://schemas.openxmlformats.org/officeDocument/2006/relationships/tags" Target="../tags/tag3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4.bin"/><Relationship Id="rId4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7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slideLayout" Target="../slideLayouts/slideLayout7.xml"/><Relationship Id="rId7" Type="http://schemas.openxmlformats.org/officeDocument/2006/relationships/oleObject" Target="../embeddings/oleObject9.bin"/><Relationship Id="rId12" Type="http://schemas.openxmlformats.org/officeDocument/2006/relationships/image" Target="../media/image12.wmf"/><Relationship Id="rId2" Type="http://schemas.openxmlformats.org/officeDocument/2006/relationships/tags" Target="../tags/tag4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9.wmf"/><Relationship Id="rId11" Type="http://schemas.openxmlformats.org/officeDocument/2006/relationships/oleObject" Target="../embeddings/oleObject11.bin"/><Relationship Id="rId5" Type="http://schemas.openxmlformats.org/officeDocument/2006/relationships/oleObject" Target="../embeddings/oleObject8.bin"/><Relationship Id="rId10" Type="http://schemas.openxmlformats.org/officeDocument/2006/relationships/image" Target="../media/image11.wmf"/><Relationship Id="rId4" Type="http://schemas.openxmlformats.org/officeDocument/2006/relationships/notesSlide" Target="../notesSlides/notesSlide3.xml"/><Relationship Id="rId9" Type="http://schemas.openxmlformats.org/officeDocument/2006/relationships/oleObject" Target="../embeddings/oleObject10.bin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13.wmf"/><Relationship Id="rId4" Type="http://schemas.openxmlformats.org/officeDocument/2006/relationships/oleObject" Target="../embeddings/oleObject1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12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7348272"/>
              </p:ext>
            </p:extLst>
          </p:nvPr>
        </p:nvGraphicFramePr>
        <p:xfrm>
          <a:off x="1449238" y="1014097"/>
          <a:ext cx="4009478" cy="22392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794" name="Equation" r:id="rId4" imgW="1523880" imgH="850680" progId="Equation.DSMT4">
                  <p:embed/>
                </p:oleObj>
              </mc:Choice>
              <mc:Fallback>
                <p:oleObj name="Equation" r:id="rId4" imgW="1523880" imgH="8506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9238" y="1014097"/>
                        <a:ext cx="4009478" cy="223926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832401" y="975817"/>
            <a:ext cx="618971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800" b="1" dirty="0" smtClean="0">
                <a:solidFill>
                  <a:srgbClr val="FF0000"/>
                </a:solidFill>
              </a:rPr>
              <a:t>PT </a:t>
            </a:r>
            <a:r>
              <a:rPr lang="en-US" sz="2800" b="1" dirty="0" err="1" smtClean="0">
                <a:solidFill>
                  <a:srgbClr val="FF0000"/>
                </a:solidFill>
              </a:rPr>
              <a:t>đưa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được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về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dạng</a:t>
            </a:r>
            <a:r>
              <a:rPr lang="en-US" sz="2800" b="1" dirty="0" smtClean="0">
                <a:solidFill>
                  <a:srgbClr val="FF0000"/>
                </a:solidFill>
              </a:rPr>
              <a:t> ax + b = 0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800" b="1" dirty="0" smtClean="0">
                <a:solidFill>
                  <a:srgbClr val="FF0000"/>
                </a:solidFill>
              </a:rPr>
              <a:t>PT </a:t>
            </a:r>
            <a:r>
              <a:rPr lang="en-US" sz="2800" b="1" dirty="0" err="1" smtClean="0">
                <a:solidFill>
                  <a:srgbClr val="FF0000"/>
                </a:solidFill>
              </a:rPr>
              <a:t>tích</a:t>
            </a:r>
            <a:endParaRPr lang="en-US" sz="2800" b="1" dirty="0" smtClean="0">
              <a:solidFill>
                <a:srgbClr val="FF0000"/>
              </a:solidFill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US" sz="1200" b="1" dirty="0" smtClean="0">
              <a:solidFill>
                <a:srgbClr val="FF0000"/>
              </a:solidFill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800" b="1" dirty="0" smtClean="0">
                <a:solidFill>
                  <a:srgbClr val="FF0000"/>
                </a:solidFill>
              </a:rPr>
              <a:t>PT </a:t>
            </a:r>
            <a:r>
              <a:rPr lang="en-US" sz="2800" b="1" dirty="0" err="1" smtClean="0">
                <a:solidFill>
                  <a:srgbClr val="FF0000"/>
                </a:solidFill>
              </a:rPr>
              <a:t>chứa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ẩn</a:t>
            </a:r>
            <a:r>
              <a:rPr lang="en-US" sz="2800" b="1" dirty="0" smtClean="0">
                <a:solidFill>
                  <a:srgbClr val="FF0000"/>
                </a:solidFill>
              </a:rPr>
              <a:t> ở </a:t>
            </a:r>
            <a:r>
              <a:rPr lang="en-US" sz="2800" b="1" dirty="0" err="1" smtClean="0">
                <a:solidFill>
                  <a:srgbClr val="FF0000"/>
                </a:solidFill>
              </a:rPr>
              <a:t>mẫu</a:t>
            </a:r>
            <a:endParaRPr lang="en-US" sz="2800" b="1" dirty="0">
              <a:solidFill>
                <a:srgbClr val="FF0000"/>
              </a:solidFill>
            </a:endParaRPr>
          </a:p>
        </p:txBody>
      </p:sp>
      <p:graphicFrame>
        <p:nvGraphicFramePr>
          <p:cNvPr id="5123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09931746"/>
              </p:ext>
            </p:extLst>
          </p:nvPr>
        </p:nvGraphicFramePr>
        <p:xfrm>
          <a:off x="1433513" y="3924300"/>
          <a:ext cx="3625850" cy="2668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795" name="Equation" r:id="rId6" imgW="1346040" imgH="990360" progId="Equation.DSMT4">
                  <p:embed/>
                </p:oleObj>
              </mc:Choice>
              <mc:Fallback>
                <p:oleObj name="Equation" r:id="rId6" imgW="1346040" imgH="990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33513" y="3924300"/>
                        <a:ext cx="3625850" cy="2668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1449238" y="475988"/>
            <a:ext cx="86717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002060"/>
                </a:solidFill>
                <a:latin typeface="Palatino Linotype" panose="02040502050505030304" pitchFamily="18" charset="0"/>
              </a:rPr>
              <a:t>Các</a:t>
            </a:r>
            <a:r>
              <a:rPr lang="en-US" sz="2800" b="1" dirty="0" smtClean="0">
                <a:solidFill>
                  <a:srgbClr val="002060"/>
                </a:solidFill>
                <a:latin typeface="Palatino Linotype" panose="02040502050505030304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Palatino Linotype" panose="02040502050505030304" pitchFamily="18" charset="0"/>
              </a:rPr>
              <a:t>phương</a:t>
            </a:r>
            <a:r>
              <a:rPr lang="en-US" sz="2800" b="1" dirty="0">
                <a:solidFill>
                  <a:srgbClr val="002060"/>
                </a:solidFill>
                <a:latin typeface="Palatino Linotype" panose="02040502050505030304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Palatino Linotype" panose="02040502050505030304" pitchFamily="18" charset="0"/>
              </a:rPr>
              <a:t>trình</a:t>
            </a:r>
            <a:r>
              <a:rPr lang="en-US" sz="2800" b="1" dirty="0">
                <a:solidFill>
                  <a:srgbClr val="002060"/>
                </a:solidFill>
                <a:latin typeface="Palatino Linotype" panose="02040502050505030304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Palatino Linotype" panose="02040502050505030304" pitchFamily="18" charset="0"/>
              </a:rPr>
              <a:t>đã</a:t>
            </a:r>
            <a:r>
              <a:rPr lang="en-US" sz="2800" b="1" dirty="0" smtClean="0">
                <a:solidFill>
                  <a:srgbClr val="002060"/>
                </a:solidFill>
                <a:latin typeface="Palatino Linotype" panose="02040502050505030304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Palatino Linotype" panose="02040502050505030304" pitchFamily="18" charset="0"/>
              </a:rPr>
              <a:t>học</a:t>
            </a:r>
            <a:r>
              <a:rPr lang="en-US" sz="2800" b="1" dirty="0" smtClean="0">
                <a:solidFill>
                  <a:srgbClr val="002060"/>
                </a:solidFill>
                <a:latin typeface="Palatino Linotype" panose="02040502050505030304" pitchFamily="18" charset="0"/>
              </a:rPr>
              <a:t>: </a:t>
            </a:r>
            <a:endParaRPr lang="en-US" sz="2800" b="1" dirty="0">
              <a:solidFill>
                <a:srgbClr val="002060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49238" y="3455292"/>
            <a:ext cx="65490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002060"/>
                </a:solidFill>
                <a:latin typeface="Palatino Linotype" panose="02040502050505030304" pitchFamily="18" charset="0"/>
              </a:rPr>
              <a:t>Các</a:t>
            </a:r>
            <a:r>
              <a:rPr lang="en-US" sz="2800" b="1" dirty="0" smtClean="0">
                <a:solidFill>
                  <a:srgbClr val="002060"/>
                </a:solidFill>
                <a:latin typeface="Palatino Linotype" panose="02040502050505030304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Palatino Linotype" panose="02040502050505030304" pitchFamily="18" charset="0"/>
              </a:rPr>
              <a:t>phương</a:t>
            </a:r>
            <a:r>
              <a:rPr lang="en-US" sz="2800" b="1" dirty="0">
                <a:solidFill>
                  <a:srgbClr val="002060"/>
                </a:solidFill>
                <a:latin typeface="Palatino Linotype" panose="02040502050505030304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Palatino Linotype" panose="02040502050505030304" pitchFamily="18" charset="0"/>
              </a:rPr>
              <a:t>trình</a:t>
            </a:r>
            <a:r>
              <a:rPr lang="en-US" sz="2800" b="1" dirty="0">
                <a:solidFill>
                  <a:srgbClr val="002060"/>
                </a:solidFill>
                <a:latin typeface="Palatino Linotype" panose="02040502050505030304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Palatino Linotype" panose="02040502050505030304" pitchFamily="18" charset="0"/>
              </a:rPr>
              <a:t>có</a:t>
            </a:r>
            <a:r>
              <a:rPr lang="en-US" sz="2800" b="1" dirty="0">
                <a:solidFill>
                  <a:srgbClr val="002060"/>
                </a:solidFill>
                <a:latin typeface="Palatino Linotype" panose="02040502050505030304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Palatino Linotype" panose="02040502050505030304" pitchFamily="18" charset="0"/>
              </a:rPr>
              <a:t>dạng</a:t>
            </a:r>
            <a:r>
              <a:rPr lang="en-US" sz="2800" b="1" dirty="0">
                <a:solidFill>
                  <a:srgbClr val="002060"/>
                </a:solidFill>
                <a:latin typeface="Palatino Linotype" panose="02040502050505030304" pitchFamily="18" charset="0"/>
              </a:rPr>
              <a:t>: 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758517" y="4940006"/>
            <a:ext cx="61897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800" b="1" dirty="0" smtClean="0">
                <a:solidFill>
                  <a:srgbClr val="FF0000"/>
                </a:solidFill>
              </a:rPr>
              <a:t>PT </a:t>
            </a:r>
            <a:r>
              <a:rPr lang="en-US" sz="2800" b="1" dirty="0" err="1" smtClean="0">
                <a:solidFill>
                  <a:srgbClr val="FF0000"/>
                </a:solidFill>
              </a:rPr>
              <a:t>có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chứa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dấu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giá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trị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tuyệt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đối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1124262" y="3978512"/>
            <a:ext cx="3043004" cy="60847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2880109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/>
      <p:bldP spid="7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59">
            <a:extLst>
              <a:ext uri="{FF2B5EF4-FFF2-40B4-BE49-F238E27FC236}">
                <a16:creationId xmlns:a16="http://schemas.microsoft.com/office/drawing/2014/main" id="{0E7D7E9B-2224-4FE3-869C-1FEDD27EAF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1124105"/>
            <a:ext cx="10997452" cy="56938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en-US" sz="2800" dirty="0">
                <a:latin typeface="Palatino Linotype" panose="0204050205050503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Palatino Linotype" panose="02040502050505030304" pitchFamily="18" charset="0"/>
                <a:cs typeface="Times New Roman" panose="02020603050405020304" pitchFamily="18" charset="0"/>
              </a:rPr>
              <a:t>Nếu</a:t>
            </a:r>
            <a:r>
              <a:rPr lang="en-US" altLang="en-US" sz="2800" dirty="0">
                <a:latin typeface="Palatino Linotype" panose="02040502050505030304" pitchFamily="18" charset="0"/>
                <a:cs typeface="Times New Roman" panose="02020603050405020304" pitchFamily="18" charset="0"/>
              </a:rPr>
              <a:t>  -5x ≥ 0 </a:t>
            </a:r>
            <a:r>
              <a:rPr lang="en-US" altLang="en-US" sz="2800" dirty="0">
                <a:latin typeface="Palatino Linotype" panose="0204050205050503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</a:t>
            </a:r>
            <a:r>
              <a:rPr lang="en-US" altLang="en-US" sz="2800" dirty="0">
                <a:latin typeface="Palatino Linotype" panose="02040502050505030304" pitchFamily="18" charset="0"/>
                <a:cs typeface="Times New Roman" panose="02020603050405020304" pitchFamily="18" charset="0"/>
              </a:rPr>
              <a:t> x      0. Khi </a:t>
            </a:r>
            <a:r>
              <a:rPr lang="en-US" altLang="en-US" sz="2800" dirty="0" err="1">
                <a:latin typeface="Palatino Linotype" panose="02040502050505030304" pitchFamily="18" charset="0"/>
                <a:cs typeface="Times New Roman" panose="02020603050405020304" pitchFamily="18" charset="0"/>
              </a:rPr>
              <a:t>đó</a:t>
            </a:r>
            <a:r>
              <a:rPr lang="en-US" altLang="en-US" sz="2800" dirty="0">
                <a:latin typeface="Palatino Linotype" panose="0204050205050503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>
                <a:latin typeface="Palatino Linotype" panose="0204050205050503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|-5x|= -5x </a:t>
            </a:r>
            <a:r>
              <a:rPr lang="en-US" altLang="en-US" sz="2800" dirty="0">
                <a:latin typeface="Palatino Linotype" panose="02040502050505030304" pitchFamily="18" charset="0"/>
                <a:cs typeface="Times New Roman" panose="02020603050405020304" pitchFamily="18" charset="0"/>
              </a:rPr>
              <a:t>                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800" dirty="0">
                <a:latin typeface="Palatino Linotype" panose="02040502050505030304" pitchFamily="18" charset="0"/>
                <a:cs typeface="Times New Roman" panose="02020603050405020304" pitchFamily="18" charset="0"/>
              </a:rPr>
              <a:t>Ta </a:t>
            </a:r>
            <a:r>
              <a:rPr lang="en-US" altLang="en-US" sz="2800" dirty="0" err="1">
                <a:latin typeface="Palatino Linotype" panose="0204050205050503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sz="2800" dirty="0">
                <a:latin typeface="Palatino Linotype" panose="0204050205050503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Palatino Linotype" panose="02040502050505030304" pitchFamily="18" charset="0"/>
                <a:cs typeface="Times New Roman" panose="02020603050405020304" pitchFamily="18" charset="0"/>
              </a:rPr>
              <a:t>phương</a:t>
            </a:r>
            <a:r>
              <a:rPr lang="en-US" altLang="en-US" sz="2800" dirty="0">
                <a:latin typeface="Palatino Linotype" panose="0204050205050503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Palatino Linotype" panose="02040502050505030304" pitchFamily="18" charset="0"/>
                <a:cs typeface="Times New Roman" panose="02020603050405020304" pitchFamily="18" charset="0"/>
              </a:rPr>
              <a:t>trình</a:t>
            </a:r>
            <a:r>
              <a:rPr lang="en-US" altLang="en-US" sz="2800" dirty="0">
                <a:latin typeface="Palatino Linotype" panose="02040502050505030304" pitchFamily="18" charset="0"/>
                <a:cs typeface="Times New Roman" panose="02020603050405020304" pitchFamily="18" charset="0"/>
              </a:rPr>
              <a:t> : -5x  = 2x + 21 </a:t>
            </a:r>
            <a:r>
              <a:rPr lang="en-US" altLang="en-US" sz="2800" dirty="0">
                <a:latin typeface="Palatino Linotype" panose="0204050205050503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</a:t>
            </a:r>
            <a:r>
              <a:rPr lang="en-US" altLang="en-US" sz="2800" dirty="0">
                <a:latin typeface="Palatino Linotype" panose="02040502050505030304" pitchFamily="18" charset="0"/>
                <a:cs typeface="Times New Roman" panose="02020603050405020304" pitchFamily="18" charset="0"/>
              </a:rPr>
              <a:t> -5x – 2x = 21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800" dirty="0">
                <a:latin typeface="Palatino Linotype" panose="0204050205050503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                                                            </a:t>
            </a:r>
            <a:r>
              <a:rPr lang="en-US" altLang="en-US" sz="2800" dirty="0">
                <a:latin typeface="Palatino Linotype" panose="02040502050505030304" pitchFamily="18" charset="0"/>
                <a:cs typeface="Times New Roman" panose="02020603050405020304" pitchFamily="18" charset="0"/>
              </a:rPr>
              <a:t> -7x  = 21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800" dirty="0">
                <a:latin typeface="Palatino Linotype" panose="0204050205050503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                                                            </a:t>
            </a:r>
            <a:r>
              <a:rPr lang="en-US" altLang="en-US" sz="2800" dirty="0">
                <a:latin typeface="Palatino Linotype" panose="02040502050505030304" pitchFamily="18" charset="0"/>
                <a:cs typeface="Times New Roman" panose="02020603050405020304" pitchFamily="18" charset="0"/>
              </a:rPr>
              <a:t> x  = -3 </a:t>
            </a:r>
            <a:r>
              <a:rPr lang="en-US" altLang="en-US" sz="2800" dirty="0">
                <a:solidFill>
                  <a:srgbClr val="FF0000"/>
                </a:solidFill>
                <a:latin typeface="Palatino Linotype" panose="02040502050505030304" pitchFamily="18" charset="0"/>
                <a:cs typeface="Times New Roman" panose="02020603050405020304" pitchFamily="18" charset="0"/>
              </a:rPr>
              <a:t>(</a:t>
            </a:r>
            <a:r>
              <a:rPr lang="en-US" altLang="en-US" sz="2800" i="1" dirty="0" err="1">
                <a:solidFill>
                  <a:srgbClr val="FF0000"/>
                </a:solidFill>
                <a:latin typeface="Palatino Linotype" panose="02040502050505030304" pitchFamily="18" charset="0"/>
                <a:cs typeface="Times New Roman" panose="02020603050405020304" pitchFamily="18" charset="0"/>
              </a:rPr>
              <a:t>thoả</a:t>
            </a:r>
            <a:r>
              <a:rPr lang="en-US" altLang="en-US" sz="2800" i="1" dirty="0">
                <a:solidFill>
                  <a:srgbClr val="FF0000"/>
                </a:solidFill>
                <a:latin typeface="Palatino Linotype" panose="0204050205050503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i="1" dirty="0" err="1">
                <a:solidFill>
                  <a:srgbClr val="FF0000"/>
                </a:solidFill>
                <a:latin typeface="Palatino Linotype" panose="02040502050505030304" pitchFamily="18" charset="0"/>
                <a:cs typeface="Times New Roman" panose="02020603050405020304" pitchFamily="18" charset="0"/>
              </a:rPr>
              <a:t>mãn</a:t>
            </a:r>
            <a:r>
              <a:rPr lang="en-US" altLang="en-US" sz="2800" dirty="0">
                <a:solidFill>
                  <a:srgbClr val="FF0000"/>
                </a:solidFill>
                <a:latin typeface="Palatino Linotype" panose="02040502050505030304" pitchFamily="18" charset="0"/>
                <a:cs typeface="Times New Roman" panose="02020603050405020304" pitchFamily="18" charset="0"/>
              </a:rPr>
              <a:t>)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en-US" sz="2800" dirty="0">
                <a:latin typeface="Palatino Linotype" panose="0204050205050503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Palatino Linotype" panose="02040502050505030304" pitchFamily="18" charset="0"/>
                <a:cs typeface="Times New Roman" panose="02020603050405020304" pitchFamily="18" charset="0"/>
              </a:rPr>
              <a:t>Nếu</a:t>
            </a:r>
            <a:r>
              <a:rPr lang="en-US" altLang="en-US" sz="2800" dirty="0">
                <a:latin typeface="Palatino Linotype" panose="02040502050505030304" pitchFamily="18" charset="0"/>
                <a:cs typeface="Times New Roman" panose="02020603050405020304" pitchFamily="18" charset="0"/>
              </a:rPr>
              <a:t> -5x &lt; 0 </a:t>
            </a:r>
            <a:r>
              <a:rPr lang="en-US" altLang="en-US" sz="2800" dirty="0">
                <a:latin typeface="Palatino Linotype" panose="0204050205050503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</a:t>
            </a:r>
            <a:r>
              <a:rPr lang="en-US" altLang="en-US" sz="2800" dirty="0">
                <a:latin typeface="Palatino Linotype" panose="02040502050505030304" pitchFamily="18" charset="0"/>
                <a:cs typeface="Times New Roman" panose="02020603050405020304" pitchFamily="18" charset="0"/>
              </a:rPr>
              <a:t> x  ≥ 0. Khi </a:t>
            </a:r>
            <a:r>
              <a:rPr lang="en-US" altLang="en-US" sz="2800" dirty="0" err="1">
                <a:latin typeface="Palatino Linotype" panose="02040502050505030304" pitchFamily="18" charset="0"/>
                <a:cs typeface="Times New Roman" panose="02020603050405020304" pitchFamily="18" charset="0"/>
              </a:rPr>
              <a:t>đó</a:t>
            </a:r>
            <a:r>
              <a:rPr lang="en-US" altLang="en-US" sz="2800" dirty="0">
                <a:latin typeface="Palatino Linotype" panose="0204050205050503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>
                <a:latin typeface="Palatino Linotype" panose="0204050205050503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|-5x|= 5x </a:t>
            </a:r>
            <a:endParaRPr lang="en-US" altLang="en-US" sz="2800" dirty="0">
              <a:latin typeface="Palatino Linotype" panose="0204050205050503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altLang="en-US" sz="2800" dirty="0">
                <a:latin typeface="Palatino Linotype" panose="02040502050505030304" pitchFamily="18" charset="0"/>
                <a:cs typeface="Times New Roman" panose="02020603050405020304" pitchFamily="18" charset="0"/>
              </a:rPr>
              <a:t>Ta </a:t>
            </a:r>
            <a:r>
              <a:rPr lang="en-US" altLang="en-US" sz="2800" dirty="0" err="1">
                <a:latin typeface="Palatino Linotype" panose="0204050205050503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sz="2800" dirty="0">
                <a:latin typeface="Palatino Linotype" panose="0204050205050503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Palatino Linotype" panose="02040502050505030304" pitchFamily="18" charset="0"/>
                <a:cs typeface="Times New Roman" panose="02020603050405020304" pitchFamily="18" charset="0"/>
              </a:rPr>
              <a:t>phương</a:t>
            </a:r>
            <a:r>
              <a:rPr lang="en-US" altLang="en-US" sz="2800" dirty="0">
                <a:latin typeface="Palatino Linotype" panose="0204050205050503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Palatino Linotype" panose="02040502050505030304" pitchFamily="18" charset="0"/>
                <a:cs typeface="Times New Roman" panose="02020603050405020304" pitchFamily="18" charset="0"/>
              </a:rPr>
              <a:t>trình</a:t>
            </a:r>
            <a:r>
              <a:rPr lang="en-US" altLang="en-US" sz="2800" dirty="0">
                <a:latin typeface="Palatino Linotype" panose="02040502050505030304" pitchFamily="18" charset="0"/>
                <a:cs typeface="Times New Roman" panose="02020603050405020304" pitchFamily="18" charset="0"/>
              </a:rPr>
              <a:t> : 5x = 2x + 21 </a:t>
            </a:r>
            <a:r>
              <a:rPr lang="en-US" altLang="en-US" sz="2800" dirty="0">
                <a:latin typeface="Palatino Linotype" panose="0204050205050503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</a:t>
            </a:r>
            <a:r>
              <a:rPr lang="en-US" altLang="en-US" sz="2800" dirty="0">
                <a:latin typeface="Palatino Linotype" panose="02040502050505030304" pitchFamily="18" charset="0"/>
                <a:cs typeface="Times New Roman" panose="02020603050405020304" pitchFamily="18" charset="0"/>
              </a:rPr>
              <a:t> 5x – 2x = 21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800" dirty="0">
                <a:latin typeface="Palatino Linotype" panose="0204050205050503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                                                         </a:t>
            </a:r>
            <a:r>
              <a:rPr lang="en-US" altLang="en-US" sz="2800" dirty="0">
                <a:latin typeface="Palatino Linotype" panose="02040502050505030304" pitchFamily="18" charset="0"/>
                <a:cs typeface="Times New Roman" panose="02020603050405020304" pitchFamily="18" charset="0"/>
              </a:rPr>
              <a:t> 3x  = 21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800" dirty="0">
                <a:latin typeface="Palatino Linotype" panose="0204050205050503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                                                         </a:t>
            </a:r>
            <a:r>
              <a:rPr lang="en-US" altLang="en-US" sz="2800" dirty="0">
                <a:latin typeface="Palatino Linotype" panose="0204050205050503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</a:t>
            </a:r>
            <a:r>
              <a:rPr lang="en-US" altLang="en-US" sz="2800" dirty="0">
                <a:latin typeface="Palatino Linotype" panose="02040502050505030304" pitchFamily="18" charset="0"/>
                <a:cs typeface="Times New Roman" panose="02020603050405020304" pitchFamily="18" charset="0"/>
              </a:rPr>
              <a:t> x = 7 </a:t>
            </a:r>
            <a:r>
              <a:rPr lang="en-US" altLang="en-US" sz="2800" dirty="0">
                <a:solidFill>
                  <a:srgbClr val="FF0000"/>
                </a:solidFill>
                <a:latin typeface="Palatino Linotype" panose="02040502050505030304" pitchFamily="18" charset="0"/>
                <a:cs typeface="Times New Roman" panose="02020603050405020304" pitchFamily="18" charset="0"/>
              </a:rPr>
              <a:t>(</a:t>
            </a:r>
            <a:r>
              <a:rPr lang="en-US" altLang="en-US" sz="2800" i="1" dirty="0" err="1">
                <a:solidFill>
                  <a:srgbClr val="FF0000"/>
                </a:solidFill>
                <a:latin typeface="Palatino Linotype" panose="02040502050505030304" pitchFamily="18" charset="0"/>
                <a:cs typeface="Times New Roman" panose="02020603050405020304" pitchFamily="18" charset="0"/>
              </a:rPr>
              <a:t>thoả</a:t>
            </a:r>
            <a:r>
              <a:rPr lang="en-US" altLang="en-US" sz="2800" i="1" dirty="0">
                <a:solidFill>
                  <a:srgbClr val="FF0000"/>
                </a:solidFill>
                <a:latin typeface="Palatino Linotype" panose="0204050205050503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i="1" dirty="0" err="1">
                <a:solidFill>
                  <a:srgbClr val="FF0000"/>
                </a:solidFill>
                <a:latin typeface="Palatino Linotype" panose="02040502050505030304" pitchFamily="18" charset="0"/>
                <a:cs typeface="Times New Roman" panose="02020603050405020304" pitchFamily="18" charset="0"/>
              </a:rPr>
              <a:t>mãn</a:t>
            </a:r>
            <a:r>
              <a:rPr lang="en-US" altLang="en-US" sz="2800" dirty="0">
                <a:solidFill>
                  <a:srgbClr val="FF0000"/>
                </a:solidFill>
                <a:latin typeface="Palatino Linotype" panose="02040502050505030304" pitchFamily="18" charset="0"/>
                <a:cs typeface="Times New Roman" panose="02020603050405020304" pitchFamily="18" charset="0"/>
              </a:rPr>
              <a:t> ) 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800" dirty="0">
                <a:latin typeface="Palatino Linotype" panose="02040502050505030304" pitchFamily="18" charset="0"/>
                <a:cs typeface="Times New Roman" panose="02020603050405020304" pitchFamily="18" charset="0"/>
              </a:rPr>
              <a:t>                  </a:t>
            </a:r>
            <a:r>
              <a:rPr lang="en-US" altLang="en-US" sz="2800" i="1" dirty="0" err="1">
                <a:latin typeface="Palatino Linotype" panose="02040502050505030304" pitchFamily="18" charset="0"/>
                <a:cs typeface="Times New Roman" panose="02020603050405020304" pitchFamily="18" charset="0"/>
              </a:rPr>
              <a:t>Vậy</a:t>
            </a:r>
            <a:r>
              <a:rPr lang="en-US" altLang="en-US" sz="2800" i="1" dirty="0">
                <a:latin typeface="Palatino Linotype" panose="0204050205050503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i="1" dirty="0" err="1">
                <a:latin typeface="Palatino Linotype" panose="02040502050505030304" pitchFamily="18" charset="0"/>
                <a:cs typeface="Times New Roman" panose="02020603050405020304" pitchFamily="18" charset="0"/>
              </a:rPr>
              <a:t>tập</a:t>
            </a:r>
            <a:r>
              <a:rPr lang="en-US" altLang="en-US" sz="2800" i="1" dirty="0">
                <a:latin typeface="Palatino Linotype" panose="0204050205050503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i="1" dirty="0" err="1">
                <a:latin typeface="Palatino Linotype" panose="02040502050505030304" pitchFamily="18" charset="0"/>
                <a:cs typeface="Times New Roman" panose="02020603050405020304" pitchFamily="18" charset="0"/>
              </a:rPr>
              <a:t>nghiệm</a:t>
            </a:r>
            <a:r>
              <a:rPr lang="en-US" altLang="en-US" sz="2800" i="1" dirty="0">
                <a:latin typeface="Palatino Linotype" panose="0204050205050503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i="1" dirty="0" err="1">
                <a:latin typeface="Palatino Linotype" panose="0204050205050503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sz="2800" i="1" dirty="0">
                <a:latin typeface="Palatino Linotype" panose="0204050205050503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i="1" dirty="0" err="1">
                <a:latin typeface="Palatino Linotype" panose="02040502050505030304" pitchFamily="18" charset="0"/>
                <a:cs typeface="Times New Roman" panose="02020603050405020304" pitchFamily="18" charset="0"/>
              </a:rPr>
              <a:t>phương</a:t>
            </a:r>
            <a:r>
              <a:rPr lang="en-US" altLang="en-US" sz="2800" i="1" dirty="0">
                <a:latin typeface="Palatino Linotype" panose="0204050205050503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i="1" dirty="0" err="1">
                <a:latin typeface="Palatino Linotype" panose="02040502050505030304" pitchFamily="18" charset="0"/>
                <a:cs typeface="Times New Roman" panose="02020603050405020304" pitchFamily="18" charset="0"/>
              </a:rPr>
              <a:t>trình</a:t>
            </a:r>
            <a:r>
              <a:rPr lang="en-US" altLang="en-US" sz="2800" i="1" dirty="0">
                <a:latin typeface="Palatino Linotype" panose="0204050205050503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i="1" dirty="0" err="1">
                <a:latin typeface="Palatino Linotype" panose="02040502050505030304" pitchFamily="18" charset="0"/>
                <a:cs typeface="Times New Roman" panose="02020603050405020304" pitchFamily="18" charset="0"/>
              </a:rPr>
              <a:t>đã</a:t>
            </a:r>
            <a:r>
              <a:rPr lang="en-US" altLang="en-US" sz="2800" i="1" dirty="0">
                <a:latin typeface="Palatino Linotype" panose="0204050205050503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i="1" dirty="0" err="1">
                <a:latin typeface="Palatino Linotype" panose="02040502050505030304" pitchFamily="18" charset="0"/>
                <a:cs typeface="Times New Roman" panose="02020603050405020304" pitchFamily="18" charset="0"/>
              </a:rPr>
              <a:t>cho</a:t>
            </a:r>
            <a:r>
              <a:rPr lang="en-US" altLang="en-US" sz="2800" i="1" dirty="0">
                <a:latin typeface="Palatino Linotype" panose="0204050205050503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i="1" dirty="0" err="1">
                <a:latin typeface="Palatino Linotype" panose="0204050205050503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sz="2800" i="1" dirty="0">
                <a:latin typeface="Palatino Linotype" panose="02040502050505030304" pitchFamily="18" charset="0"/>
                <a:cs typeface="Times New Roman" panose="02020603050405020304" pitchFamily="18" charset="0"/>
              </a:rPr>
              <a:t> S={-3;7} </a:t>
            </a:r>
          </a:p>
        </p:txBody>
      </p:sp>
      <p:graphicFrame>
        <p:nvGraphicFramePr>
          <p:cNvPr id="10" name="Object 60">
            <a:extLst>
              <a:ext uri="{FF2B5EF4-FFF2-40B4-BE49-F238E27FC236}">
                <a16:creationId xmlns:a16="http://schemas.microsoft.com/office/drawing/2014/main" id="{7A66E537-F81F-4277-81FB-EAE01B53310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67178022"/>
              </p:ext>
            </p:extLst>
          </p:nvPr>
        </p:nvGraphicFramePr>
        <p:xfrm>
          <a:off x="4030597" y="1205750"/>
          <a:ext cx="292100" cy="350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2360" name="Equation" r:id="rId3" imgW="126720" imgH="152280" progId="Equation.3">
                  <p:embed/>
                </p:oleObj>
              </mc:Choice>
              <mc:Fallback>
                <p:oleObj name="Equation" r:id="rId3" imgW="126720" imgH="152280" progId="Equation.3">
                  <p:embed/>
                  <p:pic>
                    <p:nvPicPr>
                      <p:cNvPr id="44092" name="Object 60">
                        <a:extLst>
                          <a:ext uri="{FF2B5EF4-FFF2-40B4-BE49-F238E27FC236}">
                            <a16:creationId xmlns:a16="http://schemas.microsoft.com/office/drawing/2014/main" id="{911B2C09-2FF0-41E4-B250-9602E534BBA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0597" y="1205750"/>
                        <a:ext cx="292100" cy="350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ext Box 51">
            <a:extLst>
              <a:ext uri="{FF2B5EF4-FFF2-40B4-BE49-F238E27FC236}">
                <a16:creationId xmlns:a16="http://schemas.microsoft.com/office/drawing/2014/main" id="{972C7AE5-3432-46AD-A186-545E85D67A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89100" y="304388"/>
            <a:ext cx="86106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 dirty="0">
                <a:solidFill>
                  <a:srgbClr val="C00000"/>
                </a:solidFill>
                <a:latin typeface="Palatino Linotype" panose="02040502050505030304" pitchFamily="18" charset="0"/>
                <a:cs typeface="Times New Roman" panose="02020603050405020304" pitchFamily="18" charset="0"/>
              </a:rPr>
              <a:t>  </a:t>
            </a:r>
            <a:r>
              <a:rPr lang="en-US" altLang="en-US" sz="2800" b="1" dirty="0" err="1">
                <a:solidFill>
                  <a:srgbClr val="C00000"/>
                </a:solidFill>
                <a:latin typeface="Palatino Linotype" panose="02040502050505030304" pitchFamily="18" charset="0"/>
                <a:cs typeface="Times New Roman" panose="02020603050405020304" pitchFamily="18" charset="0"/>
              </a:rPr>
              <a:t>Giải</a:t>
            </a:r>
            <a:r>
              <a:rPr lang="en-US" altLang="en-US" sz="2800" b="1" dirty="0">
                <a:solidFill>
                  <a:srgbClr val="C00000"/>
                </a:solidFill>
                <a:latin typeface="Palatino Linotype" panose="0204050205050503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C00000"/>
                </a:solidFill>
                <a:latin typeface="Palatino Linotype" panose="02040502050505030304" pitchFamily="18" charset="0"/>
                <a:cs typeface="Times New Roman" panose="02020603050405020304" pitchFamily="18" charset="0"/>
              </a:rPr>
              <a:t>các</a:t>
            </a:r>
            <a:r>
              <a:rPr lang="en-US" altLang="en-US" sz="2800" b="1" dirty="0">
                <a:solidFill>
                  <a:srgbClr val="C00000"/>
                </a:solidFill>
                <a:latin typeface="Palatino Linotype" panose="0204050205050503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C00000"/>
                </a:solidFill>
                <a:latin typeface="Palatino Linotype" panose="02040502050505030304" pitchFamily="18" charset="0"/>
                <a:cs typeface="Times New Roman" panose="02020603050405020304" pitchFamily="18" charset="0"/>
              </a:rPr>
              <a:t>phương</a:t>
            </a:r>
            <a:r>
              <a:rPr lang="en-US" altLang="en-US" sz="2800" b="1" dirty="0">
                <a:solidFill>
                  <a:srgbClr val="C00000"/>
                </a:solidFill>
                <a:latin typeface="Palatino Linotype" panose="0204050205050503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C00000"/>
                </a:solidFill>
                <a:latin typeface="Palatino Linotype" panose="02040502050505030304" pitchFamily="18" charset="0"/>
                <a:cs typeface="Times New Roman" panose="02020603050405020304" pitchFamily="18" charset="0"/>
              </a:rPr>
              <a:t>trình</a:t>
            </a:r>
            <a:r>
              <a:rPr lang="en-US" altLang="en-US" sz="2800" b="1" dirty="0">
                <a:solidFill>
                  <a:srgbClr val="C00000"/>
                </a:solidFill>
                <a:latin typeface="Palatino Linotype" panose="02040502050505030304" pitchFamily="18" charset="0"/>
                <a:cs typeface="Times New Roman" panose="02020603050405020304" pitchFamily="18" charset="0"/>
              </a:rPr>
              <a:t>:  b) b) -5x  = 2x + 21	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0834CBB-CEC7-4DE3-8CD7-99F39C94E306}"/>
              </a:ext>
            </a:extLst>
          </p:cNvPr>
          <p:cNvSpPr/>
          <p:nvPr/>
        </p:nvSpPr>
        <p:spPr>
          <a:xfrm>
            <a:off x="914400" y="309119"/>
            <a:ext cx="774700" cy="520700"/>
          </a:xfrm>
          <a:prstGeom prst="rect">
            <a:avLst/>
          </a:prstGeom>
          <a:noFill/>
          <a:ln w="19050">
            <a:solidFill>
              <a:schemeClr val="accent4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200" b="1" dirty="0">
                <a:solidFill>
                  <a:srgbClr val="FF0000"/>
                </a:solidFill>
                <a:latin typeface="Palatino Linotype" panose="02040502050505030304" pitchFamily="18" charset="0"/>
              </a:rPr>
              <a:t>?2</a:t>
            </a:r>
          </a:p>
        </p:txBody>
      </p:sp>
      <p:sp>
        <p:nvSpPr>
          <p:cNvPr id="15" name="Line 52">
            <a:extLst>
              <a:ext uri="{FF2B5EF4-FFF2-40B4-BE49-F238E27FC236}">
                <a16:creationId xmlns:a16="http://schemas.microsoft.com/office/drawing/2014/main" id="{1EEBCDC0-F6FB-4EB0-BE16-C92DC3B15462}"/>
              </a:ext>
            </a:extLst>
          </p:cNvPr>
          <p:cNvSpPr>
            <a:spLocks noChangeShapeType="1"/>
          </p:cNvSpPr>
          <p:nvPr/>
        </p:nvSpPr>
        <p:spPr bwMode="auto">
          <a:xfrm>
            <a:off x="6613070" y="402362"/>
            <a:ext cx="0" cy="30480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Palatino Linotype" panose="02040502050505030304" pitchFamily="18" charset="0"/>
            </a:endParaRPr>
          </a:p>
        </p:txBody>
      </p:sp>
      <p:sp>
        <p:nvSpPr>
          <p:cNvPr id="16" name="Line 53">
            <a:extLst>
              <a:ext uri="{FF2B5EF4-FFF2-40B4-BE49-F238E27FC236}">
                <a16:creationId xmlns:a16="http://schemas.microsoft.com/office/drawing/2014/main" id="{689B1299-93FC-4974-94C2-ACCF314064C4}"/>
              </a:ext>
            </a:extLst>
          </p:cNvPr>
          <p:cNvSpPr>
            <a:spLocks noChangeShapeType="1"/>
          </p:cNvSpPr>
          <p:nvPr/>
        </p:nvSpPr>
        <p:spPr bwMode="auto">
          <a:xfrm>
            <a:off x="7235793" y="400762"/>
            <a:ext cx="0" cy="304800"/>
          </a:xfrm>
          <a:prstGeom prst="line">
            <a:avLst/>
          </a:prstGeom>
          <a:ln w="38100">
            <a:solidFill>
              <a:srgbClr val="C00000"/>
            </a:solidFill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/>
          <a:lstStyle/>
          <a:p>
            <a:endParaRPr lang="en-US">
              <a:latin typeface="Palatino Linotype" panose="02040502050505030304" pitchFamily="18" charset="0"/>
            </a:endParaRPr>
          </a:p>
        </p:txBody>
      </p:sp>
      <p:sp>
        <p:nvSpPr>
          <p:cNvPr id="17" name="Action Button: Go Home 16">
            <a:hlinkClick r:id="rId5" action="ppaction://hlinksldjump" highlightClick="1"/>
            <a:extLst>
              <a:ext uri="{FF2B5EF4-FFF2-40B4-BE49-F238E27FC236}">
                <a16:creationId xmlns:a16="http://schemas.microsoft.com/office/drawing/2014/main" id="{6E299E3D-6299-4762-9F08-06089127E6B4}"/>
              </a:ext>
            </a:extLst>
          </p:cNvPr>
          <p:cNvSpPr/>
          <p:nvPr/>
        </p:nvSpPr>
        <p:spPr>
          <a:xfrm>
            <a:off x="11364686" y="6368143"/>
            <a:ext cx="342900" cy="293914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1638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295400" y="31898"/>
            <a:ext cx="8229600" cy="6126163"/>
          </a:xfrm>
        </p:spPr>
        <p:txBody>
          <a:bodyPr/>
          <a:lstStyle/>
          <a:p>
            <a:pPr>
              <a:buNone/>
            </a:pPr>
            <a:r>
              <a:rPr lang="en-US" b="1" dirty="0"/>
              <a:t>BT 35a),b) (SGK-51)</a:t>
            </a:r>
            <a:endParaRPr lang="en-US" dirty="0"/>
          </a:p>
          <a:p>
            <a:pPr>
              <a:buNone/>
            </a:pPr>
            <a:r>
              <a:rPr lang="en-US" i="1" dirty="0"/>
              <a:t>*Đáp án  </a:t>
            </a:r>
            <a:endParaRPr lang="en-US" dirty="0"/>
          </a:p>
          <a:p>
            <a:pPr>
              <a:buNone/>
            </a:pPr>
            <a:r>
              <a:rPr lang="en-US" dirty="0"/>
              <a:t> 	a) Nếu </a:t>
            </a:r>
            <a:r>
              <a:rPr lang="en-US" dirty="0" smtClean="0"/>
              <a:t>x ≥0 </a:t>
            </a:r>
            <a:r>
              <a:rPr lang="en-US" dirty="0"/>
              <a:t>, ta có: </a:t>
            </a:r>
          </a:p>
          <a:p>
            <a:pPr>
              <a:buNone/>
            </a:pPr>
            <a:r>
              <a:rPr lang="en-US" dirty="0"/>
              <a:t>  	    Nếu x </a:t>
            </a:r>
            <a:r>
              <a:rPr lang="en-US" dirty="0" smtClean="0"/>
              <a:t>≤0, </a:t>
            </a:r>
            <a:r>
              <a:rPr lang="en-US" dirty="0"/>
              <a:t>ta có: </a:t>
            </a:r>
            <a:endParaRPr lang="en-US" dirty="0" smtClean="0"/>
          </a:p>
          <a:p>
            <a:pPr>
              <a:buNone/>
            </a:pPr>
            <a:r>
              <a:rPr lang="en-US" dirty="0"/>
              <a:t>b) Nếu x≤ 0 </a:t>
            </a:r>
            <a:r>
              <a:rPr lang="en-US" dirty="0" smtClean="0"/>
              <a:t>=&gt;ǀ-4xǀ</a:t>
            </a:r>
            <a:r>
              <a:rPr lang="en-US" dirty="0"/>
              <a:t>=-4x </a:t>
            </a:r>
            <a:r>
              <a:rPr lang="en-US" dirty="0" smtClean="0"/>
              <a:t> ta có: 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     </a:t>
            </a:r>
            <a:r>
              <a:rPr lang="en-US" dirty="0" smtClean="0"/>
              <a:t>Nếu </a:t>
            </a:r>
            <a:r>
              <a:rPr lang="en-US" dirty="0"/>
              <a:t>x &gt; </a:t>
            </a:r>
            <a:r>
              <a:rPr lang="en-US" dirty="0" smtClean="0"/>
              <a:t>0 =&gt;ǀ-4xǀ=4x , ta có: </a:t>
            </a:r>
          </a:p>
          <a:p>
            <a:pPr>
              <a:buNone/>
            </a:pPr>
            <a:r>
              <a:rPr lang="en-US" dirty="0"/>
              <a:t>	</a:t>
            </a:r>
          </a:p>
          <a:p>
            <a:pPr>
              <a:buNone/>
            </a:pPr>
            <a:endParaRPr lang="en-US" dirty="0"/>
          </a:p>
        </p:txBody>
      </p:sp>
      <p:graphicFrame>
        <p:nvGraphicFramePr>
          <p:cNvPr id="2048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31401846"/>
              </p:ext>
            </p:extLst>
          </p:nvPr>
        </p:nvGraphicFramePr>
        <p:xfrm>
          <a:off x="4648200" y="959406"/>
          <a:ext cx="53340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10" name="Equation" r:id="rId3" imgW="2755800" imgH="266400" progId="Equation.DSMT4">
                  <p:embed/>
                </p:oleObj>
              </mc:Choice>
              <mc:Fallback>
                <p:oleObj name="Equation" r:id="rId3" imgW="2755800" imgH="266400" progId="Equation.DSMT4">
                  <p:embed/>
                  <p:pic>
                    <p:nvPicPr>
                      <p:cNvPr id="20482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8200" y="959406"/>
                        <a:ext cx="5334000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3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0221731"/>
              </p:ext>
            </p:extLst>
          </p:nvPr>
        </p:nvGraphicFramePr>
        <p:xfrm>
          <a:off x="4686300" y="1561936"/>
          <a:ext cx="52578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11" name="Equation" r:id="rId5" imgW="2869920" imgH="266400" progId="Equation.DSMT4">
                  <p:embed/>
                </p:oleObj>
              </mc:Choice>
              <mc:Fallback>
                <p:oleObj name="Equation" r:id="rId5" imgW="2869920" imgH="266400" progId="Equation.DSMT4">
                  <p:embed/>
                  <p:pic>
                    <p:nvPicPr>
                      <p:cNvPr id="20483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86300" y="1561936"/>
                        <a:ext cx="5257800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40377737"/>
              </p:ext>
            </p:extLst>
          </p:nvPr>
        </p:nvGraphicFramePr>
        <p:xfrm>
          <a:off x="1752600" y="2530464"/>
          <a:ext cx="8001000" cy="6487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12" name="Equation" r:id="rId7" imgW="3288960" imgH="266400" progId="Equation.DSMT4">
                  <p:embed/>
                </p:oleObj>
              </mc:Choice>
              <mc:Fallback>
                <p:oleObj name="Equation" r:id="rId7" imgW="3288960" imgH="266400" progId="Equation.DSMT4">
                  <p:embed/>
                  <p:pic>
                    <p:nvPicPr>
                      <p:cNvPr id="20484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2530464"/>
                        <a:ext cx="8001000" cy="64873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5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68826015"/>
              </p:ext>
            </p:extLst>
          </p:nvPr>
        </p:nvGraphicFramePr>
        <p:xfrm>
          <a:off x="1765005" y="3665761"/>
          <a:ext cx="7935686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13" name="Equation" r:id="rId9" imgW="3085920" imgH="266400" progId="Equation.DSMT4">
                  <p:embed/>
                </p:oleObj>
              </mc:Choice>
              <mc:Fallback>
                <p:oleObj name="Equation" r:id="rId9" imgW="3085920" imgH="266400" progId="Equation.DSMT4">
                  <p:embed/>
                  <p:pic>
                    <p:nvPicPr>
                      <p:cNvPr id="20485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5005" y="3665761"/>
                        <a:ext cx="7935686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425520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20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6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6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6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20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151321" y="365918"/>
            <a:ext cx="8229600" cy="6126163"/>
          </a:xfrm>
        </p:spPr>
        <p:txBody>
          <a:bodyPr/>
          <a:lstStyle/>
          <a:p>
            <a:pPr>
              <a:buNone/>
            </a:pPr>
            <a:r>
              <a:rPr lang="en-US" b="1" i="1" dirty="0"/>
              <a:t>Bài 36 ( SGK – 51)  </a:t>
            </a:r>
            <a:endParaRPr lang="en-US" dirty="0"/>
          </a:p>
          <a:p>
            <a:pPr>
              <a:buNone/>
            </a:pPr>
            <a:r>
              <a:rPr lang="en-US" dirty="0"/>
              <a:t>a)  </a:t>
            </a:r>
            <a:r>
              <a:rPr lang="en-US" dirty="0" smtClean="0"/>
              <a:t>			(</a:t>
            </a:r>
            <a:r>
              <a:rPr lang="en-US" dirty="0"/>
              <a:t>1)</a:t>
            </a:r>
          </a:p>
          <a:p>
            <a:pPr>
              <a:buNone/>
            </a:pPr>
            <a:r>
              <a:rPr lang="en-US" dirty="0"/>
              <a:t>Nếu </a:t>
            </a:r>
            <a:r>
              <a:rPr lang="en-US" dirty="0" smtClean="0"/>
              <a:t>				, </a:t>
            </a:r>
            <a:r>
              <a:rPr lang="en-US" dirty="0"/>
              <a:t>ta có pt(1)</a:t>
            </a:r>
          </a:p>
          <a:p>
            <a:pPr>
              <a:buNone/>
            </a:pPr>
            <a:r>
              <a:rPr lang="en-US" dirty="0">
                <a:sym typeface="Symbol"/>
              </a:rPr>
              <a:t></a:t>
            </a:r>
            <a:r>
              <a:rPr lang="en-US" dirty="0"/>
              <a:t> 2x = x – 6 </a:t>
            </a:r>
            <a:r>
              <a:rPr lang="en-US" dirty="0">
                <a:sym typeface="Symbol"/>
              </a:rPr>
              <a:t></a:t>
            </a:r>
            <a:r>
              <a:rPr lang="en-US" dirty="0"/>
              <a:t> 2x -  x =  – 6 </a:t>
            </a:r>
          </a:p>
          <a:p>
            <a:pPr>
              <a:buNone/>
            </a:pPr>
            <a:r>
              <a:rPr lang="en-US" dirty="0">
                <a:sym typeface="Symbol"/>
              </a:rPr>
              <a:t></a:t>
            </a:r>
            <a:r>
              <a:rPr lang="en-US" dirty="0"/>
              <a:t> x = – 6 ( </a:t>
            </a:r>
            <a:r>
              <a:rPr lang="en-US" dirty="0" smtClean="0"/>
              <a:t>không </a:t>
            </a:r>
            <a:r>
              <a:rPr lang="en-US" dirty="0"/>
              <a:t>t/m đk )</a:t>
            </a:r>
          </a:p>
          <a:p>
            <a:pPr>
              <a:buNone/>
            </a:pPr>
            <a:r>
              <a:rPr lang="en-US" dirty="0"/>
              <a:t>Nếu </a:t>
            </a:r>
            <a:r>
              <a:rPr lang="en-US" dirty="0" smtClean="0"/>
              <a:t>				, </a:t>
            </a:r>
            <a:r>
              <a:rPr lang="en-US" dirty="0"/>
              <a:t>ta có pt(1)</a:t>
            </a:r>
          </a:p>
          <a:p>
            <a:pPr>
              <a:buNone/>
            </a:pPr>
            <a:r>
              <a:rPr lang="en-US" dirty="0">
                <a:sym typeface="Symbol"/>
              </a:rPr>
              <a:t></a:t>
            </a:r>
            <a:r>
              <a:rPr lang="en-US" dirty="0"/>
              <a:t> -2x = x – 6 </a:t>
            </a:r>
            <a:r>
              <a:rPr lang="en-US" dirty="0">
                <a:sym typeface="Symbol"/>
              </a:rPr>
              <a:t></a:t>
            </a:r>
            <a:r>
              <a:rPr lang="en-US" dirty="0"/>
              <a:t> -2x -  x =  – 6 </a:t>
            </a:r>
          </a:p>
          <a:p>
            <a:pPr>
              <a:buNone/>
            </a:pPr>
            <a:r>
              <a:rPr lang="en-US" dirty="0">
                <a:sym typeface="Symbol"/>
              </a:rPr>
              <a:t></a:t>
            </a:r>
            <a:r>
              <a:rPr lang="en-US" dirty="0"/>
              <a:t> -3x = – 6 </a:t>
            </a:r>
            <a:r>
              <a:rPr lang="en-US" dirty="0">
                <a:sym typeface="Symbol"/>
              </a:rPr>
              <a:t></a:t>
            </a:r>
            <a:r>
              <a:rPr lang="en-US" dirty="0"/>
              <a:t>  x = 2 ( </a:t>
            </a:r>
            <a:r>
              <a:rPr lang="en-US" dirty="0" smtClean="0"/>
              <a:t>không </a:t>
            </a:r>
            <a:r>
              <a:rPr lang="en-US" dirty="0"/>
              <a:t>t/m đk )</a:t>
            </a:r>
          </a:p>
          <a:p>
            <a:pPr>
              <a:buNone/>
            </a:pPr>
            <a:r>
              <a:rPr lang="en-US" dirty="0"/>
              <a:t>Vậy pt (1) vô nghiệm</a:t>
            </a:r>
          </a:p>
          <a:p>
            <a:pPr>
              <a:buNone/>
            </a:pPr>
            <a:endParaRPr lang="en-US" dirty="0"/>
          </a:p>
        </p:txBody>
      </p:sp>
      <p:graphicFrame>
        <p:nvGraphicFramePr>
          <p:cNvPr id="2150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83777609"/>
              </p:ext>
            </p:extLst>
          </p:nvPr>
        </p:nvGraphicFramePr>
        <p:xfrm>
          <a:off x="2743201" y="882502"/>
          <a:ext cx="1930400" cy="4518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422" name="Equation" r:id="rId3" imgW="812520" imgH="266400" progId="Equation.DSMT4">
                  <p:embed/>
                </p:oleObj>
              </mc:Choice>
              <mc:Fallback>
                <p:oleObj name="Equation" r:id="rId3" imgW="812520" imgH="266400" progId="Equation.DSMT4">
                  <p:embed/>
                  <p:pic>
                    <p:nvPicPr>
                      <p:cNvPr id="21506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1" y="882502"/>
                        <a:ext cx="1930400" cy="45188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07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68478223"/>
              </p:ext>
            </p:extLst>
          </p:nvPr>
        </p:nvGraphicFramePr>
        <p:xfrm>
          <a:off x="3037367" y="1413567"/>
          <a:ext cx="2438400" cy="4156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423" name="Equation" r:id="rId5" imgW="1117440" imgH="190440" progId="Equation.DSMT4">
                  <p:embed/>
                </p:oleObj>
              </mc:Choice>
              <mc:Fallback>
                <p:oleObj name="Equation" r:id="rId5" imgW="1117440" imgH="190440" progId="Equation.DSMT4">
                  <p:embed/>
                  <p:pic>
                    <p:nvPicPr>
                      <p:cNvPr id="21507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37367" y="1413567"/>
                        <a:ext cx="2438400" cy="41563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08" name="Object 4"/>
          <p:cNvGraphicFramePr>
            <a:graphicFrameLocks noChangeAspect="1"/>
          </p:cNvGraphicFramePr>
          <p:nvPr/>
        </p:nvGraphicFramePr>
        <p:xfrm>
          <a:off x="3124200" y="3048000"/>
          <a:ext cx="24638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424" name="Equation" r:id="rId7" imgW="1117440" imgH="190440" progId="Equation.DSMT4">
                  <p:embed/>
                </p:oleObj>
              </mc:Choice>
              <mc:Fallback>
                <p:oleObj name="Equation" r:id="rId7" imgW="1117440" imgH="190440" progId="Equation.DSMT4">
                  <p:embed/>
                  <p:pic>
                    <p:nvPicPr>
                      <p:cNvPr id="21508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3048000"/>
                        <a:ext cx="2463800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68564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981200" y="1"/>
            <a:ext cx="8229600" cy="6126163"/>
          </a:xfrm>
        </p:spPr>
        <p:txBody>
          <a:bodyPr/>
          <a:lstStyle/>
          <a:p>
            <a:pPr>
              <a:buNone/>
            </a:pPr>
            <a:r>
              <a:rPr lang="en-US" dirty="0"/>
              <a:t>d</a:t>
            </a:r>
            <a:r>
              <a:rPr lang="en-US" dirty="0" smtClean="0"/>
              <a:t>)				  	(</a:t>
            </a:r>
            <a:r>
              <a:rPr lang="en-US" dirty="0"/>
              <a:t>2)</a:t>
            </a:r>
          </a:p>
          <a:p>
            <a:pPr>
              <a:buNone/>
            </a:pPr>
            <a:r>
              <a:rPr lang="en-US" dirty="0" smtClean="0"/>
              <a:t>- Nếu  -5x≥0 </a:t>
            </a:r>
            <a:r>
              <a:rPr lang="en-US" dirty="0" smtClean="0">
                <a:sym typeface="Symbol"/>
              </a:rPr>
              <a:t> x≤0</a:t>
            </a:r>
            <a:r>
              <a:rPr lang="en-US" dirty="0" smtClean="0"/>
              <a:t>, </a:t>
            </a:r>
            <a:r>
              <a:rPr lang="en-US" dirty="0"/>
              <a:t>ta có pt(2)</a:t>
            </a:r>
          </a:p>
          <a:p>
            <a:pPr>
              <a:buNone/>
            </a:pPr>
            <a:r>
              <a:rPr lang="en-US" dirty="0">
                <a:sym typeface="Symbol"/>
              </a:rPr>
              <a:t></a:t>
            </a:r>
            <a:r>
              <a:rPr lang="en-US" dirty="0"/>
              <a:t>  </a:t>
            </a:r>
            <a:r>
              <a:rPr lang="en-US" dirty="0" smtClean="0"/>
              <a:t>-5x – 16 = 3x	</a:t>
            </a:r>
          </a:p>
          <a:p>
            <a:pPr>
              <a:buNone/>
            </a:pPr>
            <a:r>
              <a:rPr lang="en-US" dirty="0" smtClean="0">
                <a:sym typeface="Symbol"/>
              </a:rPr>
              <a:t></a:t>
            </a:r>
            <a:r>
              <a:rPr lang="en-US" dirty="0" smtClean="0"/>
              <a:t> </a:t>
            </a:r>
            <a:r>
              <a:rPr lang="en-US" dirty="0"/>
              <a:t>-5x - 3x =  16 </a:t>
            </a:r>
          </a:p>
          <a:p>
            <a:pPr>
              <a:buNone/>
            </a:pPr>
            <a:r>
              <a:rPr lang="en-US" dirty="0">
                <a:sym typeface="Symbol"/>
              </a:rPr>
              <a:t></a:t>
            </a:r>
            <a:r>
              <a:rPr lang="en-US" dirty="0"/>
              <a:t> -8x =  16 </a:t>
            </a:r>
            <a:r>
              <a:rPr lang="en-US" dirty="0">
                <a:sym typeface="Symbol"/>
              </a:rPr>
              <a:t></a:t>
            </a:r>
            <a:r>
              <a:rPr lang="en-US" dirty="0"/>
              <a:t> x = -2(t/m đk )</a:t>
            </a:r>
          </a:p>
          <a:p>
            <a:pPr>
              <a:buNone/>
            </a:pPr>
            <a:r>
              <a:rPr lang="en-US" dirty="0" smtClean="0"/>
              <a:t>- Nếu -5x</a:t>
            </a:r>
            <a:r>
              <a:rPr lang="en-US" dirty="0" smtClean="0">
                <a:sym typeface="Symbol"/>
              </a:rPr>
              <a:t> &lt;</a:t>
            </a:r>
            <a:r>
              <a:rPr lang="en-US" dirty="0" smtClean="0"/>
              <a:t>0 </a:t>
            </a:r>
            <a:r>
              <a:rPr lang="en-US" dirty="0" smtClean="0">
                <a:sym typeface="Symbol"/>
              </a:rPr>
              <a:t> x&gt;0</a:t>
            </a:r>
            <a:r>
              <a:rPr lang="en-US" dirty="0" smtClean="0"/>
              <a:t>, </a:t>
            </a:r>
            <a:r>
              <a:rPr lang="en-US" dirty="0"/>
              <a:t>ta có pt(2)</a:t>
            </a:r>
          </a:p>
          <a:p>
            <a:pPr>
              <a:buFont typeface="Symbol" pitchFamily="18" charset="2"/>
              <a:buChar char="Û"/>
            </a:pPr>
            <a:r>
              <a:rPr lang="en-US" dirty="0" smtClean="0"/>
              <a:t> 5x – 16 = 3x</a:t>
            </a:r>
          </a:p>
          <a:p>
            <a:pPr>
              <a:buNone/>
            </a:pPr>
            <a:r>
              <a:rPr lang="en-US" dirty="0" smtClean="0">
                <a:sym typeface="Symbol"/>
              </a:rPr>
              <a:t></a:t>
            </a:r>
            <a:r>
              <a:rPr lang="en-US" dirty="0" smtClean="0"/>
              <a:t> 5x - 3x =  16 </a:t>
            </a:r>
          </a:p>
          <a:p>
            <a:pPr>
              <a:buNone/>
            </a:pPr>
            <a:r>
              <a:rPr lang="en-US" dirty="0" smtClean="0">
                <a:sym typeface="Symbol"/>
              </a:rPr>
              <a:t></a:t>
            </a:r>
            <a:r>
              <a:rPr lang="en-US" dirty="0" smtClean="0"/>
              <a:t> </a:t>
            </a:r>
            <a:r>
              <a:rPr lang="en-US" dirty="0"/>
              <a:t>2x =  16 </a:t>
            </a:r>
            <a:r>
              <a:rPr lang="en-US" dirty="0">
                <a:sym typeface="Symbol"/>
              </a:rPr>
              <a:t></a:t>
            </a:r>
            <a:r>
              <a:rPr lang="en-US" dirty="0"/>
              <a:t> x = 8(  t/m đk )</a:t>
            </a:r>
          </a:p>
          <a:p>
            <a:pPr>
              <a:buNone/>
            </a:pPr>
            <a:r>
              <a:rPr lang="en-US" dirty="0"/>
              <a:t>Vậy: Pt (2) có </a:t>
            </a:r>
            <a:r>
              <a:rPr lang="en-US" dirty="0" smtClean="0"/>
              <a:t>tập nghiệm  S=</a:t>
            </a:r>
            <a:endParaRPr lang="en-US" dirty="0"/>
          </a:p>
          <a:p>
            <a:pPr>
              <a:buNone/>
            </a:pPr>
            <a:endParaRPr lang="en-US" dirty="0"/>
          </a:p>
        </p:txBody>
      </p:sp>
      <p:graphicFrame>
        <p:nvGraphicFramePr>
          <p:cNvPr id="22530" name="Object 2"/>
          <p:cNvGraphicFramePr>
            <a:graphicFrameLocks noChangeAspect="1"/>
          </p:cNvGraphicFramePr>
          <p:nvPr/>
        </p:nvGraphicFramePr>
        <p:xfrm>
          <a:off x="2895600" y="0"/>
          <a:ext cx="27432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434" name="Equation" r:id="rId3" imgW="1066680" imgH="266400" progId="Equation.DSMT4">
                  <p:embed/>
                </p:oleObj>
              </mc:Choice>
              <mc:Fallback>
                <p:oleObj name="Equation" r:id="rId3" imgW="1066680" imgH="266400" progId="Equation.DSMT4">
                  <p:embed/>
                  <p:pic>
                    <p:nvPicPr>
                      <p:cNvPr id="2253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0"/>
                        <a:ext cx="2743200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3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53637979"/>
              </p:ext>
            </p:extLst>
          </p:nvPr>
        </p:nvGraphicFramePr>
        <p:xfrm>
          <a:off x="6381306" y="4504661"/>
          <a:ext cx="10160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435" name="Equation" r:id="rId5" imgW="507960" imgH="266400" progId="Equation.DSMT4">
                  <p:embed/>
                </p:oleObj>
              </mc:Choice>
              <mc:Fallback>
                <p:oleObj name="Equation" r:id="rId5" imgW="507960" imgH="266400" progId="Equation.DSMT4">
                  <p:embed/>
                  <p:pic>
                    <p:nvPicPr>
                      <p:cNvPr id="22533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81306" y="4504661"/>
                        <a:ext cx="1016000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808872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981200" y="1"/>
            <a:ext cx="8229600" cy="61261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Bài 37 ( SGK – 51)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a) ǀx-7 ǀ =2x+3	(1)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Nếu x-7≥0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Symbol"/>
              </a:rPr>
              <a:t>x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≥7, ta có pt(1)</a:t>
            </a:r>
          </a:p>
          <a:p>
            <a:pPr>
              <a:buFont typeface="Symbol" pitchFamily="18" charset="2"/>
              <a:buChar char="Û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x-7=2x+3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Symbol" pitchFamily="18" charset="2"/>
              <a:buChar char="Û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x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-  2x =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7+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3 </a:t>
            </a:r>
          </a:p>
          <a:p>
            <a:pPr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  <a:sym typeface="Symbol"/>
              </a:rPr>
              <a:t>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x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=- 10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(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không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t/m đk )</a:t>
            </a:r>
          </a:p>
          <a:p>
            <a:pPr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Nếu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x-7&lt;0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Symbol"/>
              </a:rPr>
              <a:t>x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&lt;7,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ta có pt(1)</a:t>
            </a:r>
          </a:p>
          <a:p>
            <a:pPr>
              <a:buFont typeface="Symbol" pitchFamily="18" charset="2"/>
              <a:buChar char="Û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-x+7=2x+3</a:t>
            </a:r>
          </a:p>
          <a:p>
            <a:pPr>
              <a:buFont typeface="Symbol" pitchFamily="18" charset="2"/>
              <a:buChar char="Û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-x -  2x =  -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7+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3 </a:t>
            </a:r>
          </a:p>
          <a:p>
            <a:pPr>
              <a:buFont typeface="Symbol" pitchFamily="18" charset="2"/>
              <a:buChar char="Û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3x =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-4</a:t>
            </a:r>
          </a:p>
          <a:p>
            <a:pPr>
              <a:buFont typeface="Symbol" pitchFamily="18" charset="2"/>
              <a:buChar char="Û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x =4/3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( t/m đk )</a:t>
            </a:r>
          </a:p>
          <a:p>
            <a:pPr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Vậy pt (1) có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nghiệm: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x=4/3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53944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0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3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6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9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2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396409" y="318978"/>
            <a:ext cx="8229600" cy="61261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b)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ǀx+4ǀ=2x-5</a:t>
            </a:r>
            <a:r>
              <a:rPr lang="en-US" dirty="0" smtClean="0"/>
              <a:t> 	(2)</a:t>
            </a:r>
          </a:p>
          <a:p>
            <a:pPr>
              <a:buFontTx/>
              <a:buChar char="-"/>
            </a:pPr>
            <a:r>
              <a:rPr lang="en-US" dirty="0" smtClean="0"/>
              <a:t>Nếu x+4≥0 </a:t>
            </a:r>
            <a:r>
              <a:rPr lang="en-US" dirty="0" smtClean="0">
                <a:sym typeface="Symbol"/>
              </a:rPr>
              <a:t>x </a:t>
            </a:r>
            <a:r>
              <a:rPr lang="en-US" dirty="0" smtClean="0"/>
              <a:t>≥ -4 Ta có phương trình: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	x+4= 2x-5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>
                <a:sym typeface="Symbol"/>
              </a:rPr>
              <a:t> </a:t>
            </a:r>
            <a:r>
              <a:rPr lang="en-US" dirty="0" smtClean="0"/>
              <a:t> x-2x = -5-4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>
                <a:sym typeface="Symbol"/>
              </a:rPr>
              <a:t>  -x = -9</a:t>
            </a:r>
          </a:p>
          <a:p>
            <a:pPr>
              <a:buNone/>
            </a:pPr>
            <a:r>
              <a:rPr lang="en-US" dirty="0">
                <a:sym typeface="Symbol"/>
              </a:rPr>
              <a:t>	</a:t>
            </a:r>
            <a:r>
              <a:rPr lang="en-US" dirty="0" smtClean="0">
                <a:sym typeface="Symbol"/>
              </a:rPr>
              <a:t>  x= 9 ( tm đk)</a:t>
            </a:r>
          </a:p>
          <a:p>
            <a:pPr>
              <a:buNone/>
            </a:pPr>
            <a:r>
              <a:rPr lang="en-US" dirty="0" smtClean="0">
                <a:sym typeface="Symbol"/>
              </a:rPr>
              <a:t>- </a:t>
            </a:r>
            <a:r>
              <a:rPr lang="en-US" dirty="0" smtClean="0"/>
              <a:t>Nếu x+4&lt;0 </a:t>
            </a:r>
            <a:r>
              <a:rPr lang="en-US" dirty="0" smtClean="0">
                <a:sym typeface="Symbol"/>
              </a:rPr>
              <a:t>x </a:t>
            </a:r>
            <a:r>
              <a:rPr lang="en-US" dirty="0">
                <a:sym typeface="Symbol"/>
              </a:rPr>
              <a:t> </a:t>
            </a:r>
            <a:r>
              <a:rPr lang="en-US" dirty="0" smtClean="0">
                <a:sym typeface="Symbol"/>
              </a:rPr>
              <a:t>&lt; </a:t>
            </a:r>
            <a:r>
              <a:rPr lang="en-US" dirty="0" smtClean="0"/>
              <a:t>-4 Ta có phương trình:</a:t>
            </a:r>
          </a:p>
          <a:p>
            <a:pPr>
              <a:buNone/>
            </a:pPr>
            <a:r>
              <a:rPr lang="en-US" dirty="0" smtClean="0"/>
              <a:t>		-x-4= 2x-5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>
                <a:sym typeface="Symbol"/>
              </a:rPr>
              <a:t> </a:t>
            </a:r>
            <a:r>
              <a:rPr lang="en-US" dirty="0" smtClean="0"/>
              <a:t> -x-2x = -5+4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>
                <a:sym typeface="Symbol"/>
              </a:rPr>
              <a:t>  -3x = -1</a:t>
            </a:r>
          </a:p>
          <a:p>
            <a:pPr>
              <a:buNone/>
            </a:pPr>
            <a:r>
              <a:rPr lang="en-US" dirty="0" smtClean="0">
                <a:sym typeface="Symbol"/>
              </a:rPr>
              <a:t>	  x</a:t>
            </a:r>
            <a:r>
              <a:rPr lang="en-US" smtClean="0">
                <a:sym typeface="Symbol"/>
              </a:rPr>
              <a:t>= 1/3 </a:t>
            </a:r>
            <a:r>
              <a:rPr lang="en-US" dirty="0" smtClean="0">
                <a:sym typeface="Symbol"/>
              </a:rPr>
              <a:t>( không tm đk)</a:t>
            </a:r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12323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981200" y="1"/>
            <a:ext cx="8229600" cy="61261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/>
              <a:t>c) </a:t>
            </a:r>
            <a:r>
              <a:rPr lang="en-US" dirty="0" smtClean="0"/>
              <a:t>				 </a:t>
            </a:r>
            <a:r>
              <a:rPr lang="en-US" dirty="0"/>
              <a:t>(3)</a:t>
            </a:r>
          </a:p>
          <a:p>
            <a:pPr>
              <a:buNone/>
            </a:pPr>
            <a:r>
              <a:rPr lang="en-US" dirty="0"/>
              <a:t>Nếu x + </a:t>
            </a:r>
            <a:r>
              <a:rPr lang="en-US" dirty="0" smtClean="0"/>
              <a:t>3 ≥ 0 			, </a:t>
            </a:r>
            <a:r>
              <a:rPr lang="en-US" dirty="0"/>
              <a:t>pt (3</a:t>
            </a:r>
            <a:r>
              <a:rPr lang="en-US" dirty="0" smtClean="0"/>
              <a:t>)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					(</a:t>
            </a:r>
            <a:r>
              <a:rPr lang="en-US" dirty="0"/>
              <a:t>T/m đk)</a:t>
            </a:r>
          </a:p>
          <a:p>
            <a:pPr>
              <a:buNone/>
            </a:pPr>
            <a:r>
              <a:rPr lang="en-US" dirty="0"/>
              <a:t>Nếu x + 3 </a:t>
            </a:r>
            <a:r>
              <a:rPr lang="en-US" dirty="0" smtClean="0"/>
              <a:t>&lt; 0 </a:t>
            </a:r>
            <a:r>
              <a:rPr lang="en-US" dirty="0" smtClean="0">
                <a:sym typeface="Symbol"/>
              </a:rPr>
              <a:t>   x&lt; -3 </a:t>
            </a:r>
            <a:r>
              <a:rPr lang="en-US" dirty="0" smtClean="0"/>
              <a:t>, </a:t>
            </a:r>
            <a:r>
              <a:rPr lang="en-US" dirty="0"/>
              <a:t>pt (3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dirty="0" smtClean="0">
                <a:sym typeface="Symbol"/>
              </a:rPr>
              <a:t>  -x-3 = 3x+1</a:t>
            </a:r>
          </a:p>
          <a:p>
            <a:pPr>
              <a:buNone/>
            </a:pPr>
            <a:r>
              <a:rPr lang="en-US" dirty="0" smtClean="0">
                <a:sym typeface="Symbol"/>
              </a:rPr>
              <a:t>  -x-3x = 1+3	</a:t>
            </a:r>
          </a:p>
          <a:p>
            <a:pPr>
              <a:buNone/>
            </a:pPr>
            <a:r>
              <a:rPr lang="en-US" dirty="0" smtClean="0">
                <a:sym typeface="Symbol"/>
              </a:rPr>
              <a:t>  -4x = 4		   x= -1 </a:t>
            </a:r>
            <a:r>
              <a:rPr lang="en-US" dirty="0" smtClean="0"/>
              <a:t>( Không </a:t>
            </a:r>
            <a:r>
              <a:rPr lang="en-US" dirty="0"/>
              <a:t>t/m đk</a:t>
            </a:r>
            <a:r>
              <a:rPr lang="en-US" dirty="0" smtClean="0"/>
              <a:t>)</a:t>
            </a:r>
            <a:endParaRPr lang="en-US" dirty="0"/>
          </a:p>
        </p:txBody>
      </p:sp>
      <p:graphicFrame>
        <p:nvGraphicFramePr>
          <p:cNvPr id="2355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65587471"/>
              </p:ext>
            </p:extLst>
          </p:nvPr>
        </p:nvGraphicFramePr>
        <p:xfrm>
          <a:off x="3223438" y="10633"/>
          <a:ext cx="2362200" cy="5255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6482" name="Equation" r:id="rId3" imgW="1015920" imgH="266400" progId="Equation.DSMT4">
                  <p:embed/>
                </p:oleObj>
              </mc:Choice>
              <mc:Fallback>
                <p:oleObj name="Equation" r:id="rId3" imgW="1015920" imgH="266400" progId="Equation.DSMT4">
                  <p:embed/>
                  <p:pic>
                    <p:nvPicPr>
                      <p:cNvPr id="23554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23438" y="10633"/>
                        <a:ext cx="2362200" cy="52558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5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70620791"/>
              </p:ext>
            </p:extLst>
          </p:nvPr>
        </p:nvGraphicFramePr>
        <p:xfrm>
          <a:off x="4404538" y="500616"/>
          <a:ext cx="14478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6483" name="Equation" r:id="rId5" imgW="723600" imgH="190440" progId="Equation.DSMT4">
                  <p:embed/>
                </p:oleObj>
              </mc:Choice>
              <mc:Fallback>
                <p:oleObj name="Equation" r:id="rId5" imgW="723600" imgH="190440" progId="Equation.DSMT4">
                  <p:embed/>
                  <p:pic>
                    <p:nvPicPr>
                      <p:cNvPr id="2355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04538" y="500616"/>
                        <a:ext cx="1447800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5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02581770"/>
              </p:ext>
            </p:extLst>
          </p:nvPr>
        </p:nvGraphicFramePr>
        <p:xfrm>
          <a:off x="1981200" y="1036830"/>
          <a:ext cx="6429153" cy="4493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6484" name="Equation" r:id="rId7" imgW="2374560" imgH="190440" progId="Equation.DSMT4">
                  <p:embed/>
                </p:oleObj>
              </mc:Choice>
              <mc:Fallback>
                <p:oleObj name="Equation" r:id="rId7" imgW="2374560" imgH="190440" progId="Equation.DSMT4">
                  <p:embed/>
                  <p:pic>
                    <p:nvPicPr>
                      <p:cNvPr id="23556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1036830"/>
                        <a:ext cx="6429153" cy="44938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57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97183426"/>
              </p:ext>
            </p:extLst>
          </p:nvPr>
        </p:nvGraphicFramePr>
        <p:xfrm>
          <a:off x="2133600" y="1676400"/>
          <a:ext cx="3214577" cy="4075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6485" name="Equation" r:id="rId9" imgW="1511280" imgH="190440" progId="Equation.DSMT4">
                  <p:embed/>
                </p:oleObj>
              </mc:Choice>
              <mc:Fallback>
                <p:oleObj name="Equation" r:id="rId9" imgW="1511280" imgH="190440" progId="Equation.DSMT4">
                  <p:embed/>
                  <p:pic>
                    <p:nvPicPr>
                      <p:cNvPr id="23557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1676400"/>
                        <a:ext cx="3214577" cy="40758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8265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23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981200" y="1"/>
            <a:ext cx="8229600" cy="61261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d)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ǀx -4 ǀ + 3x = 5	(4)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 Nếu x -4 ≥</a:t>
            </a:r>
            <a:r>
              <a:rPr lang="en-US" dirty="0" smtClean="0"/>
              <a:t> 0 </a:t>
            </a:r>
            <a:r>
              <a:rPr lang="en-US" dirty="0" smtClean="0">
                <a:sym typeface="Symbol"/>
              </a:rPr>
              <a:t> x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≥ 4	thì ǀx -4 ǀ = x - 4 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(4) </a:t>
            </a:r>
            <a:r>
              <a:rPr lang="en-US" dirty="0" smtClean="0">
                <a:sym typeface="Symbol"/>
              </a:rPr>
              <a:t>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x - 4 + 3x = 5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dirty="0" smtClean="0">
                <a:sym typeface="Symbol"/>
              </a:rPr>
              <a:t> 4x		= 9</a:t>
            </a:r>
          </a:p>
          <a:p>
            <a:pPr>
              <a:buNone/>
            </a:pPr>
            <a:r>
              <a:rPr lang="en-US" dirty="0" smtClean="0">
                <a:sym typeface="Symbol"/>
              </a:rPr>
              <a:t>		  x = 9/4  (không tm đk)</a:t>
            </a:r>
          </a:p>
          <a:p>
            <a:pPr>
              <a:buNone/>
            </a:pPr>
            <a:r>
              <a:rPr lang="en-US" dirty="0" smtClean="0">
                <a:sym typeface="Symbol"/>
              </a:rPr>
              <a:t>- Nếu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x -4 &lt;</a:t>
            </a:r>
            <a:r>
              <a:rPr lang="en-US" dirty="0" smtClean="0"/>
              <a:t> 0 </a:t>
            </a:r>
            <a:r>
              <a:rPr lang="en-US" dirty="0" smtClean="0">
                <a:sym typeface="Symbol"/>
              </a:rPr>
              <a:t> x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Symbol"/>
              </a:rPr>
              <a:t>&lt;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4	 thì ǀx -4 ǀ = 4 – x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 (4) </a:t>
            </a:r>
            <a:r>
              <a:rPr lang="en-US" dirty="0" smtClean="0">
                <a:sym typeface="Symbol"/>
              </a:rPr>
              <a:t>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Symbol"/>
              </a:rPr>
              <a:t>4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- x + 3x = 5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dirty="0" smtClean="0">
                <a:sym typeface="Symbol"/>
              </a:rPr>
              <a:t>  2x 	     = 1</a:t>
            </a:r>
          </a:p>
          <a:p>
            <a:pPr>
              <a:buNone/>
            </a:pPr>
            <a:r>
              <a:rPr lang="en-US" dirty="0" smtClean="0">
                <a:sym typeface="Symbol"/>
              </a:rPr>
              <a:t>		  x 		     = 1/2   ( tm đk)</a:t>
            </a:r>
          </a:p>
          <a:p>
            <a:pPr>
              <a:buNone/>
            </a:pPr>
            <a:r>
              <a:rPr lang="en-US" dirty="0" smtClean="0">
                <a:sym typeface="Symbol"/>
              </a:rPr>
              <a:t>Vậy pt (4) có nghiệm x=1/2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53999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4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4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4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4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4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4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248229" y="1130586"/>
            <a:ext cx="9710057" cy="4030444"/>
          </a:xfrm>
          <a:prstGeom prst="flowChartPunchedTape">
            <a:avLst/>
          </a:prstGeom>
          <a:solidFill>
            <a:schemeClr val="accent5">
              <a:lumMod val="75000"/>
            </a:schemeClr>
          </a:solidFill>
          <a:ln w="38100">
            <a:solidFill>
              <a:srgbClr val="E6E6E6"/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ct val="200000"/>
              </a:lnSpc>
            </a:pPr>
            <a:r>
              <a:rPr lang="en-US" sz="4000" b="1" dirty="0">
                <a:ln w="28575">
                  <a:solidFill>
                    <a:srgbClr val="FFFF00"/>
                  </a:solidFill>
                </a:ln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HƯỚNG DẪN VỀ NHÀ</a:t>
            </a:r>
          </a:p>
          <a:p>
            <a:pPr algn="ctr">
              <a:lnSpc>
                <a:spcPct val="200000"/>
              </a:lnSpc>
            </a:pPr>
            <a:r>
              <a:rPr lang="en-US" sz="3600" b="1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Bài</a:t>
            </a:r>
            <a:r>
              <a:rPr lang="en-US" sz="36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35, 36, 37 (SGK </a:t>
            </a:r>
            <a:r>
              <a:rPr lang="en-US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en-US" sz="3600" b="1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trang</a:t>
            </a:r>
            <a:r>
              <a:rPr lang="en-US" sz="36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51)</a:t>
            </a:r>
            <a:endParaRPr lang="en-US" sz="3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73455" y="1788721"/>
            <a:ext cx="1177959" cy="1197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3473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888144" y="1460813"/>
            <a:ext cx="9734842" cy="32153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en-US" sz="4800" b="1" dirty="0" smtClean="0">
                <a:solidFill>
                  <a:schemeClr val="accent1">
                    <a:lumMod val="75000"/>
                  </a:schemeClr>
                </a:solidFill>
                <a:latin typeface="Palatino Linotype" panose="02040502050505030304" pitchFamily="18" charset="0"/>
                <a:cs typeface="Arial" panose="020B0604020202020204" pitchFamily="34" charset="0"/>
              </a:rPr>
              <a:t>TIẾT 64: </a:t>
            </a:r>
            <a:r>
              <a:rPr lang="en-US" altLang="en-US" sz="4400" b="1" dirty="0" smtClean="0">
                <a:solidFill>
                  <a:schemeClr val="accent1">
                    <a:lumMod val="75000"/>
                  </a:schemeClr>
                </a:solidFill>
                <a:latin typeface="Palatino Linotype" panose="02040502050505030304" pitchFamily="18" charset="0"/>
                <a:cs typeface="Arial" panose="020B0604020202020204" pitchFamily="34" charset="0"/>
              </a:rPr>
              <a:t>PHƯƠNG </a:t>
            </a:r>
            <a:r>
              <a:rPr lang="en-US" altLang="en-US" sz="4400" b="1" dirty="0">
                <a:solidFill>
                  <a:schemeClr val="accent1">
                    <a:lumMod val="75000"/>
                  </a:schemeClr>
                </a:solidFill>
                <a:latin typeface="Palatino Linotype" panose="02040502050505030304" pitchFamily="18" charset="0"/>
                <a:cs typeface="Arial" panose="020B0604020202020204" pitchFamily="34" charset="0"/>
              </a:rPr>
              <a:t>TRÌNH CHỨA </a:t>
            </a:r>
            <a:endParaRPr lang="en-US" altLang="en-US" sz="4400" b="1" dirty="0" smtClean="0">
              <a:solidFill>
                <a:schemeClr val="accent1">
                  <a:lumMod val="75000"/>
                </a:schemeClr>
              </a:solidFill>
              <a:latin typeface="Palatino Linotype" panose="02040502050505030304" pitchFamily="18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en-US" altLang="en-US" sz="4400" b="1" dirty="0" smtClean="0">
                <a:solidFill>
                  <a:schemeClr val="accent1">
                    <a:lumMod val="75000"/>
                  </a:schemeClr>
                </a:solidFill>
                <a:latin typeface="Palatino Linotype" panose="02040502050505030304" pitchFamily="18" charset="0"/>
                <a:cs typeface="Arial" panose="020B0604020202020204" pitchFamily="34" charset="0"/>
              </a:rPr>
              <a:t>DẤU </a:t>
            </a:r>
            <a:r>
              <a:rPr lang="en-US" altLang="en-US" sz="4400" b="1" dirty="0">
                <a:solidFill>
                  <a:schemeClr val="accent1">
                    <a:lumMod val="75000"/>
                  </a:schemeClr>
                </a:solidFill>
                <a:latin typeface="Palatino Linotype" panose="02040502050505030304" pitchFamily="18" charset="0"/>
                <a:cs typeface="Arial" panose="020B0604020202020204" pitchFamily="34" charset="0"/>
              </a:rPr>
              <a:t>GIÁ TRỊ TUYỆT ĐỐI</a:t>
            </a:r>
          </a:p>
          <a:p>
            <a:pPr algn="ctr">
              <a:lnSpc>
                <a:spcPct val="150000"/>
              </a:lnSpc>
            </a:pPr>
            <a:endParaRPr lang="en-US" sz="4800" b="1" dirty="0">
              <a:solidFill>
                <a:srgbClr val="FF0000"/>
              </a:solidFill>
              <a:latin typeface="Palatino Linotype" panose="02040502050505030304" pitchFamily="18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261299" y="366024"/>
            <a:ext cx="2598788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vi-VN" sz="4400" b="1" u="sng" cap="none" spc="0" dirty="0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ĐẠI SỐ</a:t>
            </a:r>
            <a:r>
              <a:rPr lang="en-US" sz="4400" b="1" u="sng" cap="none" spc="0" dirty="0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8</a:t>
            </a:r>
            <a:endParaRPr lang="en-US" sz="4400" b="1" u="sng" cap="none" spc="0" dirty="0">
              <a:ln w="1905"/>
              <a:solidFill>
                <a:srgbClr val="0000FF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63873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3" name="TextBox 4"/>
          <p:cNvSpPr txBox="1">
            <a:spLocks noChangeArrowheads="1"/>
          </p:cNvSpPr>
          <p:nvPr/>
        </p:nvSpPr>
        <p:spPr bwMode="auto">
          <a:xfrm>
            <a:off x="474235" y="137078"/>
            <a:ext cx="1076999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800" b="1" dirty="0" smtClean="0">
                <a:solidFill>
                  <a:srgbClr val="C00000"/>
                </a:solidFill>
                <a:latin typeface="Palatino Linotype" panose="02040502050505030304" pitchFamily="18" charset="0"/>
                <a:cs typeface="Arial" panose="020B0604020202020204" pitchFamily="34" charset="0"/>
              </a:rPr>
              <a:t>TIẾT 64: PHƯƠNG </a:t>
            </a:r>
            <a:r>
              <a:rPr lang="en-US" altLang="en-US" sz="2800" b="1" dirty="0">
                <a:solidFill>
                  <a:srgbClr val="C00000"/>
                </a:solidFill>
                <a:latin typeface="Palatino Linotype" panose="02040502050505030304" pitchFamily="18" charset="0"/>
                <a:cs typeface="Arial" panose="020B0604020202020204" pitchFamily="34" charset="0"/>
              </a:rPr>
              <a:t>TRÌNH </a:t>
            </a:r>
            <a:r>
              <a:rPr lang="en-US" altLang="en-US" sz="2800" b="1" dirty="0" smtClean="0">
                <a:solidFill>
                  <a:srgbClr val="C00000"/>
                </a:solidFill>
                <a:latin typeface="Palatino Linotype" panose="02040502050505030304" pitchFamily="18" charset="0"/>
                <a:cs typeface="Arial" panose="020B0604020202020204" pitchFamily="34" charset="0"/>
              </a:rPr>
              <a:t>CHỨA </a:t>
            </a:r>
            <a:r>
              <a:rPr lang="en-US" altLang="en-US" sz="2800" b="1" dirty="0">
                <a:solidFill>
                  <a:srgbClr val="C00000"/>
                </a:solidFill>
                <a:latin typeface="Palatino Linotype" panose="02040502050505030304" pitchFamily="18" charset="0"/>
                <a:cs typeface="Arial" panose="020B0604020202020204" pitchFamily="34" charset="0"/>
              </a:rPr>
              <a:t>DẤU GIÁ TRỊ TUYỆT ĐỐI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607542" y="691485"/>
            <a:ext cx="472757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b="1" u="sng" dirty="0" smtClean="0">
                <a:solidFill>
                  <a:srgbClr val="002060"/>
                </a:solidFill>
                <a:latin typeface="Palatino Linotype" panose="02040502050505030304" pitchFamily="18" charset="0"/>
                <a:cs typeface="Arial" panose="020B0604020202020204" pitchFamily="34" charset="0"/>
              </a:rPr>
              <a:t> </a:t>
            </a:r>
            <a:r>
              <a:rPr lang="en-US" altLang="en-US" sz="2800" b="1" u="sng" dirty="0" err="1">
                <a:solidFill>
                  <a:srgbClr val="002060"/>
                </a:solidFill>
                <a:latin typeface="Palatino Linotype" panose="02040502050505030304" pitchFamily="18" charset="0"/>
                <a:cs typeface="Arial" panose="020B0604020202020204" pitchFamily="34" charset="0"/>
              </a:rPr>
              <a:t>Nhắc</a:t>
            </a:r>
            <a:r>
              <a:rPr lang="en-US" altLang="en-US" sz="2800" b="1" u="sng" dirty="0">
                <a:solidFill>
                  <a:srgbClr val="002060"/>
                </a:solidFill>
                <a:latin typeface="Palatino Linotype" panose="02040502050505030304" pitchFamily="18" charset="0"/>
                <a:cs typeface="Arial" panose="020B0604020202020204" pitchFamily="34" charset="0"/>
              </a:rPr>
              <a:t> </a:t>
            </a:r>
            <a:r>
              <a:rPr lang="en-US" altLang="en-US" sz="2800" b="1" u="sng" dirty="0" err="1">
                <a:solidFill>
                  <a:srgbClr val="002060"/>
                </a:solidFill>
                <a:latin typeface="Palatino Linotype" panose="02040502050505030304" pitchFamily="18" charset="0"/>
                <a:cs typeface="Arial" panose="020B0604020202020204" pitchFamily="34" charset="0"/>
              </a:rPr>
              <a:t>lại</a:t>
            </a:r>
            <a:r>
              <a:rPr lang="en-US" altLang="en-US" sz="2800" b="1" u="sng" dirty="0">
                <a:solidFill>
                  <a:srgbClr val="002060"/>
                </a:solidFill>
                <a:latin typeface="Palatino Linotype" panose="02040502050505030304" pitchFamily="18" charset="0"/>
                <a:cs typeface="Arial" panose="020B0604020202020204" pitchFamily="34" charset="0"/>
              </a:rPr>
              <a:t> </a:t>
            </a:r>
            <a:r>
              <a:rPr lang="en-US" altLang="en-US" sz="2800" b="1" u="sng" dirty="0" err="1">
                <a:solidFill>
                  <a:srgbClr val="002060"/>
                </a:solidFill>
                <a:latin typeface="Palatino Linotype" panose="02040502050505030304" pitchFamily="18" charset="0"/>
                <a:cs typeface="Arial" panose="020B0604020202020204" pitchFamily="34" charset="0"/>
              </a:rPr>
              <a:t>về</a:t>
            </a:r>
            <a:r>
              <a:rPr lang="en-US" altLang="en-US" sz="2800" b="1" u="sng" dirty="0">
                <a:solidFill>
                  <a:srgbClr val="002060"/>
                </a:solidFill>
                <a:latin typeface="Palatino Linotype" panose="02040502050505030304" pitchFamily="18" charset="0"/>
                <a:cs typeface="Arial" panose="020B0604020202020204" pitchFamily="34" charset="0"/>
              </a:rPr>
              <a:t> </a:t>
            </a:r>
            <a:r>
              <a:rPr lang="en-US" altLang="en-US" sz="2800" b="1" u="sng" dirty="0" err="1">
                <a:solidFill>
                  <a:srgbClr val="002060"/>
                </a:solidFill>
                <a:latin typeface="Palatino Linotype" panose="02040502050505030304" pitchFamily="18" charset="0"/>
                <a:cs typeface="Arial" panose="020B0604020202020204" pitchFamily="34" charset="0"/>
              </a:rPr>
              <a:t>giá</a:t>
            </a:r>
            <a:r>
              <a:rPr lang="en-US" altLang="en-US" sz="2800" b="1" u="sng" dirty="0">
                <a:solidFill>
                  <a:srgbClr val="002060"/>
                </a:solidFill>
                <a:latin typeface="Palatino Linotype" panose="02040502050505030304" pitchFamily="18" charset="0"/>
                <a:cs typeface="Arial" panose="020B0604020202020204" pitchFamily="34" charset="0"/>
              </a:rPr>
              <a:t> </a:t>
            </a:r>
            <a:r>
              <a:rPr lang="en-US" altLang="en-US" sz="2800" b="1" u="sng" dirty="0" err="1">
                <a:solidFill>
                  <a:srgbClr val="002060"/>
                </a:solidFill>
                <a:latin typeface="Palatino Linotype" panose="02040502050505030304" pitchFamily="18" charset="0"/>
                <a:cs typeface="Arial" panose="020B0604020202020204" pitchFamily="34" charset="0"/>
              </a:rPr>
              <a:t>trị</a:t>
            </a:r>
            <a:r>
              <a:rPr lang="en-US" altLang="en-US" sz="2800" b="1" u="sng" dirty="0">
                <a:solidFill>
                  <a:srgbClr val="002060"/>
                </a:solidFill>
                <a:latin typeface="Palatino Linotype" panose="02040502050505030304" pitchFamily="18" charset="0"/>
                <a:cs typeface="Arial" panose="020B0604020202020204" pitchFamily="34" charset="0"/>
              </a:rPr>
              <a:t> </a:t>
            </a:r>
            <a:r>
              <a:rPr lang="en-US" altLang="en-US" sz="2800" b="1" u="sng" dirty="0" err="1">
                <a:solidFill>
                  <a:srgbClr val="002060"/>
                </a:solidFill>
                <a:latin typeface="Palatino Linotype" panose="02040502050505030304" pitchFamily="18" charset="0"/>
                <a:cs typeface="Arial" panose="020B0604020202020204" pitchFamily="34" charset="0"/>
              </a:rPr>
              <a:t>tuyệt</a:t>
            </a:r>
            <a:r>
              <a:rPr lang="en-US" altLang="en-US" sz="2800" b="1" u="sng" dirty="0">
                <a:solidFill>
                  <a:srgbClr val="002060"/>
                </a:solidFill>
                <a:latin typeface="Palatino Linotype" panose="02040502050505030304" pitchFamily="18" charset="0"/>
                <a:cs typeface="Arial" panose="020B0604020202020204" pitchFamily="34" charset="0"/>
              </a:rPr>
              <a:t> </a:t>
            </a:r>
            <a:r>
              <a:rPr lang="en-US" altLang="en-US" sz="2800" b="1" u="sng" dirty="0" err="1">
                <a:solidFill>
                  <a:srgbClr val="002060"/>
                </a:solidFill>
                <a:latin typeface="Palatino Linotype" panose="02040502050505030304" pitchFamily="18" charset="0"/>
                <a:cs typeface="Arial" panose="020B0604020202020204" pitchFamily="34" charset="0"/>
              </a:rPr>
              <a:t>đối</a:t>
            </a:r>
            <a:endParaRPr lang="en-US" altLang="en-US" sz="2800" b="1" u="sng" dirty="0">
              <a:solidFill>
                <a:srgbClr val="002060"/>
              </a:solidFill>
              <a:latin typeface="Palatino Linotype" panose="02040502050505030304" pitchFamily="18" charset="0"/>
              <a:cs typeface="Arial" panose="020B0604020202020204" pitchFamily="34" charset="0"/>
            </a:endParaRPr>
          </a:p>
        </p:txBody>
      </p:sp>
      <p:graphicFrame>
        <p:nvGraphicFramePr>
          <p:cNvPr id="24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38544298"/>
              </p:ext>
            </p:extLst>
          </p:nvPr>
        </p:nvGraphicFramePr>
        <p:xfrm>
          <a:off x="738188" y="5135410"/>
          <a:ext cx="2994025" cy="1203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7471" name="Equation" r:id="rId4" imgW="2501640" imgH="1002960" progId="Equation.DSMT4">
                  <p:embed/>
                </p:oleObj>
              </mc:Choice>
              <mc:Fallback>
                <p:oleObj name="Equation" r:id="rId4" imgW="2501640" imgH="1002960" progId="Equation.DSMT4">
                  <p:embed/>
                  <p:pic>
                    <p:nvPicPr>
                      <p:cNvPr id="24" name="Object 23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738188" y="5135410"/>
                        <a:ext cx="2994025" cy="12033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607542" y="1302646"/>
            <a:ext cx="1063668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Palatino Linotype" panose="02040502050505030304" pitchFamily="18" charset="0"/>
              </a:rPr>
              <a:t>- </a:t>
            </a:r>
            <a:r>
              <a:rPr lang="en-US" sz="2800" dirty="0" err="1">
                <a:latin typeface="Palatino Linotype" panose="02040502050505030304" pitchFamily="18" charset="0"/>
              </a:rPr>
              <a:t>Tính</a:t>
            </a:r>
            <a:r>
              <a:rPr lang="en-US" sz="2800" dirty="0">
                <a:latin typeface="Palatino Linotype" panose="02040502050505030304" pitchFamily="18" charset="0"/>
              </a:rPr>
              <a:t> </a:t>
            </a:r>
            <a:r>
              <a:rPr lang="en-US" sz="2800" dirty="0" err="1">
                <a:latin typeface="Palatino Linotype" panose="02040502050505030304" pitchFamily="18" charset="0"/>
              </a:rPr>
              <a:t>các</a:t>
            </a:r>
            <a:r>
              <a:rPr lang="en-US" sz="2800" dirty="0">
                <a:latin typeface="Palatino Linotype" panose="02040502050505030304" pitchFamily="18" charset="0"/>
              </a:rPr>
              <a:t> GTTĐ:</a:t>
            </a:r>
          </a:p>
          <a:p>
            <a:r>
              <a:rPr lang="en-US" sz="2800" dirty="0" smtClean="0"/>
              <a:t>                             |5| = ………..; |-5|= …..…….; |0|= ……..</a:t>
            </a:r>
            <a:endParaRPr lang="en-US" sz="2800" dirty="0"/>
          </a:p>
        </p:txBody>
      </p:sp>
      <p:sp>
        <p:nvSpPr>
          <p:cNvPr id="15" name="TextBox 14"/>
          <p:cNvSpPr txBox="1"/>
          <p:nvPr/>
        </p:nvSpPr>
        <p:spPr>
          <a:xfrm>
            <a:off x="592438" y="2123223"/>
            <a:ext cx="1093216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- </a:t>
            </a:r>
            <a:r>
              <a:rPr lang="en-US" sz="2800" dirty="0" err="1" smtClean="0"/>
              <a:t>Tìm</a:t>
            </a:r>
            <a:r>
              <a:rPr lang="en-US" sz="2800" dirty="0" smtClean="0"/>
              <a:t> x, </a:t>
            </a:r>
            <a:r>
              <a:rPr lang="en-US" sz="2800" dirty="0" err="1" smtClean="0"/>
              <a:t>biết</a:t>
            </a:r>
            <a:r>
              <a:rPr lang="en-US" sz="2800" dirty="0" smtClean="0"/>
              <a:t>:</a:t>
            </a:r>
          </a:p>
          <a:p>
            <a:r>
              <a:rPr lang="en-US" sz="2800" dirty="0" smtClean="0"/>
              <a:t>|x| = 5                          |3x|= 5                          |x - 3|= 5</a:t>
            </a: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474235" y="4413804"/>
            <a:ext cx="498726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dirty="0" smtClean="0">
                <a:latin typeface="Palatino Linotype" panose="02040502050505030304" pitchFamily="18" charset="0"/>
                <a:cs typeface="Arial" panose="020B0604020202020204" pitchFamily="34" charset="0"/>
              </a:rPr>
              <a:t>- </a:t>
            </a:r>
            <a:r>
              <a:rPr lang="en-US" altLang="en-US" sz="2800" dirty="0" err="1" smtClean="0">
                <a:latin typeface="Palatino Linotype" panose="02040502050505030304" pitchFamily="18" charset="0"/>
                <a:cs typeface="Arial" panose="020B0604020202020204" pitchFamily="34" charset="0"/>
              </a:rPr>
              <a:t>Định</a:t>
            </a:r>
            <a:r>
              <a:rPr lang="en-US" altLang="en-US" sz="2800" dirty="0" smtClean="0">
                <a:latin typeface="Palatino Linotype" panose="02040502050505030304" pitchFamily="18" charset="0"/>
                <a:cs typeface="Arial" panose="020B0604020202020204" pitchFamily="34" charset="0"/>
              </a:rPr>
              <a:t> </a:t>
            </a:r>
            <a:r>
              <a:rPr lang="en-US" altLang="en-US" sz="2800" dirty="0" err="1" smtClean="0">
                <a:latin typeface="Palatino Linotype" panose="02040502050505030304" pitchFamily="18" charset="0"/>
                <a:cs typeface="Arial" panose="020B0604020202020204" pitchFamily="34" charset="0"/>
              </a:rPr>
              <a:t>nghĩa</a:t>
            </a:r>
            <a:r>
              <a:rPr lang="en-US" altLang="en-US" sz="2800" dirty="0" smtClean="0">
                <a:latin typeface="Palatino Linotype" panose="02040502050505030304" pitchFamily="18" charset="0"/>
                <a:cs typeface="Arial" panose="020B0604020202020204" pitchFamily="34" charset="0"/>
              </a:rPr>
              <a:t> </a:t>
            </a:r>
            <a:r>
              <a:rPr lang="en-US" altLang="en-US" sz="2800" dirty="0" err="1" smtClean="0">
                <a:latin typeface="Palatino Linotype" panose="02040502050505030304" pitchFamily="18" charset="0"/>
                <a:cs typeface="Arial" panose="020B0604020202020204" pitchFamily="34" charset="0"/>
              </a:rPr>
              <a:t>giá</a:t>
            </a:r>
            <a:r>
              <a:rPr lang="en-US" altLang="en-US" sz="2800" dirty="0" smtClean="0">
                <a:latin typeface="Palatino Linotype" panose="02040502050505030304" pitchFamily="18" charset="0"/>
                <a:cs typeface="Arial" panose="020B0604020202020204" pitchFamily="34" charset="0"/>
              </a:rPr>
              <a:t> </a:t>
            </a:r>
            <a:r>
              <a:rPr lang="en-US" altLang="en-US" sz="2800" dirty="0" err="1" smtClean="0">
                <a:latin typeface="Palatino Linotype" panose="02040502050505030304" pitchFamily="18" charset="0"/>
                <a:cs typeface="Arial" panose="020B0604020202020204" pitchFamily="34" charset="0"/>
              </a:rPr>
              <a:t>trị</a:t>
            </a:r>
            <a:r>
              <a:rPr lang="en-US" altLang="en-US" sz="2800" dirty="0" smtClean="0">
                <a:latin typeface="Palatino Linotype" panose="02040502050505030304" pitchFamily="18" charset="0"/>
                <a:cs typeface="Arial" panose="020B0604020202020204" pitchFamily="34" charset="0"/>
              </a:rPr>
              <a:t> </a:t>
            </a:r>
            <a:r>
              <a:rPr lang="en-US" altLang="en-US" sz="2800" dirty="0" err="1" smtClean="0">
                <a:latin typeface="Palatino Linotype" panose="02040502050505030304" pitchFamily="18" charset="0"/>
                <a:cs typeface="Arial" panose="020B0604020202020204" pitchFamily="34" charset="0"/>
              </a:rPr>
              <a:t>tuyệt</a:t>
            </a:r>
            <a:r>
              <a:rPr lang="en-US" altLang="en-US" sz="2800" dirty="0" smtClean="0">
                <a:latin typeface="Palatino Linotype" panose="02040502050505030304" pitchFamily="18" charset="0"/>
                <a:cs typeface="Arial" panose="020B0604020202020204" pitchFamily="34" charset="0"/>
              </a:rPr>
              <a:t> </a:t>
            </a:r>
            <a:r>
              <a:rPr lang="en-US" altLang="en-US" sz="2800" dirty="0" err="1" smtClean="0">
                <a:latin typeface="Palatino Linotype" panose="02040502050505030304" pitchFamily="18" charset="0"/>
                <a:cs typeface="Arial" panose="020B0604020202020204" pitchFamily="34" charset="0"/>
              </a:rPr>
              <a:t>đối</a:t>
            </a:r>
            <a:r>
              <a:rPr lang="en-US" altLang="en-US" sz="2800" dirty="0" smtClean="0">
                <a:latin typeface="Palatino Linotype" panose="02040502050505030304" pitchFamily="18" charset="0"/>
                <a:cs typeface="Arial" panose="020B0604020202020204" pitchFamily="34" charset="0"/>
              </a:rPr>
              <a:t>:</a:t>
            </a:r>
            <a:endParaRPr lang="en-US" altLang="en-US" sz="2800" dirty="0">
              <a:latin typeface="Palatino Linotype" panose="02040502050505030304" pitchFamily="18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474235" y="2718378"/>
                <a:ext cx="11202549" cy="201369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endParaRPr lang="en-US" sz="2800" b="1" dirty="0" smtClean="0">
                  <a:solidFill>
                    <a:srgbClr val="0000FF"/>
                  </a:solidFill>
                </a:endParaRPr>
              </a:p>
              <a:p>
                <a:r>
                  <a:rPr lang="en-US" sz="2800" b="1" dirty="0" smtClean="0">
                    <a:solidFill>
                      <a:srgbClr val="0000FF"/>
                    </a:solidFill>
                  </a:rPr>
                  <a:t>=&gt; x = ± 5                   =&gt; 3x = </a:t>
                </a:r>
                <a:r>
                  <a:rPr lang="en-US" sz="2800" b="1" dirty="0">
                    <a:solidFill>
                      <a:srgbClr val="0000FF"/>
                    </a:solidFill>
                  </a:rPr>
                  <a:t>± </a:t>
                </a:r>
                <a:r>
                  <a:rPr lang="en-US" sz="2800" b="1" dirty="0" smtClean="0">
                    <a:solidFill>
                      <a:srgbClr val="0000FF"/>
                    </a:solidFill>
                  </a:rPr>
                  <a:t>5                     =&gt; x – 3 = </a:t>
                </a:r>
                <a:r>
                  <a:rPr lang="en-US" sz="2800" b="1" dirty="0">
                    <a:solidFill>
                      <a:srgbClr val="0000FF"/>
                    </a:solidFill>
                  </a:rPr>
                  <a:t>± </a:t>
                </a:r>
                <a:r>
                  <a:rPr lang="en-US" sz="2800" b="1" dirty="0" smtClean="0">
                    <a:solidFill>
                      <a:srgbClr val="0000FF"/>
                    </a:solidFill>
                  </a:rPr>
                  <a:t>5</a:t>
                </a:r>
              </a:p>
              <a:p>
                <a:r>
                  <a:rPr lang="en-US" sz="2800" b="1" dirty="0" smtClean="0">
                    <a:solidFill>
                      <a:srgbClr val="0000FF"/>
                    </a:solidFill>
                  </a:rPr>
                  <a:t>                                   =&gt; x = ±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b="1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1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</m:num>
                      <m:den>
                        <m:r>
                          <a:rPr lang="en-US" sz="2800" b="1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den>
                    </m:f>
                  </m:oMath>
                </a14:m>
                <a:r>
                  <a:rPr lang="en-US" sz="2800" b="1" dirty="0" smtClean="0">
                    <a:solidFill>
                      <a:srgbClr val="0000FF"/>
                    </a:solidFill>
                  </a:rPr>
                  <a:t>                        =&gt; x = 8 </a:t>
                </a:r>
                <a:r>
                  <a:rPr lang="en-US" sz="2800" b="1" dirty="0" err="1" smtClean="0">
                    <a:solidFill>
                      <a:srgbClr val="0000FF"/>
                    </a:solidFill>
                  </a:rPr>
                  <a:t>hoặc</a:t>
                </a:r>
                <a:r>
                  <a:rPr lang="en-US" sz="2800" b="1" dirty="0" smtClean="0">
                    <a:solidFill>
                      <a:srgbClr val="0000FF"/>
                    </a:solidFill>
                  </a:rPr>
                  <a:t> x = -2</a:t>
                </a:r>
              </a:p>
              <a:p>
                <a:endParaRPr lang="en-US" sz="2800" b="1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4235" y="2718378"/>
                <a:ext cx="11202549" cy="2013693"/>
              </a:xfrm>
              <a:prstGeom prst="rect">
                <a:avLst/>
              </a:prstGeom>
              <a:blipFill>
                <a:blip r:embed="rId6"/>
                <a:stretch>
                  <a:fillRect l="-1143" r="-98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TextBox 17"/>
          <p:cNvSpPr txBox="1"/>
          <p:nvPr/>
        </p:nvSpPr>
        <p:spPr>
          <a:xfrm>
            <a:off x="3522248" y="1577463"/>
            <a:ext cx="772197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00FF"/>
                </a:solidFill>
                <a:latin typeface="Palatino Linotype" panose="02040502050505030304" pitchFamily="18" charset="0"/>
              </a:rPr>
              <a:t>                  5                          5                         0                 </a:t>
            </a:r>
          </a:p>
          <a:p>
            <a:r>
              <a:rPr lang="en-US" sz="2800" b="1" dirty="0" smtClean="0">
                <a:solidFill>
                  <a:srgbClr val="0000FF"/>
                </a:solidFill>
              </a:rPr>
              <a:t>                               </a:t>
            </a:r>
            <a:endParaRPr lang="en-US" sz="2800" b="1" dirty="0">
              <a:solidFill>
                <a:srgbClr val="0000FF"/>
              </a:solidFill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3132944" y="2718378"/>
            <a:ext cx="0" cy="161697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7182787" y="2718378"/>
            <a:ext cx="0" cy="161697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4104707" y="5005730"/>
            <a:ext cx="772197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Palatino Linotype" panose="02040502050505030304" pitchFamily="18" charset="0"/>
              </a:rPr>
              <a:t>GTTĐ </a:t>
            </a:r>
            <a:r>
              <a:rPr lang="en-US" sz="2800" dirty="0" err="1" smtClean="0">
                <a:latin typeface="Palatino Linotype" panose="02040502050505030304" pitchFamily="18" charset="0"/>
              </a:rPr>
              <a:t>của</a:t>
            </a:r>
            <a:r>
              <a:rPr lang="en-US" sz="2800" dirty="0" smtClean="0">
                <a:latin typeface="Palatino Linotype" panose="02040502050505030304" pitchFamily="18" charset="0"/>
              </a:rPr>
              <a:t> a </a:t>
            </a:r>
            <a:r>
              <a:rPr lang="en-US" sz="2800" dirty="0" err="1" smtClean="0">
                <a:latin typeface="Palatino Linotype" panose="02040502050505030304" pitchFamily="18" charset="0"/>
              </a:rPr>
              <a:t>là</a:t>
            </a:r>
            <a:r>
              <a:rPr lang="en-US" sz="2800" dirty="0" smtClean="0">
                <a:latin typeface="Palatino Linotype" panose="02040502050505030304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Palatino Linotype" panose="02040502050505030304" pitchFamily="18" charset="0"/>
              </a:rPr>
              <a:t>khoảng</a:t>
            </a:r>
            <a:r>
              <a:rPr lang="en-US" sz="2800" dirty="0" smtClean="0">
                <a:solidFill>
                  <a:srgbClr val="0000FF"/>
                </a:solidFill>
                <a:latin typeface="Palatino Linotype" panose="02040502050505030304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Palatino Linotype" panose="02040502050505030304" pitchFamily="18" charset="0"/>
              </a:rPr>
              <a:t>cách</a:t>
            </a:r>
            <a:r>
              <a:rPr lang="en-US" sz="2800" dirty="0" smtClean="0">
                <a:solidFill>
                  <a:srgbClr val="0000FF"/>
                </a:solidFill>
                <a:latin typeface="Palatino Linotype" panose="02040502050505030304" pitchFamily="18" charset="0"/>
              </a:rPr>
              <a:t> </a:t>
            </a:r>
            <a:r>
              <a:rPr lang="en-US" sz="2800" dirty="0" err="1" smtClean="0">
                <a:latin typeface="Palatino Linotype" panose="02040502050505030304" pitchFamily="18" charset="0"/>
              </a:rPr>
              <a:t>từ</a:t>
            </a:r>
            <a:r>
              <a:rPr lang="en-US" sz="2800" dirty="0" smtClean="0">
                <a:latin typeface="Palatino Linotype" panose="02040502050505030304" pitchFamily="18" charset="0"/>
              </a:rPr>
              <a:t> </a:t>
            </a:r>
            <a:r>
              <a:rPr lang="en-US" sz="2800" dirty="0" err="1" smtClean="0">
                <a:latin typeface="Palatino Linotype" panose="02040502050505030304" pitchFamily="18" charset="0"/>
              </a:rPr>
              <a:t>điểm</a:t>
            </a:r>
            <a:r>
              <a:rPr lang="en-US" sz="2800" dirty="0" smtClean="0">
                <a:latin typeface="Palatino Linotype" panose="02040502050505030304" pitchFamily="18" charset="0"/>
              </a:rPr>
              <a:t> a </a:t>
            </a:r>
            <a:r>
              <a:rPr lang="en-US" sz="2800" dirty="0" err="1" smtClean="0">
                <a:latin typeface="Palatino Linotype" panose="02040502050505030304" pitchFamily="18" charset="0"/>
              </a:rPr>
              <a:t>đến</a:t>
            </a:r>
            <a:r>
              <a:rPr lang="en-US" sz="2800" dirty="0" smtClean="0">
                <a:latin typeface="Palatino Linotype" panose="02040502050505030304" pitchFamily="18" charset="0"/>
              </a:rPr>
              <a:t> </a:t>
            </a:r>
            <a:r>
              <a:rPr lang="en-US" sz="2800" dirty="0" err="1" smtClean="0">
                <a:latin typeface="Palatino Linotype" panose="02040502050505030304" pitchFamily="18" charset="0"/>
              </a:rPr>
              <a:t>gốc</a:t>
            </a:r>
            <a:r>
              <a:rPr lang="en-US" sz="2800" dirty="0" smtClean="0">
                <a:latin typeface="Palatino Linotype" panose="02040502050505030304" pitchFamily="18" charset="0"/>
              </a:rPr>
              <a:t> 0 </a:t>
            </a:r>
            <a:r>
              <a:rPr lang="en-US" sz="2800" dirty="0" err="1" smtClean="0">
                <a:latin typeface="Palatino Linotype" panose="02040502050505030304" pitchFamily="18" charset="0"/>
              </a:rPr>
              <a:t>trên</a:t>
            </a:r>
            <a:r>
              <a:rPr lang="en-US" sz="2800" dirty="0" smtClean="0">
                <a:latin typeface="Palatino Linotype" panose="02040502050505030304" pitchFamily="18" charset="0"/>
              </a:rPr>
              <a:t> </a:t>
            </a:r>
            <a:r>
              <a:rPr lang="en-US" sz="2800" dirty="0" err="1" smtClean="0">
                <a:latin typeface="Palatino Linotype" panose="02040502050505030304" pitchFamily="18" charset="0"/>
              </a:rPr>
              <a:t>trục</a:t>
            </a:r>
            <a:r>
              <a:rPr lang="en-US" sz="2800" dirty="0" smtClean="0">
                <a:latin typeface="Palatino Linotype" panose="02040502050505030304" pitchFamily="18" charset="0"/>
              </a:rPr>
              <a:t> </a:t>
            </a:r>
            <a:r>
              <a:rPr lang="en-US" sz="2800" dirty="0" err="1" smtClean="0">
                <a:latin typeface="Palatino Linotype" panose="02040502050505030304" pitchFamily="18" charset="0"/>
              </a:rPr>
              <a:t>số</a:t>
            </a:r>
            <a:r>
              <a:rPr lang="en-US" sz="2800" dirty="0" smtClean="0">
                <a:latin typeface="Palatino Linotype" panose="02040502050505030304" pitchFamily="18" charset="0"/>
              </a:rPr>
              <a:t>.</a:t>
            </a:r>
          </a:p>
          <a:p>
            <a:r>
              <a:rPr lang="en-US" sz="2800" dirty="0" err="1" smtClean="0">
                <a:latin typeface="Palatino Linotype" panose="02040502050505030304" pitchFamily="18" charset="0"/>
              </a:rPr>
              <a:t>Nhận</a:t>
            </a:r>
            <a:r>
              <a:rPr lang="en-US" sz="2800" dirty="0" smtClean="0">
                <a:latin typeface="Palatino Linotype" panose="02040502050505030304" pitchFamily="18" charset="0"/>
              </a:rPr>
              <a:t> </a:t>
            </a:r>
            <a:r>
              <a:rPr lang="en-US" sz="2800" dirty="0" err="1" smtClean="0">
                <a:latin typeface="Palatino Linotype" panose="02040502050505030304" pitchFamily="18" charset="0"/>
              </a:rPr>
              <a:t>xét</a:t>
            </a:r>
            <a:r>
              <a:rPr lang="en-US" sz="2800" dirty="0" smtClean="0">
                <a:latin typeface="Palatino Linotype" panose="02040502050505030304" pitchFamily="18" charset="0"/>
              </a:rPr>
              <a:t>: </a:t>
            </a:r>
            <a:r>
              <a:rPr lang="en-US" sz="2800" dirty="0" err="1" smtClean="0">
                <a:latin typeface="Palatino Linotype" panose="02040502050505030304" pitchFamily="18" charset="0"/>
              </a:rPr>
              <a:t>với</a:t>
            </a:r>
            <a:r>
              <a:rPr lang="en-US" sz="2800" dirty="0" smtClean="0">
                <a:latin typeface="Palatino Linotype" panose="02040502050505030304" pitchFamily="18" charset="0"/>
              </a:rPr>
              <a:t> </a:t>
            </a:r>
            <a:r>
              <a:rPr lang="en-US" sz="2800" dirty="0" err="1" smtClean="0">
                <a:latin typeface="Palatino Linotype" panose="02040502050505030304" pitchFamily="18" charset="0"/>
              </a:rPr>
              <a:t>mọi</a:t>
            </a:r>
            <a:r>
              <a:rPr lang="en-US" sz="2800" dirty="0" smtClean="0">
                <a:latin typeface="Palatino Linotype" panose="02040502050505030304" pitchFamily="18" charset="0"/>
              </a:rPr>
              <a:t> </a:t>
            </a:r>
            <a:r>
              <a:rPr lang="en-US" sz="2800" dirty="0" err="1" smtClean="0">
                <a:latin typeface="Palatino Linotype" panose="02040502050505030304" pitchFamily="18" charset="0"/>
              </a:rPr>
              <a:t>số</a:t>
            </a:r>
            <a:r>
              <a:rPr lang="en-US" sz="2800" dirty="0" smtClean="0">
                <a:latin typeface="Palatino Linotype" panose="02040502050505030304" pitchFamily="18" charset="0"/>
              </a:rPr>
              <a:t> </a:t>
            </a:r>
            <a:r>
              <a:rPr lang="en-US" sz="2800" dirty="0" err="1" smtClean="0">
                <a:latin typeface="Palatino Linotype" panose="02040502050505030304" pitchFamily="18" charset="0"/>
              </a:rPr>
              <a:t>thực</a:t>
            </a:r>
            <a:r>
              <a:rPr lang="en-US" sz="2800" dirty="0" smtClean="0">
                <a:latin typeface="Palatino Linotype" panose="02040502050505030304" pitchFamily="18" charset="0"/>
              </a:rPr>
              <a:t> a, </a:t>
            </a:r>
            <a:r>
              <a:rPr lang="en-US" sz="2800" dirty="0" smtClean="0">
                <a:solidFill>
                  <a:srgbClr val="0000FF"/>
                </a:solidFill>
                <a:latin typeface="Palatino Linotype" panose="02040502050505030304" pitchFamily="18" charset="0"/>
              </a:rPr>
              <a:t>|a| ≥ 0</a:t>
            </a:r>
            <a:endParaRPr lang="en-US" sz="2800" dirty="0">
              <a:solidFill>
                <a:srgbClr val="0000FF"/>
              </a:solidFill>
            </a:endParaRPr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3696909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8" grpId="0"/>
      <p:bldP spid="2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10"/>
          <p:cNvSpPr txBox="1">
            <a:spLocks noChangeArrowheads="1"/>
          </p:cNvSpPr>
          <p:nvPr/>
        </p:nvSpPr>
        <p:spPr bwMode="auto">
          <a:xfrm>
            <a:off x="1246165" y="1059657"/>
            <a:ext cx="927369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b="1" dirty="0" err="1">
                <a:solidFill>
                  <a:srgbClr val="002060"/>
                </a:solidFill>
                <a:latin typeface="Palatino Linotype" panose="02040502050505030304" pitchFamily="18" charset="0"/>
                <a:cs typeface="Arial" panose="020B0604020202020204" pitchFamily="34" charset="0"/>
              </a:rPr>
              <a:t>Ví</a:t>
            </a:r>
            <a:r>
              <a:rPr lang="en-US" altLang="en-US" sz="2800" b="1" dirty="0">
                <a:solidFill>
                  <a:srgbClr val="002060"/>
                </a:solidFill>
                <a:latin typeface="Palatino Linotype" panose="02040502050505030304" pitchFamily="18" charset="0"/>
                <a:cs typeface="Arial" panose="020B0604020202020204" pitchFamily="34" charset="0"/>
              </a:rPr>
              <a:t> </a:t>
            </a:r>
            <a:r>
              <a:rPr lang="en-US" altLang="en-US" sz="2800" b="1" dirty="0" err="1">
                <a:solidFill>
                  <a:srgbClr val="002060"/>
                </a:solidFill>
                <a:latin typeface="Palatino Linotype" panose="02040502050505030304" pitchFamily="18" charset="0"/>
                <a:cs typeface="Arial" panose="020B0604020202020204" pitchFamily="34" charset="0"/>
              </a:rPr>
              <a:t>dụ</a:t>
            </a:r>
            <a:r>
              <a:rPr lang="en-US" altLang="en-US" sz="2800" b="1" dirty="0">
                <a:solidFill>
                  <a:srgbClr val="002060"/>
                </a:solidFill>
                <a:latin typeface="Palatino Linotype" panose="02040502050505030304" pitchFamily="18" charset="0"/>
                <a:cs typeface="Arial" panose="020B0604020202020204" pitchFamily="34" charset="0"/>
              </a:rPr>
              <a:t> 1: </a:t>
            </a:r>
            <a:r>
              <a:rPr lang="en-US" altLang="en-US" sz="2800" dirty="0" err="1">
                <a:solidFill>
                  <a:srgbClr val="002060"/>
                </a:solidFill>
                <a:latin typeface="Palatino Linotype" panose="02040502050505030304" pitchFamily="18" charset="0"/>
                <a:cs typeface="Arial" panose="020B0604020202020204" pitchFamily="34" charset="0"/>
              </a:rPr>
              <a:t>Bỏ</a:t>
            </a:r>
            <a:r>
              <a:rPr lang="en-US" altLang="en-US" sz="2800" dirty="0">
                <a:solidFill>
                  <a:srgbClr val="002060"/>
                </a:solidFill>
                <a:latin typeface="Palatino Linotype" panose="02040502050505030304" pitchFamily="18" charset="0"/>
                <a:cs typeface="Arial" panose="020B0604020202020204" pitchFamily="34" charset="0"/>
              </a:rPr>
              <a:t> </a:t>
            </a:r>
            <a:r>
              <a:rPr lang="en-US" altLang="en-US" sz="2800" dirty="0" err="1">
                <a:solidFill>
                  <a:srgbClr val="002060"/>
                </a:solidFill>
                <a:latin typeface="Palatino Linotype" panose="02040502050505030304" pitchFamily="18" charset="0"/>
                <a:cs typeface="Arial" panose="020B0604020202020204" pitchFamily="34" charset="0"/>
              </a:rPr>
              <a:t>dấu</a:t>
            </a:r>
            <a:r>
              <a:rPr lang="en-US" altLang="en-US" sz="2800" dirty="0">
                <a:solidFill>
                  <a:srgbClr val="002060"/>
                </a:solidFill>
                <a:latin typeface="Palatino Linotype" panose="02040502050505030304" pitchFamily="18" charset="0"/>
                <a:cs typeface="Arial" panose="020B0604020202020204" pitchFamily="34" charset="0"/>
              </a:rPr>
              <a:t> </a:t>
            </a:r>
            <a:r>
              <a:rPr lang="en-US" altLang="en-US" sz="2800" dirty="0" err="1">
                <a:solidFill>
                  <a:srgbClr val="002060"/>
                </a:solidFill>
                <a:latin typeface="Palatino Linotype" panose="02040502050505030304" pitchFamily="18" charset="0"/>
                <a:cs typeface="Arial" panose="020B0604020202020204" pitchFamily="34" charset="0"/>
              </a:rPr>
              <a:t>giá</a:t>
            </a:r>
            <a:r>
              <a:rPr lang="en-US" altLang="en-US" sz="2800" dirty="0">
                <a:solidFill>
                  <a:srgbClr val="002060"/>
                </a:solidFill>
                <a:latin typeface="Palatino Linotype" panose="02040502050505030304" pitchFamily="18" charset="0"/>
                <a:cs typeface="Arial" panose="020B0604020202020204" pitchFamily="34" charset="0"/>
              </a:rPr>
              <a:t> </a:t>
            </a:r>
            <a:r>
              <a:rPr lang="en-US" altLang="en-US" sz="2800" dirty="0" err="1">
                <a:solidFill>
                  <a:srgbClr val="002060"/>
                </a:solidFill>
                <a:latin typeface="Palatino Linotype" panose="02040502050505030304" pitchFamily="18" charset="0"/>
                <a:cs typeface="Arial" panose="020B0604020202020204" pitchFamily="34" charset="0"/>
              </a:rPr>
              <a:t>trị</a:t>
            </a:r>
            <a:r>
              <a:rPr lang="en-US" altLang="en-US" sz="2800" dirty="0">
                <a:solidFill>
                  <a:srgbClr val="002060"/>
                </a:solidFill>
                <a:latin typeface="Palatino Linotype" panose="02040502050505030304" pitchFamily="18" charset="0"/>
                <a:cs typeface="Arial" panose="020B0604020202020204" pitchFamily="34" charset="0"/>
              </a:rPr>
              <a:t> </a:t>
            </a:r>
            <a:r>
              <a:rPr lang="en-US" altLang="en-US" sz="2800" dirty="0" err="1">
                <a:solidFill>
                  <a:srgbClr val="002060"/>
                </a:solidFill>
                <a:latin typeface="Palatino Linotype" panose="02040502050505030304" pitchFamily="18" charset="0"/>
                <a:cs typeface="Arial" panose="020B0604020202020204" pitchFamily="34" charset="0"/>
              </a:rPr>
              <a:t>tuyệt</a:t>
            </a:r>
            <a:r>
              <a:rPr lang="en-US" altLang="en-US" sz="2800" dirty="0">
                <a:solidFill>
                  <a:srgbClr val="002060"/>
                </a:solidFill>
                <a:latin typeface="Palatino Linotype" panose="02040502050505030304" pitchFamily="18" charset="0"/>
                <a:cs typeface="Arial" panose="020B0604020202020204" pitchFamily="34" charset="0"/>
              </a:rPr>
              <a:t> </a:t>
            </a:r>
            <a:r>
              <a:rPr lang="en-US" altLang="en-US" sz="2800" dirty="0" err="1">
                <a:solidFill>
                  <a:srgbClr val="002060"/>
                </a:solidFill>
                <a:latin typeface="Palatino Linotype" panose="02040502050505030304" pitchFamily="18" charset="0"/>
                <a:cs typeface="Arial" panose="020B0604020202020204" pitchFamily="34" charset="0"/>
              </a:rPr>
              <a:t>đối</a:t>
            </a:r>
            <a:r>
              <a:rPr lang="en-US" altLang="en-US" sz="2800" dirty="0">
                <a:solidFill>
                  <a:srgbClr val="002060"/>
                </a:solidFill>
                <a:latin typeface="Palatino Linotype" panose="02040502050505030304" pitchFamily="18" charset="0"/>
                <a:cs typeface="Arial" panose="020B0604020202020204" pitchFamily="34" charset="0"/>
              </a:rPr>
              <a:t> </a:t>
            </a:r>
            <a:r>
              <a:rPr lang="en-US" altLang="en-US" sz="2800" dirty="0" err="1">
                <a:solidFill>
                  <a:srgbClr val="002060"/>
                </a:solidFill>
                <a:latin typeface="Palatino Linotype" panose="02040502050505030304" pitchFamily="18" charset="0"/>
                <a:cs typeface="Arial" panose="020B0604020202020204" pitchFamily="34" charset="0"/>
              </a:rPr>
              <a:t>và</a:t>
            </a:r>
            <a:r>
              <a:rPr lang="en-US" altLang="en-US" sz="2800" dirty="0">
                <a:solidFill>
                  <a:srgbClr val="002060"/>
                </a:solidFill>
                <a:latin typeface="Palatino Linotype" panose="02040502050505030304" pitchFamily="18" charset="0"/>
                <a:cs typeface="Arial" panose="020B0604020202020204" pitchFamily="34" charset="0"/>
              </a:rPr>
              <a:t> </a:t>
            </a:r>
            <a:r>
              <a:rPr lang="en-US" altLang="en-US" sz="2800" dirty="0" err="1">
                <a:solidFill>
                  <a:srgbClr val="002060"/>
                </a:solidFill>
                <a:latin typeface="Palatino Linotype" panose="02040502050505030304" pitchFamily="18" charset="0"/>
                <a:cs typeface="Arial" panose="020B0604020202020204" pitchFamily="34" charset="0"/>
              </a:rPr>
              <a:t>rút</a:t>
            </a:r>
            <a:r>
              <a:rPr lang="en-US" altLang="en-US" sz="2800" dirty="0">
                <a:solidFill>
                  <a:srgbClr val="002060"/>
                </a:solidFill>
                <a:latin typeface="Palatino Linotype" panose="02040502050505030304" pitchFamily="18" charset="0"/>
                <a:cs typeface="Arial" panose="020B0604020202020204" pitchFamily="34" charset="0"/>
              </a:rPr>
              <a:t> </a:t>
            </a:r>
            <a:r>
              <a:rPr lang="en-US" altLang="en-US" sz="2800" dirty="0" err="1">
                <a:solidFill>
                  <a:srgbClr val="002060"/>
                </a:solidFill>
                <a:latin typeface="Palatino Linotype" panose="02040502050505030304" pitchFamily="18" charset="0"/>
                <a:cs typeface="Arial" panose="020B0604020202020204" pitchFamily="34" charset="0"/>
              </a:rPr>
              <a:t>gọn</a:t>
            </a:r>
            <a:r>
              <a:rPr lang="en-US" altLang="en-US" sz="2800" dirty="0">
                <a:solidFill>
                  <a:srgbClr val="002060"/>
                </a:solidFill>
                <a:latin typeface="Palatino Linotype" panose="02040502050505030304" pitchFamily="18" charset="0"/>
                <a:cs typeface="Arial" panose="020B0604020202020204" pitchFamily="34" charset="0"/>
              </a:rPr>
              <a:t> </a:t>
            </a:r>
            <a:r>
              <a:rPr lang="en-US" altLang="en-US" sz="2800" dirty="0" err="1">
                <a:solidFill>
                  <a:srgbClr val="002060"/>
                </a:solidFill>
                <a:latin typeface="Palatino Linotype" panose="02040502050505030304" pitchFamily="18" charset="0"/>
                <a:cs typeface="Arial" panose="020B0604020202020204" pitchFamily="34" charset="0"/>
              </a:rPr>
              <a:t>biểu</a:t>
            </a:r>
            <a:r>
              <a:rPr lang="en-US" altLang="en-US" sz="2800" dirty="0">
                <a:solidFill>
                  <a:srgbClr val="002060"/>
                </a:solidFill>
                <a:latin typeface="Palatino Linotype" panose="02040502050505030304" pitchFamily="18" charset="0"/>
                <a:cs typeface="Arial" panose="020B0604020202020204" pitchFamily="34" charset="0"/>
              </a:rPr>
              <a:t> </a:t>
            </a:r>
            <a:r>
              <a:rPr lang="en-US" altLang="en-US" sz="2800" dirty="0" err="1">
                <a:solidFill>
                  <a:srgbClr val="002060"/>
                </a:solidFill>
                <a:latin typeface="Palatino Linotype" panose="02040502050505030304" pitchFamily="18" charset="0"/>
                <a:cs typeface="Arial" panose="020B0604020202020204" pitchFamily="34" charset="0"/>
              </a:rPr>
              <a:t>thức</a:t>
            </a:r>
            <a:r>
              <a:rPr lang="en-US" altLang="en-US" sz="2800" dirty="0">
                <a:solidFill>
                  <a:srgbClr val="002060"/>
                </a:solidFill>
                <a:latin typeface="Palatino Linotype" panose="02040502050505030304" pitchFamily="18" charset="0"/>
                <a:cs typeface="Arial" panose="020B0604020202020204" pitchFamily="34" charset="0"/>
              </a:rPr>
              <a:t> </a:t>
            </a:r>
            <a:r>
              <a:rPr lang="en-US" altLang="en-US" sz="2800" dirty="0" err="1">
                <a:solidFill>
                  <a:srgbClr val="002060"/>
                </a:solidFill>
                <a:latin typeface="Palatino Linotype" panose="02040502050505030304" pitchFamily="18" charset="0"/>
                <a:cs typeface="Arial" panose="020B0604020202020204" pitchFamily="34" charset="0"/>
              </a:rPr>
              <a:t>sau</a:t>
            </a:r>
            <a:r>
              <a:rPr lang="en-US" altLang="en-US" sz="2800" dirty="0">
                <a:solidFill>
                  <a:srgbClr val="002060"/>
                </a:solidFill>
                <a:latin typeface="Palatino Linotype" panose="02040502050505030304" pitchFamily="18" charset="0"/>
                <a:cs typeface="Arial" panose="020B0604020202020204" pitchFamily="34" charset="0"/>
              </a:rPr>
              <a:t>:</a:t>
            </a:r>
            <a:endParaRPr lang="en-US" altLang="en-US" sz="2800" b="1" dirty="0">
              <a:solidFill>
                <a:srgbClr val="002060"/>
              </a:solidFill>
              <a:latin typeface="Palatino Linotype" panose="02040502050505030304" pitchFamily="18" charset="0"/>
              <a:cs typeface="Arial" panose="020B0604020202020204" pitchFamily="34" charset="0"/>
            </a:endParaRPr>
          </a:p>
        </p:txBody>
      </p:sp>
      <p:graphicFrame>
        <p:nvGraphicFramePr>
          <p:cNvPr id="10" name="Object 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19294624"/>
              </p:ext>
            </p:extLst>
          </p:nvPr>
        </p:nvGraphicFramePr>
        <p:xfrm>
          <a:off x="1392238" y="1955800"/>
          <a:ext cx="4062412" cy="465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217" name="Equation" r:id="rId5" imgW="4051080" imgH="469800" progId="Equation.DSMT4">
                  <p:embed/>
                </p:oleObj>
              </mc:Choice>
              <mc:Fallback>
                <p:oleObj name="Equation" r:id="rId5" imgW="4051080" imgH="469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92238" y="1955800"/>
                        <a:ext cx="4062412" cy="4651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54162113"/>
              </p:ext>
            </p:extLst>
          </p:nvPr>
        </p:nvGraphicFramePr>
        <p:xfrm>
          <a:off x="3683000" y="1917700"/>
          <a:ext cx="914400" cy="319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218" name="Equation" r:id="rId7" imgW="914400" imgH="319680" progId="Equation.DSMT4">
                  <p:embed/>
                </p:oleObj>
              </mc:Choice>
              <mc:Fallback>
                <p:oleObj name="Equation" r:id="rId7" imgW="914400" imgH="3196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83000" y="1917700"/>
                        <a:ext cx="914400" cy="319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1039271" y="3429000"/>
            <a:ext cx="46184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2060"/>
                </a:solidFill>
                <a:latin typeface="Palatino Linotype" panose="02040502050505030304" pitchFamily="18" charset="0"/>
                <a:cs typeface="Arial" panose="020B0604020202020204" pitchFamily="34" charset="0"/>
              </a:rPr>
              <a:t> a/ Khi x ≥ 3 </a:t>
            </a:r>
            <a:r>
              <a:rPr lang="en-US" sz="2400" dirty="0" err="1">
                <a:solidFill>
                  <a:srgbClr val="002060"/>
                </a:solidFill>
                <a:latin typeface="Palatino Linotype" panose="02040502050505030304" pitchFamily="18" charset="0"/>
                <a:cs typeface="Arial" panose="020B0604020202020204" pitchFamily="34" charset="0"/>
              </a:rPr>
              <a:t>thì</a:t>
            </a:r>
            <a:r>
              <a:rPr lang="en-US" sz="2400" dirty="0">
                <a:solidFill>
                  <a:srgbClr val="002060"/>
                </a:solidFill>
                <a:latin typeface="Palatino Linotype" panose="02040502050505030304" pitchFamily="18" charset="0"/>
                <a:cs typeface="Arial" panose="020B0604020202020204" pitchFamily="34" charset="0"/>
              </a:rPr>
              <a:t> x – 3 ≥ 0 </a:t>
            </a:r>
            <a:r>
              <a:rPr lang="en-US" sz="2400" dirty="0" err="1">
                <a:solidFill>
                  <a:srgbClr val="002060"/>
                </a:solidFill>
                <a:latin typeface="Palatino Linotype" panose="02040502050505030304" pitchFamily="18" charset="0"/>
                <a:cs typeface="Arial" panose="020B0604020202020204" pitchFamily="34" charset="0"/>
              </a:rPr>
              <a:t>nên</a:t>
            </a:r>
            <a:r>
              <a:rPr lang="en-US" sz="2400" dirty="0">
                <a:solidFill>
                  <a:srgbClr val="002060"/>
                </a:solidFill>
                <a:latin typeface="Palatino Linotype" panose="02040502050505030304" pitchFamily="18" charset="0"/>
                <a:cs typeface="Arial" panose="020B0604020202020204" pitchFamily="34" charset="0"/>
              </a:rPr>
              <a:t>  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186853" y="4568171"/>
            <a:ext cx="391288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dirty="0" err="1">
                <a:solidFill>
                  <a:srgbClr val="002060"/>
                </a:solidFill>
                <a:latin typeface="Palatino Linotype" panose="02040502050505030304" pitchFamily="18" charset="0"/>
                <a:cs typeface="Arial" panose="020B0604020202020204" pitchFamily="34" charset="0"/>
              </a:rPr>
              <a:t>Vậy</a:t>
            </a:r>
            <a:r>
              <a:rPr lang="en-US" sz="2400" dirty="0">
                <a:solidFill>
                  <a:srgbClr val="002060"/>
                </a:solidFill>
                <a:latin typeface="Palatino Linotype" panose="02040502050505030304" pitchFamily="18" charset="0"/>
                <a:cs typeface="Arial" panose="020B0604020202020204" pitchFamily="34" charset="0"/>
              </a:rPr>
              <a:t>  A = x – 3 + x – 2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solidFill>
                  <a:srgbClr val="002060"/>
                </a:solidFill>
                <a:latin typeface="Palatino Linotype" panose="02040502050505030304" pitchFamily="18" charset="0"/>
                <a:cs typeface="Arial" panose="020B0604020202020204" pitchFamily="34" charset="0"/>
              </a:rPr>
              <a:t>          </a:t>
            </a:r>
            <a:r>
              <a:rPr lang="en-US" sz="2400" dirty="0" smtClean="0">
                <a:solidFill>
                  <a:srgbClr val="002060"/>
                </a:solidFill>
                <a:latin typeface="Palatino Linotype" panose="02040502050505030304" pitchFamily="18" charset="0"/>
                <a:cs typeface="Arial" panose="020B0604020202020204" pitchFamily="34" charset="0"/>
              </a:rPr>
              <a:t>   </a:t>
            </a:r>
            <a:r>
              <a:rPr lang="en-US" sz="2400" dirty="0">
                <a:solidFill>
                  <a:srgbClr val="002060"/>
                </a:solidFill>
                <a:latin typeface="Palatino Linotype" panose="02040502050505030304" pitchFamily="18" charset="0"/>
                <a:cs typeface="Arial" panose="020B0604020202020204" pitchFamily="34" charset="0"/>
              </a:rPr>
              <a:t>= 2x – 5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477027" y="2560073"/>
            <a:ext cx="25302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>
                <a:solidFill>
                  <a:srgbClr val="002060"/>
                </a:solidFill>
                <a:latin typeface="Palatino Linotype" panose="02040502050505030304" pitchFamily="18" charset="0"/>
                <a:cs typeface="Arial" panose="020B0604020202020204" pitchFamily="34" charset="0"/>
              </a:rPr>
              <a:t>Giải</a:t>
            </a:r>
            <a:endParaRPr lang="en-US" sz="2400" dirty="0">
              <a:solidFill>
                <a:srgbClr val="002060"/>
              </a:solidFill>
              <a:latin typeface="Palatino Linotype" panose="02040502050505030304" pitchFamily="18" charset="0"/>
              <a:cs typeface="Arial" panose="020B0604020202020204" pitchFamily="34" charset="0"/>
            </a:endParaRPr>
          </a:p>
        </p:txBody>
      </p:sp>
      <p:cxnSp>
        <p:nvCxnSpPr>
          <p:cNvPr id="19" name="Straight Connector 18"/>
          <p:cNvCxnSpPr/>
          <p:nvPr/>
        </p:nvCxnSpPr>
        <p:spPr>
          <a:xfrm>
            <a:off x="5735850" y="1865709"/>
            <a:ext cx="0" cy="4160365"/>
          </a:xfrm>
          <a:prstGeom prst="line">
            <a:avLst/>
          </a:prstGeom>
          <a:ln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7291392" y="2492717"/>
            <a:ext cx="25302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>
                <a:solidFill>
                  <a:srgbClr val="002060"/>
                </a:solidFill>
                <a:latin typeface="Palatino Linotype" panose="02040502050505030304" pitchFamily="18" charset="0"/>
                <a:cs typeface="Arial" panose="020B0604020202020204" pitchFamily="34" charset="0"/>
              </a:rPr>
              <a:t>Giải</a:t>
            </a:r>
            <a:endParaRPr lang="en-US" sz="2400" dirty="0">
              <a:solidFill>
                <a:srgbClr val="002060"/>
              </a:solidFill>
              <a:latin typeface="Palatino Linotype" panose="02040502050505030304" pitchFamily="18" charset="0"/>
              <a:cs typeface="Arial" panose="020B0604020202020204" pitchFamily="34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DA358B38-74C8-448D-A91F-C168EA6C2276}"/>
              </a:ext>
            </a:extLst>
          </p:cNvPr>
          <p:cNvSpPr txBox="1"/>
          <p:nvPr/>
        </p:nvSpPr>
        <p:spPr>
          <a:xfrm>
            <a:off x="5949112" y="1919544"/>
            <a:ext cx="60960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b) B = 4x + 5 + |-2x| </a:t>
            </a:r>
            <a:r>
              <a:rPr lang="en-US" alt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alt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x &gt; 0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21" name="Text Box 26">
            <a:extLst>
              <a:ext uri="{FF2B5EF4-FFF2-40B4-BE49-F238E27FC236}">
                <a16:creationId xmlns:a16="http://schemas.microsoft.com/office/drawing/2014/main" id="{33C1273F-C729-4379-9711-5179573936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9112" y="3584638"/>
            <a:ext cx="4495800" cy="2185214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ts val="800"/>
              </a:spcBef>
              <a:spcAft>
                <a:spcPts val="800"/>
              </a:spcAft>
            </a:pPr>
            <a:r>
              <a:rPr lang="en-US" altLang="en-US" sz="2400" dirty="0">
                <a:solidFill>
                  <a:srgbClr val="002060"/>
                </a:solidFill>
                <a:latin typeface="Palatino Linotype" panose="02040502050505030304" pitchFamily="18" charset="0"/>
                <a:cs typeface="Times New Roman" panose="02020603050405020304" pitchFamily="18" charset="0"/>
              </a:rPr>
              <a:t>b/ Khi x </a:t>
            </a:r>
            <a:r>
              <a:rPr lang="en-US" altLang="en-US" sz="2400" dirty="0">
                <a:solidFill>
                  <a:srgbClr val="002060"/>
                </a:solidFill>
                <a:latin typeface="Palatino Linotype" panose="0204050205050503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&gt; </a:t>
            </a:r>
            <a:r>
              <a:rPr lang="en-US" altLang="en-US" sz="2400" dirty="0" smtClean="0">
                <a:solidFill>
                  <a:srgbClr val="002060"/>
                </a:solidFill>
                <a:latin typeface="Palatino Linotype" panose="0204050205050503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0</a:t>
            </a:r>
            <a:r>
              <a:rPr lang="en-US" altLang="en-US" sz="2400" dirty="0">
                <a:solidFill>
                  <a:srgbClr val="002060"/>
                </a:solidFill>
                <a:latin typeface="Palatino Linotype" panose="0204050205050503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sz="2400" dirty="0" err="1" smtClean="0">
                <a:solidFill>
                  <a:srgbClr val="002060"/>
                </a:solidFill>
                <a:latin typeface="Palatino Linotype" panose="0204050205050503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thì</a:t>
            </a:r>
            <a:r>
              <a:rPr lang="en-US" altLang="en-US" sz="2400" dirty="0" smtClean="0">
                <a:solidFill>
                  <a:srgbClr val="002060"/>
                </a:solidFill>
                <a:latin typeface="Palatino Linotype" panose="0204050205050503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-2x &lt; 0 </a:t>
            </a:r>
            <a:r>
              <a:rPr lang="en-US" altLang="en-US" sz="2400" dirty="0" err="1" smtClean="0">
                <a:solidFill>
                  <a:srgbClr val="002060"/>
                </a:solidFill>
                <a:latin typeface="Palatino Linotype" panose="0204050205050503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nên</a:t>
            </a:r>
            <a:endParaRPr lang="en-US" altLang="en-US" sz="2400" dirty="0" smtClean="0">
              <a:solidFill>
                <a:srgbClr val="002060"/>
              </a:solidFill>
              <a:latin typeface="Palatino Linotype" panose="02040502050505030304" pitchFamily="18" charset="0"/>
              <a:cs typeface="Times New Roman" panose="02020603050405020304" pitchFamily="18" charset="0"/>
              <a:sym typeface="Symbol" panose="05050102010706020507" pitchFamily="18" charset="2"/>
            </a:endParaRPr>
          </a:p>
          <a:p>
            <a:pPr eaLnBrk="1" hangingPunct="1">
              <a:spcBef>
                <a:spcPts val="800"/>
              </a:spcBef>
              <a:spcAft>
                <a:spcPts val="800"/>
              </a:spcAft>
            </a:pPr>
            <a:r>
              <a:rPr lang="en-US" altLang="en-US" sz="2400" dirty="0" smtClean="0">
                <a:solidFill>
                  <a:srgbClr val="002060"/>
                </a:solidFill>
                <a:latin typeface="Palatino Linotype" panose="0204050205050503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sz="2400" dirty="0">
                <a:solidFill>
                  <a:srgbClr val="002060"/>
                </a:solidFill>
                <a:latin typeface="Palatino Linotype" panose="0204050205050503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-2x =  </a:t>
            </a:r>
            <a:r>
              <a:rPr lang="en-US" altLang="en-US" sz="2400" dirty="0" smtClean="0">
                <a:solidFill>
                  <a:srgbClr val="002060"/>
                </a:solidFill>
                <a:latin typeface="Palatino Linotype" panose="0204050205050503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-(-2x)    </a:t>
            </a:r>
            <a:r>
              <a:rPr lang="en-US" altLang="en-US" sz="2400" dirty="0">
                <a:solidFill>
                  <a:srgbClr val="002060"/>
                </a:solidFill>
                <a:latin typeface="Palatino Linotype" panose="0204050205050503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= </a:t>
            </a:r>
            <a:r>
              <a:rPr lang="en-US" altLang="en-US" sz="2400" dirty="0" smtClean="0">
                <a:solidFill>
                  <a:srgbClr val="002060"/>
                </a:solidFill>
                <a:latin typeface="Palatino Linotype" panose="0204050205050503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2x</a:t>
            </a:r>
            <a:endParaRPr lang="en-US" altLang="en-US" sz="2400" dirty="0">
              <a:solidFill>
                <a:srgbClr val="002060"/>
              </a:solidFill>
              <a:latin typeface="Palatino Linotype" panose="02040502050505030304" pitchFamily="18" charset="0"/>
              <a:cs typeface="Times New Roman" panose="02020603050405020304" pitchFamily="18" charset="0"/>
              <a:sym typeface="Symbol" panose="05050102010706020507" pitchFamily="18" charset="2"/>
            </a:endParaRPr>
          </a:p>
          <a:p>
            <a:pPr eaLnBrk="1" hangingPunct="1">
              <a:spcBef>
                <a:spcPts val="800"/>
              </a:spcBef>
              <a:spcAft>
                <a:spcPts val="800"/>
              </a:spcAft>
            </a:pPr>
            <a:r>
              <a:rPr lang="en-US" altLang="en-US" sz="2400" dirty="0" err="1">
                <a:solidFill>
                  <a:srgbClr val="002060"/>
                </a:solidFill>
                <a:latin typeface="Palatino Linotype" panose="0204050205050503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Vậy</a:t>
            </a:r>
            <a:r>
              <a:rPr lang="en-US" altLang="en-US" sz="2400" dirty="0">
                <a:solidFill>
                  <a:srgbClr val="002060"/>
                </a:solidFill>
                <a:latin typeface="Palatino Linotype" panose="0204050205050503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: B = 4x + 5 + </a:t>
            </a:r>
            <a:r>
              <a:rPr lang="en-US" altLang="en-US" sz="2400" dirty="0" smtClean="0">
                <a:solidFill>
                  <a:srgbClr val="002060"/>
                </a:solidFill>
                <a:latin typeface="Palatino Linotype" panose="0204050205050503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2x </a:t>
            </a:r>
          </a:p>
          <a:p>
            <a:pPr eaLnBrk="1" hangingPunct="1">
              <a:spcBef>
                <a:spcPts val="800"/>
              </a:spcBef>
              <a:spcAft>
                <a:spcPts val="800"/>
              </a:spcAft>
            </a:pPr>
            <a:r>
              <a:rPr lang="en-US" altLang="en-US" sz="2400" dirty="0">
                <a:solidFill>
                  <a:srgbClr val="002060"/>
                </a:solidFill>
                <a:latin typeface="Palatino Linotype" panose="0204050205050503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sz="2400" dirty="0" smtClean="0">
                <a:solidFill>
                  <a:srgbClr val="002060"/>
                </a:solidFill>
                <a:latin typeface="Palatino Linotype" panose="0204050205050503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           = 6x + 5 </a:t>
            </a:r>
            <a:endParaRPr lang="en-US" altLang="en-US" sz="2400" dirty="0">
              <a:solidFill>
                <a:srgbClr val="002060"/>
              </a:solidFill>
              <a:latin typeface="Palatino Linotype" panose="02040502050505030304" pitchFamily="18" charset="0"/>
              <a:cs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24" name="TextBox 4"/>
          <p:cNvSpPr txBox="1">
            <a:spLocks noChangeArrowheads="1"/>
          </p:cNvSpPr>
          <p:nvPr/>
        </p:nvSpPr>
        <p:spPr bwMode="auto">
          <a:xfrm>
            <a:off x="564116" y="332806"/>
            <a:ext cx="1076999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800" b="1" dirty="0" smtClean="0">
                <a:solidFill>
                  <a:srgbClr val="C00000"/>
                </a:solidFill>
                <a:latin typeface="Palatino Linotype" panose="02040502050505030304" pitchFamily="18" charset="0"/>
                <a:cs typeface="Arial" panose="020B0604020202020204" pitchFamily="34" charset="0"/>
              </a:rPr>
              <a:t>TIẾT 64: PHƯƠNG </a:t>
            </a:r>
            <a:r>
              <a:rPr lang="en-US" altLang="en-US" sz="2800" b="1" dirty="0">
                <a:solidFill>
                  <a:srgbClr val="C00000"/>
                </a:solidFill>
                <a:latin typeface="Palatino Linotype" panose="02040502050505030304" pitchFamily="18" charset="0"/>
                <a:cs typeface="Arial" panose="020B0604020202020204" pitchFamily="34" charset="0"/>
              </a:rPr>
              <a:t>TRÌNH </a:t>
            </a:r>
            <a:r>
              <a:rPr lang="en-US" altLang="en-US" sz="2800" b="1" dirty="0" smtClean="0">
                <a:solidFill>
                  <a:srgbClr val="C00000"/>
                </a:solidFill>
                <a:latin typeface="Palatino Linotype" panose="02040502050505030304" pitchFamily="18" charset="0"/>
                <a:cs typeface="Arial" panose="020B0604020202020204" pitchFamily="34" charset="0"/>
              </a:rPr>
              <a:t>CHỨA </a:t>
            </a:r>
            <a:r>
              <a:rPr lang="en-US" altLang="en-US" sz="2800" b="1" dirty="0">
                <a:solidFill>
                  <a:srgbClr val="C00000"/>
                </a:solidFill>
                <a:latin typeface="Palatino Linotype" panose="02040502050505030304" pitchFamily="18" charset="0"/>
                <a:cs typeface="Arial" panose="020B0604020202020204" pitchFamily="34" charset="0"/>
              </a:rPr>
              <a:t>DẤU GIÁ TRỊ TUYỆT ĐỐI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186853" y="3945891"/>
            <a:ext cx="3912887" cy="589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dirty="0" smtClean="0">
                <a:solidFill>
                  <a:srgbClr val="002060"/>
                </a:solidFill>
                <a:latin typeface="Palatino Linotype" panose="02040502050505030304" pitchFamily="18" charset="0"/>
                <a:cs typeface="Arial" panose="020B0604020202020204" pitchFamily="34" charset="0"/>
              </a:rPr>
              <a:t>|x – 3| = x - 3 </a:t>
            </a:r>
            <a:endParaRPr lang="en-US" sz="2400" dirty="0">
              <a:solidFill>
                <a:srgbClr val="002060"/>
              </a:solidFill>
              <a:latin typeface="Palatino Linotype" panose="02040502050505030304" pitchFamily="18" charset="0"/>
              <a:cs typeface="Arial" panose="020B0604020202020204" pitchFamily="34" charset="0"/>
            </a:endParaRPr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33785902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6" grpId="0"/>
      <p:bldP spid="17" grpId="0"/>
      <p:bldP spid="25" grpId="0"/>
      <p:bldP spid="21" grpId="0"/>
      <p:bldP spid="2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9" name="TextBox 18">
            <a:extLst>
              <a:ext uri="{FF2B5EF4-FFF2-40B4-BE49-F238E27FC236}">
                <a16:creationId xmlns:a16="http://schemas.microsoft.com/office/drawing/2014/main" id="{BA5AEBC6-6ACC-4250-BE5B-962AD65CBF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21001" y="618576"/>
            <a:ext cx="446468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b="1" dirty="0" err="1">
                <a:solidFill>
                  <a:srgbClr val="C00000"/>
                </a:solidFill>
                <a:latin typeface="Palatino Linotype" panose="02040502050505030304" pitchFamily="18" charset="0"/>
                <a:cs typeface="Times New Roman" panose="02020603050405020304" pitchFamily="18" charset="0"/>
              </a:rPr>
              <a:t>Rút</a:t>
            </a:r>
            <a:r>
              <a:rPr lang="en-US" altLang="en-US" sz="2800" b="1" dirty="0">
                <a:solidFill>
                  <a:srgbClr val="C00000"/>
                </a:solidFill>
                <a:latin typeface="Palatino Linotype" panose="0204050205050503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C00000"/>
                </a:solidFill>
                <a:latin typeface="Palatino Linotype" panose="02040502050505030304" pitchFamily="18" charset="0"/>
                <a:cs typeface="Times New Roman" panose="02020603050405020304" pitchFamily="18" charset="0"/>
              </a:rPr>
              <a:t>gọn</a:t>
            </a:r>
            <a:r>
              <a:rPr lang="en-US" altLang="en-US" sz="2800" b="1" dirty="0">
                <a:solidFill>
                  <a:srgbClr val="C00000"/>
                </a:solidFill>
                <a:latin typeface="Palatino Linotype" panose="0204050205050503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C00000"/>
                </a:solidFill>
                <a:latin typeface="Palatino Linotype" panose="02040502050505030304" pitchFamily="18" charset="0"/>
                <a:cs typeface="Times New Roman" panose="02020603050405020304" pitchFamily="18" charset="0"/>
              </a:rPr>
              <a:t>các</a:t>
            </a:r>
            <a:r>
              <a:rPr lang="en-US" altLang="en-US" sz="2800" b="1" dirty="0">
                <a:solidFill>
                  <a:srgbClr val="C00000"/>
                </a:solidFill>
                <a:latin typeface="Palatino Linotype" panose="0204050205050503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C00000"/>
                </a:solidFill>
                <a:latin typeface="Palatino Linotype" panose="02040502050505030304" pitchFamily="18" charset="0"/>
                <a:cs typeface="Times New Roman" panose="02020603050405020304" pitchFamily="18" charset="0"/>
              </a:rPr>
              <a:t>biểu</a:t>
            </a:r>
            <a:r>
              <a:rPr lang="en-US" altLang="en-US" sz="2800" b="1" dirty="0">
                <a:solidFill>
                  <a:srgbClr val="C00000"/>
                </a:solidFill>
                <a:latin typeface="Palatino Linotype" panose="0204050205050503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C00000"/>
                </a:solidFill>
                <a:latin typeface="Palatino Linotype" panose="02040502050505030304" pitchFamily="18" charset="0"/>
                <a:cs typeface="Times New Roman" panose="02020603050405020304" pitchFamily="18" charset="0"/>
              </a:rPr>
              <a:t>thức</a:t>
            </a:r>
            <a:r>
              <a:rPr lang="en-US" altLang="en-US" sz="2800" b="1" dirty="0">
                <a:solidFill>
                  <a:srgbClr val="C00000"/>
                </a:solidFill>
                <a:latin typeface="Palatino Linotype" panose="0204050205050503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C00000"/>
                </a:solidFill>
                <a:latin typeface="Palatino Linotype" panose="02040502050505030304" pitchFamily="18" charset="0"/>
                <a:cs typeface="Times New Roman" panose="02020603050405020304" pitchFamily="18" charset="0"/>
              </a:rPr>
              <a:t>sau</a:t>
            </a:r>
            <a:r>
              <a:rPr lang="en-US" altLang="en-US" sz="2800" b="1" dirty="0">
                <a:solidFill>
                  <a:srgbClr val="C00000"/>
                </a:solidFill>
                <a:latin typeface="Palatino Linotype" panose="02040502050505030304" pitchFamily="18" charset="0"/>
                <a:cs typeface="Times New Roman" panose="02020603050405020304" pitchFamily="18" charset="0"/>
              </a:rPr>
              <a:t>:</a:t>
            </a:r>
          </a:p>
        </p:txBody>
      </p:sp>
      <p:graphicFrame>
        <p:nvGraphicFramePr>
          <p:cNvPr id="5122" name="Object 16">
            <a:extLst>
              <a:ext uri="{FF2B5EF4-FFF2-40B4-BE49-F238E27FC236}">
                <a16:creationId xmlns:a16="http://schemas.microsoft.com/office/drawing/2014/main" id="{86D55AD0-394E-4091-87DB-0A9B3D77753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54355130"/>
              </p:ext>
            </p:extLst>
          </p:nvPr>
        </p:nvGraphicFramePr>
        <p:xfrm>
          <a:off x="2925763" y="1843088"/>
          <a:ext cx="4178300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0452" name="Equation" r:id="rId3" imgW="4190760" imgH="469800" progId="Equation.DSMT4">
                  <p:embed/>
                </p:oleObj>
              </mc:Choice>
              <mc:Fallback>
                <p:oleObj name="Equation" r:id="rId3" imgW="4190760" imgH="469800" progId="Equation.DSMT4">
                  <p:embed/>
                  <p:pic>
                    <p:nvPicPr>
                      <p:cNvPr id="5122" name="Object 16">
                        <a:extLst>
                          <a:ext uri="{FF2B5EF4-FFF2-40B4-BE49-F238E27FC236}">
                            <a16:creationId xmlns:a16="http://schemas.microsoft.com/office/drawing/2014/main" id="{86D55AD0-394E-4091-87DB-0A9B3D77753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25763" y="1843088"/>
                        <a:ext cx="4178300" cy="469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3" name="Object 17">
            <a:extLst>
              <a:ext uri="{FF2B5EF4-FFF2-40B4-BE49-F238E27FC236}">
                <a16:creationId xmlns:a16="http://schemas.microsoft.com/office/drawing/2014/main" id="{F09ABBAF-E0B8-45F1-AFF4-3BDFB93347E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40308164"/>
              </p:ext>
            </p:extLst>
          </p:nvPr>
        </p:nvGraphicFramePr>
        <p:xfrm>
          <a:off x="2843213" y="2786063"/>
          <a:ext cx="4343400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0453" name="Equation" r:id="rId5" imgW="4356000" imgH="469800" progId="Equation.DSMT4">
                  <p:embed/>
                </p:oleObj>
              </mc:Choice>
              <mc:Fallback>
                <p:oleObj name="Equation" r:id="rId5" imgW="4356000" imgH="469800" progId="Equation.DSMT4">
                  <p:embed/>
                  <p:pic>
                    <p:nvPicPr>
                      <p:cNvPr id="5123" name="Object 17">
                        <a:extLst>
                          <a:ext uri="{FF2B5EF4-FFF2-40B4-BE49-F238E27FC236}">
                            <a16:creationId xmlns:a16="http://schemas.microsoft.com/office/drawing/2014/main" id="{F09ABBAF-E0B8-45F1-AFF4-3BDFB93347E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3213" y="2786063"/>
                        <a:ext cx="4343400" cy="469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Rectangle 22">
            <a:extLst>
              <a:ext uri="{FF2B5EF4-FFF2-40B4-BE49-F238E27FC236}">
                <a16:creationId xmlns:a16="http://schemas.microsoft.com/office/drawing/2014/main" id="{5077E0C7-F088-4FFB-BDEA-5300CB3605A6}"/>
              </a:ext>
            </a:extLst>
          </p:cNvPr>
          <p:cNvSpPr/>
          <p:nvPr/>
        </p:nvSpPr>
        <p:spPr>
          <a:xfrm>
            <a:off x="2080606" y="618576"/>
            <a:ext cx="774700" cy="520700"/>
          </a:xfrm>
          <a:prstGeom prst="rect">
            <a:avLst/>
          </a:prstGeom>
          <a:noFill/>
          <a:ln w="19050">
            <a:solidFill>
              <a:schemeClr val="accent4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200" b="1" dirty="0">
                <a:solidFill>
                  <a:srgbClr val="FF0000"/>
                </a:solidFill>
                <a:latin typeface="Palatino Linotype" panose="02040502050505030304" pitchFamily="18" charset="0"/>
              </a:rPr>
              <a:t>?1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9" grpId="0"/>
      <p:bldP spid="2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825100" y="357796"/>
            <a:ext cx="894668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b="1" u="sng" dirty="0">
                <a:solidFill>
                  <a:srgbClr val="C00000"/>
                </a:solidFill>
                <a:latin typeface="Palatino Linotype" panose="02040502050505030304" pitchFamily="18" charset="0"/>
                <a:cs typeface="Arial" panose="020B0604020202020204" pitchFamily="34" charset="0"/>
              </a:rPr>
              <a:t>2. </a:t>
            </a:r>
            <a:r>
              <a:rPr lang="en-US" altLang="en-US" sz="2800" b="1" u="sng" dirty="0" err="1">
                <a:solidFill>
                  <a:srgbClr val="C00000"/>
                </a:solidFill>
                <a:latin typeface="Palatino Linotype" panose="02040502050505030304" pitchFamily="18" charset="0"/>
                <a:cs typeface="Arial" panose="020B0604020202020204" pitchFamily="34" charset="0"/>
              </a:rPr>
              <a:t>Giải</a:t>
            </a:r>
            <a:r>
              <a:rPr lang="en-US" altLang="en-US" sz="2800" b="1" u="sng" dirty="0">
                <a:solidFill>
                  <a:srgbClr val="C00000"/>
                </a:solidFill>
                <a:latin typeface="Palatino Linotype" panose="02040502050505030304" pitchFamily="18" charset="0"/>
                <a:cs typeface="Arial" panose="020B0604020202020204" pitchFamily="34" charset="0"/>
              </a:rPr>
              <a:t> </a:t>
            </a:r>
            <a:r>
              <a:rPr lang="en-US" altLang="en-US" sz="2800" b="1" u="sng" dirty="0" err="1">
                <a:solidFill>
                  <a:srgbClr val="C00000"/>
                </a:solidFill>
                <a:latin typeface="Palatino Linotype" panose="02040502050505030304" pitchFamily="18" charset="0"/>
                <a:cs typeface="Arial" panose="020B0604020202020204" pitchFamily="34" charset="0"/>
              </a:rPr>
              <a:t>một</a:t>
            </a:r>
            <a:r>
              <a:rPr lang="en-US" altLang="en-US" sz="2800" b="1" u="sng" dirty="0">
                <a:solidFill>
                  <a:srgbClr val="C00000"/>
                </a:solidFill>
                <a:latin typeface="Palatino Linotype" panose="02040502050505030304" pitchFamily="18" charset="0"/>
                <a:cs typeface="Arial" panose="020B0604020202020204" pitchFamily="34" charset="0"/>
              </a:rPr>
              <a:t> </a:t>
            </a:r>
            <a:r>
              <a:rPr lang="en-US" altLang="en-US" sz="2800" b="1" u="sng" dirty="0" err="1">
                <a:solidFill>
                  <a:srgbClr val="C00000"/>
                </a:solidFill>
                <a:latin typeface="Palatino Linotype" panose="02040502050505030304" pitchFamily="18" charset="0"/>
                <a:cs typeface="Arial" panose="020B0604020202020204" pitchFamily="34" charset="0"/>
              </a:rPr>
              <a:t>số</a:t>
            </a:r>
            <a:r>
              <a:rPr lang="en-US" altLang="en-US" sz="2800" b="1" u="sng" dirty="0">
                <a:solidFill>
                  <a:srgbClr val="C00000"/>
                </a:solidFill>
                <a:latin typeface="Palatino Linotype" panose="02040502050505030304" pitchFamily="18" charset="0"/>
                <a:cs typeface="Arial" panose="020B0604020202020204" pitchFamily="34" charset="0"/>
              </a:rPr>
              <a:t> </a:t>
            </a:r>
            <a:r>
              <a:rPr lang="en-US" altLang="en-US" sz="2800" b="1" u="sng" dirty="0" err="1">
                <a:solidFill>
                  <a:srgbClr val="C00000"/>
                </a:solidFill>
                <a:latin typeface="Palatino Linotype" panose="02040502050505030304" pitchFamily="18" charset="0"/>
                <a:cs typeface="Arial" panose="020B0604020202020204" pitchFamily="34" charset="0"/>
              </a:rPr>
              <a:t>phương</a:t>
            </a:r>
            <a:r>
              <a:rPr lang="en-US" altLang="en-US" sz="2800" b="1" u="sng" dirty="0">
                <a:solidFill>
                  <a:srgbClr val="C00000"/>
                </a:solidFill>
                <a:latin typeface="Palatino Linotype" panose="02040502050505030304" pitchFamily="18" charset="0"/>
                <a:cs typeface="Arial" panose="020B0604020202020204" pitchFamily="34" charset="0"/>
              </a:rPr>
              <a:t> </a:t>
            </a:r>
            <a:r>
              <a:rPr lang="en-US" altLang="en-US" sz="2800" b="1" u="sng" dirty="0" err="1">
                <a:solidFill>
                  <a:srgbClr val="C00000"/>
                </a:solidFill>
                <a:latin typeface="Palatino Linotype" panose="02040502050505030304" pitchFamily="18" charset="0"/>
                <a:cs typeface="Arial" panose="020B0604020202020204" pitchFamily="34" charset="0"/>
              </a:rPr>
              <a:t>trình</a:t>
            </a:r>
            <a:r>
              <a:rPr lang="en-US" altLang="en-US" sz="2800" b="1" u="sng" dirty="0">
                <a:solidFill>
                  <a:srgbClr val="C00000"/>
                </a:solidFill>
                <a:latin typeface="Palatino Linotype" panose="02040502050505030304" pitchFamily="18" charset="0"/>
                <a:cs typeface="Arial" panose="020B0604020202020204" pitchFamily="34" charset="0"/>
              </a:rPr>
              <a:t> </a:t>
            </a:r>
            <a:r>
              <a:rPr lang="en-US" altLang="en-US" sz="2800" b="1" u="sng" dirty="0" err="1">
                <a:solidFill>
                  <a:srgbClr val="C00000"/>
                </a:solidFill>
                <a:latin typeface="Palatino Linotype" panose="02040502050505030304" pitchFamily="18" charset="0"/>
                <a:cs typeface="Arial" panose="020B0604020202020204" pitchFamily="34" charset="0"/>
              </a:rPr>
              <a:t>chứa</a:t>
            </a:r>
            <a:r>
              <a:rPr lang="en-US" altLang="en-US" sz="2800" b="1" u="sng" dirty="0">
                <a:solidFill>
                  <a:srgbClr val="C00000"/>
                </a:solidFill>
                <a:latin typeface="Palatino Linotype" panose="02040502050505030304" pitchFamily="18" charset="0"/>
                <a:cs typeface="Arial" panose="020B0604020202020204" pitchFamily="34" charset="0"/>
              </a:rPr>
              <a:t> </a:t>
            </a:r>
            <a:r>
              <a:rPr lang="en-US" altLang="en-US" sz="2800" b="1" u="sng" dirty="0" err="1">
                <a:solidFill>
                  <a:srgbClr val="C00000"/>
                </a:solidFill>
                <a:latin typeface="Palatino Linotype" panose="02040502050505030304" pitchFamily="18" charset="0"/>
                <a:cs typeface="Arial" panose="020B0604020202020204" pitchFamily="34" charset="0"/>
              </a:rPr>
              <a:t>dấu</a:t>
            </a:r>
            <a:r>
              <a:rPr lang="en-US" altLang="en-US" sz="2800" b="1" u="sng" dirty="0">
                <a:solidFill>
                  <a:srgbClr val="C00000"/>
                </a:solidFill>
                <a:latin typeface="Palatino Linotype" panose="02040502050505030304" pitchFamily="18" charset="0"/>
                <a:cs typeface="Arial" panose="020B0604020202020204" pitchFamily="34" charset="0"/>
              </a:rPr>
              <a:t> </a:t>
            </a:r>
            <a:r>
              <a:rPr lang="en-US" altLang="en-US" sz="2800" b="1" u="sng" dirty="0" err="1">
                <a:solidFill>
                  <a:srgbClr val="C00000"/>
                </a:solidFill>
                <a:latin typeface="Palatino Linotype" panose="02040502050505030304" pitchFamily="18" charset="0"/>
                <a:cs typeface="Arial" panose="020B0604020202020204" pitchFamily="34" charset="0"/>
              </a:rPr>
              <a:t>giá</a:t>
            </a:r>
            <a:r>
              <a:rPr lang="en-US" altLang="en-US" sz="2800" b="1" u="sng" dirty="0">
                <a:solidFill>
                  <a:srgbClr val="C00000"/>
                </a:solidFill>
                <a:latin typeface="Palatino Linotype" panose="02040502050505030304" pitchFamily="18" charset="0"/>
                <a:cs typeface="Arial" panose="020B0604020202020204" pitchFamily="34" charset="0"/>
              </a:rPr>
              <a:t> </a:t>
            </a:r>
            <a:r>
              <a:rPr lang="en-US" altLang="en-US" sz="2800" b="1" u="sng" dirty="0" err="1">
                <a:solidFill>
                  <a:srgbClr val="C00000"/>
                </a:solidFill>
                <a:latin typeface="Palatino Linotype" panose="02040502050505030304" pitchFamily="18" charset="0"/>
                <a:cs typeface="Arial" panose="020B0604020202020204" pitchFamily="34" charset="0"/>
              </a:rPr>
              <a:t>trị</a:t>
            </a:r>
            <a:r>
              <a:rPr lang="en-US" altLang="en-US" sz="2800" b="1" u="sng" dirty="0">
                <a:solidFill>
                  <a:srgbClr val="C00000"/>
                </a:solidFill>
                <a:latin typeface="Palatino Linotype" panose="02040502050505030304" pitchFamily="18" charset="0"/>
                <a:cs typeface="Arial" panose="020B0604020202020204" pitchFamily="34" charset="0"/>
              </a:rPr>
              <a:t> </a:t>
            </a:r>
            <a:r>
              <a:rPr lang="en-US" altLang="en-US" sz="2800" b="1" u="sng" dirty="0" err="1">
                <a:solidFill>
                  <a:srgbClr val="C00000"/>
                </a:solidFill>
                <a:latin typeface="Palatino Linotype" panose="02040502050505030304" pitchFamily="18" charset="0"/>
                <a:cs typeface="Arial" panose="020B0604020202020204" pitchFamily="34" charset="0"/>
              </a:rPr>
              <a:t>tuyệt</a:t>
            </a:r>
            <a:r>
              <a:rPr lang="en-US" altLang="en-US" sz="2800" b="1" u="sng" dirty="0">
                <a:solidFill>
                  <a:srgbClr val="C00000"/>
                </a:solidFill>
                <a:latin typeface="Palatino Linotype" panose="02040502050505030304" pitchFamily="18" charset="0"/>
                <a:cs typeface="Arial" panose="020B0604020202020204" pitchFamily="34" charset="0"/>
              </a:rPr>
              <a:t> </a:t>
            </a:r>
            <a:r>
              <a:rPr lang="en-US" altLang="en-US" sz="2800" b="1" u="sng" dirty="0" err="1">
                <a:solidFill>
                  <a:srgbClr val="C00000"/>
                </a:solidFill>
                <a:latin typeface="Palatino Linotype" panose="02040502050505030304" pitchFamily="18" charset="0"/>
                <a:cs typeface="Arial" panose="020B0604020202020204" pitchFamily="34" charset="0"/>
              </a:rPr>
              <a:t>đối</a:t>
            </a:r>
            <a:endParaRPr lang="en-US" altLang="en-US" sz="2800" b="1" u="sng" dirty="0">
              <a:solidFill>
                <a:srgbClr val="C00000"/>
              </a:solidFill>
              <a:latin typeface="Palatino Linotype" panose="02040502050505030304" pitchFamily="18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25100" y="896662"/>
            <a:ext cx="523214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>
                <a:solidFill>
                  <a:srgbClr val="C00000"/>
                </a:solidFill>
                <a:latin typeface="Palatino Linotype" panose="02040502050505030304" pitchFamily="18" charset="0"/>
                <a:cs typeface="Arial" panose="020B0604020202020204" pitchFamily="34" charset="0"/>
              </a:rPr>
              <a:t>Ví</a:t>
            </a:r>
            <a:r>
              <a:rPr lang="en-US" sz="2400" b="1" dirty="0">
                <a:solidFill>
                  <a:srgbClr val="C00000"/>
                </a:solidFill>
                <a:latin typeface="Palatino Linotype" panose="02040502050505030304" pitchFamily="18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Palatino Linotype" panose="02040502050505030304" pitchFamily="18" charset="0"/>
                <a:cs typeface="Arial" panose="020B0604020202020204" pitchFamily="34" charset="0"/>
              </a:rPr>
              <a:t>dụ</a:t>
            </a:r>
            <a:r>
              <a:rPr lang="en-US" sz="2400" b="1" dirty="0">
                <a:solidFill>
                  <a:srgbClr val="C00000"/>
                </a:solidFill>
                <a:latin typeface="Palatino Linotype" panose="02040502050505030304" pitchFamily="18" charset="0"/>
                <a:cs typeface="Arial" panose="020B0604020202020204" pitchFamily="34" charset="0"/>
              </a:rPr>
              <a:t> 2. </a:t>
            </a:r>
            <a:r>
              <a:rPr lang="en-US" sz="2400" b="1" dirty="0" err="1">
                <a:solidFill>
                  <a:srgbClr val="C00000"/>
                </a:solidFill>
                <a:latin typeface="Palatino Linotype" panose="02040502050505030304" pitchFamily="18" charset="0"/>
                <a:cs typeface="Arial" panose="020B0604020202020204" pitchFamily="34" charset="0"/>
              </a:rPr>
              <a:t>Giải</a:t>
            </a:r>
            <a:r>
              <a:rPr lang="en-US" sz="2400" b="1" dirty="0">
                <a:solidFill>
                  <a:srgbClr val="C00000"/>
                </a:solidFill>
                <a:latin typeface="Palatino Linotype" panose="02040502050505030304" pitchFamily="18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Palatino Linotype" panose="02040502050505030304" pitchFamily="18" charset="0"/>
                <a:cs typeface="Arial" panose="020B0604020202020204" pitchFamily="34" charset="0"/>
              </a:rPr>
              <a:t>các</a:t>
            </a:r>
            <a:r>
              <a:rPr lang="en-US" sz="2400" b="1" dirty="0">
                <a:solidFill>
                  <a:srgbClr val="C00000"/>
                </a:solidFill>
                <a:latin typeface="Palatino Linotype" panose="02040502050505030304" pitchFamily="18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Palatino Linotype" panose="02040502050505030304" pitchFamily="18" charset="0"/>
                <a:cs typeface="Arial" panose="020B0604020202020204" pitchFamily="34" charset="0"/>
              </a:rPr>
              <a:t>phương</a:t>
            </a:r>
            <a:r>
              <a:rPr lang="en-US" sz="2400" b="1" dirty="0">
                <a:solidFill>
                  <a:srgbClr val="C00000"/>
                </a:solidFill>
                <a:latin typeface="Palatino Linotype" panose="02040502050505030304" pitchFamily="18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Palatino Linotype" panose="02040502050505030304" pitchFamily="18" charset="0"/>
                <a:cs typeface="Arial" panose="020B0604020202020204" pitchFamily="34" charset="0"/>
              </a:rPr>
              <a:t>trình</a:t>
            </a:r>
            <a:r>
              <a:rPr lang="en-US" sz="2400" b="1" dirty="0">
                <a:solidFill>
                  <a:srgbClr val="C00000"/>
                </a:solidFill>
                <a:latin typeface="Palatino Linotype" panose="02040502050505030304" pitchFamily="18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Palatino Linotype" panose="02040502050505030304" pitchFamily="18" charset="0"/>
                <a:cs typeface="Arial" panose="020B0604020202020204" pitchFamily="34" charset="0"/>
              </a:rPr>
              <a:t>sau</a:t>
            </a:r>
            <a:r>
              <a:rPr lang="en-US" sz="2400" b="1" dirty="0">
                <a:solidFill>
                  <a:srgbClr val="C00000"/>
                </a:solidFill>
                <a:latin typeface="Palatino Linotype" panose="02040502050505030304" pitchFamily="18" charset="0"/>
                <a:cs typeface="Arial" panose="020B0604020202020204" pitchFamily="34" charset="0"/>
              </a:rPr>
              <a:t>:</a:t>
            </a:r>
          </a:p>
          <a:p>
            <a:r>
              <a:rPr lang="en-US" sz="2400" b="1" dirty="0">
                <a:solidFill>
                  <a:srgbClr val="C00000"/>
                </a:solidFill>
                <a:latin typeface="Palatino Linotype" panose="02040502050505030304" pitchFamily="18" charset="0"/>
                <a:cs typeface="Arial" panose="020B0604020202020204" pitchFamily="34" charset="0"/>
              </a:rPr>
              <a:t> </a:t>
            </a:r>
          </a:p>
        </p:txBody>
      </p:sp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00383332"/>
              </p:ext>
            </p:extLst>
          </p:nvPr>
        </p:nvGraphicFramePr>
        <p:xfrm>
          <a:off x="1187450" y="1439863"/>
          <a:ext cx="1993900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7298" name="Equation" r:id="rId5" imgW="1993680" imgH="482400" progId="Equation.DSMT4">
                  <p:embed/>
                </p:oleObj>
              </mc:Choice>
              <mc:Fallback>
                <p:oleObj name="Equation" r:id="rId5" imgW="1993680" imgH="482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187450" y="1439863"/>
                        <a:ext cx="1993900" cy="482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3023812" y="1882411"/>
            <a:ext cx="16075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err="1">
                <a:solidFill>
                  <a:srgbClr val="C00000"/>
                </a:solidFill>
                <a:latin typeface="Palatino Linotype" panose="02040502050505030304" pitchFamily="18" charset="0"/>
                <a:cs typeface="Arial" panose="020B0604020202020204" pitchFamily="34" charset="0"/>
              </a:rPr>
              <a:t>Giải</a:t>
            </a:r>
            <a:r>
              <a:rPr lang="en-US" sz="2400" i="1" dirty="0">
                <a:solidFill>
                  <a:srgbClr val="C00000"/>
                </a:solidFill>
                <a:latin typeface="Palatino Linotype" panose="02040502050505030304" pitchFamily="18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17" name="TextBox 15"/>
          <p:cNvSpPr txBox="1">
            <a:spLocks noChangeArrowheads="1"/>
          </p:cNvSpPr>
          <p:nvPr/>
        </p:nvSpPr>
        <p:spPr bwMode="auto">
          <a:xfrm>
            <a:off x="531372" y="2298180"/>
            <a:ext cx="96135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dirty="0">
                <a:solidFill>
                  <a:srgbClr val="002060"/>
                </a:solidFill>
                <a:latin typeface="Palatino Linotype" panose="02040502050505030304" pitchFamily="18" charset="0"/>
                <a:cs typeface="Arial" panose="020B0604020202020204" pitchFamily="34" charset="0"/>
              </a:rPr>
              <a:t>Ta </a:t>
            </a:r>
            <a:r>
              <a:rPr lang="en-US" altLang="en-US" sz="2400" dirty="0" err="1">
                <a:solidFill>
                  <a:srgbClr val="002060"/>
                </a:solidFill>
                <a:latin typeface="Palatino Linotype" panose="02040502050505030304" pitchFamily="18" charset="0"/>
                <a:cs typeface="Arial" panose="020B0604020202020204" pitchFamily="34" charset="0"/>
              </a:rPr>
              <a:t>có</a:t>
            </a:r>
            <a:r>
              <a:rPr lang="en-US" altLang="en-US" sz="2400" dirty="0">
                <a:solidFill>
                  <a:srgbClr val="002060"/>
                </a:solidFill>
                <a:latin typeface="Palatino Linotype" panose="02040502050505030304" pitchFamily="18" charset="0"/>
                <a:cs typeface="Arial" panose="020B0604020202020204" pitchFamily="34" charset="0"/>
              </a:rPr>
              <a:t>:</a:t>
            </a:r>
          </a:p>
        </p:txBody>
      </p:sp>
      <p:graphicFrame>
        <p:nvGraphicFramePr>
          <p:cNvPr id="18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19049024"/>
              </p:ext>
            </p:extLst>
          </p:nvPr>
        </p:nvGraphicFramePr>
        <p:xfrm>
          <a:off x="1481138" y="2276475"/>
          <a:ext cx="4000500" cy="1003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7299" name="Equation" r:id="rId7" imgW="4000320" imgH="1002960" progId="Equation.DSMT4">
                  <p:embed/>
                </p:oleObj>
              </mc:Choice>
              <mc:Fallback>
                <p:oleObj name="Equation" r:id="rId7" imgW="4000320" imgH="10029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81138" y="2276475"/>
                        <a:ext cx="4000500" cy="1003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TextBox 9"/>
          <p:cNvSpPr txBox="1">
            <a:spLocks noChangeArrowheads="1"/>
          </p:cNvSpPr>
          <p:nvPr/>
        </p:nvSpPr>
        <p:spPr bwMode="auto">
          <a:xfrm>
            <a:off x="559261" y="3440221"/>
            <a:ext cx="2427268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i="1" dirty="0" err="1">
                <a:solidFill>
                  <a:srgbClr val="002060"/>
                </a:solidFill>
                <a:latin typeface="Palatino Linotype" panose="02040502050505030304" pitchFamily="18" charset="0"/>
                <a:cs typeface="Arial" panose="020B0604020202020204" pitchFamily="34" charset="0"/>
              </a:rPr>
              <a:t>Trường</a:t>
            </a:r>
            <a:r>
              <a:rPr lang="en-US" altLang="en-US" sz="2400" i="1" dirty="0">
                <a:solidFill>
                  <a:srgbClr val="002060"/>
                </a:solidFill>
                <a:latin typeface="Palatino Linotype" panose="02040502050505030304" pitchFamily="18" charset="0"/>
                <a:cs typeface="Arial" panose="020B0604020202020204" pitchFamily="34" charset="0"/>
              </a:rPr>
              <a:t> </a:t>
            </a:r>
            <a:r>
              <a:rPr lang="en-US" altLang="en-US" sz="2400" i="1" dirty="0" err="1">
                <a:solidFill>
                  <a:srgbClr val="002060"/>
                </a:solidFill>
                <a:latin typeface="Palatino Linotype" panose="02040502050505030304" pitchFamily="18" charset="0"/>
                <a:cs typeface="Arial" panose="020B0604020202020204" pitchFamily="34" charset="0"/>
              </a:rPr>
              <a:t>hợp</a:t>
            </a:r>
            <a:r>
              <a:rPr lang="en-US" altLang="en-US" sz="2400" i="1" dirty="0">
                <a:solidFill>
                  <a:srgbClr val="002060"/>
                </a:solidFill>
                <a:latin typeface="Palatino Linotype" panose="02040502050505030304" pitchFamily="18" charset="0"/>
                <a:cs typeface="Arial" panose="020B0604020202020204" pitchFamily="34" charset="0"/>
              </a:rPr>
              <a:t> 1 </a:t>
            </a:r>
            <a:r>
              <a:rPr lang="en-US" altLang="en-US" sz="2400" dirty="0">
                <a:solidFill>
                  <a:srgbClr val="002060"/>
                </a:solidFill>
                <a:latin typeface="Palatino Linotype" panose="02040502050505030304" pitchFamily="18" charset="0"/>
                <a:cs typeface="Arial" panose="020B0604020202020204" pitchFamily="34" charset="0"/>
              </a:rPr>
              <a:t>:  </a:t>
            </a:r>
          </a:p>
          <a:p>
            <a:pPr eaLnBrk="1" hangingPunct="1"/>
            <a:r>
              <a:rPr lang="en-US" altLang="en-US" sz="2400" dirty="0" err="1">
                <a:solidFill>
                  <a:srgbClr val="002060"/>
                </a:solidFill>
                <a:latin typeface="Palatino Linotype" panose="02040502050505030304" pitchFamily="18" charset="0"/>
                <a:cs typeface="Arial" panose="020B0604020202020204" pitchFamily="34" charset="0"/>
              </a:rPr>
              <a:t>với</a:t>
            </a:r>
            <a:r>
              <a:rPr lang="en-US" altLang="en-US" sz="2400" dirty="0">
                <a:solidFill>
                  <a:srgbClr val="002060"/>
                </a:solidFill>
                <a:latin typeface="Palatino Linotype" panose="02040502050505030304" pitchFamily="18" charset="0"/>
                <a:cs typeface="Arial" panose="020B0604020202020204" pitchFamily="34" charset="0"/>
              </a:rPr>
              <a:t> x ≥ 0 </a:t>
            </a:r>
            <a:r>
              <a:rPr lang="en-US" altLang="en-US" sz="2400" dirty="0" err="1">
                <a:solidFill>
                  <a:srgbClr val="002060"/>
                </a:solidFill>
                <a:latin typeface="Palatino Linotype" panose="02040502050505030304" pitchFamily="18" charset="0"/>
                <a:cs typeface="Arial" panose="020B0604020202020204" pitchFamily="34" charset="0"/>
              </a:rPr>
              <a:t>khi</a:t>
            </a:r>
            <a:r>
              <a:rPr lang="en-US" altLang="en-US" sz="2400" dirty="0">
                <a:solidFill>
                  <a:srgbClr val="002060"/>
                </a:solidFill>
                <a:latin typeface="Palatino Linotype" panose="02040502050505030304" pitchFamily="18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rgbClr val="002060"/>
                </a:solidFill>
                <a:latin typeface="Palatino Linotype" panose="02040502050505030304" pitchFamily="18" charset="0"/>
                <a:cs typeface="Arial" panose="020B0604020202020204" pitchFamily="34" charset="0"/>
              </a:rPr>
              <a:t>đó</a:t>
            </a:r>
            <a:r>
              <a:rPr lang="en-US" altLang="en-US" sz="2400" dirty="0">
                <a:solidFill>
                  <a:srgbClr val="002060"/>
                </a:solidFill>
                <a:latin typeface="Palatino Linotype" panose="02040502050505030304" pitchFamily="18" charset="0"/>
                <a:cs typeface="Arial" panose="020B0604020202020204" pitchFamily="34" charset="0"/>
              </a:rPr>
              <a:t>:</a:t>
            </a:r>
            <a:r>
              <a:rPr lang="en-US" altLang="en-US" sz="2400" i="1" dirty="0">
                <a:solidFill>
                  <a:srgbClr val="002060"/>
                </a:solidFill>
                <a:latin typeface="Palatino Linotype" panose="02040502050505030304" pitchFamily="18" charset="0"/>
                <a:cs typeface="Arial" panose="020B0604020202020204" pitchFamily="34" charset="0"/>
              </a:rPr>
              <a:t> </a:t>
            </a:r>
            <a:endParaRPr lang="en-US" altLang="en-US" sz="2400" i="1" u="sng" dirty="0">
              <a:solidFill>
                <a:srgbClr val="002060"/>
              </a:solidFill>
              <a:latin typeface="Palatino Linotype" panose="02040502050505030304" pitchFamily="18" charset="0"/>
              <a:cs typeface="Arial" panose="020B0604020202020204" pitchFamily="34" charset="0"/>
            </a:endParaRPr>
          </a:p>
        </p:txBody>
      </p:sp>
      <p:graphicFrame>
        <p:nvGraphicFramePr>
          <p:cNvPr id="21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69394293"/>
              </p:ext>
            </p:extLst>
          </p:nvPr>
        </p:nvGraphicFramePr>
        <p:xfrm>
          <a:off x="752475" y="4437063"/>
          <a:ext cx="1879600" cy="1422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7300" name="Equation" r:id="rId9" imgW="1879560" imgH="1422360" progId="Equation.DSMT4">
                  <p:embed/>
                </p:oleObj>
              </mc:Choice>
              <mc:Fallback>
                <p:oleObj name="Equation" r:id="rId9" imgW="1879560" imgH="1422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2475" y="4437063"/>
                        <a:ext cx="1879600" cy="1422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TextBox 9"/>
          <p:cNvSpPr txBox="1">
            <a:spLocks noChangeArrowheads="1"/>
          </p:cNvSpPr>
          <p:nvPr/>
        </p:nvSpPr>
        <p:spPr bwMode="auto">
          <a:xfrm>
            <a:off x="3981906" y="3440220"/>
            <a:ext cx="2427268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i="1" dirty="0" err="1">
                <a:solidFill>
                  <a:srgbClr val="002060"/>
                </a:solidFill>
                <a:latin typeface="Palatino Linotype" panose="02040502050505030304" pitchFamily="18" charset="0"/>
                <a:cs typeface="Arial" panose="020B0604020202020204" pitchFamily="34" charset="0"/>
              </a:rPr>
              <a:t>Trường</a:t>
            </a:r>
            <a:r>
              <a:rPr lang="en-US" altLang="en-US" sz="2400" i="1" dirty="0">
                <a:solidFill>
                  <a:srgbClr val="002060"/>
                </a:solidFill>
                <a:latin typeface="Palatino Linotype" panose="02040502050505030304" pitchFamily="18" charset="0"/>
                <a:cs typeface="Arial" panose="020B0604020202020204" pitchFamily="34" charset="0"/>
              </a:rPr>
              <a:t> </a:t>
            </a:r>
            <a:r>
              <a:rPr lang="en-US" altLang="en-US" sz="2400" i="1" dirty="0" err="1">
                <a:solidFill>
                  <a:srgbClr val="002060"/>
                </a:solidFill>
                <a:latin typeface="Palatino Linotype" panose="02040502050505030304" pitchFamily="18" charset="0"/>
                <a:cs typeface="Arial" panose="020B0604020202020204" pitchFamily="34" charset="0"/>
              </a:rPr>
              <a:t>hợp</a:t>
            </a:r>
            <a:r>
              <a:rPr lang="en-US" altLang="en-US" sz="2400" i="1" dirty="0">
                <a:solidFill>
                  <a:srgbClr val="002060"/>
                </a:solidFill>
                <a:latin typeface="Palatino Linotype" panose="02040502050505030304" pitchFamily="18" charset="0"/>
                <a:cs typeface="Arial" panose="020B0604020202020204" pitchFamily="34" charset="0"/>
              </a:rPr>
              <a:t> 2</a:t>
            </a:r>
            <a:r>
              <a:rPr lang="en-US" altLang="en-US" sz="2400" dirty="0">
                <a:solidFill>
                  <a:srgbClr val="002060"/>
                </a:solidFill>
                <a:latin typeface="Palatino Linotype" panose="02040502050505030304" pitchFamily="18" charset="0"/>
                <a:cs typeface="Arial" panose="020B0604020202020204" pitchFamily="34" charset="0"/>
              </a:rPr>
              <a:t>:  </a:t>
            </a:r>
          </a:p>
          <a:p>
            <a:pPr eaLnBrk="1" hangingPunct="1"/>
            <a:r>
              <a:rPr lang="en-US" altLang="en-US" sz="2400" dirty="0" err="1">
                <a:solidFill>
                  <a:srgbClr val="002060"/>
                </a:solidFill>
                <a:latin typeface="Palatino Linotype" panose="02040502050505030304" pitchFamily="18" charset="0"/>
                <a:cs typeface="Arial" panose="020B0604020202020204" pitchFamily="34" charset="0"/>
              </a:rPr>
              <a:t>với</a:t>
            </a:r>
            <a:r>
              <a:rPr lang="en-US" altLang="en-US" sz="2400" dirty="0">
                <a:solidFill>
                  <a:srgbClr val="002060"/>
                </a:solidFill>
                <a:latin typeface="Palatino Linotype" panose="02040502050505030304" pitchFamily="18" charset="0"/>
                <a:cs typeface="Arial" panose="020B0604020202020204" pitchFamily="34" charset="0"/>
              </a:rPr>
              <a:t> x &lt; 0 </a:t>
            </a:r>
            <a:r>
              <a:rPr lang="en-US" altLang="en-US" sz="2400" dirty="0" err="1">
                <a:solidFill>
                  <a:srgbClr val="002060"/>
                </a:solidFill>
                <a:latin typeface="Palatino Linotype" panose="02040502050505030304" pitchFamily="18" charset="0"/>
                <a:cs typeface="Arial" panose="020B0604020202020204" pitchFamily="34" charset="0"/>
              </a:rPr>
              <a:t>khi</a:t>
            </a:r>
            <a:r>
              <a:rPr lang="en-US" altLang="en-US" sz="2400" dirty="0">
                <a:solidFill>
                  <a:srgbClr val="002060"/>
                </a:solidFill>
                <a:latin typeface="Palatino Linotype" panose="02040502050505030304" pitchFamily="18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rgbClr val="002060"/>
                </a:solidFill>
                <a:latin typeface="Palatino Linotype" panose="02040502050505030304" pitchFamily="18" charset="0"/>
                <a:cs typeface="Arial" panose="020B0604020202020204" pitchFamily="34" charset="0"/>
              </a:rPr>
              <a:t>đó</a:t>
            </a:r>
            <a:r>
              <a:rPr lang="en-US" altLang="en-US" sz="2400" dirty="0">
                <a:solidFill>
                  <a:srgbClr val="002060"/>
                </a:solidFill>
                <a:latin typeface="Palatino Linotype" panose="02040502050505030304" pitchFamily="18" charset="0"/>
                <a:cs typeface="Arial" panose="020B0604020202020204" pitchFamily="34" charset="0"/>
              </a:rPr>
              <a:t>:</a:t>
            </a:r>
            <a:r>
              <a:rPr lang="en-US" altLang="en-US" sz="2400" i="1" dirty="0">
                <a:solidFill>
                  <a:srgbClr val="002060"/>
                </a:solidFill>
                <a:latin typeface="Palatino Linotype" panose="02040502050505030304" pitchFamily="18" charset="0"/>
                <a:cs typeface="Arial" panose="020B0604020202020204" pitchFamily="34" charset="0"/>
              </a:rPr>
              <a:t> </a:t>
            </a:r>
            <a:endParaRPr lang="en-US" altLang="en-US" sz="2400" i="1" u="sng" dirty="0">
              <a:solidFill>
                <a:srgbClr val="002060"/>
              </a:solidFill>
              <a:latin typeface="Palatino Linotype" panose="02040502050505030304" pitchFamily="18" charset="0"/>
              <a:cs typeface="Arial" panose="020B0604020202020204" pitchFamily="34" charset="0"/>
            </a:endParaRPr>
          </a:p>
        </p:txBody>
      </p:sp>
      <p:graphicFrame>
        <p:nvGraphicFramePr>
          <p:cNvPr id="24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70696840"/>
              </p:ext>
            </p:extLst>
          </p:nvPr>
        </p:nvGraphicFramePr>
        <p:xfrm>
          <a:off x="4164013" y="4427538"/>
          <a:ext cx="2032000" cy="1422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7301" name="Equation" r:id="rId11" imgW="2031840" imgH="1422360" progId="Equation.DSMT4">
                  <p:embed/>
                </p:oleObj>
              </mc:Choice>
              <mc:Fallback>
                <p:oleObj name="Equation" r:id="rId11" imgW="2031840" imgH="1422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64013" y="4427538"/>
                        <a:ext cx="2032000" cy="1422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TextBox 25"/>
          <p:cNvSpPr txBox="1"/>
          <p:nvPr/>
        </p:nvSpPr>
        <p:spPr>
          <a:xfrm>
            <a:off x="2120999" y="6110779"/>
            <a:ext cx="23010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rgbClr val="002060"/>
                </a:solidFill>
                <a:latin typeface="Palatino Linotype" panose="02040502050505030304" pitchFamily="18" charset="0"/>
                <a:cs typeface="Arial" panose="020B0604020202020204" pitchFamily="34" charset="0"/>
              </a:rPr>
              <a:t>Vậy</a:t>
            </a:r>
            <a:r>
              <a:rPr lang="en-US" sz="2400" dirty="0">
                <a:solidFill>
                  <a:srgbClr val="002060"/>
                </a:solidFill>
                <a:latin typeface="Palatino Linotype" panose="02040502050505030304" pitchFamily="18" charset="0"/>
                <a:cs typeface="Arial" panose="020B0604020202020204" pitchFamily="34" charset="0"/>
              </a:rPr>
              <a:t> S = {– 1; 2 }</a:t>
            </a:r>
          </a:p>
        </p:txBody>
      </p:sp>
      <p:sp>
        <p:nvSpPr>
          <p:cNvPr id="27" name="AutoShape 7"/>
          <p:cNvSpPr>
            <a:spLocks/>
          </p:cNvSpPr>
          <p:nvPr/>
        </p:nvSpPr>
        <p:spPr bwMode="auto">
          <a:xfrm>
            <a:off x="5968205" y="2295955"/>
            <a:ext cx="152400" cy="838200"/>
          </a:xfrm>
          <a:prstGeom prst="rightBrace">
            <a:avLst>
              <a:gd name="adj1" fmla="val 45833"/>
              <a:gd name="adj2" fmla="val 50000"/>
            </a:avLst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 sz="2400">
              <a:solidFill>
                <a:srgbClr val="002060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28" name="Text Box 8"/>
          <p:cNvSpPr txBox="1">
            <a:spLocks noChangeArrowheads="1"/>
          </p:cNvSpPr>
          <p:nvPr/>
        </p:nvSpPr>
        <p:spPr bwMode="auto">
          <a:xfrm>
            <a:off x="7012725" y="2307188"/>
            <a:ext cx="448751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/>
            <a:r>
              <a:rPr lang="en-US" altLang="en-US" sz="2400" i="1" dirty="0" err="1">
                <a:solidFill>
                  <a:srgbClr val="FF0000"/>
                </a:solidFill>
                <a:latin typeface="Palatino Linotype" panose="02040502050505030304" pitchFamily="18" charset="0"/>
              </a:rPr>
              <a:t>Bỏ</a:t>
            </a:r>
            <a:r>
              <a:rPr lang="en-US" altLang="en-US" sz="2400" i="1" dirty="0">
                <a:solidFill>
                  <a:srgbClr val="FF0000"/>
                </a:solidFill>
                <a:latin typeface="Palatino Linotype" panose="02040502050505030304" pitchFamily="18" charset="0"/>
              </a:rPr>
              <a:t> </a:t>
            </a:r>
            <a:r>
              <a:rPr lang="en-US" altLang="en-US" sz="2400" i="1" dirty="0" err="1">
                <a:solidFill>
                  <a:srgbClr val="FF0000"/>
                </a:solidFill>
                <a:latin typeface="Palatino Linotype" panose="02040502050505030304" pitchFamily="18" charset="0"/>
              </a:rPr>
              <a:t>dấu</a:t>
            </a:r>
            <a:r>
              <a:rPr lang="en-US" altLang="en-US" sz="2400" i="1" dirty="0">
                <a:solidFill>
                  <a:srgbClr val="FF0000"/>
                </a:solidFill>
                <a:latin typeface="Palatino Linotype" panose="02040502050505030304" pitchFamily="18" charset="0"/>
              </a:rPr>
              <a:t> GTTĐ  </a:t>
            </a:r>
            <a:r>
              <a:rPr lang="en-US" altLang="en-US" sz="2400" i="1" dirty="0" err="1">
                <a:solidFill>
                  <a:srgbClr val="FF0000"/>
                </a:solidFill>
                <a:latin typeface="Palatino Linotype" panose="02040502050505030304" pitchFamily="18" charset="0"/>
              </a:rPr>
              <a:t>với</a:t>
            </a:r>
            <a:r>
              <a:rPr lang="en-US" altLang="en-US" sz="2400" i="1" dirty="0">
                <a:solidFill>
                  <a:srgbClr val="FF0000"/>
                </a:solidFill>
                <a:latin typeface="Palatino Linotype" panose="02040502050505030304" pitchFamily="18" charset="0"/>
              </a:rPr>
              <a:t> </a:t>
            </a:r>
            <a:r>
              <a:rPr lang="en-US" altLang="en-US" sz="2400" i="1" dirty="0" err="1">
                <a:solidFill>
                  <a:srgbClr val="FF0000"/>
                </a:solidFill>
                <a:latin typeface="Palatino Linotype" panose="02040502050505030304" pitchFamily="18" charset="0"/>
              </a:rPr>
              <a:t>từng</a:t>
            </a:r>
            <a:r>
              <a:rPr lang="en-US" altLang="en-US" sz="2400" i="1" dirty="0">
                <a:solidFill>
                  <a:srgbClr val="FF0000"/>
                </a:solidFill>
                <a:latin typeface="Palatino Linotype" panose="02040502050505030304" pitchFamily="18" charset="0"/>
              </a:rPr>
              <a:t> </a:t>
            </a:r>
            <a:r>
              <a:rPr lang="en-US" altLang="en-US" sz="2400" i="1" dirty="0" err="1">
                <a:solidFill>
                  <a:srgbClr val="FF0000"/>
                </a:solidFill>
                <a:latin typeface="Palatino Linotype" panose="02040502050505030304" pitchFamily="18" charset="0"/>
              </a:rPr>
              <a:t>đk</a:t>
            </a:r>
            <a:r>
              <a:rPr lang="en-US" altLang="en-US" sz="2400" i="1" dirty="0">
                <a:solidFill>
                  <a:srgbClr val="FF0000"/>
                </a:solidFill>
                <a:latin typeface="Palatino Linotype" panose="02040502050505030304" pitchFamily="18" charset="0"/>
              </a:rPr>
              <a:t> </a:t>
            </a:r>
            <a:r>
              <a:rPr lang="en-US" altLang="en-US" sz="2400" i="1" dirty="0" err="1">
                <a:solidFill>
                  <a:srgbClr val="FF0000"/>
                </a:solidFill>
                <a:latin typeface="Palatino Linotype" panose="02040502050505030304" pitchFamily="18" charset="0"/>
              </a:rPr>
              <a:t>của</a:t>
            </a:r>
            <a:r>
              <a:rPr lang="en-US" altLang="en-US" sz="2400" i="1" dirty="0">
                <a:solidFill>
                  <a:srgbClr val="FF0000"/>
                </a:solidFill>
                <a:latin typeface="Palatino Linotype" panose="02040502050505030304" pitchFamily="18" charset="0"/>
              </a:rPr>
              <a:t> </a:t>
            </a:r>
            <a:r>
              <a:rPr lang="en-US" altLang="en-US" sz="2400" i="1" dirty="0" err="1">
                <a:solidFill>
                  <a:srgbClr val="FF0000"/>
                </a:solidFill>
                <a:latin typeface="Palatino Linotype" panose="02040502050505030304" pitchFamily="18" charset="0"/>
              </a:rPr>
              <a:t>ẩn</a:t>
            </a:r>
            <a:endParaRPr lang="vi-VN" altLang="en-US" sz="2400" i="1" dirty="0">
              <a:solidFill>
                <a:srgbClr val="FF0000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29" name="Text Box 8"/>
          <p:cNvSpPr txBox="1">
            <a:spLocks noChangeArrowheads="1"/>
          </p:cNvSpPr>
          <p:nvPr/>
        </p:nvSpPr>
        <p:spPr bwMode="auto">
          <a:xfrm>
            <a:off x="7058185" y="3884323"/>
            <a:ext cx="4139698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/>
            <a:r>
              <a:rPr lang="en-US" altLang="en-US" sz="2400" i="1" dirty="0" err="1">
                <a:solidFill>
                  <a:srgbClr val="FF0000"/>
                </a:solidFill>
                <a:latin typeface="Palatino Linotype" panose="02040502050505030304" pitchFamily="18" charset="0"/>
              </a:rPr>
              <a:t>Giải</a:t>
            </a:r>
            <a:r>
              <a:rPr lang="en-US" altLang="en-US" sz="2400" i="1" dirty="0">
                <a:solidFill>
                  <a:srgbClr val="FF0000"/>
                </a:solidFill>
                <a:latin typeface="Palatino Linotype" panose="02040502050505030304" pitchFamily="18" charset="0"/>
              </a:rPr>
              <a:t> PT </a:t>
            </a:r>
            <a:r>
              <a:rPr lang="en-US" altLang="en-US" sz="2400" i="1" dirty="0" err="1">
                <a:solidFill>
                  <a:srgbClr val="FF0000"/>
                </a:solidFill>
                <a:latin typeface="Palatino Linotype" panose="02040502050505030304" pitchFamily="18" charset="0"/>
              </a:rPr>
              <a:t>với</a:t>
            </a:r>
            <a:r>
              <a:rPr lang="en-US" altLang="en-US" sz="2400" i="1" dirty="0">
                <a:solidFill>
                  <a:srgbClr val="FF0000"/>
                </a:solidFill>
                <a:latin typeface="Palatino Linotype" panose="02040502050505030304" pitchFamily="18" charset="0"/>
              </a:rPr>
              <a:t> </a:t>
            </a:r>
            <a:r>
              <a:rPr lang="en-US" altLang="en-US" sz="2400" i="1" dirty="0" err="1">
                <a:solidFill>
                  <a:srgbClr val="FF0000"/>
                </a:solidFill>
                <a:latin typeface="Palatino Linotype" panose="02040502050505030304" pitchFamily="18" charset="0"/>
              </a:rPr>
              <a:t>hai</a:t>
            </a:r>
            <a:r>
              <a:rPr lang="en-US" altLang="en-US" sz="2400" i="1" dirty="0">
                <a:solidFill>
                  <a:srgbClr val="FF0000"/>
                </a:solidFill>
                <a:latin typeface="Palatino Linotype" panose="02040502050505030304" pitchFamily="18" charset="0"/>
              </a:rPr>
              <a:t> </a:t>
            </a:r>
            <a:r>
              <a:rPr lang="en-US" altLang="en-US" sz="2400" i="1" dirty="0" err="1">
                <a:solidFill>
                  <a:srgbClr val="FF0000"/>
                </a:solidFill>
                <a:latin typeface="Palatino Linotype" panose="02040502050505030304" pitchFamily="18" charset="0"/>
              </a:rPr>
              <a:t>trường</a:t>
            </a:r>
            <a:r>
              <a:rPr lang="en-US" altLang="en-US" sz="2400" i="1" dirty="0">
                <a:solidFill>
                  <a:srgbClr val="FF0000"/>
                </a:solidFill>
                <a:latin typeface="Palatino Linotype" panose="02040502050505030304" pitchFamily="18" charset="0"/>
              </a:rPr>
              <a:t> </a:t>
            </a:r>
            <a:r>
              <a:rPr lang="en-US" altLang="en-US" sz="2400" i="1" dirty="0" err="1">
                <a:solidFill>
                  <a:srgbClr val="FF0000"/>
                </a:solidFill>
                <a:latin typeface="Palatino Linotype" panose="02040502050505030304" pitchFamily="18" charset="0"/>
              </a:rPr>
              <a:t>hợp</a:t>
            </a:r>
            <a:r>
              <a:rPr lang="en-US" altLang="en-US" sz="2400" i="1" dirty="0">
                <a:solidFill>
                  <a:srgbClr val="FF0000"/>
                </a:solidFill>
                <a:latin typeface="Palatino Linotype" panose="02040502050505030304" pitchFamily="18" charset="0"/>
              </a:rPr>
              <a:t> </a:t>
            </a:r>
            <a:r>
              <a:rPr lang="en-US" altLang="en-US" sz="2400" i="1" dirty="0" err="1">
                <a:solidFill>
                  <a:srgbClr val="FF0000"/>
                </a:solidFill>
                <a:latin typeface="Palatino Linotype" panose="02040502050505030304" pitchFamily="18" charset="0"/>
              </a:rPr>
              <a:t>trên</a:t>
            </a:r>
            <a:r>
              <a:rPr lang="en-US" altLang="en-US" sz="2400" i="1" dirty="0">
                <a:solidFill>
                  <a:srgbClr val="FF0000"/>
                </a:solidFill>
                <a:latin typeface="Palatino Linotype" panose="02040502050505030304" pitchFamily="18" charset="0"/>
              </a:rPr>
              <a:t> (</a:t>
            </a:r>
            <a:r>
              <a:rPr lang="en-US" altLang="en-US" sz="2400" i="1" dirty="0" err="1" smtClean="0">
                <a:solidFill>
                  <a:srgbClr val="FF0000"/>
                </a:solidFill>
                <a:latin typeface="Palatino Linotype" panose="02040502050505030304" pitchFamily="18" charset="0"/>
              </a:rPr>
              <a:t>đối</a:t>
            </a:r>
            <a:r>
              <a:rPr lang="en-US" altLang="en-US" sz="2400" i="1" dirty="0" smtClean="0">
                <a:solidFill>
                  <a:srgbClr val="FF0000"/>
                </a:solidFill>
                <a:latin typeface="Palatino Linotype" panose="02040502050505030304" pitchFamily="18" charset="0"/>
              </a:rPr>
              <a:t> </a:t>
            </a:r>
            <a:r>
              <a:rPr lang="en-US" altLang="en-US" sz="2400" i="1" dirty="0" err="1">
                <a:solidFill>
                  <a:srgbClr val="FF0000"/>
                </a:solidFill>
                <a:latin typeface="Palatino Linotype" panose="02040502050505030304" pitchFamily="18" charset="0"/>
              </a:rPr>
              <a:t>chiếu</a:t>
            </a:r>
            <a:r>
              <a:rPr lang="en-US" altLang="en-US" sz="2400" i="1" dirty="0">
                <a:solidFill>
                  <a:srgbClr val="FF0000"/>
                </a:solidFill>
                <a:latin typeface="Palatino Linotype" panose="02040502050505030304" pitchFamily="18" charset="0"/>
              </a:rPr>
              <a:t> </a:t>
            </a:r>
            <a:r>
              <a:rPr lang="en-US" altLang="en-US" sz="2400" i="1" dirty="0" err="1">
                <a:solidFill>
                  <a:srgbClr val="FF0000"/>
                </a:solidFill>
                <a:latin typeface="Palatino Linotype" panose="02040502050505030304" pitchFamily="18" charset="0"/>
              </a:rPr>
              <a:t>với</a:t>
            </a:r>
            <a:r>
              <a:rPr lang="en-US" altLang="en-US" sz="2400" i="1" dirty="0">
                <a:solidFill>
                  <a:srgbClr val="FF0000"/>
                </a:solidFill>
                <a:latin typeface="Palatino Linotype" panose="02040502050505030304" pitchFamily="18" charset="0"/>
              </a:rPr>
              <a:t> </a:t>
            </a:r>
            <a:r>
              <a:rPr lang="en-US" altLang="en-US" sz="2400" i="1" dirty="0" err="1">
                <a:solidFill>
                  <a:srgbClr val="FF0000"/>
                </a:solidFill>
                <a:latin typeface="Palatino Linotype" panose="02040502050505030304" pitchFamily="18" charset="0"/>
              </a:rPr>
              <a:t>điều</a:t>
            </a:r>
            <a:r>
              <a:rPr lang="en-US" altLang="en-US" sz="2400" i="1" dirty="0">
                <a:solidFill>
                  <a:srgbClr val="FF0000"/>
                </a:solidFill>
                <a:latin typeface="Palatino Linotype" panose="02040502050505030304" pitchFamily="18" charset="0"/>
              </a:rPr>
              <a:t> </a:t>
            </a:r>
            <a:r>
              <a:rPr lang="en-US" altLang="en-US" sz="2400" i="1" dirty="0" err="1">
                <a:solidFill>
                  <a:srgbClr val="FF0000"/>
                </a:solidFill>
                <a:latin typeface="Palatino Linotype" panose="02040502050505030304" pitchFamily="18" charset="0"/>
              </a:rPr>
              <a:t>kiện</a:t>
            </a:r>
            <a:r>
              <a:rPr lang="en-US" altLang="en-US" sz="2400" i="1" dirty="0">
                <a:solidFill>
                  <a:srgbClr val="FF0000"/>
                </a:solidFill>
                <a:latin typeface="Palatino Linotype" panose="02040502050505030304" pitchFamily="18" charset="0"/>
              </a:rPr>
              <a:t> </a:t>
            </a:r>
            <a:r>
              <a:rPr lang="en-US" altLang="en-US" sz="2400" i="1" dirty="0" err="1">
                <a:solidFill>
                  <a:srgbClr val="FF0000"/>
                </a:solidFill>
                <a:latin typeface="Palatino Linotype" panose="02040502050505030304" pitchFamily="18" charset="0"/>
              </a:rPr>
              <a:t>của</a:t>
            </a:r>
            <a:r>
              <a:rPr lang="en-US" altLang="en-US" sz="2400" i="1" dirty="0">
                <a:solidFill>
                  <a:srgbClr val="FF0000"/>
                </a:solidFill>
                <a:latin typeface="Palatino Linotype" panose="02040502050505030304" pitchFamily="18" charset="0"/>
              </a:rPr>
              <a:t> </a:t>
            </a:r>
            <a:r>
              <a:rPr lang="en-US" altLang="en-US" sz="2400" i="1" dirty="0" err="1" smtClean="0">
                <a:solidFill>
                  <a:srgbClr val="FF0000"/>
                </a:solidFill>
                <a:latin typeface="Palatino Linotype" panose="02040502050505030304" pitchFamily="18" charset="0"/>
              </a:rPr>
              <a:t>ẩn</a:t>
            </a:r>
            <a:r>
              <a:rPr lang="en-US" altLang="en-US" sz="2400" i="1" dirty="0" smtClean="0">
                <a:solidFill>
                  <a:srgbClr val="FF0000"/>
                </a:solidFill>
                <a:latin typeface="Palatino Linotype" panose="02040502050505030304" pitchFamily="18" charset="0"/>
              </a:rPr>
              <a:t>)</a:t>
            </a:r>
            <a:endParaRPr lang="vi-VN" altLang="en-US" sz="2400" i="1" dirty="0">
              <a:solidFill>
                <a:srgbClr val="FF0000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30" name="AutoShape 7"/>
          <p:cNvSpPr>
            <a:spLocks/>
          </p:cNvSpPr>
          <p:nvPr/>
        </p:nvSpPr>
        <p:spPr bwMode="auto">
          <a:xfrm>
            <a:off x="6460194" y="3811487"/>
            <a:ext cx="222882" cy="1899182"/>
          </a:xfrm>
          <a:prstGeom prst="rightBrace">
            <a:avLst>
              <a:gd name="adj1" fmla="val 45833"/>
              <a:gd name="adj2" fmla="val 50000"/>
            </a:avLst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 sz="2400">
              <a:solidFill>
                <a:srgbClr val="002060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31" name="Text Box 8"/>
          <p:cNvSpPr txBox="1">
            <a:spLocks noChangeArrowheads="1"/>
          </p:cNvSpPr>
          <p:nvPr/>
        </p:nvSpPr>
        <p:spPr bwMode="auto">
          <a:xfrm>
            <a:off x="7032692" y="6110779"/>
            <a:ext cx="382963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i="1" dirty="0" err="1">
                <a:solidFill>
                  <a:srgbClr val="FF0000"/>
                </a:solidFill>
                <a:latin typeface="Palatino Linotype" panose="02040502050505030304" pitchFamily="18" charset="0"/>
              </a:rPr>
              <a:t>Kết</a:t>
            </a:r>
            <a:r>
              <a:rPr lang="en-US" altLang="en-US" sz="2400" i="1" dirty="0">
                <a:solidFill>
                  <a:srgbClr val="FF0000"/>
                </a:solidFill>
                <a:latin typeface="Palatino Linotype" panose="02040502050505030304" pitchFamily="18" charset="0"/>
              </a:rPr>
              <a:t> </a:t>
            </a:r>
            <a:r>
              <a:rPr lang="en-US" altLang="en-US" sz="2400" i="1" dirty="0" err="1">
                <a:solidFill>
                  <a:srgbClr val="FF0000"/>
                </a:solidFill>
                <a:latin typeface="Palatino Linotype" panose="02040502050505030304" pitchFamily="18" charset="0"/>
              </a:rPr>
              <a:t>luận</a:t>
            </a:r>
            <a:r>
              <a:rPr lang="en-US" altLang="en-US" sz="2400" i="1" dirty="0">
                <a:solidFill>
                  <a:srgbClr val="FF0000"/>
                </a:solidFill>
                <a:latin typeface="Palatino Linotype" panose="02040502050505030304" pitchFamily="18" charset="0"/>
              </a:rPr>
              <a:t> </a:t>
            </a:r>
            <a:r>
              <a:rPr lang="en-US" altLang="en-US" sz="2400" i="1" dirty="0" err="1">
                <a:solidFill>
                  <a:srgbClr val="FF0000"/>
                </a:solidFill>
                <a:latin typeface="Palatino Linotype" panose="02040502050505030304" pitchFamily="18" charset="0"/>
              </a:rPr>
              <a:t>nghiệm</a:t>
            </a:r>
            <a:r>
              <a:rPr lang="en-US" altLang="en-US" sz="2400" i="1" dirty="0">
                <a:solidFill>
                  <a:srgbClr val="FF0000"/>
                </a:solidFill>
                <a:latin typeface="Palatino Linotype" panose="02040502050505030304" pitchFamily="18" charset="0"/>
              </a:rPr>
              <a:t> </a:t>
            </a:r>
            <a:r>
              <a:rPr lang="en-US" altLang="en-US" sz="2400" i="1" dirty="0" err="1">
                <a:solidFill>
                  <a:srgbClr val="FF0000"/>
                </a:solidFill>
                <a:latin typeface="Palatino Linotype" panose="02040502050505030304" pitchFamily="18" charset="0"/>
              </a:rPr>
              <a:t>của</a:t>
            </a:r>
            <a:r>
              <a:rPr lang="en-US" altLang="en-US" sz="2400" i="1" dirty="0">
                <a:solidFill>
                  <a:srgbClr val="FF0000"/>
                </a:solidFill>
                <a:latin typeface="Palatino Linotype" panose="02040502050505030304" pitchFamily="18" charset="0"/>
              </a:rPr>
              <a:t> PT</a:t>
            </a:r>
            <a:endParaRPr lang="vi-VN" altLang="en-US" sz="2400" i="1" dirty="0">
              <a:solidFill>
                <a:srgbClr val="FF0000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20" name="AutoShape 7">
            <a:extLst>
              <a:ext uri="{FF2B5EF4-FFF2-40B4-BE49-F238E27FC236}">
                <a16:creationId xmlns:a16="http://schemas.microsoft.com/office/drawing/2014/main" id="{BD91ECBE-3E1F-4E4E-9B6C-B2B0C0A214B0}"/>
              </a:ext>
            </a:extLst>
          </p:cNvPr>
          <p:cNvSpPr>
            <a:spLocks/>
          </p:cNvSpPr>
          <p:nvPr/>
        </p:nvSpPr>
        <p:spPr bwMode="auto">
          <a:xfrm>
            <a:off x="6462961" y="6135678"/>
            <a:ext cx="162461" cy="461665"/>
          </a:xfrm>
          <a:prstGeom prst="rightBrace">
            <a:avLst>
              <a:gd name="adj1" fmla="val 45833"/>
              <a:gd name="adj2" fmla="val 50000"/>
            </a:avLst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 sz="2400">
              <a:solidFill>
                <a:srgbClr val="002060"/>
              </a:solidFill>
              <a:latin typeface="Palatino Linotype" panose="02040502050505030304" pitchFamily="18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7258929" y="4630912"/>
            <a:ext cx="3603395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custDataLst>
      <p:tags r:id="rId2"/>
    </p:custDataLst>
    <p:extLst>
      <p:ext uri="{BB962C8B-B14F-4D97-AF65-F5344CB8AC3E}">
        <p14:creationId xmlns:p14="http://schemas.microsoft.com/office/powerpoint/2010/main" val="11808935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9" grpId="0"/>
      <p:bldP spid="23" grpId="0"/>
      <p:bldP spid="26" grpId="0"/>
      <p:bldP spid="27" grpId="0" animBg="1"/>
      <p:bldP spid="28" grpId="0"/>
      <p:bldP spid="29" grpId="0"/>
      <p:bldP spid="30" grpId="0" animBg="1"/>
      <p:bldP spid="31" grpId="0"/>
      <p:bldP spid="2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70">
            <a:extLst>
              <a:ext uri="{FF2B5EF4-FFF2-40B4-BE49-F238E27FC236}">
                <a16:creationId xmlns:a16="http://schemas.microsoft.com/office/drawing/2014/main" id="{4CA13040-9172-44FA-947D-D09BD152C8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1295400"/>
            <a:ext cx="7620000" cy="996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10000"/>
              </a:spcBef>
            </a:pPr>
            <a:r>
              <a:rPr lang="en-US" altLang="en-US" sz="2800" dirty="0">
                <a:latin typeface="Palatino Linotype" panose="02040502050505030304" pitchFamily="18" charset="0"/>
                <a:cs typeface="Times New Roman" panose="02020603050405020304" pitchFamily="18" charset="0"/>
              </a:rPr>
              <a:t>+) </a:t>
            </a:r>
            <a:r>
              <a:rPr lang="en-US" altLang="en-US" sz="2800" dirty="0" err="1">
                <a:latin typeface="Palatino Linotype" panose="02040502050505030304" pitchFamily="18" charset="0"/>
                <a:cs typeface="Times New Roman" panose="02020603050405020304" pitchFamily="18" charset="0"/>
              </a:rPr>
              <a:t>Nếu</a:t>
            </a:r>
            <a:r>
              <a:rPr lang="en-US" altLang="en-US" sz="2800" dirty="0">
                <a:latin typeface="Palatino Linotype" panose="02040502050505030304" pitchFamily="18" charset="0"/>
                <a:cs typeface="Times New Roman" panose="02020603050405020304" pitchFamily="18" charset="0"/>
              </a:rPr>
              <a:t> x - 3 </a:t>
            </a:r>
            <a:r>
              <a:rPr lang="en-US" altLang="en-US" sz="2800" dirty="0">
                <a:latin typeface="Palatino Linotype" panose="0204050205050503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 0  x  3 </a:t>
            </a:r>
            <a:r>
              <a:rPr lang="en-US" altLang="en-US" sz="2800" dirty="0" err="1">
                <a:latin typeface="Palatino Linotype" panose="0204050205050503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khi</a:t>
            </a:r>
            <a:r>
              <a:rPr lang="en-US" altLang="en-US" sz="2800" dirty="0">
                <a:latin typeface="Palatino Linotype" panose="0204050205050503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sz="2800" dirty="0" err="1">
                <a:latin typeface="Palatino Linotype" panose="0204050205050503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đó</a:t>
            </a:r>
            <a:r>
              <a:rPr lang="en-US" altLang="en-US" sz="2800" dirty="0">
                <a:latin typeface="Palatino Linotype" panose="0204050205050503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: |x - 3|= x - 3 </a:t>
            </a:r>
          </a:p>
          <a:p>
            <a:pPr eaLnBrk="1" hangingPunct="1">
              <a:spcBef>
                <a:spcPct val="10000"/>
              </a:spcBef>
            </a:pPr>
            <a:r>
              <a:rPr lang="en-US" altLang="en-US" sz="2800" dirty="0">
                <a:latin typeface="Palatino Linotype" panose="0204050205050503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   </a:t>
            </a:r>
            <a:r>
              <a:rPr lang="en-US" altLang="en-US" sz="2800" dirty="0" err="1">
                <a:latin typeface="Palatino Linotype" panose="0204050205050503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Phương</a:t>
            </a:r>
            <a:r>
              <a:rPr lang="en-US" altLang="en-US" sz="2800" dirty="0">
                <a:latin typeface="Palatino Linotype" panose="0204050205050503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sz="2800" dirty="0" err="1">
                <a:latin typeface="Palatino Linotype" panose="0204050205050503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trình</a:t>
            </a:r>
            <a:r>
              <a:rPr lang="en-US" altLang="en-US" sz="2800" dirty="0">
                <a:latin typeface="Palatino Linotype" panose="0204050205050503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sz="2800" dirty="0" err="1">
                <a:latin typeface="Palatino Linotype" panose="0204050205050503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có</a:t>
            </a:r>
            <a:r>
              <a:rPr lang="en-US" altLang="en-US" sz="2800" dirty="0">
                <a:latin typeface="Palatino Linotype" panose="0204050205050503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sz="2800" dirty="0" err="1">
                <a:latin typeface="Palatino Linotype" panose="0204050205050503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dạng</a:t>
            </a:r>
            <a:r>
              <a:rPr lang="en-US" altLang="en-US" sz="2800" dirty="0">
                <a:latin typeface="Palatino Linotype" panose="0204050205050503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:  x - 3     = 9 – 2x</a:t>
            </a:r>
          </a:p>
        </p:txBody>
      </p:sp>
      <p:sp>
        <p:nvSpPr>
          <p:cNvPr id="3" name="Text Box 72">
            <a:extLst>
              <a:ext uri="{FF2B5EF4-FFF2-40B4-BE49-F238E27FC236}">
                <a16:creationId xmlns:a16="http://schemas.microsoft.com/office/drawing/2014/main" id="{F1A04491-5EFA-4C5F-9E81-800621DF70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81600" y="2133601"/>
            <a:ext cx="2971800" cy="1471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10000"/>
              </a:spcBef>
              <a:buFont typeface="Symbol" panose="05050102010706020507" pitchFamily="18" charset="2"/>
              <a:buChar char="Û"/>
            </a:pPr>
            <a:r>
              <a:rPr lang="en-US" altLang="en-US" sz="2800" dirty="0">
                <a:latin typeface="Palatino Linotype" panose="0204050205050503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 x + 2x =  9 + 3</a:t>
            </a:r>
          </a:p>
          <a:p>
            <a:pPr eaLnBrk="1" hangingPunct="1">
              <a:spcBef>
                <a:spcPct val="10000"/>
              </a:spcBef>
              <a:buFont typeface="Symbol" panose="05050102010706020507" pitchFamily="18" charset="2"/>
              <a:buChar char="Û"/>
            </a:pPr>
            <a:r>
              <a:rPr lang="en-US" altLang="en-US" sz="2800" dirty="0">
                <a:latin typeface="Palatino Linotype" panose="0204050205050503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  3x    =   12</a:t>
            </a:r>
          </a:p>
          <a:p>
            <a:pPr eaLnBrk="1" hangingPunct="1">
              <a:spcBef>
                <a:spcPct val="10000"/>
              </a:spcBef>
              <a:buFont typeface="Symbol" panose="05050102010706020507" pitchFamily="18" charset="2"/>
              <a:buChar char="Û"/>
            </a:pPr>
            <a:r>
              <a:rPr lang="en-US" altLang="en-US" sz="2800" b="1" dirty="0">
                <a:latin typeface="Palatino Linotype" panose="0204050205050503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  </a:t>
            </a:r>
            <a:r>
              <a:rPr lang="en-US" altLang="en-US" sz="2800" dirty="0">
                <a:latin typeface="Palatino Linotype" panose="0204050205050503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x    =   4</a:t>
            </a:r>
          </a:p>
        </p:txBody>
      </p:sp>
      <p:sp>
        <p:nvSpPr>
          <p:cNvPr id="4" name="Text Box 73">
            <a:extLst>
              <a:ext uri="{FF2B5EF4-FFF2-40B4-BE49-F238E27FC236}">
                <a16:creationId xmlns:a16="http://schemas.microsoft.com/office/drawing/2014/main" id="{B89DDCE3-A7A7-4CF6-977A-6C698CA01E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82134" y="3064066"/>
            <a:ext cx="354776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b="1" i="1" dirty="0">
                <a:solidFill>
                  <a:srgbClr val="C00000"/>
                </a:solidFill>
                <a:latin typeface="Palatino Linotype" panose="02040502050505030304" pitchFamily="18" charset="0"/>
                <a:cs typeface="Times New Roman" panose="02020603050405020304" pitchFamily="18" charset="0"/>
              </a:rPr>
              <a:t>( </a:t>
            </a:r>
            <a:r>
              <a:rPr lang="en-US" altLang="en-US" sz="2800" b="1" i="1" dirty="0" err="1">
                <a:solidFill>
                  <a:srgbClr val="C00000"/>
                </a:solidFill>
                <a:latin typeface="Palatino Linotype" panose="02040502050505030304" pitchFamily="18" charset="0"/>
                <a:cs typeface="Times New Roman" panose="02020603050405020304" pitchFamily="18" charset="0"/>
              </a:rPr>
              <a:t>thỏa</a:t>
            </a:r>
            <a:r>
              <a:rPr lang="en-US" altLang="en-US" sz="2800" b="1" i="1" dirty="0">
                <a:solidFill>
                  <a:srgbClr val="C00000"/>
                </a:solidFill>
                <a:latin typeface="Palatino Linotype" panose="0204050205050503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i="1" dirty="0" err="1">
                <a:solidFill>
                  <a:srgbClr val="C00000"/>
                </a:solidFill>
                <a:latin typeface="Palatino Linotype" panose="02040502050505030304" pitchFamily="18" charset="0"/>
                <a:cs typeface="Times New Roman" panose="02020603050405020304" pitchFamily="18" charset="0"/>
              </a:rPr>
              <a:t>mãn</a:t>
            </a:r>
            <a:r>
              <a:rPr lang="en-US" altLang="en-US" sz="2800" b="1" i="1" dirty="0">
                <a:solidFill>
                  <a:srgbClr val="C00000"/>
                </a:solidFill>
                <a:latin typeface="Palatino Linotype" panose="0204050205050503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i="1" dirty="0" err="1">
                <a:solidFill>
                  <a:srgbClr val="C00000"/>
                </a:solidFill>
                <a:latin typeface="Palatino Linotype" panose="02040502050505030304" pitchFamily="18" charset="0"/>
                <a:cs typeface="Times New Roman" panose="02020603050405020304" pitchFamily="18" charset="0"/>
              </a:rPr>
              <a:t>đk</a:t>
            </a:r>
            <a:r>
              <a:rPr lang="en-US" altLang="en-US" sz="2800" b="1" i="1" dirty="0">
                <a:solidFill>
                  <a:srgbClr val="C00000"/>
                </a:solidFill>
                <a:latin typeface="Palatino Linotype" panose="02040502050505030304" pitchFamily="18" charset="0"/>
                <a:cs typeface="Times New Roman" panose="02020603050405020304" pitchFamily="18" charset="0"/>
              </a:rPr>
              <a:t>: </a:t>
            </a:r>
            <a:r>
              <a:rPr lang="en-US" altLang="en-US" sz="2800" dirty="0">
                <a:solidFill>
                  <a:srgbClr val="C00000"/>
                </a:solidFill>
                <a:latin typeface="Palatino Linotype" panose="0204050205050503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x  3 </a:t>
            </a:r>
            <a:r>
              <a:rPr lang="en-US" altLang="en-US" sz="2800" b="1" i="1" dirty="0">
                <a:solidFill>
                  <a:srgbClr val="C00000"/>
                </a:solidFill>
                <a:latin typeface="Palatino Linotype" panose="0204050205050503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5" name="Text Box 74">
            <a:extLst>
              <a:ext uri="{FF2B5EF4-FFF2-40B4-BE49-F238E27FC236}">
                <a16:creationId xmlns:a16="http://schemas.microsoft.com/office/drawing/2014/main" id="{991898BF-6395-4BE5-BE63-2C1087633D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3505200"/>
            <a:ext cx="8610600" cy="996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10000"/>
              </a:spcBef>
            </a:pPr>
            <a:r>
              <a:rPr lang="en-US" altLang="en-US" sz="2800" dirty="0">
                <a:latin typeface="Palatino Linotype" panose="02040502050505030304" pitchFamily="18" charset="0"/>
                <a:cs typeface="Times New Roman" panose="02020603050405020304" pitchFamily="18" charset="0"/>
              </a:rPr>
              <a:t>+) </a:t>
            </a:r>
            <a:r>
              <a:rPr lang="en-US" altLang="en-US" sz="2800" dirty="0" err="1">
                <a:latin typeface="Palatino Linotype" panose="02040502050505030304" pitchFamily="18" charset="0"/>
                <a:cs typeface="Times New Roman" panose="02020603050405020304" pitchFamily="18" charset="0"/>
              </a:rPr>
              <a:t>Nếu</a:t>
            </a:r>
            <a:r>
              <a:rPr lang="en-US" altLang="en-US" sz="2800" dirty="0">
                <a:latin typeface="Palatino Linotype" panose="02040502050505030304" pitchFamily="18" charset="0"/>
                <a:cs typeface="Times New Roman" panose="02020603050405020304" pitchFamily="18" charset="0"/>
              </a:rPr>
              <a:t> x - 3 </a:t>
            </a:r>
            <a:r>
              <a:rPr lang="en-US" altLang="en-US" sz="2800" dirty="0">
                <a:latin typeface="Palatino Linotype" panose="0204050205050503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&lt; 0  x &lt; 3 </a:t>
            </a:r>
            <a:r>
              <a:rPr lang="en-US" altLang="en-US" sz="2800" dirty="0" err="1">
                <a:latin typeface="Palatino Linotype" panose="0204050205050503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khi</a:t>
            </a:r>
            <a:r>
              <a:rPr lang="en-US" altLang="en-US" sz="2800" dirty="0">
                <a:latin typeface="Palatino Linotype" panose="0204050205050503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sz="2800" dirty="0" err="1">
                <a:latin typeface="Palatino Linotype" panose="0204050205050503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đó</a:t>
            </a:r>
            <a:r>
              <a:rPr lang="en-US" altLang="en-US" sz="2800" dirty="0">
                <a:latin typeface="Palatino Linotype" panose="0204050205050503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 |x- 3|= -(x – 3) = -x + 3</a:t>
            </a:r>
          </a:p>
          <a:p>
            <a:pPr eaLnBrk="1" hangingPunct="1">
              <a:spcBef>
                <a:spcPct val="10000"/>
              </a:spcBef>
            </a:pPr>
            <a:r>
              <a:rPr lang="en-US" altLang="en-US" sz="2800" dirty="0">
                <a:latin typeface="Palatino Linotype" panose="0204050205050503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sz="2800" dirty="0" err="1">
                <a:latin typeface="Palatino Linotype" panose="0204050205050503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Phương</a:t>
            </a:r>
            <a:r>
              <a:rPr lang="en-US" altLang="en-US" sz="2800" dirty="0">
                <a:latin typeface="Palatino Linotype" panose="0204050205050503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sz="2800" dirty="0" err="1">
                <a:latin typeface="Palatino Linotype" panose="0204050205050503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trình</a:t>
            </a:r>
            <a:r>
              <a:rPr lang="en-US" altLang="en-US" sz="2800" dirty="0">
                <a:latin typeface="Palatino Linotype" panose="0204050205050503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sz="2800" dirty="0" err="1">
                <a:latin typeface="Palatino Linotype" panose="0204050205050503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có</a:t>
            </a:r>
            <a:r>
              <a:rPr lang="en-US" altLang="en-US" sz="2800" dirty="0">
                <a:latin typeface="Palatino Linotype" panose="0204050205050503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sz="2800" dirty="0" err="1">
                <a:latin typeface="Palatino Linotype" panose="0204050205050503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dạng</a:t>
            </a:r>
            <a:r>
              <a:rPr lang="en-US" altLang="en-US" sz="2800" dirty="0">
                <a:latin typeface="Palatino Linotype" panose="0204050205050503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:  -x + 3  = 9 – 2x</a:t>
            </a:r>
          </a:p>
        </p:txBody>
      </p:sp>
      <p:sp>
        <p:nvSpPr>
          <p:cNvPr id="6" name="Text Box 75">
            <a:extLst>
              <a:ext uri="{FF2B5EF4-FFF2-40B4-BE49-F238E27FC236}">
                <a16:creationId xmlns:a16="http://schemas.microsoft.com/office/drawing/2014/main" id="{010850DB-40E0-4232-B17D-AA14121957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81600" y="4648201"/>
            <a:ext cx="2971800" cy="1471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10000"/>
              </a:spcBef>
              <a:buFont typeface="Symbol" panose="05050102010706020507" pitchFamily="18" charset="2"/>
              <a:buChar char="Û"/>
            </a:pPr>
            <a:r>
              <a:rPr lang="en-US" altLang="en-US" sz="2800" dirty="0">
                <a:latin typeface="Palatino Linotype" panose="0204050205050503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-x + 2x  = 9 - 3</a:t>
            </a:r>
          </a:p>
          <a:p>
            <a:pPr eaLnBrk="1" hangingPunct="1">
              <a:spcBef>
                <a:spcPct val="10000"/>
              </a:spcBef>
              <a:buFont typeface="Symbol" panose="05050102010706020507" pitchFamily="18" charset="2"/>
              <a:buChar char="Û"/>
            </a:pPr>
            <a:r>
              <a:rPr lang="en-US" altLang="en-US" sz="2800" dirty="0">
                <a:latin typeface="Palatino Linotype" panose="0204050205050503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    x  = 6</a:t>
            </a:r>
          </a:p>
          <a:p>
            <a:pPr eaLnBrk="1" hangingPunct="1">
              <a:spcBef>
                <a:spcPct val="10000"/>
              </a:spcBef>
            </a:pPr>
            <a:endParaRPr lang="en-US" altLang="en-US" sz="2800" dirty="0">
              <a:latin typeface="Palatino Linotype" panose="02040502050505030304" pitchFamily="18" charset="0"/>
              <a:cs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7" name="Text Box 76">
            <a:extLst>
              <a:ext uri="{FF2B5EF4-FFF2-40B4-BE49-F238E27FC236}">
                <a16:creationId xmlns:a16="http://schemas.microsoft.com/office/drawing/2014/main" id="{01BF1C7E-5C75-40EF-B2C6-2930250B91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08194" y="5072719"/>
            <a:ext cx="477900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b="1" i="1" dirty="0">
                <a:solidFill>
                  <a:srgbClr val="C00000"/>
                </a:solidFill>
                <a:latin typeface="Palatino Linotype" panose="02040502050505030304" pitchFamily="18" charset="0"/>
                <a:cs typeface="Times New Roman" panose="02020603050405020304" pitchFamily="18" charset="0"/>
              </a:rPr>
              <a:t>(</a:t>
            </a:r>
            <a:r>
              <a:rPr lang="en-US" altLang="en-US" sz="2800" b="1" i="1" dirty="0" err="1">
                <a:solidFill>
                  <a:srgbClr val="C00000"/>
                </a:solidFill>
                <a:latin typeface="Palatino Linotype" panose="02040502050505030304" pitchFamily="18" charset="0"/>
                <a:cs typeface="Times New Roman" panose="02020603050405020304" pitchFamily="18" charset="0"/>
              </a:rPr>
              <a:t>Loại</a:t>
            </a:r>
            <a:r>
              <a:rPr lang="en-US" altLang="en-US" sz="2800" b="1" i="1" dirty="0">
                <a:solidFill>
                  <a:srgbClr val="C00000"/>
                </a:solidFill>
                <a:latin typeface="Palatino Linotype" panose="0204050205050503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i="1" dirty="0" err="1">
                <a:solidFill>
                  <a:srgbClr val="C00000"/>
                </a:solidFill>
                <a:latin typeface="Palatino Linotype" panose="02040502050505030304" pitchFamily="18" charset="0"/>
                <a:cs typeface="Times New Roman" panose="02020603050405020304" pitchFamily="18" charset="0"/>
              </a:rPr>
              <a:t>vì</a:t>
            </a:r>
            <a:r>
              <a:rPr lang="en-US" altLang="en-US" sz="2800" b="1" i="1" dirty="0">
                <a:solidFill>
                  <a:srgbClr val="C00000"/>
                </a:solidFill>
                <a:latin typeface="Palatino Linotype" panose="0204050205050503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i="1" dirty="0" err="1">
                <a:solidFill>
                  <a:srgbClr val="C00000"/>
                </a:solidFill>
                <a:latin typeface="Palatino Linotype" panose="02040502050505030304" pitchFamily="18" charset="0"/>
                <a:cs typeface="Times New Roman" panose="02020603050405020304" pitchFamily="18" charset="0"/>
              </a:rPr>
              <a:t>không</a:t>
            </a:r>
            <a:r>
              <a:rPr lang="en-US" altLang="en-US" sz="2800" b="1" i="1" dirty="0">
                <a:solidFill>
                  <a:srgbClr val="C00000"/>
                </a:solidFill>
                <a:latin typeface="Palatino Linotype" panose="02040502050505030304" pitchFamily="18" charset="0"/>
                <a:cs typeface="Times New Roman" panose="02020603050405020304" pitchFamily="18" charset="0"/>
              </a:rPr>
              <a:t> t/m </a:t>
            </a:r>
            <a:r>
              <a:rPr lang="en-US" altLang="en-US" sz="2800" b="1" i="1" dirty="0" err="1">
                <a:solidFill>
                  <a:srgbClr val="C00000"/>
                </a:solidFill>
                <a:latin typeface="Palatino Linotype" panose="02040502050505030304" pitchFamily="18" charset="0"/>
                <a:cs typeface="Times New Roman" panose="02020603050405020304" pitchFamily="18" charset="0"/>
              </a:rPr>
              <a:t>đk</a:t>
            </a:r>
            <a:r>
              <a:rPr lang="en-US" altLang="en-US" sz="2800" b="1" i="1" dirty="0">
                <a:solidFill>
                  <a:srgbClr val="C00000"/>
                </a:solidFill>
                <a:latin typeface="Palatino Linotype" panose="02040502050505030304" pitchFamily="18" charset="0"/>
                <a:cs typeface="Times New Roman" panose="02020603050405020304" pitchFamily="18" charset="0"/>
              </a:rPr>
              <a:t> x &lt; 3)</a:t>
            </a:r>
          </a:p>
        </p:txBody>
      </p:sp>
      <p:sp>
        <p:nvSpPr>
          <p:cNvPr id="8" name="Text Box 77">
            <a:extLst>
              <a:ext uri="{FF2B5EF4-FFF2-40B4-BE49-F238E27FC236}">
                <a16:creationId xmlns:a16="http://schemas.microsoft.com/office/drawing/2014/main" id="{9F87AC0D-5DD8-4402-BF17-72207FF0EA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14500" y="5642633"/>
            <a:ext cx="82296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10000"/>
              </a:spcBef>
            </a:pPr>
            <a:r>
              <a:rPr lang="en-US" altLang="en-US" sz="2800" dirty="0" err="1">
                <a:latin typeface="Palatino Linotype" panose="02040502050505030304" pitchFamily="18" charset="0"/>
                <a:cs typeface="Times New Roman" panose="02020603050405020304" pitchFamily="18" charset="0"/>
              </a:rPr>
              <a:t>Vậy</a:t>
            </a:r>
            <a:r>
              <a:rPr lang="en-US" altLang="en-US" sz="2800" dirty="0">
                <a:latin typeface="Palatino Linotype" panose="0204050205050503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Palatino Linotype" panose="02040502050505030304" pitchFamily="18" charset="0"/>
                <a:cs typeface="Times New Roman" panose="02020603050405020304" pitchFamily="18" charset="0"/>
              </a:rPr>
              <a:t>tập</a:t>
            </a:r>
            <a:r>
              <a:rPr lang="en-US" altLang="en-US" sz="2800" dirty="0">
                <a:latin typeface="Palatino Linotype" panose="0204050205050503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Palatino Linotype" panose="02040502050505030304" pitchFamily="18" charset="0"/>
                <a:cs typeface="Times New Roman" panose="02020603050405020304" pitchFamily="18" charset="0"/>
              </a:rPr>
              <a:t>nghiệm</a:t>
            </a:r>
            <a:r>
              <a:rPr lang="en-US" altLang="en-US" sz="2800" dirty="0">
                <a:latin typeface="Palatino Linotype" panose="0204050205050503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Palatino Linotype" panose="0204050205050503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sz="2800" dirty="0">
                <a:latin typeface="Palatino Linotype" panose="0204050205050503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Palatino Linotype" panose="02040502050505030304" pitchFamily="18" charset="0"/>
                <a:cs typeface="Times New Roman" panose="02020603050405020304" pitchFamily="18" charset="0"/>
              </a:rPr>
              <a:t>phương</a:t>
            </a:r>
            <a:r>
              <a:rPr lang="en-US" altLang="en-US" sz="2800" dirty="0">
                <a:latin typeface="Palatino Linotype" panose="0204050205050503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Palatino Linotype" panose="02040502050505030304" pitchFamily="18" charset="0"/>
                <a:cs typeface="Times New Roman" panose="02020603050405020304" pitchFamily="18" charset="0"/>
              </a:rPr>
              <a:t>trình</a:t>
            </a:r>
            <a:r>
              <a:rPr lang="en-US" altLang="en-US" sz="2800" dirty="0">
                <a:latin typeface="Palatino Linotype" panose="02040502050505030304" pitchFamily="18" charset="0"/>
                <a:cs typeface="Times New Roman" panose="02020603050405020304" pitchFamily="18" charset="0"/>
              </a:rPr>
              <a:t> (2) </a:t>
            </a:r>
            <a:r>
              <a:rPr lang="en-US" altLang="en-US" sz="2800" dirty="0" err="1">
                <a:latin typeface="Palatino Linotype" panose="0204050205050503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sz="2800" dirty="0">
                <a:latin typeface="Palatino Linotype" panose="02040502050505030304" pitchFamily="18" charset="0"/>
                <a:cs typeface="Times New Roman" panose="02020603050405020304" pitchFamily="18" charset="0"/>
              </a:rPr>
              <a:t>  S = { 4 }</a:t>
            </a:r>
            <a:endParaRPr lang="en-US" altLang="en-US" sz="2800" dirty="0">
              <a:latin typeface="Palatino Linotype" panose="02040502050505030304" pitchFamily="18" charset="0"/>
              <a:cs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24" name="Text Box 67">
            <a:extLst>
              <a:ext uri="{FF2B5EF4-FFF2-40B4-BE49-F238E27FC236}">
                <a16:creationId xmlns:a16="http://schemas.microsoft.com/office/drawing/2014/main" id="{E752FCBB-8393-476F-8EAE-CEED3E457F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228601"/>
            <a:ext cx="6933381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b="1" dirty="0" err="1">
                <a:solidFill>
                  <a:srgbClr val="C00000"/>
                </a:solidFill>
                <a:latin typeface="Palatino Linotype" panose="02040502050505030304" pitchFamily="18" charset="0"/>
                <a:cs typeface="Times New Roman" pitchFamily="18" charset="0"/>
              </a:rPr>
              <a:t>Ví</a:t>
            </a:r>
            <a:r>
              <a:rPr lang="en-US" sz="2800" b="1" dirty="0">
                <a:solidFill>
                  <a:srgbClr val="C00000"/>
                </a:solidFill>
                <a:latin typeface="Palatino Linotype" panose="02040502050505030304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Palatino Linotype" panose="02040502050505030304" pitchFamily="18" charset="0"/>
                <a:cs typeface="Times New Roman" pitchFamily="18" charset="0"/>
              </a:rPr>
              <a:t>dụ</a:t>
            </a:r>
            <a:r>
              <a:rPr lang="en-US" sz="2800" b="1" dirty="0">
                <a:solidFill>
                  <a:srgbClr val="C00000"/>
                </a:solidFill>
                <a:latin typeface="Palatino Linotype" panose="02040502050505030304" pitchFamily="18" charset="0"/>
                <a:cs typeface="Times New Roman" pitchFamily="18" charset="0"/>
              </a:rPr>
              <a:t> 3 : </a:t>
            </a:r>
            <a:r>
              <a:rPr lang="en-US" sz="2800" b="1" dirty="0" err="1">
                <a:solidFill>
                  <a:srgbClr val="C00000"/>
                </a:solidFill>
                <a:latin typeface="Palatino Linotype" panose="02040502050505030304" pitchFamily="18" charset="0"/>
                <a:cs typeface="Times New Roman" pitchFamily="18" charset="0"/>
              </a:rPr>
              <a:t>Giải</a:t>
            </a:r>
            <a:r>
              <a:rPr lang="en-US" sz="2800" b="1" dirty="0">
                <a:solidFill>
                  <a:srgbClr val="C00000"/>
                </a:solidFill>
                <a:latin typeface="Palatino Linotype" panose="02040502050505030304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Palatino Linotype" panose="02040502050505030304" pitchFamily="18" charset="0"/>
                <a:cs typeface="Times New Roman" pitchFamily="18" charset="0"/>
              </a:rPr>
              <a:t>phương</a:t>
            </a:r>
            <a:r>
              <a:rPr lang="en-US" sz="2800" b="1" dirty="0">
                <a:solidFill>
                  <a:srgbClr val="C00000"/>
                </a:solidFill>
                <a:latin typeface="Palatino Linotype" panose="02040502050505030304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Palatino Linotype" panose="02040502050505030304" pitchFamily="18" charset="0"/>
                <a:cs typeface="Times New Roman" pitchFamily="18" charset="0"/>
              </a:rPr>
              <a:t>trình</a:t>
            </a:r>
            <a:r>
              <a:rPr lang="en-US" sz="2800" b="1" dirty="0">
                <a:solidFill>
                  <a:srgbClr val="C00000"/>
                </a:solidFill>
                <a:latin typeface="Palatino Linotype" panose="02040502050505030304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25E11BDF-1627-4346-A5A4-0C1C14202F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86818" y="245597"/>
            <a:ext cx="24384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b="1" dirty="0">
                <a:latin typeface="Palatino Linotype" panose="0204050205050503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|</a:t>
            </a:r>
            <a:r>
              <a:rPr lang="en-US" altLang="en-US" sz="2800" b="1" dirty="0" smtClean="0">
                <a:latin typeface="Palatino Linotype" panose="0204050205050503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x - 3</a:t>
            </a:r>
            <a:r>
              <a:rPr lang="en-US" altLang="en-US" sz="2800" b="1" dirty="0">
                <a:latin typeface="Palatino Linotype" panose="0204050205050503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|= 9 - 2x</a:t>
            </a:r>
            <a:endParaRPr lang="en-US" altLang="en-US" sz="2800" b="1" dirty="0">
              <a:latin typeface="Palatino Linotype" panose="0204050205050503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BAAA051C-2A46-4A75-A05E-D100C2F34B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81600" y="762000"/>
            <a:ext cx="16764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b="1" i="1" u="sng" dirty="0" err="1">
                <a:latin typeface="Palatino Linotype" panose="02040502050505030304" pitchFamily="18" charset="0"/>
                <a:cs typeface="Times New Roman" panose="02020603050405020304" pitchFamily="18" charset="0"/>
              </a:rPr>
              <a:t>Giải</a:t>
            </a:r>
            <a:endParaRPr lang="en-US" altLang="en-US" sz="2800" b="1" i="1" u="sng" dirty="0">
              <a:latin typeface="Palatino Linotype" panose="0204050205050503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7" grpId="0"/>
      <p:bldP spid="8" grpId="0"/>
      <p:bldP spid="2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51">
            <a:extLst>
              <a:ext uri="{FF2B5EF4-FFF2-40B4-BE49-F238E27FC236}">
                <a16:creationId xmlns:a16="http://schemas.microsoft.com/office/drawing/2014/main" id="{A8C41382-446C-42B1-9CA8-7BCB0B27B9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95500" y="286587"/>
            <a:ext cx="8610600" cy="1160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 dirty="0">
                <a:solidFill>
                  <a:srgbClr val="C00000"/>
                </a:solidFill>
                <a:latin typeface="Palatino Linotype" panose="02040502050505030304" pitchFamily="18" charset="0"/>
                <a:cs typeface="Times New Roman" panose="02020603050405020304" pitchFamily="18" charset="0"/>
              </a:rPr>
              <a:t>                      </a:t>
            </a:r>
            <a:r>
              <a:rPr lang="en-US" altLang="en-US" sz="2800" b="1" dirty="0" err="1">
                <a:solidFill>
                  <a:srgbClr val="C00000"/>
                </a:solidFill>
                <a:latin typeface="Palatino Linotype" panose="02040502050505030304" pitchFamily="18" charset="0"/>
                <a:cs typeface="Times New Roman" panose="02020603050405020304" pitchFamily="18" charset="0"/>
              </a:rPr>
              <a:t>Giải</a:t>
            </a:r>
            <a:r>
              <a:rPr lang="en-US" altLang="en-US" sz="2800" b="1" dirty="0">
                <a:solidFill>
                  <a:srgbClr val="C00000"/>
                </a:solidFill>
                <a:latin typeface="Palatino Linotype" panose="0204050205050503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C00000"/>
                </a:solidFill>
                <a:latin typeface="Palatino Linotype" panose="02040502050505030304" pitchFamily="18" charset="0"/>
                <a:cs typeface="Times New Roman" panose="02020603050405020304" pitchFamily="18" charset="0"/>
              </a:rPr>
              <a:t>các</a:t>
            </a:r>
            <a:r>
              <a:rPr lang="en-US" altLang="en-US" sz="2800" b="1" dirty="0">
                <a:solidFill>
                  <a:srgbClr val="C00000"/>
                </a:solidFill>
                <a:latin typeface="Palatino Linotype" panose="0204050205050503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C00000"/>
                </a:solidFill>
                <a:latin typeface="Palatino Linotype" panose="02040502050505030304" pitchFamily="18" charset="0"/>
                <a:cs typeface="Times New Roman" panose="02020603050405020304" pitchFamily="18" charset="0"/>
              </a:rPr>
              <a:t>phương</a:t>
            </a:r>
            <a:r>
              <a:rPr lang="en-US" altLang="en-US" sz="2800" b="1" dirty="0">
                <a:solidFill>
                  <a:srgbClr val="C00000"/>
                </a:solidFill>
                <a:latin typeface="Palatino Linotype" panose="0204050205050503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C00000"/>
                </a:solidFill>
                <a:latin typeface="Palatino Linotype" panose="02040502050505030304" pitchFamily="18" charset="0"/>
                <a:cs typeface="Times New Roman" panose="02020603050405020304" pitchFamily="18" charset="0"/>
              </a:rPr>
              <a:t>trình</a:t>
            </a:r>
            <a:endParaRPr lang="en-US" altLang="en-US" sz="2800" b="1" dirty="0">
              <a:solidFill>
                <a:srgbClr val="C00000"/>
              </a:solidFill>
              <a:latin typeface="Palatino Linotype" panose="0204050205050503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altLang="en-US" sz="2800" b="1" dirty="0">
                <a:solidFill>
                  <a:srgbClr val="C00000"/>
                </a:solidFill>
                <a:latin typeface="Palatino Linotype" panose="02040502050505030304" pitchFamily="18" charset="0"/>
                <a:cs typeface="Times New Roman" panose="02020603050405020304" pitchFamily="18" charset="0"/>
              </a:rPr>
              <a:t>a) x + 5  = 3x + 1 		           	b) -5x  = 2x + 21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7B6E723-A818-4A48-AEAB-0567E21CA3B1}"/>
              </a:ext>
            </a:extLst>
          </p:cNvPr>
          <p:cNvSpPr/>
          <p:nvPr/>
        </p:nvSpPr>
        <p:spPr>
          <a:xfrm>
            <a:off x="3187700" y="286587"/>
            <a:ext cx="774700" cy="520700"/>
          </a:xfrm>
          <a:prstGeom prst="rect">
            <a:avLst/>
          </a:prstGeom>
          <a:noFill/>
          <a:ln w="19050">
            <a:solidFill>
              <a:schemeClr val="accent4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200" b="1" dirty="0">
                <a:solidFill>
                  <a:srgbClr val="FF0000"/>
                </a:solidFill>
                <a:latin typeface="Palatino Linotype" panose="02040502050505030304" pitchFamily="18" charset="0"/>
              </a:rPr>
              <a:t>?2</a:t>
            </a:r>
          </a:p>
        </p:txBody>
      </p:sp>
      <p:sp>
        <p:nvSpPr>
          <p:cNvPr id="6" name="Line 52">
            <a:extLst>
              <a:ext uri="{FF2B5EF4-FFF2-40B4-BE49-F238E27FC236}">
                <a16:creationId xmlns:a16="http://schemas.microsoft.com/office/drawing/2014/main" id="{2B8A67F5-8B65-4A28-BEEE-D4B5489C47CD}"/>
              </a:ext>
            </a:extLst>
          </p:cNvPr>
          <p:cNvSpPr>
            <a:spLocks noChangeShapeType="1"/>
          </p:cNvSpPr>
          <p:nvPr/>
        </p:nvSpPr>
        <p:spPr bwMode="auto">
          <a:xfrm>
            <a:off x="2550446" y="1044276"/>
            <a:ext cx="0" cy="30480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Palatino Linotype" panose="02040502050505030304" pitchFamily="18" charset="0"/>
            </a:endParaRPr>
          </a:p>
        </p:txBody>
      </p:sp>
      <p:sp>
        <p:nvSpPr>
          <p:cNvPr id="7" name="Line 53">
            <a:extLst>
              <a:ext uri="{FF2B5EF4-FFF2-40B4-BE49-F238E27FC236}">
                <a16:creationId xmlns:a16="http://schemas.microsoft.com/office/drawing/2014/main" id="{FE10A2B4-E9D8-467A-A3FF-BA0E91776310}"/>
              </a:ext>
            </a:extLst>
          </p:cNvPr>
          <p:cNvSpPr>
            <a:spLocks noChangeShapeType="1"/>
          </p:cNvSpPr>
          <p:nvPr/>
        </p:nvSpPr>
        <p:spPr bwMode="auto">
          <a:xfrm>
            <a:off x="3352788" y="1042676"/>
            <a:ext cx="0" cy="304800"/>
          </a:xfrm>
          <a:prstGeom prst="line">
            <a:avLst/>
          </a:prstGeom>
          <a:ln w="38100">
            <a:solidFill>
              <a:srgbClr val="C00000"/>
            </a:solidFill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/>
          <a:lstStyle/>
          <a:p>
            <a:endParaRPr lang="en-US">
              <a:latin typeface="Palatino Linotype" panose="02040502050505030304" pitchFamily="18" charset="0"/>
            </a:endParaRPr>
          </a:p>
        </p:txBody>
      </p:sp>
      <p:sp>
        <p:nvSpPr>
          <p:cNvPr id="8" name="Line 52">
            <a:extLst>
              <a:ext uri="{FF2B5EF4-FFF2-40B4-BE49-F238E27FC236}">
                <a16:creationId xmlns:a16="http://schemas.microsoft.com/office/drawing/2014/main" id="{84A230A0-6EA6-4C6B-B626-07B566CE4393}"/>
              </a:ext>
            </a:extLst>
          </p:cNvPr>
          <p:cNvSpPr>
            <a:spLocks noChangeShapeType="1"/>
          </p:cNvSpPr>
          <p:nvPr/>
        </p:nvSpPr>
        <p:spPr bwMode="auto">
          <a:xfrm>
            <a:off x="8069503" y="1027950"/>
            <a:ext cx="0" cy="30480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Palatino Linotype" panose="02040502050505030304" pitchFamily="18" charset="0"/>
            </a:endParaRPr>
          </a:p>
        </p:txBody>
      </p:sp>
      <p:sp>
        <p:nvSpPr>
          <p:cNvPr id="9" name="Line 53">
            <a:extLst>
              <a:ext uri="{FF2B5EF4-FFF2-40B4-BE49-F238E27FC236}">
                <a16:creationId xmlns:a16="http://schemas.microsoft.com/office/drawing/2014/main" id="{3265BE55-7C57-4BF8-97CB-72D7877B5D49}"/>
              </a:ext>
            </a:extLst>
          </p:cNvPr>
          <p:cNvSpPr>
            <a:spLocks noChangeShapeType="1"/>
          </p:cNvSpPr>
          <p:nvPr/>
        </p:nvSpPr>
        <p:spPr bwMode="auto">
          <a:xfrm>
            <a:off x="8675897" y="1026350"/>
            <a:ext cx="0" cy="304800"/>
          </a:xfrm>
          <a:prstGeom prst="line">
            <a:avLst/>
          </a:prstGeom>
          <a:ln w="38100">
            <a:solidFill>
              <a:srgbClr val="C00000"/>
            </a:solidFill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/>
          <a:lstStyle/>
          <a:p>
            <a:endParaRPr lang="en-US"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8320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83" name="Text Box 51">
            <a:extLst>
              <a:ext uri="{FF2B5EF4-FFF2-40B4-BE49-F238E27FC236}">
                <a16:creationId xmlns:a16="http://schemas.microsoft.com/office/drawing/2014/main" id="{77458065-BAF0-4AE7-8F2C-73AC710A81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89100" y="304388"/>
            <a:ext cx="8610600" cy="1169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 dirty="0">
                <a:solidFill>
                  <a:srgbClr val="C00000"/>
                </a:solidFill>
                <a:latin typeface="Palatino Linotype" panose="02040502050505030304" pitchFamily="18" charset="0"/>
                <a:cs typeface="Times New Roman" panose="02020603050405020304" pitchFamily="18" charset="0"/>
              </a:rPr>
              <a:t>  </a:t>
            </a:r>
            <a:r>
              <a:rPr lang="en-US" altLang="en-US" sz="2800" b="1" dirty="0" err="1">
                <a:solidFill>
                  <a:srgbClr val="C00000"/>
                </a:solidFill>
                <a:latin typeface="Palatino Linotype" panose="02040502050505030304" pitchFamily="18" charset="0"/>
                <a:cs typeface="Times New Roman" panose="02020603050405020304" pitchFamily="18" charset="0"/>
              </a:rPr>
              <a:t>Giải</a:t>
            </a:r>
            <a:r>
              <a:rPr lang="en-US" altLang="en-US" sz="2800" b="1" dirty="0">
                <a:solidFill>
                  <a:srgbClr val="C00000"/>
                </a:solidFill>
                <a:latin typeface="Palatino Linotype" panose="0204050205050503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C00000"/>
                </a:solidFill>
                <a:latin typeface="Palatino Linotype" panose="02040502050505030304" pitchFamily="18" charset="0"/>
                <a:cs typeface="Times New Roman" panose="02020603050405020304" pitchFamily="18" charset="0"/>
              </a:rPr>
              <a:t>các</a:t>
            </a:r>
            <a:r>
              <a:rPr lang="en-US" altLang="en-US" sz="2800" b="1" dirty="0">
                <a:solidFill>
                  <a:srgbClr val="C00000"/>
                </a:solidFill>
                <a:latin typeface="Palatino Linotype" panose="0204050205050503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C00000"/>
                </a:solidFill>
                <a:latin typeface="Palatino Linotype" panose="02040502050505030304" pitchFamily="18" charset="0"/>
                <a:cs typeface="Times New Roman" panose="02020603050405020304" pitchFamily="18" charset="0"/>
              </a:rPr>
              <a:t>phương</a:t>
            </a:r>
            <a:r>
              <a:rPr lang="en-US" altLang="en-US" sz="2800" b="1" dirty="0">
                <a:solidFill>
                  <a:srgbClr val="C00000"/>
                </a:solidFill>
                <a:latin typeface="Palatino Linotype" panose="0204050205050503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C00000"/>
                </a:solidFill>
                <a:latin typeface="Palatino Linotype" panose="02040502050505030304" pitchFamily="18" charset="0"/>
                <a:cs typeface="Times New Roman" panose="02020603050405020304" pitchFamily="18" charset="0"/>
              </a:rPr>
              <a:t>trình</a:t>
            </a:r>
            <a:r>
              <a:rPr lang="en-US" altLang="en-US" sz="2800" b="1" dirty="0">
                <a:solidFill>
                  <a:srgbClr val="C00000"/>
                </a:solidFill>
                <a:latin typeface="Palatino Linotype" panose="02040502050505030304" pitchFamily="18" charset="0"/>
                <a:cs typeface="Times New Roman" panose="02020603050405020304" pitchFamily="18" charset="0"/>
              </a:rPr>
              <a:t>:  a) x + 5  = 3x + 1  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800" b="1" dirty="0">
                <a:solidFill>
                  <a:srgbClr val="C00000"/>
                </a:solidFill>
                <a:latin typeface="Palatino Linotype" panose="02040502050505030304" pitchFamily="18" charset="0"/>
                <a:cs typeface="Times New Roman" panose="02020603050405020304" pitchFamily="18" charset="0"/>
              </a:rPr>
              <a:t>		</a:t>
            </a:r>
          </a:p>
        </p:txBody>
      </p:sp>
      <p:sp>
        <p:nvSpPr>
          <p:cNvPr id="44089" name="Rectangle 57">
            <a:extLst>
              <a:ext uri="{FF2B5EF4-FFF2-40B4-BE49-F238E27FC236}">
                <a16:creationId xmlns:a16="http://schemas.microsoft.com/office/drawing/2014/main" id="{11CB7996-994B-4F4D-B10D-2E41E4499D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96130" y="935882"/>
            <a:ext cx="10793186" cy="56938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457200" indent="-457200" eaLnBrk="1" hangingPunct="1">
              <a:spcBef>
                <a:spcPct val="50000"/>
              </a:spcBef>
              <a:buFont typeface="Wingdings" panose="05000000000000000000" pitchFamily="2" charset="2"/>
              <a:buChar char="§"/>
            </a:pPr>
            <a:r>
              <a:rPr lang="en-US" altLang="en-US" sz="2800" dirty="0" err="1">
                <a:latin typeface="Palatino Linotype" panose="02040502050505030304" pitchFamily="18" charset="0"/>
                <a:cs typeface="Times New Roman" panose="02020603050405020304" pitchFamily="18" charset="0"/>
              </a:rPr>
              <a:t>Nếu</a:t>
            </a:r>
            <a:r>
              <a:rPr lang="en-US" altLang="en-US" sz="2800" dirty="0">
                <a:latin typeface="Palatino Linotype" panose="02040502050505030304" pitchFamily="18" charset="0"/>
                <a:cs typeface="Times New Roman" panose="02020603050405020304" pitchFamily="18" charset="0"/>
              </a:rPr>
              <a:t> x + 5 ≥ 0 </a:t>
            </a:r>
            <a:r>
              <a:rPr lang="en-US" altLang="en-US" sz="2800" dirty="0">
                <a:latin typeface="Palatino Linotype" panose="0204050205050503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</a:t>
            </a:r>
            <a:r>
              <a:rPr lang="en-US" altLang="en-US" sz="2800" dirty="0">
                <a:latin typeface="Palatino Linotype" panose="02040502050505030304" pitchFamily="18" charset="0"/>
                <a:cs typeface="Times New Roman" panose="02020603050405020304" pitchFamily="18" charset="0"/>
              </a:rPr>
              <a:t> x ≥  - 5 </a:t>
            </a:r>
            <a:r>
              <a:rPr lang="en-US" altLang="en-US" sz="2800" dirty="0" err="1">
                <a:latin typeface="Palatino Linotype" panose="0204050205050503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khi</a:t>
            </a:r>
            <a:r>
              <a:rPr lang="en-US" altLang="en-US" sz="2800" dirty="0">
                <a:latin typeface="Palatino Linotype" panose="0204050205050503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sz="2800" dirty="0" err="1">
                <a:latin typeface="Palatino Linotype" panose="0204050205050503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đó</a:t>
            </a:r>
            <a:r>
              <a:rPr lang="en-US" altLang="en-US" sz="2800" dirty="0">
                <a:latin typeface="Palatino Linotype" panose="0204050205050503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: |x + 5|= x + 5 </a:t>
            </a:r>
            <a:endParaRPr lang="en-US" altLang="en-US" sz="2800" dirty="0">
              <a:latin typeface="Palatino Linotype" panose="0204050205050503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altLang="en-US" sz="2800" dirty="0">
                <a:latin typeface="Palatino Linotype" panose="02040502050505030304" pitchFamily="18" charset="0"/>
                <a:cs typeface="Times New Roman" panose="02020603050405020304" pitchFamily="18" charset="0"/>
              </a:rPr>
              <a:t>     </a:t>
            </a:r>
            <a:r>
              <a:rPr lang="en-US" altLang="en-US" sz="2800" dirty="0" err="1">
                <a:latin typeface="Palatino Linotype" panose="02040502050505030304" pitchFamily="18" charset="0"/>
                <a:cs typeface="Times New Roman" panose="02020603050405020304" pitchFamily="18" charset="0"/>
              </a:rPr>
              <a:t>Phương</a:t>
            </a:r>
            <a:r>
              <a:rPr lang="en-US" altLang="en-US" sz="2800" dirty="0">
                <a:latin typeface="Palatino Linotype" panose="0204050205050503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Palatino Linotype" panose="02040502050505030304" pitchFamily="18" charset="0"/>
                <a:cs typeface="Times New Roman" panose="02020603050405020304" pitchFamily="18" charset="0"/>
              </a:rPr>
              <a:t>trình</a:t>
            </a:r>
            <a:r>
              <a:rPr lang="en-US" altLang="en-US" sz="2800" dirty="0">
                <a:latin typeface="Palatino Linotype" panose="0204050205050503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Palatino Linotype" panose="0204050205050503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sz="2800" dirty="0">
                <a:latin typeface="Palatino Linotype" panose="0204050205050503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Palatino Linotype" panose="02040502050505030304" pitchFamily="18" charset="0"/>
                <a:cs typeface="Times New Roman" panose="02020603050405020304" pitchFamily="18" charset="0"/>
              </a:rPr>
              <a:t>dạng</a:t>
            </a:r>
            <a:r>
              <a:rPr lang="en-US" altLang="en-US" sz="2800" dirty="0">
                <a:latin typeface="Palatino Linotype" panose="02040502050505030304" pitchFamily="18" charset="0"/>
                <a:cs typeface="Times New Roman" panose="02020603050405020304" pitchFamily="18" charset="0"/>
              </a:rPr>
              <a:t>:   x + 5 = 3x + 1 </a:t>
            </a:r>
            <a:r>
              <a:rPr lang="en-US" altLang="en-US" sz="2800" dirty="0">
                <a:latin typeface="Palatino Linotype" panose="0204050205050503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 </a:t>
            </a:r>
            <a:r>
              <a:rPr lang="en-US" altLang="en-US" sz="2800" dirty="0">
                <a:latin typeface="Palatino Linotype" panose="02040502050505030304" pitchFamily="18" charset="0"/>
                <a:cs typeface="Times New Roman" panose="02020603050405020304" pitchFamily="18" charset="0"/>
              </a:rPr>
              <a:t>x – 3x = 1 - 5 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800" dirty="0">
                <a:latin typeface="Palatino Linotype" panose="0204050205050503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                                                                      </a:t>
            </a:r>
            <a:r>
              <a:rPr lang="en-US" altLang="en-US" sz="2800" dirty="0">
                <a:latin typeface="Palatino Linotype" panose="02040502050505030304" pitchFamily="18" charset="0"/>
                <a:cs typeface="Times New Roman" panose="02020603050405020304" pitchFamily="18" charset="0"/>
              </a:rPr>
              <a:t> -2x = -4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800" dirty="0">
                <a:latin typeface="Palatino Linotype" panose="0204050205050503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                                                                      </a:t>
            </a:r>
            <a:r>
              <a:rPr lang="en-US" altLang="en-US" sz="2800" dirty="0">
                <a:latin typeface="Palatino Linotype" panose="02040502050505030304" pitchFamily="18" charset="0"/>
                <a:cs typeface="Times New Roman" panose="02020603050405020304" pitchFamily="18" charset="0"/>
              </a:rPr>
              <a:t> x = 2 </a:t>
            </a:r>
          </a:p>
          <a:p>
            <a:pPr marL="457200" indent="-457200" eaLnBrk="1" hangingPunct="1">
              <a:spcBef>
                <a:spcPct val="50000"/>
              </a:spcBef>
              <a:buFont typeface="Wingdings" panose="05000000000000000000" pitchFamily="2" charset="2"/>
              <a:buChar char="§"/>
            </a:pPr>
            <a:r>
              <a:rPr lang="en-US" altLang="en-US" sz="2800" dirty="0" err="1">
                <a:latin typeface="Palatino Linotype" panose="02040502050505030304" pitchFamily="18" charset="0"/>
                <a:cs typeface="Times New Roman" panose="02020603050405020304" pitchFamily="18" charset="0"/>
              </a:rPr>
              <a:t>Nếu</a:t>
            </a:r>
            <a:r>
              <a:rPr lang="en-US" altLang="en-US" sz="2800" dirty="0">
                <a:latin typeface="Palatino Linotype" panose="02040502050505030304" pitchFamily="18" charset="0"/>
                <a:cs typeface="Times New Roman" panose="02020603050405020304" pitchFamily="18" charset="0"/>
              </a:rPr>
              <a:t> x + 5 &lt; 0 </a:t>
            </a:r>
            <a:r>
              <a:rPr lang="en-US" altLang="en-US" sz="2800" dirty="0">
                <a:latin typeface="Palatino Linotype" panose="0204050205050503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</a:t>
            </a:r>
            <a:r>
              <a:rPr lang="en-US" altLang="en-US" sz="2800" dirty="0">
                <a:latin typeface="Palatino Linotype" panose="02040502050505030304" pitchFamily="18" charset="0"/>
                <a:cs typeface="Times New Roman" panose="02020603050405020304" pitchFamily="18" charset="0"/>
              </a:rPr>
              <a:t> x &lt; -5 </a:t>
            </a:r>
            <a:r>
              <a:rPr lang="en-US" altLang="en-US" sz="2800" dirty="0" err="1">
                <a:latin typeface="Palatino Linotype" panose="0204050205050503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khi</a:t>
            </a:r>
            <a:r>
              <a:rPr lang="en-US" altLang="en-US" sz="2800" dirty="0">
                <a:latin typeface="Palatino Linotype" panose="0204050205050503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sz="2800" dirty="0" err="1">
                <a:latin typeface="Palatino Linotype" panose="0204050205050503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đó</a:t>
            </a:r>
            <a:r>
              <a:rPr lang="en-US" altLang="en-US" sz="2800" dirty="0">
                <a:latin typeface="Palatino Linotype" panose="0204050205050503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: |x + 5|= -x - 5</a:t>
            </a:r>
            <a:endParaRPr lang="en-US" altLang="en-US" sz="2800" dirty="0">
              <a:latin typeface="Palatino Linotype" panose="0204050205050503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altLang="en-US" sz="2800" dirty="0">
                <a:latin typeface="Palatino Linotype" panose="02040502050505030304" pitchFamily="18" charset="0"/>
                <a:cs typeface="Times New Roman" panose="02020603050405020304" pitchFamily="18" charset="0"/>
              </a:rPr>
              <a:t>     </a:t>
            </a:r>
            <a:r>
              <a:rPr lang="en-US" altLang="en-US" sz="2800" dirty="0" err="1">
                <a:latin typeface="Palatino Linotype" panose="02040502050505030304" pitchFamily="18" charset="0"/>
                <a:cs typeface="Times New Roman" panose="02020603050405020304" pitchFamily="18" charset="0"/>
              </a:rPr>
              <a:t>Phương</a:t>
            </a:r>
            <a:r>
              <a:rPr lang="en-US" altLang="en-US" sz="2800" dirty="0">
                <a:latin typeface="Palatino Linotype" panose="0204050205050503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Palatino Linotype" panose="02040502050505030304" pitchFamily="18" charset="0"/>
                <a:cs typeface="Times New Roman" panose="02020603050405020304" pitchFamily="18" charset="0"/>
              </a:rPr>
              <a:t>trình</a:t>
            </a:r>
            <a:r>
              <a:rPr lang="en-US" altLang="en-US" sz="2800" dirty="0">
                <a:latin typeface="Palatino Linotype" panose="0204050205050503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Palatino Linotype" panose="0204050205050503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sz="2800" dirty="0">
                <a:latin typeface="Palatino Linotype" panose="0204050205050503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Palatino Linotype" panose="02040502050505030304" pitchFamily="18" charset="0"/>
                <a:cs typeface="Times New Roman" panose="02020603050405020304" pitchFamily="18" charset="0"/>
              </a:rPr>
              <a:t>dạng</a:t>
            </a:r>
            <a:r>
              <a:rPr lang="en-US" altLang="en-US" sz="2800" dirty="0">
                <a:latin typeface="Palatino Linotype" panose="02040502050505030304" pitchFamily="18" charset="0"/>
                <a:cs typeface="Times New Roman" panose="02020603050405020304" pitchFamily="18" charset="0"/>
              </a:rPr>
              <a:t>: -x - 5 = 3x + 1</a:t>
            </a:r>
            <a:r>
              <a:rPr lang="en-US" altLang="en-US" sz="2800" dirty="0">
                <a:latin typeface="Palatino Linotype" panose="0204050205050503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 -</a:t>
            </a:r>
            <a:r>
              <a:rPr lang="en-US" altLang="en-US" sz="2800" dirty="0">
                <a:latin typeface="Palatino Linotype" panose="02040502050505030304" pitchFamily="18" charset="0"/>
                <a:cs typeface="Times New Roman" panose="02020603050405020304" pitchFamily="18" charset="0"/>
              </a:rPr>
              <a:t>x – 3x = 1 + 5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800" dirty="0">
                <a:latin typeface="Palatino Linotype" panose="0204050205050503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                                                                     </a:t>
            </a:r>
            <a:r>
              <a:rPr lang="en-US" altLang="en-US" sz="2800" dirty="0">
                <a:latin typeface="Palatino Linotype" panose="02040502050505030304" pitchFamily="18" charset="0"/>
                <a:cs typeface="Times New Roman" panose="02020603050405020304" pitchFamily="18" charset="0"/>
              </a:rPr>
              <a:t> -4x = 6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800" dirty="0">
                <a:latin typeface="Palatino Linotype" panose="02040502050505030304" pitchFamily="18" charset="0"/>
                <a:cs typeface="Times New Roman" panose="02020603050405020304" pitchFamily="18" charset="0"/>
              </a:rPr>
              <a:t>                                                                      </a:t>
            </a:r>
            <a:r>
              <a:rPr lang="en-US" altLang="en-US" sz="2800" dirty="0">
                <a:latin typeface="Palatino Linotype" panose="0204050205050503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 </a:t>
            </a:r>
            <a:r>
              <a:rPr lang="en-US" altLang="en-US" sz="2800" dirty="0">
                <a:latin typeface="Palatino Linotype" panose="02040502050505030304" pitchFamily="18" charset="0"/>
                <a:cs typeface="Times New Roman" panose="02020603050405020304" pitchFamily="18" charset="0"/>
              </a:rPr>
              <a:t>x =     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800" i="1" dirty="0">
                <a:latin typeface="Palatino Linotype" panose="02040502050505030304" pitchFamily="18" charset="0"/>
                <a:cs typeface="Times New Roman" panose="02020603050405020304" pitchFamily="18" charset="0"/>
              </a:rPr>
              <a:t>                 </a:t>
            </a:r>
            <a:r>
              <a:rPr lang="en-US" altLang="en-US" sz="2800" i="1" dirty="0" err="1">
                <a:latin typeface="Palatino Linotype" panose="02040502050505030304" pitchFamily="18" charset="0"/>
                <a:cs typeface="Times New Roman" panose="02020603050405020304" pitchFamily="18" charset="0"/>
              </a:rPr>
              <a:t>Vậy</a:t>
            </a:r>
            <a:r>
              <a:rPr lang="en-US" altLang="en-US" sz="2800" i="1" dirty="0">
                <a:latin typeface="Palatino Linotype" panose="0204050205050503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i="1" dirty="0" err="1">
                <a:latin typeface="Palatino Linotype" panose="02040502050505030304" pitchFamily="18" charset="0"/>
                <a:cs typeface="Times New Roman" panose="02020603050405020304" pitchFamily="18" charset="0"/>
              </a:rPr>
              <a:t>tập</a:t>
            </a:r>
            <a:r>
              <a:rPr lang="en-US" altLang="en-US" sz="2800" i="1" dirty="0">
                <a:latin typeface="Palatino Linotype" panose="0204050205050503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i="1" dirty="0" err="1">
                <a:latin typeface="Palatino Linotype" panose="02040502050505030304" pitchFamily="18" charset="0"/>
                <a:cs typeface="Times New Roman" panose="02020603050405020304" pitchFamily="18" charset="0"/>
              </a:rPr>
              <a:t>nghiệm</a:t>
            </a:r>
            <a:r>
              <a:rPr lang="en-US" altLang="en-US" sz="2800" i="1" dirty="0">
                <a:latin typeface="Palatino Linotype" panose="0204050205050503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i="1" dirty="0" err="1">
                <a:latin typeface="Palatino Linotype" panose="0204050205050503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sz="2800" i="1" dirty="0">
                <a:latin typeface="Palatino Linotype" panose="0204050205050503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i="1" dirty="0" err="1">
                <a:latin typeface="Palatino Linotype" panose="02040502050505030304" pitchFamily="18" charset="0"/>
                <a:cs typeface="Times New Roman" panose="02020603050405020304" pitchFamily="18" charset="0"/>
              </a:rPr>
              <a:t>phương</a:t>
            </a:r>
            <a:r>
              <a:rPr lang="en-US" altLang="en-US" sz="2800" i="1" dirty="0">
                <a:latin typeface="Palatino Linotype" panose="0204050205050503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i="1" dirty="0" err="1">
                <a:latin typeface="Palatino Linotype" panose="02040502050505030304" pitchFamily="18" charset="0"/>
                <a:cs typeface="Times New Roman" panose="02020603050405020304" pitchFamily="18" charset="0"/>
              </a:rPr>
              <a:t>trình</a:t>
            </a:r>
            <a:r>
              <a:rPr lang="en-US" altLang="en-US" sz="2800" i="1" dirty="0">
                <a:latin typeface="Palatino Linotype" panose="0204050205050503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i="1" dirty="0" err="1">
                <a:latin typeface="Palatino Linotype" panose="02040502050505030304" pitchFamily="18" charset="0"/>
                <a:cs typeface="Times New Roman" panose="02020603050405020304" pitchFamily="18" charset="0"/>
              </a:rPr>
              <a:t>đã</a:t>
            </a:r>
            <a:r>
              <a:rPr lang="en-US" altLang="en-US" sz="2800" i="1" dirty="0">
                <a:latin typeface="Palatino Linotype" panose="0204050205050503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i="1" dirty="0" err="1">
                <a:latin typeface="Palatino Linotype" panose="02040502050505030304" pitchFamily="18" charset="0"/>
                <a:cs typeface="Times New Roman" panose="02020603050405020304" pitchFamily="18" charset="0"/>
              </a:rPr>
              <a:t>cho</a:t>
            </a:r>
            <a:r>
              <a:rPr lang="en-US" altLang="en-US" sz="2800" i="1" dirty="0">
                <a:latin typeface="Palatino Linotype" panose="0204050205050503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i="1" dirty="0" err="1">
                <a:latin typeface="Palatino Linotype" panose="0204050205050503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sz="2800" i="1" dirty="0">
                <a:latin typeface="Palatino Linotype" panose="02040502050505030304" pitchFamily="18" charset="0"/>
                <a:cs typeface="Times New Roman" panose="02020603050405020304" pitchFamily="18" charset="0"/>
              </a:rPr>
              <a:t> S = { 2 } </a:t>
            </a:r>
          </a:p>
        </p:txBody>
      </p:sp>
      <p:graphicFrame>
        <p:nvGraphicFramePr>
          <p:cNvPr id="44090" name="Object 58">
            <a:extLst>
              <a:ext uri="{FF2B5EF4-FFF2-40B4-BE49-F238E27FC236}">
                <a16:creationId xmlns:a16="http://schemas.microsoft.com/office/drawing/2014/main" id="{99FE0444-6CBE-4D40-BE5A-60BC55168A1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30184078"/>
              </p:ext>
            </p:extLst>
          </p:nvPr>
        </p:nvGraphicFramePr>
        <p:xfrm>
          <a:off x="8394485" y="5291030"/>
          <a:ext cx="38100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1341" name="Equation" r:id="rId4" imgW="253800" imgH="393480" progId="Equation.3">
                  <p:embed/>
                </p:oleObj>
              </mc:Choice>
              <mc:Fallback>
                <p:oleObj name="Equation" r:id="rId4" imgW="253800" imgH="393480" progId="Equation.3">
                  <p:embed/>
                  <p:pic>
                    <p:nvPicPr>
                      <p:cNvPr id="44090" name="Object 58">
                        <a:extLst>
                          <a:ext uri="{FF2B5EF4-FFF2-40B4-BE49-F238E27FC236}">
                            <a16:creationId xmlns:a16="http://schemas.microsoft.com/office/drawing/2014/main" id="{99FE0444-6CBE-4D40-BE5A-60BC55168A1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94485" y="5291030"/>
                        <a:ext cx="381000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Rectangle 12">
            <a:extLst>
              <a:ext uri="{FF2B5EF4-FFF2-40B4-BE49-F238E27FC236}">
                <a16:creationId xmlns:a16="http://schemas.microsoft.com/office/drawing/2014/main" id="{C9BE0415-158E-40EF-9D9F-7DC003466E5F}"/>
              </a:ext>
            </a:extLst>
          </p:cNvPr>
          <p:cNvSpPr/>
          <p:nvPr/>
        </p:nvSpPr>
        <p:spPr>
          <a:xfrm>
            <a:off x="914400" y="309119"/>
            <a:ext cx="774700" cy="520700"/>
          </a:xfrm>
          <a:prstGeom prst="rect">
            <a:avLst/>
          </a:prstGeom>
          <a:noFill/>
          <a:ln w="19050">
            <a:solidFill>
              <a:schemeClr val="accent4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200" b="1" dirty="0">
                <a:solidFill>
                  <a:srgbClr val="FF0000"/>
                </a:solidFill>
                <a:latin typeface="Palatino Linotype" panose="02040502050505030304" pitchFamily="18" charset="0"/>
              </a:rPr>
              <a:t>?2</a:t>
            </a:r>
          </a:p>
        </p:txBody>
      </p:sp>
      <p:sp>
        <p:nvSpPr>
          <p:cNvPr id="16" name="Text Box 73">
            <a:extLst>
              <a:ext uri="{FF2B5EF4-FFF2-40B4-BE49-F238E27FC236}">
                <a16:creationId xmlns:a16="http://schemas.microsoft.com/office/drawing/2014/main" id="{559177DB-834A-4C85-81D1-005DDFFBCF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75485" y="2862587"/>
            <a:ext cx="246734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i="1" dirty="0">
                <a:solidFill>
                  <a:srgbClr val="C00000"/>
                </a:solidFill>
                <a:latin typeface="Palatino Linotype" panose="02040502050505030304" pitchFamily="18" charset="0"/>
                <a:cs typeface="Times New Roman" panose="02020603050405020304" pitchFamily="18" charset="0"/>
              </a:rPr>
              <a:t>(</a:t>
            </a:r>
            <a:r>
              <a:rPr lang="en-US" altLang="en-US" sz="2800" i="1" dirty="0" err="1">
                <a:solidFill>
                  <a:srgbClr val="C00000"/>
                </a:solidFill>
                <a:latin typeface="Palatino Linotype" panose="02040502050505030304" pitchFamily="18" charset="0"/>
                <a:cs typeface="Times New Roman" panose="02020603050405020304" pitchFamily="18" charset="0"/>
              </a:rPr>
              <a:t>thỏa</a:t>
            </a:r>
            <a:r>
              <a:rPr lang="en-US" altLang="en-US" sz="2800" i="1" dirty="0">
                <a:solidFill>
                  <a:srgbClr val="C00000"/>
                </a:solidFill>
                <a:latin typeface="Palatino Linotype" panose="0204050205050503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i="1" dirty="0" err="1">
                <a:solidFill>
                  <a:srgbClr val="C00000"/>
                </a:solidFill>
                <a:latin typeface="Palatino Linotype" panose="02040502050505030304" pitchFamily="18" charset="0"/>
                <a:cs typeface="Times New Roman" panose="02020603050405020304" pitchFamily="18" charset="0"/>
              </a:rPr>
              <a:t>mãn</a:t>
            </a:r>
            <a:r>
              <a:rPr lang="en-US" altLang="en-US" sz="2800" i="1" dirty="0">
                <a:solidFill>
                  <a:srgbClr val="C00000"/>
                </a:solidFill>
                <a:latin typeface="Palatino Linotype" panose="02040502050505030304" pitchFamily="18" charset="0"/>
                <a:cs typeface="Times New Roman" panose="02020603050405020304" pitchFamily="18" charset="0"/>
              </a:rPr>
              <a:t> ĐK)</a:t>
            </a:r>
          </a:p>
        </p:txBody>
      </p:sp>
      <p:sp>
        <p:nvSpPr>
          <p:cNvPr id="17" name="Line 52">
            <a:extLst>
              <a:ext uri="{FF2B5EF4-FFF2-40B4-BE49-F238E27FC236}">
                <a16:creationId xmlns:a16="http://schemas.microsoft.com/office/drawing/2014/main" id="{55A7835F-024D-4D83-80B5-0270F8B58055}"/>
              </a:ext>
            </a:extLst>
          </p:cNvPr>
          <p:cNvSpPr>
            <a:spLocks noChangeShapeType="1"/>
          </p:cNvSpPr>
          <p:nvPr/>
        </p:nvSpPr>
        <p:spPr bwMode="auto">
          <a:xfrm>
            <a:off x="6142732" y="412051"/>
            <a:ext cx="0" cy="30480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Palatino Linotype" panose="02040502050505030304" pitchFamily="18" charset="0"/>
            </a:endParaRPr>
          </a:p>
        </p:txBody>
      </p:sp>
      <p:sp>
        <p:nvSpPr>
          <p:cNvPr id="18" name="Line 53">
            <a:extLst>
              <a:ext uri="{FF2B5EF4-FFF2-40B4-BE49-F238E27FC236}">
                <a16:creationId xmlns:a16="http://schemas.microsoft.com/office/drawing/2014/main" id="{76F5AD1E-FD58-44D5-A986-E722CC5EFA3E}"/>
              </a:ext>
            </a:extLst>
          </p:cNvPr>
          <p:cNvSpPr>
            <a:spLocks noChangeShapeType="1"/>
          </p:cNvSpPr>
          <p:nvPr/>
        </p:nvSpPr>
        <p:spPr bwMode="auto">
          <a:xfrm>
            <a:off x="6945074" y="410451"/>
            <a:ext cx="0" cy="304800"/>
          </a:xfrm>
          <a:prstGeom prst="line">
            <a:avLst/>
          </a:prstGeom>
          <a:ln w="38100">
            <a:solidFill>
              <a:srgbClr val="C00000"/>
            </a:solidFill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/>
          <a:lstStyle/>
          <a:p>
            <a:endParaRPr lang="en-US">
              <a:latin typeface="Palatino Linotype" panose="02040502050505030304" pitchFamily="18" charset="0"/>
            </a:endParaRPr>
          </a:p>
        </p:txBody>
      </p:sp>
      <p:sp>
        <p:nvSpPr>
          <p:cNvPr id="19" name="Text Box 73">
            <a:extLst>
              <a:ext uri="{FF2B5EF4-FFF2-40B4-BE49-F238E27FC236}">
                <a16:creationId xmlns:a16="http://schemas.microsoft.com/office/drawing/2014/main" id="{8ED5EF0F-EC23-4CEA-87AE-3502AF7D38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26498" y="5348441"/>
            <a:ext cx="343395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i="1" dirty="0">
                <a:solidFill>
                  <a:srgbClr val="C00000"/>
                </a:solidFill>
                <a:latin typeface="Palatino Linotype" panose="02040502050505030304" pitchFamily="18" charset="0"/>
                <a:cs typeface="Times New Roman" panose="02020603050405020304" pitchFamily="18" charset="0"/>
              </a:rPr>
              <a:t>(</a:t>
            </a:r>
            <a:r>
              <a:rPr lang="en-US" altLang="en-US" sz="2800" i="1" dirty="0" err="1">
                <a:solidFill>
                  <a:srgbClr val="C00000"/>
                </a:solidFill>
                <a:latin typeface="Palatino Linotype" panose="02040502050505030304" pitchFamily="18" charset="0"/>
                <a:cs typeface="Times New Roman" panose="02020603050405020304" pitchFamily="18" charset="0"/>
              </a:rPr>
              <a:t>không</a:t>
            </a:r>
            <a:r>
              <a:rPr lang="en-US" altLang="en-US" sz="2800" i="1" dirty="0">
                <a:solidFill>
                  <a:srgbClr val="C00000"/>
                </a:solidFill>
                <a:latin typeface="Palatino Linotype" panose="0204050205050503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i="1" dirty="0" err="1">
                <a:solidFill>
                  <a:srgbClr val="C00000"/>
                </a:solidFill>
                <a:latin typeface="Palatino Linotype" panose="02040502050505030304" pitchFamily="18" charset="0"/>
                <a:cs typeface="Times New Roman" panose="02020603050405020304" pitchFamily="18" charset="0"/>
              </a:rPr>
              <a:t>thỏa</a:t>
            </a:r>
            <a:r>
              <a:rPr lang="en-US" altLang="en-US" sz="2800" i="1" dirty="0">
                <a:solidFill>
                  <a:srgbClr val="C00000"/>
                </a:solidFill>
                <a:latin typeface="Palatino Linotype" panose="0204050205050503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i="1" dirty="0" err="1">
                <a:solidFill>
                  <a:srgbClr val="C00000"/>
                </a:solidFill>
                <a:latin typeface="Palatino Linotype" panose="02040502050505030304" pitchFamily="18" charset="0"/>
                <a:cs typeface="Times New Roman" panose="02020603050405020304" pitchFamily="18" charset="0"/>
              </a:rPr>
              <a:t>mãn</a:t>
            </a:r>
            <a:r>
              <a:rPr lang="en-US" altLang="en-US" sz="2800" i="1" dirty="0">
                <a:solidFill>
                  <a:srgbClr val="C00000"/>
                </a:solidFill>
                <a:latin typeface="Palatino Linotype" panose="02040502050505030304" pitchFamily="18" charset="0"/>
                <a:cs typeface="Times New Roman" panose="02020603050405020304" pitchFamily="18" charset="0"/>
              </a:rPr>
              <a:t> ĐK)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40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40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40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440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8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4408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8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4408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8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4408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8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408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44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8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4408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9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1.8|14.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3|4.8|6.1|12.5|8.4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2.5|1.1|10.2|38.6|1.9|18.5|3.6|4|6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.1|9.3|4|1.4|10.4|10.5|13.1|20.3|7.1|12.7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4970</TotalTime>
  <Words>928</Words>
  <Application>Microsoft Office PowerPoint</Application>
  <PresentationFormat>Widescreen</PresentationFormat>
  <Paragraphs>171</Paragraphs>
  <Slides>18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9" baseType="lpstr">
      <vt:lpstr>Arial</vt:lpstr>
      <vt:lpstr>Calibri</vt:lpstr>
      <vt:lpstr>Cambria Math</vt:lpstr>
      <vt:lpstr>Century Schoolbook</vt:lpstr>
      <vt:lpstr>Palatino Linotype</vt:lpstr>
      <vt:lpstr>Symbol</vt:lpstr>
      <vt:lpstr>Times New Roman</vt:lpstr>
      <vt:lpstr>Wingdings</vt:lpstr>
      <vt:lpstr>Wingdings 2</vt:lpstr>
      <vt:lpstr>Oriel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Techsi.vn</cp:lastModifiedBy>
  <cp:revision>577</cp:revision>
  <dcterms:created xsi:type="dcterms:W3CDTF">2020-03-05T15:19:26Z</dcterms:created>
  <dcterms:modified xsi:type="dcterms:W3CDTF">2023-05-30T07:52:29Z</dcterms:modified>
</cp:coreProperties>
</file>